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3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363"/>
  </p:normalViewPr>
  <p:slideViewPr>
    <p:cSldViewPr>
      <p:cViewPr varScale="1">
        <p:scale>
          <a:sx n="76" d="100"/>
          <a:sy n="76" d="100"/>
        </p:scale>
        <p:origin x="1944" y="19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5/10/24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5/10/24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5/10/24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5/10/24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5/10/24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474488"/>
            <a:ext cx="9144000" cy="375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77164" y="-15283"/>
            <a:ext cx="4697730" cy="5644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577340"/>
            <a:ext cx="82296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5/10/24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vlrlab.aia.hust.edu.cn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8425" y="2514600"/>
            <a:ext cx="8947150" cy="1368425"/>
            <a:chOff x="0" y="2593974"/>
            <a:chExt cx="8947150" cy="1368425"/>
          </a:xfrm>
        </p:grpSpPr>
        <p:sp>
          <p:nvSpPr>
            <p:cNvPr id="4" name="object 4"/>
            <p:cNvSpPr/>
            <p:nvPr/>
          </p:nvSpPr>
          <p:spPr>
            <a:xfrm>
              <a:off x="0" y="2593974"/>
              <a:ext cx="2286000" cy="1368425"/>
            </a:xfrm>
            <a:custGeom>
              <a:avLst/>
              <a:gdLst/>
              <a:ahLst/>
              <a:cxnLst/>
              <a:rect l="l" t="t" r="r" b="b"/>
              <a:pathLst>
                <a:path w="2825750" h="1179829">
                  <a:moveTo>
                    <a:pt x="2629161" y="0"/>
                  </a:moveTo>
                  <a:lnTo>
                    <a:pt x="0" y="0"/>
                  </a:lnTo>
                  <a:lnTo>
                    <a:pt x="0" y="1179512"/>
                  </a:lnTo>
                  <a:lnTo>
                    <a:pt x="2825750" y="1179512"/>
                  </a:lnTo>
                  <a:lnTo>
                    <a:pt x="2825750" y="196588"/>
                  </a:lnTo>
                  <a:lnTo>
                    <a:pt x="2820557" y="151512"/>
                  </a:lnTo>
                  <a:lnTo>
                    <a:pt x="2805768" y="110133"/>
                  </a:lnTo>
                  <a:lnTo>
                    <a:pt x="2782561" y="73632"/>
                  </a:lnTo>
                  <a:lnTo>
                    <a:pt x="2752117" y="43188"/>
                  </a:lnTo>
                  <a:lnTo>
                    <a:pt x="2715616" y="19981"/>
                  </a:lnTo>
                  <a:lnTo>
                    <a:pt x="2674237" y="5192"/>
                  </a:lnTo>
                  <a:lnTo>
                    <a:pt x="2629161" y="0"/>
                  </a:lnTo>
                  <a:close/>
                </a:path>
              </a:pathLst>
            </a:custGeom>
            <a:solidFill>
              <a:srgbClr val="0020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362200" y="2593974"/>
              <a:ext cx="6584950" cy="1368425"/>
            </a:xfrm>
            <a:custGeom>
              <a:avLst/>
              <a:gdLst/>
              <a:ahLst/>
              <a:cxnLst/>
              <a:rect l="l" t="t" r="r" b="b"/>
              <a:pathLst>
                <a:path w="6318250" h="1179829">
                  <a:moveTo>
                    <a:pt x="6318250" y="0"/>
                  </a:moveTo>
                  <a:lnTo>
                    <a:pt x="196588" y="0"/>
                  </a:lnTo>
                  <a:lnTo>
                    <a:pt x="151512" y="5192"/>
                  </a:lnTo>
                  <a:lnTo>
                    <a:pt x="110133" y="19981"/>
                  </a:lnTo>
                  <a:lnTo>
                    <a:pt x="73632" y="43188"/>
                  </a:lnTo>
                  <a:lnTo>
                    <a:pt x="43188" y="73632"/>
                  </a:lnTo>
                  <a:lnTo>
                    <a:pt x="19981" y="110133"/>
                  </a:lnTo>
                  <a:lnTo>
                    <a:pt x="5192" y="151512"/>
                  </a:lnTo>
                  <a:lnTo>
                    <a:pt x="0" y="196588"/>
                  </a:lnTo>
                  <a:lnTo>
                    <a:pt x="0" y="1179512"/>
                  </a:lnTo>
                  <a:lnTo>
                    <a:pt x="6121661" y="1179512"/>
                  </a:lnTo>
                  <a:lnTo>
                    <a:pt x="6166737" y="1174320"/>
                  </a:lnTo>
                  <a:lnTo>
                    <a:pt x="6208116" y="1159531"/>
                  </a:lnTo>
                  <a:lnTo>
                    <a:pt x="6244617" y="1136324"/>
                  </a:lnTo>
                  <a:lnTo>
                    <a:pt x="6275061" y="1105880"/>
                  </a:lnTo>
                  <a:lnTo>
                    <a:pt x="6298268" y="1069379"/>
                  </a:lnTo>
                  <a:lnTo>
                    <a:pt x="6313057" y="1028000"/>
                  </a:lnTo>
                  <a:lnTo>
                    <a:pt x="6318250" y="982924"/>
                  </a:lnTo>
                  <a:lnTo>
                    <a:pt x="6318250" y="0"/>
                  </a:lnTo>
                  <a:close/>
                </a:path>
              </a:pathLst>
            </a:custGeom>
            <a:solidFill>
              <a:srgbClr val="0092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72" y="687870"/>
            <a:ext cx="7249835" cy="63016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16560" y="3044308"/>
            <a:ext cx="1570990" cy="3225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4"/>
              </a:spcBef>
            </a:pPr>
            <a:r>
              <a:rPr lang="zh-CN" altLang="en-US" sz="2000" b="1" spc="-15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FZLTTHK--GBK1-0"/>
              </a:rPr>
              <a:t>华中科技大学 </a:t>
            </a:r>
            <a:endParaRPr lang="en-US" altLang="zh-CN" sz="2000" b="1" spc="-15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FZLTTHK--GBK1-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8425" y="144387"/>
            <a:ext cx="3632836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b="1" spc="-10" dirty="0" err="1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FZLTXHK--GBK1-0"/>
              </a:rPr>
              <a:t>自然语言处理</a:t>
            </a:r>
            <a:endParaRPr sz="28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FZLTXHK--GBK1-0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933700" y="2952937"/>
            <a:ext cx="56388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" altLang="zh-CN" sz="3200" spc="-114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Assignment 1: Spell Correction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424699" y="4371561"/>
            <a:ext cx="6294602" cy="1136850"/>
          </a:xfrm>
          <a:prstGeom prst="rect">
            <a:avLst/>
          </a:prstGeom>
        </p:spPr>
        <p:txBody>
          <a:bodyPr vert="horz" wrap="square" lIns="0" tIns="1682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25"/>
              </a:spcBef>
            </a:pPr>
            <a:r>
              <a:rPr lang="zh-CN" altLang="en-US" sz="2800" b="1" spc="-20" dirty="0">
                <a:latin typeface="FangSong" panose="02010609060101010101" pitchFamily="49" charset="-122"/>
                <a:ea typeface="FangSong" panose="02010609060101010101" pitchFamily="49" charset="-122"/>
                <a:cs typeface="FZLTTHK--GBK1-0"/>
              </a:rPr>
              <a:t>陈伟</a:t>
            </a:r>
            <a:endParaRPr lang="en-US" altLang="zh-CN" sz="2800" b="1" spc="-20" dirty="0">
              <a:latin typeface="FangSong" panose="02010609060101010101" pitchFamily="49" charset="-122"/>
              <a:ea typeface="FangSong" panose="02010609060101010101" pitchFamily="49" charset="-122"/>
              <a:cs typeface="FZLTTHK--GBK1-0"/>
            </a:endParaRPr>
          </a:p>
          <a:p>
            <a:pPr algn="ctr">
              <a:lnSpc>
                <a:spcPct val="100000"/>
              </a:lnSpc>
              <a:spcBef>
                <a:spcPts val="1325"/>
              </a:spcBef>
            </a:pPr>
            <a:r>
              <a:rPr lang="zh-CN" altLang="en-US" sz="2400" b="1" spc="-20" dirty="0">
                <a:latin typeface="FangSong" panose="02010609060101010101" pitchFamily="49" charset="-122"/>
                <a:ea typeface="FangSong" panose="02010609060101010101" pitchFamily="49" charset="-122"/>
                <a:cs typeface="FZLTTHK--GBK1-0"/>
              </a:rPr>
              <a:t>华中科技大学 </a:t>
            </a:r>
            <a:r>
              <a:rPr lang="en-US" altLang="zh-CN" sz="2400" b="1" spc="-20" dirty="0">
                <a:latin typeface="FangSong" panose="02010609060101010101" pitchFamily="49" charset="-122"/>
                <a:ea typeface="FangSong" panose="02010609060101010101" pitchFamily="49" charset="-122"/>
                <a:cs typeface="FZLTTHK--GBK1-0"/>
              </a:rPr>
              <a:t>VLR</a:t>
            </a:r>
            <a:r>
              <a:rPr lang="zh-CN" altLang="en-US" sz="2400" b="1" spc="-20" dirty="0">
                <a:latin typeface="FangSong" panose="02010609060101010101" pitchFamily="49" charset="-122"/>
                <a:ea typeface="FangSong" panose="02010609060101010101" pitchFamily="49" charset="-122"/>
                <a:cs typeface="FZLTTHK--GBK1-0"/>
              </a:rPr>
              <a:t> </a:t>
            </a:r>
            <a:r>
              <a:rPr lang="en-US" altLang="zh-CN" sz="2400" b="1" spc="-20" dirty="0">
                <a:latin typeface="FangSong" panose="02010609060101010101" pitchFamily="49" charset="-122"/>
                <a:ea typeface="FangSong" panose="02010609060101010101" pitchFamily="49" charset="-122"/>
                <a:cs typeface="FZLTTHK--GBK1-0"/>
              </a:rPr>
              <a:t>Lab</a:t>
            </a:r>
            <a:endParaRPr sz="2400" dirty="0">
              <a:latin typeface="FangSong" panose="02010609060101010101" pitchFamily="49" charset="-122"/>
              <a:ea typeface="FangSong" panose="02010609060101010101" pitchFamily="49" charset="-122"/>
              <a:cs typeface="FZLTTHK--GBK1-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6C88162-193B-120E-435A-B5641EE9A876}"/>
              </a:ext>
            </a:extLst>
          </p:cNvPr>
          <p:cNvSpPr txBox="1"/>
          <p:nvPr/>
        </p:nvSpPr>
        <p:spPr>
          <a:xfrm>
            <a:off x="0" y="6441237"/>
            <a:ext cx="2819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http://vlrlab.aia.hust.edu.cn/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Spelling</a:t>
            </a:r>
            <a:r>
              <a:rPr spc="-105" dirty="0"/>
              <a:t> </a:t>
            </a:r>
            <a:r>
              <a:rPr spc="-25" dirty="0"/>
              <a:t>Correction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17071" y="762993"/>
            <a:ext cx="7983855" cy="4112408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241300" marR="233045" indent="-228600">
              <a:lnSpc>
                <a:spcPts val="2600"/>
              </a:lnSpc>
              <a:spcBef>
                <a:spcPts val="420"/>
              </a:spcBef>
              <a:buFont typeface="Wingdings"/>
              <a:buChar char=""/>
              <a:tabLst>
                <a:tab pos="241300" algn="l"/>
              </a:tabLst>
            </a:pPr>
            <a:r>
              <a:rPr sz="2400" spc="-80" dirty="0">
                <a:latin typeface="Arial"/>
                <a:cs typeface="Arial"/>
              </a:rPr>
              <a:t>In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spc="-60" dirty="0">
                <a:latin typeface="Arial"/>
                <a:cs typeface="Arial"/>
              </a:rPr>
              <a:t>this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spc="-125" dirty="0">
                <a:latin typeface="Arial"/>
                <a:cs typeface="Arial"/>
              </a:rPr>
              <a:t>assignment,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spc="-114" dirty="0">
                <a:latin typeface="Arial"/>
                <a:cs typeface="Arial"/>
              </a:rPr>
              <a:t>you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spc="-125" dirty="0">
                <a:latin typeface="Arial"/>
                <a:cs typeface="Arial"/>
              </a:rPr>
              <a:t>are</a:t>
            </a:r>
            <a:r>
              <a:rPr sz="2400" spc="-95" dirty="0">
                <a:latin typeface="Arial"/>
                <a:cs typeface="Arial"/>
              </a:rPr>
              <a:t> </a:t>
            </a:r>
            <a:r>
              <a:rPr sz="2400" spc="-70" dirty="0">
                <a:latin typeface="Arial"/>
                <a:cs typeface="Arial"/>
              </a:rPr>
              <a:t>required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to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write</a:t>
            </a:r>
            <a:r>
              <a:rPr sz="2400" spc="-100" dirty="0">
                <a:latin typeface="Arial"/>
                <a:cs typeface="Arial"/>
              </a:rPr>
              <a:t> </a:t>
            </a:r>
            <a:r>
              <a:rPr sz="2400" spc="-210" dirty="0">
                <a:latin typeface="Arial"/>
                <a:cs typeface="Arial"/>
              </a:rPr>
              <a:t>a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spc="-45" dirty="0">
                <a:latin typeface="Arial"/>
                <a:cs typeface="Arial"/>
              </a:rPr>
              <a:t>toy</a:t>
            </a:r>
            <a:r>
              <a:rPr sz="2400" spc="-100" dirty="0">
                <a:latin typeface="Arial"/>
                <a:cs typeface="Arial"/>
              </a:rPr>
              <a:t> </a:t>
            </a:r>
            <a:r>
              <a:rPr sz="2400" spc="-150" dirty="0">
                <a:latin typeface="Arial"/>
                <a:cs typeface="Arial"/>
              </a:rPr>
              <a:t>system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for </a:t>
            </a:r>
            <a:r>
              <a:rPr sz="2400" spc="-100" dirty="0">
                <a:latin typeface="Arial"/>
                <a:cs typeface="Arial"/>
              </a:rPr>
              <a:t>spelling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correction.</a:t>
            </a:r>
            <a:endParaRPr sz="2400" dirty="0">
              <a:latin typeface="Arial"/>
              <a:cs typeface="Arial"/>
            </a:endParaRPr>
          </a:p>
          <a:p>
            <a:pPr marL="240665" indent="-227965">
              <a:lnSpc>
                <a:spcPts val="2740"/>
              </a:lnSpc>
              <a:spcBef>
                <a:spcPts val="645"/>
              </a:spcBef>
              <a:buFont typeface="Wingdings"/>
              <a:buChar char=""/>
              <a:tabLst>
                <a:tab pos="240665" algn="l"/>
              </a:tabLst>
            </a:pPr>
            <a:r>
              <a:rPr sz="2400" spc="-95" dirty="0">
                <a:latin typeface="Arial"/>
                <a:cs typeface="Arial"/>
              </a:rPr>
              <a:t>Both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spc="-105" dirty="0">
                <a:latin typeface="Arial"/>
                <a:cs typeface="Arial"/>
              </a:rPr>
              <a:t>components</a:t>
            </a:r>
            <a:r>
              <a:rPr sz="2400" spc="-114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-95" dirty="0">
                <a:latin typeface="Arial"/>
                <a:cs typeface="Arial"/>
              </a:rPr>
              <a:t> </a:t>
            </a:r>
            <a:r>
              <a:rPr sz="2400" b="1" spc="-185" dirty="0">
                <a:latin typeface="Arial"/>
                <a:cs typeface="Arial"/>
              </a:rPr>
              <a:t>channel</a:t>
            </a:r>
            <a:r>
              <a:rPr sz="2400" b="1" spc="-114" dirty="0">
                <a:latin typeface="Arial"/>
                <a:cs typeface="Arial"/>
              </a:rPr>
              <a:t> </a:t>
            </a:r>
            <a:r>
              <a:rPr sz="2400" b="1" spc="-155" dirty="0">
                <a:latin typeface="Arial"/>
                <a:cs typeface="Arial"/>
              </a:rPr>
              <a:t>model</a:t>
            </a:r>
            <a:r>
              <a:rPr sz="2400" b="1" spc="-114" dirty="0">
                <a:latin typeface="Arial"/>
                <a:cs typeface="Arial"/>
              </a:rPr>
              <a:t> </a:t>
            </a:r>
            <a:r>
              <a:rPr sz="2400" spc="-125" dirty="0">
                <a:latin typeface="Arial"/>
                <a:cs typeface="Arial"/>
              </a:rPr>
              <a:t>and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b="1" spc="-204" dirty="0">
                <a:latin typeface="Arial"/>
                <a:cs typeface="Arial"/>
              </a:rPr>
              <a:t>language</a:t>
            </a:r>
            <a:r>
              <a:rPr sz="2400" b="1" spc="-105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model</a:t>
            </a:r>
            <a:endParaRPr sz="2400" dirty="0">
              <a:latin typeface="Arial"/>
              <a:cs typeface="Arial"/>
            </a:endParaRPr>
          </a:p>
          <a:p>
            <a:pPr marL="241300">
              <a:lnSpc>
                <a:spcPts val="2740"/>
              </a:lnSpc>
            </a:pPr>
            <a:r>
              <a:rPr sz="2400" spc="-100" dirty="0">
                <a:latin typeface="Arial"/>
                <a:cs typeface="Arial"/>
              </a:rPr>
              <a:t>should</a:t>
            </a:r>
            <a:r>
              <a:rPr sz="2400" spc="-120" dirty="0">
                <a:latin typeface="Arial"/>
                <a:cs typeface="Arial"/>
              </a:rPr>
              <a:t> be</a:t>
            </a:r>
            <a:r>
              <a:rPr sz="2400" spc="-114" dirty="0">
                <a:latin typeface="Arial"/>
                <a:cs typeface="Arial"/>
              </a:rPr>
              <a:t> </a:t>
            </a:r>
            <a:r>
              <a:rPr sz="2400" spc="-75" dirty="0">
                <a:latin typeface="Arial"/>
                <a:cs typeface="Arial"/>
              </a:rPr>
              <a:t>implemented</a:t>
            </a:r>
            <a:r>
              <a:rPr sz="2400" spc="-114" dirty="0">
                <a:latin typeface="Arial"/>
                <a:cs typeface="Arial"/>
              </a:rPr>
              <a:t> </a:t>
            </a:r>
            <a:r>
              <a:rPr sz="2400" spc="-240" dirty="0">
                <a:latin typeface="Arial"/>
                <a:cs typeface="Arial"/>
              </a:rPr>
              <a:t>as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70" dirty="0">
                <a:latin typeface="Arial"/>
                <a:cs typeface="Arial"/>
              </a:rPr>
              <a:t>introduced</a:t>
            </a:r>
            <a:r>
              <a:rPr sz="2400" spc="-114" dirty="0">
                <a:latin typeface="Arial"/>
                <a:cs typeface="Arial"/>
              </a:rPr>
              <a:t> </a:t>
            </a:r>
            <a:r>
              <a:rPr sz="2400" spc="-70" dirty="0">
                <a:latin typeface="Arial"/>
                <a:cs typeface="Arial"/>
              </a:rPr>
              <a:t>in </a:t>
            </a:r>
            <a:r>
              <a:rPr lang="en-US" altLang="zh-CN" sz="2400" spc="-70" dirty="0">
                <a:latin typeface="Arial"/>
                <a:cs typeface="Arial"/>
              </a:rPr>
              <a:t>previous</a:t>
            </a:r>
            <a:r>
              <a:rPr lang="zh-CN" altLang="en-US" sz="2400" spc="-70" dirty="0">
                <a:latin typeface="Arial"/>
                <a:cs typeface="Arial"/>
              </a:rPr>
              <a:t> </a:t>
            </a:r>
            <a:r>
              <a:rPr lang="en-US" altLang="zh-CN" sz="2400" spc="-70" dirty="0">
                <a:latin typeface="Arial"/>
                <a:cs typeface="Arial"/>
              </a:rPr>
              <a:t>lecture.</a:t>
            </a:r>
            <a:endParaRPr sz="2400" spc="-7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905"/>
              </a:spcBef>
            </a:pPr>
            <a:endParaRPr sz="2400" dirty="0">
              <a:latin typeface="Arial"/>
              <a:cs typeface="Arial"/>
            </a:endParaRPr>
          </a:p>
          <a:p>
            <a:pPr marL="241300" marR="5080" indent="-228600">
              <a:lnSpc>
                <a:spcPts val="2570"/>
              </a:lnSpc>
              <a:buFont typeface="Wingdings"/>
              <a:buChar char=""/>
              <a:tabLst>
                <a:tab pos="241300" algn="l"/>
              </a:tabLst>
            </a:pPr>
            <a:r>
              <a:rPr sz="2400" spc="-160" dirty="0">
                <a:latin typeface="Arial"/>
                <a:cs typeface="Arial"/>
              </a:rPr>
              <a:t>For</a:t>
            </a:r>
            <a:r>
              <a:rPr sz="2400" spc="-114" dirty="0">
                <a:latin typeface="Arial"/>
                <a:cs typeface="Arial"/>
              </a:rPr>
              <a:t> </a:t>
            </a:r>
            <a:r>
              <a:rPr sz="2400" spc="-35" dirty="0">
                <a:latin typeface="Arial"/>
                <a:cs typeface="Arial"/>
              </a:rPr>
              <a:t>the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spc="-85" dirty="0">
                <a:latin typeface="Arial"/>
                <a:cs typeface="Arial"/>
              </a:rPr>
              <a:t>evaluation,</a:t>
            </a:r>
            <a:r>
              <a:rPr sz="2400" spc="-114" dirty="0">
                <a:latin typeface="Arial"/>
                <a:cs typeface="Arial"/>
              </a:rPr>
              <a:t> you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will</a:t>
            </a:r>
            <a:r>
              <a:rPr sz="2400" spc="-114" dirty="0">
                <a:latin typeface="Arial"/>
                <a:cs typeface="Arial"/>
              </a:rPr>
              <a:t> </a:t>
            </a:r>
            <a:r>
              <a:rPr sz="2400" spc="-120" dirty="0">
                <a:latin typeface="Arial"/>
                <a:cs typeface="Arial"/>
              </a:rPr>
              <a:t>be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spc="-80" dirty="0">
                <a:latin typeface="Arial"/>
                <a:cs typeface="Arial"/>
              </a:rPr>
              <a:t>provided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spc="-210" dirty="0">
                <a:latin typeface="Arial"/>
                <a:cs typeface="Arial"/>
              </a:rPr>
              <a:t>a</a:t>
            </a:r>
            <a:r>
              <a:rPr sz="2400" spc="-114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text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file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spc="-114" dirty="0">
                <a:latin typeface="Arial"/>
                <a:cs typeface="Arial"/>
              </a:rPr>
              <a:t>consisting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of </a:t>
            </a:r>
            <a:r>
              <a:rPr sz="2400" spc="-125" dirty="0">
                <a:latin typeface="Arial"/>
                <a:cs typeface="Arial"/>
              </a:rPr>
              <a:t>1,000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spc="-140" dirty="0">
                <a:latin typeface="Arial"/>
                <a:cs typeface="Arial"/>
              </a:rPr>
              <a:t>sentences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spc="-85" dirty="0">
                <a:latin typeface="Arial"/>
                <a:cs typeface="Arial"/>
              </a:rPr>
              <a:t>extracted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from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i="1" spc="-170" dirty="0">
                <a:latin typeface="Arial"/>
                <a:cs typeface="Arial"/>
              </a:rPr>
              <a:t>news</a:t>
            </a:r>
            <a:r>
              <a:rPr sz="2400" i="1" spc="-105" dirty="0">
                <a:latin typeface="Arial"/>
                <a:cs typeface="Arial"/>
              </a:rPr>
              <a:t> </a:t>
            </a:r>
            <a:r>
              <a:rPr sz="2400" i="1" spc="-10" dirty="0">
                <a:latin typeface="Arial"/>
                <a:cs typeface="Arial"/>
              </a:rPr>
              <a:t>articles</a:t>
            </a:r>
            <a:r>
              <a:rPr sz="2400" spc="-10" dirty="0">
                <a:latin typeface="Arial"/>
                <a:cs typeface="Arial"/>
              </a:rPr>
              <a:t>.</a:t>
            </a:r>
            <a:endParaRPr sz="2400" dirty="0">
              <a:latin typeface="Arial"/>
              <a:cs typeface="Arial"/>
            </a:endParaRPr>
          </a:p>
          <a:p>
            <a:pPr marL="697865" marR="792480" lvl="1" indent="-228600">
              <a:lnSpc>
                <a:spcPct val="90300"/>
              </a:lnSpc>
              <a:spcBef>
                <a:spcPts val="470"/>
              </a:spcBef>
              <a:buFont typeface="Wingdings"/>
              <a:buChar char=""/>
              <a:tabLst>
                <a:tab pos="697865" algn="l"/>
              </a:tabLst>
            </a:pPr>
            <a:r>
              <a:rPr sz="2200" spc="-225" dirty="0">
                <a:latin typeface="Arial"/>
                <a:cs typeface="Arial"/>
              </a:rPr>
              <a:t>Each</a:t>
            </a:r>
            <a:r>
              <a:rPr sz="2200" spc="-100" dirty="0">
                <a:latin typeface="Arial"/>
                <a:cs typeface="Arial"/>
              </a:rPr>
              <a:t> </a:t>
            </a:r>
            <a:r>
              <a:rPr sz="2200" spc="-55" dirty="0">
                <a:latin typeface="Arial"/>
                <a:cs typeface="Arial"/>
              </a:rPr>
              <a:t>line</a:t>
            </a:r>
            <a:r>
              <a:rPr sz="2200" spc="-85" dirty="0">
                <a:latin typeface="Arial"/>
                <a:cs typeface="Arial"/>
              </a:rPr>
              <a:t> </a:t>
            </a:r>
            <a:r>
              <a:rPr sz="2200" spc="-100" dirty="0">
                <a:latin typeface="Arial"/>
                <a:cs typeface="Arial"/>
              </a:rPr>
              <a:t>contains</a:t>
            </a:r>
            <a:r>
              <a:rPr sz="2200" spc="-85" dirty="0">
                <a:latin typeface="Arial"/>
                <a:cs typeface="Arial"/>
              </a:rPr>
              <a:t> </a:t>
            </a:r>
            <a:r>
              <a:rPr sz="2200" spc="-105" dirty="0">
                <a:latin typeface="Arial"/>
                <a:cs typeface="Arial"/>
              </a:rPr>
              <a:t>one</a:t>
            </a:r>
            <a:r>
              <a:rPr sz="2200" spc="-90" dirty="0">
                <a:latin typeface="Arial"/>
                <a:cs typeface="Arial"/>
              </a:rPr>
              <a:t> </a:t>
            </a:r>
            <a:r>
              <a:rPr sz="2200" spc="-120" dirty="0">
                <a:latin typeface="Arial"/>
                <a:cs typeface="Arial"/>
              </a:rPr>
              <a:t>sample</a:t>
            </a:r>
            <a:r>
              <a:rPr sz="2200" spc="-8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with</a:t>
            </a:r>
            <a:r>
              <a:rPr sz="2200" spc="-95" dirty="0">
                <a:latin typeface="Arial"/>
                <a:cs typeface="Arial"/>
              </a:rPr>
              <a:t> </a:t>
            </a:r>
            <a:r>
              <a:rPr sz="2200" spc="-55" dirty="0">
                <a:latin typeface="Arial"/>
                <a:cs typeface="Arial"/>
              </a:rPr>
              <a:t>three</a:t>
            </a:r>
            <a:r>
              <a:rPr sz="2200" spc="-90" dirty="0">
                <a:latin typeface="Arial"/>
                <a:cs typeface="Arial"/>
              </a:rPr>
              <a:t> </a:t>
            </a:r>
            <a:r>
              <a:rPr sz="2200" spc="-70" dirty="0">
                <a:latin typeface="Arial"/>
                <a:cs typeface="Arial"/>
              </a:rPr>
              <a:t>items,</a:t>
            </a:r>
            <a:r>
              <a:rPr sz="2200" spc="-90" dirty="0">
                <a:latin typeface="Arial"/>
                <a:cs typeface="Arial"/>
              </a:rPr>
              <a:t> </a:t>
            </a:r>
            <a:r>
              <a:rPr sz="2200" spc="-55" dirty="0">
                <a:latin typeface="Arial"/>
                <a:cs typeface="Arial"/>
              </a:rPr>
              <a:t>including </a:t>
            </a:r>
            <a:r>
              <a:rPr sz="2200" spc="-114" dirty="0">
                <a:latin typeface="Arial"/>
                <a:cs typeface="Arial"/>
              </a:rPr>
              <a:t>sentence</a:t>
            </a:r>
            <a:r>
              <a:rPr sz="2200" spc="-100" dirty="0">
                <a:latin typeface="Arial"/>
                <a:cs typeface="Arial"/>
              </a:rPr>
              <a:t> </a:t>
            </a:r>
            <a:r>
              <a:rPr sz="2200" spc="-50" dirty="0">
                <a:latin typeface="Arial"/>
                <a:cs typeface="Arial"/>
              </a:rPr>
              <a:t>id,</a:t>
            </a:r>
            <a:r>
              <a:rPr sz="2200" spc="-100" dirty="0">
                <a:latin typeface="Arial"/>
                <a:cs typeface="Arial"/>
              </a:rPr>
              <a:t> </a:t>
            </a:r>
            <a:r>
              <a:rPr sz="2200" spc="-140" dirty="0">
                <a:latin typeface="Arial"/>
                <a:cs typeface="Arial"/>
              </a:rPr>
              <a:t>#</a:t>
            </a:r>
            <a:r>
              <a:rPr sz="2200" spc="-9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of</a:t>
            </a:r>
            <a:r>
              <a:rPr sz="2200" spc="-95" dirty="0">
                <a:latin typeface="Arial"/>
                <a:cs typeface="Arial"/>
              </a:rPr>
              <a:t> </a:t>
            </a:r>
            <a:r>
              <a:rPr sz="2200" spc="-45" dirty="0">
                <a:latin typeface="Arial"/>
                <a:cs typeface="Arial"/>
              </a:rPr>
              <a:t>error</a:t>
            </a:r>
            <a:r>
              <a:rPr sz="2200" spc="-105" dirty="0">
                <a:latin typeface="Arial"/>
                <a:cs typeface="Arial"/>
              </a:rPr>
              <a:t> </a:t>
            </a:r>
            <a:r>
              <a:rPr sz="2200" spc="-90" dirty="0">
                <a:latin typeface="Arial"/>
                <a:cs typeface="Arial"/>
              </a:rPr>
              <a:t>words</a:t>
            </a:r>
            <a:r>
              <a:rPr sz="2200" spc="-95" dirty="0">
                <a:latin typeface="Arial"/>
                <a:cs typeface="Arial"/>
              </a:rPr>
              <a:t> </a:t>
            </a:r>
            <a:r>
              <a:rPr sz="2200" spc="-120" dirty="0">
                <a:latin typeface="Arial"/>
                <a:cs typeface="Arial"/>
              </a:rPr>
              <a:t>and</a:t>
            </a:r>
            <a:r>
              <a:rPr sz="2200" spc="-105" dirty="0">
                <a:latin typeface="Arial"/>
                <a:cs typeface="Arial"/>
              </a:rPr>
              <a:t> </a:t>
            </a:r>
            <a:r>
              <a:rPr sz="2200" spc="-35" dirty="0">
                <a:latin typeface="Arial"/>
                <a:cs typeface="Arial"/>
              </a:rPr>
              <a:t>the</a:t>
            </a:r>
            <a:r>
              <a:rPr sz="2200" spc="-95" dirty="0">
                <a:latin typeface="Arial"/>
                <a:cs typeface="Arial"/>
              </a:rPr>
              <a:t> </a:t>
            </a:r>
            <a:r>
              <a:rPr sz="2200" spc="-110" dirty="0">
                <a:latin typeface="Arial"/>
                <a:cs typeface="Arial"/>
              </a:rPr>
              <a:t>sentence.</a:t>
            </a:r>
            <a:r>
              <a:rPr sz="2200" spc="-105" dirty="0">
                <a:latin typeface="Arial"/>
                <a:cs typeface="Arial"/>
              </a:rPr>
              <a:t> </a:t>
            </a:r>
            <a:r>
              <a:rPr sz="2200" spc="-165" dirty="0">
                <a:latin typeface="Arial"/>
                <a:cs typeface="Arial"/>
              </a:rPr>
              <a:t>They</a:t>
            </a:r>
            <a:r>
              <a:rPr sz="2200" spc="-95" dirty="0">
                <a:latin typeface="Arial"/>
                <a:cs typeface="Arial"/>
              </a:rPr>
              <a:t> </a:t>
            </a:r>
            <a:r>
              <a:rPr sz="2200" spc="-25" dirty="0">
                <a:latin typeface="Arial"/>
                <a:cs typeface="Arial"/>
              </a:rPr>
              <a:t>are </a:t>
            </a:r>
            <a:r>
              <a:rPr sz="2200" spc="-110" dirty="0">
                <a:latin typeface="Arial"/>
                <a:cs typeface="Arial"/>
              </a:rPr>
              <a:t>separated</a:t>
            </a:r>
            <a:r>
              <a:rPr sz="2200" spc="-100" dirty="0">
                <a:latin typeface="Arial"/>
                <a:cs typeface="Arial"/>
              </a:rPr>
              <a:t> </a:t>
            </a:r>
            <a:r>
              <a:rPr sz="2200" spc="-105" dirty="0">
                <a:latin typeface="Arial"/>
                <a:cs typeface="Arial"/>
              </a:rPr>
              <a:t>by</a:t>
            </a:r>
            <a:r>
              <a:rPr sz="2200" spc="-90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tabs.</a:t>
            </a:r>
            <a:endParaRPr sz="2200" dirty="0">
              <a:latin typeface="Arial"/>
              <a:cs typeface="Arial"/>
            </a:endParaRPr>
          </a:p>
          <a:p>
            <a:pPr marL="697230" lvl="1" indent="-227965">
              <a:lnSpc>
                <a:spcPct val="100000"/>
              </a:lnSpc>
              <a:spcBef>
                <a:spcPts val="229"/>
              </a:spcBef>
              <a:buFont typeface="Wingdings"/>
              <a:buChar char=""/>
              <a:tabLst>
                <a:tab pos="697230" algn="l"/>
              </a:tabLst>
            </a:pPr>
            <a:r>
              <a:rPr sz="2200" spc="-80" dirty="0">
                <a:latin typeface="Arial"/>
                <a:cs typeface="Arial"/>
              </a:rPr>
              <a:t>Out</a:t>
            </a:r>
            <a:r>
              <a:rPr sz="2200" spc="-9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of</a:t>
            </a:r>
            <a:r>
              <a:rPr sz="2200" spc="-90" dirty="0">
                <a:latin typeface="Arial"/>
                <a:cs typeface="Arial"/>
              </a:rPr>
              <a:t> </a:t>
            </a:r>
            <a:r>
              <a:rPr sz="2200" spc="-80" dirty="0">
                <a:latin typeface="Arial"/>
                <a:cs typeface="Arial"/>
              </a:rPr>
              <a:t>which,</a:t>
            </a:r>
            <a:r>
              <a:rPr sz="2200" spc="-95" dirty="0">
                <a:latin typeface="Arial"/>
                <a:cs typeface="Arial"/>
              </a:rPr>
              <a:t> </a:t>
            </a:r>
            <a:r>
              <a:rPr sz="2200" spc="-120" dirty="0">
                <a:latin typeface="Arial"/>
                <a:cs typeface="Arial"/>
              </a:rPr>
              <a:t>50</a:t>
            </a:r>
            <a:r>
              <a:rPr sz="2200" spc="-95" dirty="0">
                <a:latin typeface="Arial"/>
                <a:cs typeface="Arial"/>
              </a:rPr>
              <a:t> </a:t>
            </a:r>
            <a:r>
              <a:rPr sz="2200" spc="-120" dirty="0">
                <a:latin typeface="Arial"/>
                <a:cs typeface="Arial"/>
              </a:rPr>
              <a:t>instances</a:t>
            </a:r>
            <a:r>
              <a:rPr sz="2200" spc="-90" dirty="0">
                <a:latin typeface="Arial"/>
                <a:cs typeface="Arial"/>
              </a:rPr>
              <a:t> </a:t>
            </a:r>
            <a:r>
              <a:rPr sz="2200" spc="-80" dirty="0">
                <a:latin typeface="Arial"/>
                <a:cs typeface="Arial"/>
              </a:rPr>
              <a:t>contain</a:t>
            </a:r>
            <a:r>
              <a:rPr sz="2200" spc="-100" dirty="0">
                <a:latin typeface="Arial"/>
                <a:cs typeface="Arial"/>
              </a:rPr>
              <a:t> </a:t>
            </a:r>
            <a:r>
              <a:rPr sz="2200" spc="-85" dirty="0">
                <a:latin typeface="Arial"/>
                <a:cs typeface="Arial"/>
              </a:rPr>
              <a:t>real</a:t>
            </a:r>
            <a:r>
              <a:rPr sz="2200" spc="-100" dirty="0">
                <a:latin typeface="Arial"/>
                <a:cs typeface="Arial"/>
              </a:rPr>
              <a:t> </a:t>
            </a:r>
            <a:r>
              <a:rPr sz="2200" spc="-50" dirty="0">
                <a:latin typeface="Arial"/>
                <a:cs typeface="Arial"/>
              </a:rPr>
              <a:t>word</a:t>
            </a:r>
            <a:r>
              <a:rPr sz="2200" spc="-100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errors.</a:t>
            </a:r>
            <a:endParaRPr sz="2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96633" y="-15283"/>
            <a:ext cx="18351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Provided</a:t>
            </a:r>
            <a:r>
              <a:rPr spc="-90" dirty="0"/>
              <a:t> </a:t>
            </a:r>
            <a:r>
              <a:rPr spc="-110" dirty="0"/>
              <a:t>Files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17071" y="719253"/>
            <a:ext cx="8115934" cy="4747260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445"/>
              </a:spcBef>
              <a:buFont typeface="Wingdings"/>
              <a:buChar char=""/>
              <a:tabLst>
                <a:tab pos="240665" algn="l"/>
              </a:tabLst>
            </a:pPr>
            <a:r>
              <a:rPr sz="2400" b="1" spc="-35" dirty="0">
                <a:latin typeface="Arial"/>
                <a:cs typeface="Arial"/>
              </a:rPr>
              <a:t>testdata.txt</a:t>
            </a:r>
            <a:endParaRPr sz="2400" dirty="0">
              <a:latin typeface="Arial"/>
              <a:cs typeface="Arial"/>
            </a:endParaRPr>
          </a:p>
          <a:p>
            <a:pPr marL="697865" marR="349885" lvl="1" indent="-228600">
              <a:lnSpc>
                <a:spcPts val="2170"/>
              </a:lnSpc>
              <a:spcBef>
                <a:spcPts val="550"/>
              </a:spcBef>
              <a:buFont typeface="Wingdings"/>
              <a:buChar char=""/>
              <a:tabLst>
                <a:tab pos="697865" algn="l"/>
              </a:tabLst>
            </a:pPr>
            <a:r>
              <a:rPr sz="2000" spc="-145" dirty="0">
                <a:latin typeface="Arial"/>
                <a:cs typeface="Arial"/>
              </a:rPr>
              <a:t>This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-114" dirty="0">
                <a:latin typeface="Arial"/>
                <a:cs typeface="Arial"/>
              </a:rPr>
              <a:t>is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the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text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file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that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114" dirty="0">
                <a:latin typeface="Arial"/>
                <a:cs typeface="Arial"/>
              </a:rPr>
              <a:t>consists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-100" dirty="0">
                <a:latin typeface="Arial"/>
                <a:cs typeface="Arial"/>
              </a:rPr>
              <a:t>1,000</a:t>
            </a:r>
            <a:r>
              <a:rPr sz="2000" spc="-105" dirty="0">
                <a:latin typeface="Arial"/>
                <a:cs typeface="Arial"/>
              </a:rPr>
              <a:t> sample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-114" dirty="0">
                <a:latin typeface="Arial"/>
                <a:cs typeface="Arial"/>
              </a:rPr>
              <a:t>sentences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extracted from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i="1" spc="-135" dirty="0">
                <a:latin typeface="Arial"/>
                <a:cs typeface="Arial"/>
              </a:rPr>
              <a:t>news</a:t>
            </a:r>
            <a:r>
              <a:rPr sz="2000" i="1" spc="-110" dirty="0">
                <a:latin typeface="Arial"/>
                <a:cs typeface="Arial"/>
              </a:rPr>
              <a:t> </a:t>
            </a:r>
            <a:r>
              <a:rPr sz="2000" i="1" spc="-10" dirty="0">
                <a:latin typeface="Arial"/>
                <a:cs typeface="Arial"/>
              </a:rPr>
              <a:t>articles</a:t>
            </a:r>
            <a:r>
              <a:rPr sz="2000" spc="-10" dirty="0">
                <a:latin typeface="Arial"/>
                <a:cs typeface="Arial"/>
              </a:rPr>
              <a:t>.</a:t>
            </a:r>
            <a:endParaRPr sz="2000" dirty="0">
              <a:latin typeface="Arial"/>
              <a:cs typeface="Arial"/>
            </a:endParaRPr>
          </a:p>
          <a:p>
            <a:pPr marL="697865" marR="5080" lvl="1" indent="-228600">
              <a:lnSpc>
                <a:spcPts val="2170"/>
              </a:lnSpc>
              <a:spcBef>
                <a:spcPts val="459"/>
              </a:spcBef>
              <a:buFont typeface="Wingdings"/>
              <a:buChar char=""/>
              <a:tabLst>
                <a:tab pos="697865" algn="l"/>
              </a:tabLst>
            </a:pPr>
            <a:r>
              <a:rPr sz="2000" spc="-195" dirty="0">
                <a:latin typeface="Arial"/>
                <a:cs typeface="Arial"/>
              </a:rPr>
              <a:t>Each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-55" dirty="0">
                <a:latin typeface="Arial"/>
                <a:cs typeface="Arial"/>
              </a:rPr>
              <a:t>line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spc="-90" dirty="0">
                <a:latin typeface="Arial"/>
                <a:cs typeface="Arial"/>
              </a:rPr>
              <a:t>contains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spc="-100" dirty="0">
                <a:latin typeface="Arial"/>
                <a:cs typeface="Arial"/>
              </a:rPr>
              <a:t>one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spc="-105" dirty="0">
                <a:latin typeface="Arial"/>
                <a:cs typeface="Arial"/>
              </a:rPr>
              <a:t>sample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with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spc="-40" dirty="0">
                <a:latin typeface="Arial"/>
                <a:cs typeface="Arial"/>
              </a:rPr>
              <a:t>three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spc="-60" dirty="0">
                <a:latin typeface="Arial"/>
                <a:cs typeface="Arial"/>
              </a:rPr>
              <a:t>items,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spc="-70" dirty="0">
                <a:latin typeface="Arial"/>
                <a:cs typeface="Arial"/>
              </a:rPr>
              <a:t>including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spc="-105" dirty="0">
                <a:latin typeface="Arial"/>
                <a:cs typeface="Arial"/>
              </a:rPr>
              <a:t>sentence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spc="-45" dirty="0">
                <a:latin typeface="Arial"/>
                <a:cs typeface="Arial"/>
              </a:rPr>
              <a:t>id,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spc="-50" dirty="0">
                <a:latin typeface="Arial"/>
                <a:cs typeface="Arial"/>
              </a:rPr>
              <a:t>#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error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-85" dirty="0">
                <a:latin typeface="Arial"/>
                <a:cs typeface="Arial"/>
              </a:rPr>
              <a:t>words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-105" dirty="0">
                <a:latin typeface="Arial"/>
                <a:cs typeface="Arial"/>
              </a:rPr>
              <a:t>and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the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spc="-100" dirty="0">
                <a:latin typeface="Arial"/>
                <a:cs typeface="Arial"/>
              </a:rPr>
              <a:t>sentence.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145" dirty="0">
                <a:latin typeface="Arial"/>
                <a:cs typeface="Arial"/>
              </a:rPr>
              <a:t>They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90" dirty="0">
                <a:latin typeface="Arial"/>
                <a:cs typeface="Arial"/>
              </a:rPr>
              <a:t>are</a:t>
            </a:r>
            <a:r>
              <a:rPr sz="2000" spc="-95" dirty="0">
                <a:latin typeface="Arial"/>
                <a:cs typeface="Arial"/>
              </a:rPr>
              <a:t> separated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95" dirty="0">
                <a:latin typeface="Arial"/>
                <a:cs typeface="Arial"/>
              </a:rPr>
              <a:t>by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tabs.</a:t>
            </a:r>
            <a:endParaRPr sz="2000" dirty="0">
              <a:latin typeface="Arial"/>
              <a:cs typeface="Arial"/>
            </a:endParaRPr>
          </a:p>
          <a:p>
            <a:pPr marL="697865" lvl="1" indent="-228600">
              <a:lnSpc>
                <a:spcPct val="100000"/>
              </a:lnSpc>
              <a:spcBef>
                <a:spcPts val="229"/>
              </a:spcBef>
              <a:buFont typeface="Wingdings"/>
              <a:buChar char=""/>
              <a:tabLst>
                <a:tab pos="697865" algn="l"/>
              </a:tabLst>
            </a:pPr>
            <a:r>
              <a:rPr sz="2000" spc="-70" dirty="0">
                <a:latin typeface="Arial"/>
                <a:cs typeface="Arial"/>
              </a:rPr>
              <a:t>Out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spc="-65" dirty="0">
                <a:latin typeface="Arial"/>
                <a:cs typeface="Arial"/>
              </a:rPr>
              <a:t>which,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spc="-110" dirty="0">
                <a:latin typeface="Arial"/>
                <a:cs typeface="Arial"/>
              </a:rPr>
              <a:t>50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spc="-110" dirty="0">
                <a:latin typeface="Arial"/>
                <a:cs typeface="Arial"/>
              </a:rPr>
              <a:t>instances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spc="-70" dirty="0">
                <a:latin typeface="Arial"/>
                <a:cs typeface="Arial"/>
              </a:rPr>
              <a:t>contain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spc="-75" dirty="0">
                <a:latin typeface="Arial"/>
                <a:cs typeface="Arial"/>
              </a:rPr>
              <a:t>real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spc="-55" dirty="0">
                <a:latin typeface="Arial"/>
                <a:cs typeface="Arial"/>
              </a:rPr>
              <a:t>word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errors.</a:t>
            </a:r>
            <a:endParaRPr sz="2000" dirty="0">
              <a:latin typeface="Arial"/>
              <a:cs typeface="Arial"/>
            </a:endParaRPr>
          </a:p>
          <a:p>
            <a:pPr marL="240665" indent="-227965">
              <a:lnSpc>
                <a:spcPct val="100000"/>
              </a:lnSpc>
              <a:spcBef>
                <a:spcPts val="700"/>
              </a:spcBef>
              <a:buFont typeface="Wingdings"/>
              <a:buChar char=""/>
              <a:tabLst>
                <a:tab pos="240665" algn="l"/>
              </a:tabLst>
            </a:pPr>
            <a:r>
              <a:rPr sz="2400" b="1" spc="-10" dirty="0">
                <a:latin typeface="Arial"/>
                <a:cs typeface="Arial"/>
              </a:rPr>
              <a:t>ans.txt</a:t>
            </a:r>
            <a:endParaRPr sz="2400" dirty="0">
              <a:latin typeface="Arial"/>
              <a:cs typeface="Arial"/>
            </a:endParaRPr>
          </a:p>
          <a:p>
            <a:pPr marL="697865" marR="434975" lvl="1" indent="-228600">
              <a:lnSpc>
                <a:spcPts val="2170"/>
              </a:lnSpc>
              <a:spcBef>
                <a:spcPts val="515"/>
              </a:spcBef>
              <a:buFont typeface="Wingdings"/>
              <a:buChar char=""/>
              <a:tabLst>
                <a:tab pos="697865" algn="l"/>
              </a:tabLst>
            </a:pPr>
            <a:r>
              <a:rPr sz="2000" spc="-145" dirty="0">
                <a:latin typeface="Arial"/>
                <a:cs typeface="Arial"/>
              </a:rPr>
              <a:t>This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114" dirty="0">
                <a:latin typeface="Arial"/>
                <a:cs typeface="Arial"/>
              </a:rPr>
              <a:t>is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the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-105" dirty="0">
                <a:latin typeface="Arial"/>
                <a:cs typeface="Arial"/>
              </a:rPr>
              <a:t>answer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file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that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-114" dirty="0">
                <a:latin typeface="Arial"/>
                <a:cs typeface="Arial"/>
              </a:rPr>
              <a:t>consists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-100" dirty="0">
                <a:latin typeface="Arial"/>
                <a:cs typeface="Arial"/>
              </a:rPr>
              <a:t>1,000 </a:t>
            </a:r>
            <a:r>
              <a:rPr sz="2000" spc="-114" dirty="0">
                <a:latin typeface="Arial"/>
                <a:cs typeface="Arial"/>
              </a:rPr>
              <a:t>sentences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after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spelling </a:t>
            </a:r>
            <a:r>
              <a:rPr sz="2000" spc="-10" dirty="0">
                <a:latin typeface="Arial"/>
                <a:cs typeface="Arial"/>
              </a:rPr>
              <a:t>correction.</a:t>
            </a:r>
            <a:endParaRPr sz="2000" dirty="0">
              <a:latin typeface="Arial"/>
              <a:cs typeface="Arial"/>
            </a:endParaRPr>
          </a:p>
          <a:p>
            <a:pPr marL="697865" marR="294640" lvl="1" indent="-228600">
              <a:lnSpc>
                <a:spcPts val="2170"/>
              </a:lnSpc>
              <a:spcBef>
                <a:spcPts val="495"/>
              </a:spcBef>
              <a:buFont typeface="Wingdings"/>
              <a:buChar char=""/>
              <a:tabLst>
                <a:tab pos="697865" algn="l"/>
              </a:tabLst>
            </a:pPr>
            <a:r>
              <a:rPr sz="2000" spc="-195" dirty="0">
                <a:latin typeface="Arial"/>
                <a:cs typeface="Arial"/>
              </a:rPr>
              <a:t>Each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spc="-55" dirty="0">
                <a:latin typeface="Arial"/>
                <a:cs typeface="Arial"/>
              </a:rPr>
              <a:t>line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spc="-90" dirty="0">
                <a:latin typeface="Arial"/>
                <a:cs typeface="Arial"/>
              </a:rPr>
              <a:t>contains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spc="-100" dirty="0">
                <a:latin typeface="Arial"/>
                <a:cs typeface="Arial"/>
              </a:rPr>
              <a:t>one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spc="-95" dirty="0">
                <a:latin typeface="Arial"/>
                <a:cs typeface="Arial"/>
              </a:rPr>
              <a:t>instance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with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two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-60" dirty="0">
                <a:latin typeface="Arial"/>
                <a:cs typeface="Arial"/>
              </a:rPr>
              <a:t>items,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spc="-70" dirty="0">
                <a:latin typeface="Arial"/>
                <a:cs typeface="Arial"/>
              </a:rPr>
              <a:t>including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spc="-105" dirty="0">
                <a:latin typeface="Arial"/>
                <a:cs typeface="Arial"/>
              </a:rPr>
              <a:t>sentence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id </a:t>
            </a:r>
            <a:r>
              <a:rPr sz="2000" spc="-105" dirty="0">
                <a:latin typeface="Arial"/>
                <a:cs typeface="Arial"/>
              </a:rPr>
              <a:t>and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spc="-70" dirty="0">
                <a:latin typeface="Arial"/>
                <a:cs typeface="Arial"/>
              </a:rPr>
              <a:t>corrected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sentence.</a:t>
            </a:r>
            <a:endParaRPr sz="2000" dirty="0">
              <a:latin typeface="Arial"/>
              <a:cs typeface="Arial"/>
            </a:endParaRPr>
          </a:p>
          <a:p>
            <a:pPr marL="240665" indent="-227965">
              <a:lnSpc>
                <a:spcPct val="100000"/>
              </a:lnSpc>
              <a:spcBef>
                <a:spcPts val="630"/>
              </a:spcBef>
              <a:buFont typeface="Wingdings"/>
              <a:buChar char=""/>
              <a:tabLst>
                <a:tab pos="240665" algn="l"/>
              </a:tabLst>
            </a:pPr>
            <a:r>
              <a:rPr sz="2400" b="1" spc="-50" dirty="0">
                <a:latin typeface="Arial"/>
                <a:cs typeface="Arial"/>
              </a:rPr>
              <a:t>vocab.txt</a:t>
            </a:r>
            <a:endParaRPr sz="2400" dirty="0">
              <a:latin typeface="Arial"/>
              <a:cs typeface="Arial"/>
            </a:endParaRPr>
          </a:p>
          <a:p>
            <a:pPr marL="697865" marR="184785" lvl="1" indent="-228600">
              <a:lnSpc>
                <a:spcPts val="2170"/>
              </a:lnSpc>
              <a:spcBef>
                <a:spcPts val="550"/>
              </a:spcBef>
              <a:buFont typeface="Wingdings"/>
              <a:buChar char=""/>
              <a:tabLst>
                <a:tab pos="697865" algn="l"/>
              </a:tabLst>
            </a:pPr>
            <a:r>
              <a:rPr sz="2000" spc="-145" dirty="0">
                <a:latin typeface="Arial"/>
                <a:cs typeface="Arial"/>
              </a:rPr>
              <a:t>This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spc="-114" dirty="0">
                <a:latin typeface="Arial"/>
                <a:cs typeface="Arial"/>
              </a:rPr>
              <a:t>is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the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spc="-50" dirty="0">
                <a:latin typeface="Arial"/>
                <a:cs typeface="Arial"/>
              </a:rPr>
              <a:t>dictionary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for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spc="-75" dirty="0">
                <a:latin typeface="Arial"/>
                <a:cs typeface="Arial"/>
              </a:rPr>
              <a:t>non-</a:t>
            </a:r>
            <a:r>
              <a:rPr sz="2000" spc="-55" dirty="0">
                <a:latin typeface="Arial"/>
                <a:cs typeface="Arial"/>
              </a:rPr>
              <a:t>word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error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spc="-50" dirty="0">
                <a:latin typeface="Arial"/>
                <a:cs typeface="Arial"/>
              </a:rPr>
              <a:t>detection.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-110" dirty="0">
                <a:latin typeface="Arial"/>
                <a:cs typeface="Arial"/>
              </a:rPr>
              <a:t>Make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spc="-100" dirty="0">
                <a:latin typeface="Arial"/>
                <a:cs typeface="Arial"/>
              </a:rPr>
              <a:t>sure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spc="-90" dirty="0">
                <a:latin typeface="Arial"/>
                <a:cs typeface="Arial"/>
              </a:rPr>
              <a:t>you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use </a:t>
            </a:r>
            <a:r>
              <a:rPr sz="2000" spc="-10" dirty="0">
                <a:latin typeface="Arial"/>
                <a:cs typeface="Arial"/>
              </a:rPr>
              <a:t>this!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Provided</a:t>
            </a:r>
            <a:r>
              <a:rPr spc="-75" dirty="0"/>
              <a:t> </a:t>
            </a:r>
            <a:r>
              <a:rPr spc="-130" dirty="0"/>
              <a:t>Files</a:t>
            </a:r>
            <a:r>
              <a:rPr spc="-35" dirty="0"/>
              <a:t> </a:t>
            </a:r>
            <a:r>
              <a:rPr spc="220" dirty="0"/>
              <a:t>(cont’)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17071" y="719253"/>
            <a:ext cx="8145780" cy="3680460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445"/>
              </a:spcBef>
              <a:buFont typeface="Wingdings"/>
              <a:buChar char=""/>
              <a:tabLst>
                <a:tab pos="240665" algn="l"/>
              </a:tabLst>
            </a:pPr>
            <a:r>
              <a:rPr sz="2400" b="1" spc="-10" dirty="0">
                <a:latin typeface="Arial"/>
                <a:cs typeface="Arial"/>
              </a:rPr>
              <a:t>eval.py</a:t>
            </a:r>
            <a:endParaRPr sz="2400" dirty="0">
              <a:latin typeface="Arial"/>
              <a:cs typeface="Arial"/>
            </a:endParaRPr>
          </a:p>
          <a:p>
            <a:pPr marL="697865" marR="5080" lvl="1" indent="-228600">
              <a:lnSpc>
                <a:spcPct val="89600"/>
              </a:lnSpc>
              <a:spcBef>
                <a:spcPts val="535"/>
              </a:spcBef>
              <a:buFont typeface="Wingdings"/>
              <a:buChar char=""/>
              <a:tabLst>
                <a:tab pos="697865" algn="l"/>
              </a:tabLst>
            </a:pPr>
            <a:r>
              <a:rPr sz="2000" spc="-145" dirty="0">
                <a:latin typeface="Arial"/>
                <a:cs typeface="Arial"/>
              </a:rPr>
              <a:t>This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-114" dirty="0">
                <a:latin typeface="Arial"/>
                <a:cs typeface="Arial"/>
              </a:rPr>
              <a:t>is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spc="-165" dirty="0">
                <a:latin typeface="Arial"/>
                <a:cs typeface="Arial"/>
              </a:rPr>
              <a:t>a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-45" dirty="0">
                <a:latin typeface="Arial"/>
                <a:cs typeface="Arial"/>
              </a:rPr>
              <a:t>python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file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spc="-70" dirty="0">
                <a:latin typeface="Arial"/>
                <a:cs typeface="Arial"/>
              </a:rPr>
              <a:t>including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70" dirty="0">
                <a:latin typeface="Arial"/>
                <a:cs typeface="Arial"/>
              </a:rPr>
              <a:t>evaluation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-80" dirty="0">
                <a:latin typeface="Arial"/>
                <a:cs typeface="Arial"/>
              </a:rPr>
              <a:t>program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b="1" spc="-100" dirty="0">
                <a:solidFill>
                  <a:srgbClr val="FF0000"/>
                </a:solidFill>
                <a:latin typeface="Arial"/>
                <a:cs typeface="Arial"/>
              </a:rPr>
              <a:t>for</a:t>
            </a:r>
            <a:r>
              <a:rPr sz="2000" b="1" spc="-9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spc="-145" dirty="0">
                <a:solidFill>
                  <a:srgbClr val="FF0000"/>
                </a:solidFill>
                <a:latin typeface="Arial"/>
                <a:cs typeface="Arial"/>
              </a:rPr>
              <a:t>your</a:t>
            </a:r>
            <a:r>
              <a:rPr sz="2000" b="1" spc="-1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FF0000"/>
                </a:solidFill>
                <a:latin typeface="Arial"/>
                <a:cs typeface="Arial"/>
              </a:rPr>
              <a:t>reference</a:t>
            </a:r>
            <a:r>
              <a:rPr sz="2000" spc="-10" dirty="0">
                <a:latin typeface="Arial"/>
                <a:cs typeface="Arial"/>
              </a:rPr>
              <a:t>. </a:t>
            </a:r>
            <a:r>
              <a:rPr sz="2000" spc="-160" dirty="0">
                <a:latin typeface="Arial"/>
                <a:cs typeface="Arial"/>
              </a:rPr>
              <a:t>The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-55" dirty="0">
                <a:latin typeface="Arial"/>
                <a:cs typeface="Arial"/>
              </a:rPr>
              <a:t>path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the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-105" dirty="0">
                <a:latin typeface="Arial"/>
                <a:cs typeface="Arial"/>
              </a:rPr>
              <a:t>answer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spc="-105" dirty="0">
                <a:latin typeface="Arial"/>
                <a:cs typeface="Arial"/>
              </a:rPr>
              <a:t>and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50" dirty="0">
                <a:latin typeface="Arial"/>
                <a:cs typeface="Arial"/>
              </a:rPr>
              <a:t>result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spc="-55" dirty="0">
                <a:latin typeface="Arial"/>
                <a:cs typeface="Arial"/>
              </a:rPr>
              <a:t>files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-90" dirty="0">
                <a:latin typeface="Arial"/>
                <a:cs typeface="Arial"/>
              </a:rPr>
              <a:t>are </a:t>
            </a:r>
            <a:r>
              <a:rPr sz="2000" dirty="0">
                <a:latin typeface="Arial"/>
                <a:cs typeface="Arial"/>
              </a:rPr>
              <a:t>written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85" dirty="0">
                <a:latin typeface="Arial"/>
                <a:cs typeface="Arial"/>
              </a:rPr>
              <a:t>inside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spc="-35" dirty="0">
                <a:latin typeface="Arial"/>
                <a:cs typeface="Arial"/>
              </a:rPr>
              <a:t>the</a:t>
            </a:r>
            <a:r>
              <a:rPr sz="2000" spc="-100" dirty="0">
                <a:latin typeface="Arial"/>
                <a:cs typeface="Arial"/>
              </a:rPr>
              <a:t> code. </a:t>
            </a:r>
            <a:r>
              <a:rPr sz="2000" spc="-60" dirty="0">
                <a:latin typeface="Arial"/>
                <a:cs typeface="Arial"/>
              </a:rPr>
              <a:t>Read </a:t>
            </a:r>
            <a:r>
              <a:rPr sz="2000" spc="-25" dirty="0">
                <a:latin typeface="Arial"/>
                <a:cs typeface="Arial"/>
              </a:rPr>
              <a:t>it.</a:t>
            </a:r>
            <a:endParaRPr sz="2000" dirty="0">
              <a:latin typeface="Arial"/>
              <a:cs typeface="Arial"/>
            </a:endParaRPr>
          </a:p>
          <a:p>
            <a:pPr marL="697865" marR="350520" lvl="1" indent="-228600">
              <a:lnSpc>
                <a:spcPts val="2170"/>
              </a:lnSpc>
              <a:spcBef>
                <a:spcPts val="530"/>
              </a:spcBef>
              <a:buFont typeface="Wingdings"/>
              <a:buChar char=""/>
              <a:tabLst>
                <a:tab pos="697865" algn="l"/>
              </a:tabLst>
            </a:pPr>
            <a:r>
              <a:rPr sz="2000" spc="-180" dirty="0">
                <a:latin typeface="Arial"/>
                <a:cs typeface="Arial"/>
              </a:rPr>
              <a:t>Run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-65" dirty="0">
                <a:latin typeface="Arial"/>
                <a:cs typeface="Arial"/>
              </a:rPr>
              <a:t>“eval.py”,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spc="60" dirty="0">
                <a:latin typeface="Arial"/>
                <a:cs typeface="Arial"/>
              </a:rPr>
              <a:t>it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will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spc="-114" dirty="0">
                <a:latin typeface="Arial"/>
                <a:cs typeface="Arial"/>
              </a:rPr>
              <a:t>give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spc="-120" dirty="0">
                <a:latin typeface="Arial"/>
                <a:cs typeface="Arial"/>
              </a:rPr>
              <a:t>an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-125" dirty="0">
                <a:latin typeface="Arial"/>
                <a:cs typeface="Arial"/>
              </a:rPr>
              <a:t>accuracy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-90" dirty="0">
                <a:latin typeface="Arial"/>
                <a:cs typeface="Arial"/>
              </a:rPr>
              <a:t>number.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75" dirty="0">
                <a:latin typeface="Arial"/>
                <a:cs typeface="Arial"/>
              </a:rPr>
              <a:t>Improve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spc="-60" dirty="0">
                <a:latin typeface="Arial"/>
                <a:cs typeface="Arial"/>
              </a:rPr>
              <a:t>your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program </a:t>
            </a:r>
            <a:r>
              <a:rPr sz="2000" spc="-135" dirty="0">
                <a:latin typeface="Arial"/>
                <a:cs typeface="Arial"/>
              </a:rPr>
              <a:t>based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spc="-75" dirty="0">
                <a:latin typeface="Arial"/>
                <a:cs typeface="Arial"/>
              </a:rPr>
              <a:t>on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spc="-50" dirty="0">
                <a:latin typeface="Arial"/>
                <a:cs typeface="Arial"/>
              </a:rPr>
              <a:t>this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number.</a:t>
            </a:r>
            <a:endParaRPr sz="2000" dirty="0">
              <a:latin typeface="Arial"/>
              <a:cs typeface="Arial"/>
            </a:endParaRPr>
          </a:p>
          <a:p>
            <a:pPr marL="697865" marR="754380" lvl="1" indent="-228600">
              <a:lnSpc>
                <a:spcPts val="2170"/>
              </a:lnSpc>
              <a:spcBef>
                <a:spcPts val="495"/>
              </a:spcBef>
              <a:buFont typeface="Wingdings"/>
              <a:buChar char=""/>
              <a:tabLst>
                <a:tab pos="697865" algn="l"/>
              </a:tabLst>
            </a:pPr>
            <a:r>
              <a:rPr sz="2000" spc="-110" dirty="0">
                <a:latin typeface="Arial"/>
                <a:cs typeface="Arial"/>
              </a:rPr>
              <a:t>Make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spc="-100" dirty="0">
                <a:latin typeface="Arial"/>
                <a:cs typeface="Arial"/>
              </a:rPr>
              <a:t>sure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spc="-60" dirty="0">
                <a:latin typeface="Arial"/>
                <a:cs typeface="Arial"/>
              </a:rPr>
              <a:t>your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”ans.txt”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spc="-105" dirty="0">
                <a:latin typeface="Arial"/>
                <a:cs typeface="Arial"/>
              </a:rPr>
              <a:t>and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“result.txt”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spc="-90" dirty="0">
                <a:latin typeface="Arial"/>
                <a:cs typeface="Arial"/>
              </a:rPr>
              <a:t>are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spc="-75" dirty="0">
                <a:latin typeface="Arial"/>
                <a:cs typeface="Arial"/>
              </a:rPr>
              <a:t>located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spc="-35" dirty="0">
                <a:latin typeface="Arial"/>
                <a:cs typeface="Arial"/>
              </a:rPr>
              <a:t>in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the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spc="-45" dirty="0">
                <a:latin typeface="Arial"/>
                <a:cs typeface="Arial"/>
              </a:rPr>
              <a:t>same directory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with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spc="-40" dirty="0">
                <a:latin typeface="Arial"/>
                <a:cs typeface="Arial"/>
              </a:rPr>
              <a:t>“eval.py”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spc="-85" dirty="0">
                <a:latin typeface="Arial"/>
                <a:cs typeface="Arial"/>
              </a:rPr>
              <a:t>when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spc="-65" dirty="0">
                <a:latin typeface="Arial"/>
                <a:cs typeface="Arial"/>
              </a:rPr>
              <a:t>running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it.</a:t>
            </a:r>
            <a:endParaRPr sz="2000" dirty="0">
              <a:latin typeface="Arial"/>
              <a:cs typeface="Arial"/>
            </a:endParaRPr>
          </a:p>
          <a:p>
            <a:pPr marL="697865" lvl="1" indent="-228600">
              <a:lnSpc>
                <a:spcPct val="100000"/>
              </a:lnSpc>
              <a:spcBef>
                <a:spcPts val="195"/>
              </a:spcBef>
              <a:buFont typeface="Wingdings"/>
              <a:buChar char=""/>
              <a:tabLst>
                <a:tab pos="697865" algn="l"/>
              </a:tabLst>
            </a:pPr>
            <a:r>
              <a:rPr sz="2000" dirty="0">
                <a:latin typeface="Arial"/>
                <a:cs typeface="Arial"/>
              </a:rPr>
              <a:t>It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spc="-45" dirty="0">
                <a:latin typeface="Arial"/>
                <a:cs typeface="Arial"/>
              </a:rPr>
              <a:t>might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spc="-70" dirty="0">
                <a:latin typeface="Arial"/>
                <a:cs typeface="Arial"/>
              </a:rPr>
              <a:t>contain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spc="-120" dirty="0">
                <a:latin typeface="Arial"/>
                <a:cs typeface="Arial"/>
              </a:rPr>
              <a:t>some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spc="-65" dirty="0">
                <a:latin typeface="Arial"/>
                <a:cs typeface="Arial"/>
              </a:rPr>
              <a:t>errors.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If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spc="-90" dirty="0">
                <a:latin typeface="Arial"/>
                <a:cs typeface="Arial"/>
              </a:rPr>
              <a:t>you </a:t>
            </a:r>
            <a:r>
              <a:rPr sz="2000" spc="-20" dirty="0">
                <a:latin typeface="Arial"/>
                <a:cs typeface="Arial"/>
              </a:rPr>
              <a:t>find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spc="-150" dirty="0">
                <a:latin typeface="Arial"/>
                <a:cs typeface="Arial"/>
              </a:rPr>
              <a:t>any,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spc="-70" dirty="0">
                <a:latin typeface="Arial"/>
                <a:cs typeface="Arial"/>
              </a:rPr>
              <a:t>email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us!</a:t>
            </a:r>
            <a:endParaRPr sz="2000" dirty="0">
              <a:latin typeface="Arial"/>
              <a:cs typeface="Arial"/>
            </a:endParaRPr>
          </a:p>
          <a:p>
            <a:pPr marL="240665" indent="-227965">
              <a:lnSpc>
                <a:spcPct val="100000"/>
              </a:lnSpc>
              <a:spcBef>
                <a:spcPts val="700"/>
              </a:spcBef>
              <a:buFont typeface="Wingdings"/>
              <a:buChar char=""/>
              <a:tabLst>
                <a:tab pos="240665" algn="l"/>
              </a:tabLst>
            </a:pPr>
            <a:r>
              <a:rPr sz="2400" b="1" spc="-25" dirty="0">
                <a:latin typeface="Arial"/>
                <a:cs typeface="Arial"/>
              </a:rPr>
              <a:t>LM</a:t>
            </a:r>
            <a:endParaRPr sz="2400" dirty="0">
              <a:latin typeface="Arial"/>
              <a:cs typeface="Arial"/>
            </a:endParaRPr>
          </a:p>
          <a:p>
            <a:pPr marL="697865" lvl="1" indent="-228600">
              <a:lnSpc>
                <a:spcPct val="100000"/>
              </a:lnSpc>
              <a:spcBef>
                <a:spcPts val="285"/>
              </a:spcBef>
              <a:buFont typeface="Wingdings"/>
              <a:buChar char=""/>
              <a:tabLst>
                <a:tab pos="697865" algn="l"/>
              </a:tabLst>
            </a:pPr>
            <a:r>
              <a:rPr sz="2000" spc="-160" dirty="0">
                <a:latin typeface="Arial"/>
                <a:cs typeface="Arial"/>
              </a:rPr>
              <a:t>The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spc="-75" dirty="0">
                <a:latin typeface="Arial"/>
                <a:cs typeface="Arial"/>
              </a:rPr>
              <a:t>compiled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-65" dirty="0">
                <a:latin typeface="Arial"/>
                <a:cs typeface="Arial"/>
              </a:rPr>
              <a:t>files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for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SRILM.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">
              <a:lnSpc>
                <a:spcPct val="100000"/>
              </a:lnSpc>
              <a:spcBef>
                <a:spcPts val="100"/>
              </a:spcBef>
            </a:pPr>
            <a:r>
              <a:rPr spc="-75" dirty="0"/>
              <a:t>Submission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17071" y="762993"/>
            <a:ext cx="7972425" cy="566821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240665" algn="l"/>
              </a:tabLst>
            </a:pPr>
            <a:r>
              <a:rPr sz="2400" spc="-130" dirty="0">
                <a:latin typeface="Arial"/>
                <a:cs typeface="Arial"/>
              </a:rPr>
              <a:t>Generate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spc="-210" dirty="0">
                <a:latin typeface="Arial"/>
                <a:cs typeface="Arial"/>
              </a:rPr>
              <a:t>a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spc="-114" dirty="0">
                <a:latin typeface="Arial"/>
                <a:cs typeface="Arial"/>
              </a:rPr>
              <a:t>zip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file</a:t>
            </a:r>
            <a:r>
              <a:rPr sz="2400" spc="-100" dirty="0">
                <a:latin typeface="Arial"/>
                <a:cs typeface="Arial"/>
              </a:rPr>
              <a:t> </a:t>
            </a:r>
            <a:r>
              <a:rPr sz="2400" spc="-130" dirty="0">
                <a:latin typeface="Arial"/>
                <a:cs typeface="Arial"/>
              </a:rPr>
              <a:t>and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spc="-140" dirty="0">
                <a:latin typeface="Arial"/>
                <a:cs typeface="Arial"/>
              </a:rPr>
              <a:t>name</a:t>
            </a:r>
            <a:r>
              <a:rPr sz="2400" spc="-100" dirty="0">
                <a:latin typeface="Arial"/>
                <a:cs typeface="Arial"/>
              </a:rPr>
              <a:t> </a:t>
            </a:r>
            <a:r>
              <a:rPr sz="2400" spc="70" dirty="0">
                <a:latin typeface="Arial"/>
                <a:cs typeface="Arial"/>
              </a:rPr>
              <a:t>it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spc="-240" dirty="0">
                <a:latin typeface="Arial"/>
                <a:cs typeface="Arial"/>
              </a:rPr>
              <a:t>as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spc="-90" dirty="0">
                <a:latin typeface="Arial"/>
                <a:cs typeface="Arial"/>
              </a:rPr>
              <a:t>“sid</a:t>
            </a:r>
            <a:r>
              <a:rPr lang="en-US" sz="2400" spc="-90" dirty="0">
                <a:latin typeface="Arial"/>
                <a:cs typeface="Arial"/>
              </a:rPr>
              <a:t>_name</a:t>
            </a:r>
            <a:r>
              <a:rPr sz="2400" spc="-90" dirty="0">
                <a:latin typeface="Arial"/>
                <a:cs typeface="Arial"/>
              </a:rPr>
              <a:t>_homework-</a:t>
            </a:r>
            <a:r>
              <a:rPr sz="2400" spc="-10" dirty="0">
                <a:latin typeface="Arial"/>
                <a:cs typeface="Arial"/>
              </a:rPr>
              <a:t>1.zip”.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845"/>
              </a:spcBef>
              <a:buFont typeface="Wingdings"/>
              <a:buChar char=""/>
            </a:pPr>
            <a:endParaRPr sz="2400" dirty="0">
              <a:latin typeface="Arial"/>
              <a:cs typeface="Arial"/>
            </a:endParaRPr>
          </a:p>
          <a:p>
            <a:pPr marL="241300" marR="381000" indent="-228600">
              <a:lnSpc>
                <a:spcPts val="2600"/>
              </a:lnSpc>
              <a:buFont typeface="Wingdings"/>
              <a:buChar char=""/>
              <a:tabLst>
                <a:tab pos="241300" algn="l"/>
              </a:tabLst>
            </a:pPr>
            <a:r>
              <a:rPr sz="2400" dirty="0">
                <a:latin typeface="Arial"/>
                <a:cs typeface="Arial"/>
              </a:rPr>
              <a:t>It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spc="-100" dirty="0">
                <a:latin typeface="Arial"/>
                <a:cs typeface="Arial"/>
              </a:rPr>
              <a:t>should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spc="-85" dirty="0">
                <a:latin typeface="Arial"/>
                <a:cs typeface="Arial"/>
              </a:rPr>
              <a:t>include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spc="-210" dirty="0">
                <a:latin typeface="Arial"/>
                <a:cs typeface="Arial"/>
              </a:rPr>
              <a:t>a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spc="-55" dirty="0">
                <a:latin typeface="Arial"/>
                <a:cs typeface="Arial"/>
              </a:rPr>
              <a:t>directory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spc="-130" dirty="0">
                <a:latin typeface="Arial"/>
                <a:cs typeface="Arial"/>
              </a:rPr>
              <a:t>named</a:t>
            </a:r>
            <a:r>
              <a:rPr sz="2400" spc="-90" dirty="0">
                <a:latin typeface="Arial"/>
                <a:cs typeface="Arial"/>
              </a:rPr>
              <a:t> </a:t>
            </a:r>
            <a:r>
              <a:rPr sz="2400" i="1" spc="-75" dirty="0">
                <a:latin typeface="Arial"/>
                <a:cs typeface="Arial"/>
              </a:rPr>
              <a:t>program</a:t>
            </a:r>
            <a:r>
              <a:rPr sz="2400" spc="-75" dirty="0">
                <a:latin typeface="Arial"/>
                <a:cs typeface="Arial"/>
              </a:rPr>
              <a:t>,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spc="-145" dirty="0">
                <a:latin typeface="Arial"/>
                <a:cs typeface="Arial"/>
              </a:rPr>
              <a:t>an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output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file </a:t>
            </a:r>
            <a:r>
              <a:rPr sz="2400" dirty="0">
                <a:latin typeface="Arial"/>
                <a:cs typeface="Arial"/>
              </a:rPr>
              <a:t>“result.txt”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spc="-130" dirty="0">
                <a:latin typeface="Arial"/>
                <a:cs typeface="Arial"/>
              </a:rPr>
              <a:t>and</a:t>
            </a:r>
            <a:r>
              <a:rPr sz="2400" spc="-95" dirty="0">
                <a:latin typeface="Arial"/>
                <a:cs typeface="Arial"/>
              </a:rPr>
              <a:t> </a:t>
            </a:r>
            <a:r>
              <a:rPr sz="2400" spc="-210" dirty="0">
                <a:latin typeface="Arial"/>
                <a:cs typeface="Arial"/>
              </a:rPr>
              <a:t>a</a:t>
            </a:r>
            <a:r>
              <a:rPr sz="2400" spc="-10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written</a:t>
            </a:r>
            <a:r>
              <a:rPr sz="2400" spc="-95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report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spc="-65" dirty="0">
                <a:latin typeface="Arial"/>
                <a:cs typeface="Arial"/>
              </a:rPr>
              <a:t>“spell</a:t>
            </a:r>
            <a:r>
              <a:rPr sz="2400" spc="-9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correction.pdf”.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20"/>
              </a:spcBef>
              <a:buFont typeface="Wingdings"/>
              <a:buChar char=""/>
            </a:pPr>
            <a:endParaRPr sz="2400" dirty="0">
              <a:latin typeface="Arial"/>
              <a:cs typeface="Arial"/>
            </a:endParaRPr>
          </a:p>
          <a:p>
            <a:pPr marL="240665" indent="-227965">
              <a:lnSpc>
                <a:spcPct val="100000"/>
              </a:lnSpc>
              <a:buFont typeface="Wingdings"/>
              <a:buChar char=""/>
              <a:tabLst>
                <a:tab pos="240665" algn="l"/>
              </a:tabLst>
            </a:pPr>
            <a:r>
              <a:rPr sz="2400" spc="-135" dirty="0">
                <a:latin typeface="Arial"/>
                <a:cs typeface="Arial"/>
              </a:rPr>
              <a:t>Program: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160" dirty="0">
                <a:latin typeface="Arial"/>
                <a:cs typeface="Arial"/>
              </a:rPr>
              <a:t>codes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100" dirty="0">
                <a:latin typeface="Arial"/>
                <a:cs typeface="Arial"/>
              </a:rPr>
              <a:t>should</a:t>
            </a:r>
            <a:r>
              <a:rPr sz="2400" spc="-120" dirty="0">
                <a:latin typeface="Arial"/>
                <a:cs typeface="Arial"/>
              </a:rPr>
              <a:t> be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written</a:t>
            </a:r>
            <a:r>
              <a:rPr sz="2400" spc="-1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45" dirty="0">
                <a:solidFill>
                  <a:srgbClr val="FF0000"/>
                </a:solidFill>
                <a:latin typeface="Arial"/>
                <a:cs typeface="Arial"/>
              </a:rPr>
              <a:t>in</a:t>
            </a:r>
            <a:r>
              <a:rPr sz="2400" spc="-1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Arial"/>
                <a:cs typeface="Arial"/>
              </a:rPr>
              <a:t>python</a:t>
            </a:r>
            <a:r>
              <a:rPr sz="2400" spc="-10" dirty="0">
                <a:latin typeface="Arial"/>
                <a:cs typeface="Arial"/>
              </a:rPr>
              <a:t>.</a:t>
            </a:r>
            <a:endParaRPr sz="2400" dirty="0">
              <a:latin typeface="Arial"/>
              <a:cs typeface="Arial"/>
            </a:endParaRPr>
          </a:p>
          <a:p>
            <a:pPr marL="241300" marR="224790" indent="-228600">
              <a:lnSpc>
                <a:spcPts val="2600"/>
              </a:lnSpc>
              <a:spcBef>
                <a:spcPts val="1010"/>
              </a:spcBef>
              <a:buFont typeface="Wingdings"/>
              <a:buChar char=""/>
              <a:tabLst>
                <a:tab pos="241300" algn="l"/>
              </a:tabLst>
            </a:pPr>
            <a:r>
              <a:rPr sz="2400" spc="-45" dirty="0">
                <a:latin typeface="Arial"/>
                <a:cs typeface="Arial"/>
              </a:rPr>
              <a:t>Output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file:</a:t>
            </a:r>
            <a:r>
              <a:rPr sz="2400" spc="-114" dirty="0">
                <a:latin typeface="Arial"/>
                <a:cs typeface="Arial"/>
              </a:rPr>
              <a:t> </a:t>
            </a:r>
            <a:r>
              <a:rPr sz="2400" spc="-155" dirty="0">
                <a:latin typeface="Arial"/>
                <a:cs typeface="Arial"/>
              </a:rPr>
              <a:t>each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spc="-60" dirty="0">
                <a:latin typeface="Arial"/>
                <a:cs typeface="Arial"/>
              </a:rPr>
              <a:t>line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spc="-105" dirty="0">
                <a:latin typeface="Arial"/>
                <a:cs typeface="Arial"/>
              </a:rPr>
              <a:t>includes</a:t>
            </a:r>
            <a:r>
              <a:rPr sz="2400" spc="-114" dirty="0">
                <a:latin typeface="Arial"/>
                <a:cs typeface="Arial"/>
              </a:rPr>
              <a:t> </a:t>
            </a:r>
            <a:r>
              <a:rPr sz="2400" spc="-210" dirty="0">
                <a:latin typeface="Arial"/>
                <a:cs typeface="Arial"/>
              </a:rPr>
              <a:t>a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spc="-120" dirty="0">
                <a:latin typeface="Arial"/>
                <a:cs typeface="Arial"/>
              </a:rPr>
              <a:t>single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spc="-114" dirty="0">
                <a:latin typeface="Arial"/>
                <a:cs typeface="Arial"/>
              </a:rPr>
              <a:t>instance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spc="-114" dirty="0">
                <a:latin typeface="Arial"/>
                <a:cs typeface="Arial"/>
              </a:rPr>
              <a:t>consisting </a:t>
            </a:r>
            <a:r>
              <a:rPr sz="2400" spc="-25" dirty="0">
                <a:latin typeface="Arial"/>
                <a:cs typeface="Arial"/>
              </a:rPr>
              <a:t>of </a:t>
            </a:r>
            <a:r>
              <a:rPr sz="2400" dirty="0">
                <a:latin typeface="Arial"/>
                <a:cs typeface="Arial"/>
              </a:rPr>
              <a:t>two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80" dirty="0">
                <a:latin typeface="Arial"/>
                <a:cs typeface="Arial"/>
              </a:rPr>
              <a:t>items,</a:t>
            </a:r>
            <a:r>
              <a:rPr sz="2400" spc="-114" dirty="0">
                <a:latin typeface="Arial"/>
                <a:cs typeface="Arial"/>
              </a:rPr>
              <a:t> </a:t>
            </a:r>
            <a:r>
              <a:rPr sz="2400" spc="-110" dirty="0">
                <a:latin typeface="Arial"/>
                <a:cs typeface="Arial"/>
              </a:rPr>
              <a:t>namely</a:t>
            </a:r>
            <a:r>
              <a:rPr sz="2400" spc="-114" dirty="0">
                <a:latin typeface="Arial"/>
                <a:cs typeface="Arial"/>
              </a:rPr>
              <a:t> </a:t>
            </a:r>
            <a:r>
              <a:rPr sz="2400" i="1" spc="-155" dirty="0">
                <a:latin typeface="Arial"/>
                <a:cs typeface="Arial"/>
              </a:rPr>
              <a:t>sentence</a:t>
            </a:r>
            <a:r>
              <a:rPr sz="2400" i="1" spc="-120" dirty="0">
                <a:latin typeface="Arial"/>
                <a:cs typeface="Arial"/>
              </a:rPr>
              <a:t> </a:t>
            </a:r>
            <a:r>
              <a:rPr sz="2400" i="1" spc="-55" dirty="0">
                <a:latin typeface="Arial"/>
                <a:cs typeface="Arial"/>
              </a:rPr>
              <a:t>id</a:t>
            </a:r>
            <a:r>
              <a:rPr sz="2400" i="1" spc="-114" dirty="0">
                <a:latin typeface="Arial"/>
                <a:cs typeface="Arial"/>
              </a:rPr>
              <a:t> </a:t>
            </a:r>
            <a:r>
              <a:rPr sz="2400" spc="-125" dirty="0">
                <a:latin typeface="Arial"/>
                <a:cs typeface="Arial"/>
              </a:rPr>
              <a:t>and</a:t>
            </a:r>
            <a:r>
              <a:rPr sz="2400" spc="-114" dirty="0">
                <a:latin typeface="Arial"/>
                <a:cs typeface="Arial"/>
              </a:rPr>
              <a:t> </a:t>
            </a:r>
            <a:r>
              <a:rPr sz="2400" i="1" spc="-155" dirty="0">
                <a:latin typeface="Arial"/>
                <a:cs typeface="Arial"/>
              </a:rPr>
              <a:t>sentence</a:t>
            </a:r>
            <a:r>
              <a:rPr sz="2400" i="1" spc="-120" dirty="0">
                <a:latin typeface="Arial"/>
                <a:cs typeface="Arial"/>
              </a:rPr>
              <a:t> </a:t>
            </a:r>
            <a:r>
              <a:rPr sz="2400" i="1" spc="-20" dirty="0">
                <a:latin typeface="Arial"/>
                <a:cs typeface="Arial"/>
              </a:rPr>
              <a:t>after</a:t>
            </a:r>
            <a:r>
              <a:rPr sz="2400" i="1" spc="-114" dirty="0">
                <a:latin typeface="Arial"/>
                <a:cs typeface="Arial"/>
              </a:rPr>
              <a:t> </a:t>
            </a:r>
            <a:r>
              <a:rPr sz="2400" i="1" spc="-40" dirty="0">
                <a:latin typeface="Arial"/>
                <a:cs typeface="Arial"/>
              </a:rPr>
              <a:t>correction. </a:t>
            </a:r>
            <a:r>
              <a:rPr sz="2400" spc="-155" dirty="0">
                <a:latin typeface="Arial"/>
                <a:cs typeface="Arial"/>
              </a:rPr>
              <a:t>Separate</a:t>
            </a:r>
            <a:r>
              <a:rPr sz="2400" spc="-100" dirty="0">
                <a:latin typeface="Arial"/>
                <a:cs typeface="Arial"/>
              </a:rPr>
              <a:t> </a:t>
            </a:r>
            <a:r>
              <a:rPr sz="2400" spc="-55" dirty="0">
                <a:latin typeface="Arial"/>
                <a:cs typeface="Arial"/>
              </a:rPr>
              <a:t>them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spc="-114" dirty="0">
                <a:latin typeface="Arial"/>
                <a:cs typeface="Arial"/>
              </a:rPr>
              <a:t>by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tab.</a:t>
            </a:r>
            <a:endParaRPr sz="2400" dirty="0">
              <a:latin typeface="Arial"/>
              <a:cs typeface="Arial"/>
            </a:endParaRPr>
          </a:p>
          <a:p>
            <a:pPr marL="241300" marR="5080" indent="-228600">
              <a:lnSpc>
                <a:spcPts val="2570"/>
              </a:lnSpc>
              <a:spcBef>
                <a:spcPts val="1019"/>
              </a:spcBef>
              <a:buFont typeface="Wingdings"/>
              <a:buChar char=""/>
              <a:tabLst>
                <a:tab pos="241300" algn="l"/>
              </a:tabLst>
            </a:pPr>
            <a:r>
              <a:rPr sz="2400" spc="-95" dirty="0">
                <a:latin typeface="Arial"/>
                <a:cs typeface="Arial"/>
              </a:rPr>
              <a:t>Report: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35" dirty="0">
                <a:latin typeface="Arial"/>
                <a:cs typeface="Arial"/>
              </a:rPr>
              <a:t>the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report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150" dirty="0">
                <a:latin typeface="Arial"/>
                <a:cs typeface="Arial"/>
              </a:rPr>
              <a:t>needs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to</a:t>
            </a:r>
            <a:r>
              <a:rPr sz="2400" spc="-120" dirty="0">
                <a:latin typeface="Arial"/>
                <a:cs typeface="Arial"/>
              </a:rPr>
              <a:t> be</a:t>
            </a:r>
            <a:r>
              <a:rPr sz="2400" spc="-114" dirty="0"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written</a:t>
            </a:r>
            <a:r>
              <a:rPr sz="2400" spc="-11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45" dirty="0">
                <a:solidFill>
                  <a:srgbClr val="FF0000"/>
                </a:solidFill>
                <a:latin typeface="Arial"/>
                <a:cs typeface="Arial"/>
              </a:rPr>
              <a:t>in</a:t>
            </a:r>
            <a:r>
              <a:rPr sz="2400" spc="-1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altLang="zh-CN" sz="2400" spc="-110" dirty="0">
                <a:solidFill>
                  <a:srgbClr val="FF0000"/>
                </a:solidFill>
                <a:latin typeface="Arial"/>
                <a:cs typeface="Arial"/>
              </a:rPr>
              <a:t>Chinese</a:t>
            </a:r>
            <a:r>
              <a:rPr lang="zh-CN" altLang="en-US" sz="2400" spc="-1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altLang="zh-CN" sz="2400" spc="-110" dirty="0">
                <a:solidFill>
                  <a:srgbClr val="FF0000"/>
                </a:solidFill>
                <a:latin typeface="Arial"/>
                <a:cs typeface="Arial"/>
              </a:rPr>
              <a:t>or</a:t>
            </a:r>
            <a:r>
              <a:rPr lang="zh-CN" altLang="en-US" sz="2400" spc="-1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155" dirty="0">
                <a:solidFill>
                  <a:srgbClr val="FF0000"/>
                </a:solidFill>
                <a:latin typeface="Arial"/>
                <a:cs typeface="Arial"/>
              </a:rPr>
              <a:t>English</a:t>
            </a:r>
            <a:r>
              <a:rPr sz="2400" spc="-11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with</a:t>
            </a:r>
            <a:r>
              <a:rPr sz="2400" spc="-11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90" dirty="0">
                <a:solidFill>
                  <a:srgbClr val="FF0000"/>
                </a:solidFill>
                <a:latin typeface="Arial"/>
                <a:cs typeface="Arial"/>
              </a:rPr>
              <a:t>no</a:t>
            </a:r>
            <a:r>
              <a:rPr sz="2400" spc="-1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FF0000"/>
                </a:solidFill>
                <a:latin typeface="Arial"/>
                <a:cs typeface="Arial"/>
              </a:rPr>
              <a:t>more </a:t>
            </a:r>
            <a:r>
              <a:rPr sz="2400" spc="-65" dirty="0">
                <a:solidFill>
                  <a:srgbClr val="FF0000"/>
                </a:solidFill>
                <a:latin typeface="Arial"/>
                <a:cs typeface="Arial"/>
              </a:rPr>
              <a:t>than</a:t>
            </a:r>
            <a:r>
              <a:rPr sz="2400" spc="-1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140" dirty="0">
                <a:solidFill>
                  <a:srgbClr val="FF0000"/>
                </a:solidFill>
                <a:latin typeface="Arial"/>
                <a:cs typeface="Arial"/>
              </a:rPr>
              <a:t>4</a:t>
            </a:r>
            <a:r>
              <a:rPr sz="2400" spc="-11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Arial"/>
                <a:cs typeface="Arial"/>
              </a:rPr>
              <a:t>pages</a:t>
            </a:r>
            <a:r>
              <a:rPr sz="2400" spc="-10" dirty="0">
                <a:latin typeface="Arial"/>
                <a:cs typeface="Arial"/>
              </a:rPr>
              <a:t>.</a:t>
            </a:r>
            <a:endParaRPr lang="en-US" sz="2400" spc="-10" dirty="0">
              <a:latin typeface="Arial"/>
              <a:cs typeface="Arial"/>
            </a:endParaRPr>
          </a:p>
          <a:p>
            <a:pPr marL="241300" marR="5080" indent="-228600">
              <a:lnSpc>
                <a:spcPts val="2570"/>
              </a:lnSpc>
              <a:spcBef>
                <a:spcPts val="1019"/>
              </a:spcBef>
              <a:buFont typeface="Wingdings"/>
              <a:buChar char=""/>
              <a:tabLst>
                <a:tab pos="241300" algn="l"/>
              </a:tabLst>
            </a:pPr>
            <a:r>
              <a:rPr lang="en-US" sz="2400" spc="-10" dirty="0">
                <a:latin typeface="Arial"/>
                <a:cs typeface="Arial"/>
              </a:rPr>
              <a:t>The report needs to be submitted in </a:t>
            </a:r>
            <a:r>
              <a:rPr lang="en-US" sz="2400" spc="-10" dirty="0">
                <a:solidFill>
                  <a:srgbClr val="FF0000"/>
                </a:solidFill>
                <a:latin typeface="Arial"/>
                <a:cs typeface="Arial"/>
              </a:rPr>
              <a:t>both paper and electronic versions.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Evaluation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17071" y="682678"/>
            <a:ext cx="7851140" cy="3629327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445"/>
              </a:spcBef>
              <a:buFont typeface="Wingdings"/>
              <a:buChar char=""/>
              <a:tabLst>
                <a:tab pos="240665" algn="l"/>
              </a:tabLst>
            </a:pPr>
            <a:r>
              <a:rPr sz="2400" spc="-195" dirty="0">
                <a:latin typeface="Arial"/>
                <a:cs typeface="Arial"/>
              </a:rPr>
              <a:t>We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will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spc="-105" dirty="0">
                <a:latin typeface="Arial"/>
                <a:cs typeface="Arial"/>
              </a:rPr>
              <a:t>mark</a:t>
            </a:r>
            <a:r>
              <a:rPr sz="2400" spc="-114" dirty="0">
                <a:latin typeface="Arial"/>
                <a:cs typeface="Arial"/>
              </a:rPr>
              <a:t> </a:t>
            </a:r>
            <a:r>
              <a:rPr sz="2400" spc="-80" dirty="0">
                <a:latin typeface="Arial"/>
                <a:cs typeface="Arial"/>
              </a:rPr>
              <a:t>your</a:t>
            </a:r>
            <a:r>
              <a:rPr sz="2400" spc="-114" dirty="0">
                <a:latin typeface="Arial"/>
                <a:cs typeface="Arial"/>
              </a:rPr>
              <a:t> </a:t>
            </a:r>
            <a:r>
              <a:rPr sz="2400" spc="-85" dirty="0">
                <a:latin typeface="Arial"/>
                <a:cs typeface="Arial"/>
              </a:rPr>
              <a:t>homework</a:t>
            </a:r>
            <a:r>
              <a:rPr sz="2400" spc="-114" dirty="0">
                <a:latin typeface="Arial"/>
                <a:cs typeface="Arial"/>
              </a:rPr>
              <a:t> </a:t>
            </a:r>
            <a:r>
              <a:rPr sz="2400" spc="-155" dirty="0">
                <a:latin typeface="Arial"/>
                <a:cs typeface="Arial"/>
              </a:rPr>
              <a:t>based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spc="-90" dirty="0">
                <a:latin typeface="Arial"/>
                <a:cs typeface="Arial"/>
              </a:rPr>
              <a:t>on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spc="-35" dirty="0">
                <a:latin typeface="Arial"/>
                <a:cs typeface="Arial"/>
              </a:rPr>
              <a:t>the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spc="-55" dirty="0">
                <a:latin typeface="Arial"/>
                <a:cs typeface="Arial"/>
              </a:rPr>
              <a:t>three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criterias:</a:t>
            </a:r>
            <a:endParaRPr sz="2400" dirty="0">
              <a:latin typeface="Arial"/>
              <a:cs typeface="Arial"/>
            </a:endParaRPr>
          </a:p>
          <a:p>
            <a:pPr marL="697865" lvl="1" indent="-228600">
              <a:lnSpc>
                <a:spcPct val="100000"/>
              </a:lnSpc>
              <a:spcBef>
                <a:spcPts val="285"/>
              </a:spcBef>
              <a:buFont typeface="Wingdings"/>
              <a:buChar char=""/>
              <a:tabLst>
                <a:tab pos="697865" algn="l"/>
              </a:tabLst>
            </a:pPr>
            <a:r>
              <a:rPr sz="2000" spc="-105" dirty="0">
                <a:latin typeface="Arial"/>
                <a:cs typeface="Arial"/>
              </a:rPr>
              <a:t>Final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spc="-125" dirty="0">
                <a:latin typeface="Arial"/>
                <a:cs typeface="Arial"/>
              </a:rPr>
              <a:t>accuracy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(20%)</a:t>
            </a:r>
            <a:endParaRPr sz="2000" dirty="0">
              <a:latin typeface="Arial"/>
              <a:cs typeface="Arial"/>
            </a:endParaRPr>
          </a:p>
          <a:p>
            <a:pPr marL="697865" lvl="1" indent="-228600">
              <a:lnSpc>
                <a:spcPct val="100000"/>
              </a:lnSpc>
              <a:spcBef>
                <a:spcPts val="265"/>
              </a:spcBef>
              <a:buFont typeface="Wingdings"/>
              <a:buChar char=""/>
              <a:tabLst>
                <a:tab pos="697865" algn="l"/>
              </a:tabLst>
            </a:pPr>
            <a:r>
              <a:rPr sz="2000" spc="-114" dirty="0">
                <a:latin typeface="Arial"/>
                <a:cs typeface="Arial"/>
              </a:rPr>
              <a:t>Program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(30%)</a:t>
            </a:r>
            <a:endParaRPr sz="2000" dirty="0">
              <a:latin typeface="Arial"/>
              <a:cs typeface="Arial"/>
            </a:endParaRPr>
          </a:p>
          <a:p>
            <a:pPr marL="697865" lvl="1" indent="-228600">
              <a:lnSpc>
                <a:spcPct val="100000"/>
              </a:lnSpc>
              <a:spcBef>
                <a:spcPts val="235"/>
              </a:spcBef>
              <a:buFont typeface="Wingdings"/>
              <a:buChar char=""/>
              <a:tabLst>
                <a:tab pos="697865" algn="l"/>
              </a:tabLst>
            </a:pPr>
            <a:r>
              <a:rPr sz="2000" spc="-90" dirty="0">
                <a:latin typeface="Arial"/>
                <a:cs typeface="Arial"/>
              </a:rPr>
              <a:t>Report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(40%)</a:t>
            </a:r>
            <a:endParaRPr sz="2000" dirty="0">
              <a:latin typeface="Arial"/>
              <a:cs typeface="Arial"/>
            </a:endParaRPr>
          </a:p>
          <a:p>
            <a:pPr marL="697865" lvl="1" indent="-228600">
              <a:lnSpc>
                <a:spcPct val="100000"/>
              </a:lnSpc>
              <a:spcBef>
                <a:spcPts val="265"/>
              </a:spcBef>
              <a:buFont typeface="Wingdings"/>
              <a:buChar char=""/>
              <a:tabLst>
                <a:tab pos="697865" algn="l"/>
              </a:tabLst>
            </a:pPr>
            <a:r>
              <a:rPr sz="2000" spc="-130" dirty="0">
                <a:solidFill>
                  <a:srgbClr val="FF0000"/>
                </a:solidFill>
                <a:latin typeface="Arial"/>
                <a:cs typeface="Arial"/>
              </a:rPr>
              <a:t>LM</a:t>
            </a:r>
            <a:r>
              <a:rPr sz="2000" spc="-55" dirty="0">
                <a:solidFill>
                  <a:srgbClr val="FF0000"/>
                </a:solidFill>
                <a:latin typeface="Arial"/>
                <a:cs typeface="Arial"/>
              </a:rPr>
              <a:t> Implementation</a:t>
            </a:r>
            <a:r>
              <a:rPr sz="2000" spc="-6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FF0000"/>
                </a:solidFill>
                <a:latin typeface="Arial"/>
                <a:cs typeface="Arial"/>
              </a:rPr>
              <a:t>(10%)</a:t>
            </a:r>
            <a:endParaRPr lang="en-US" sz="2000" spc="-20" dirty="0">
              <a:solidFill>
                <a:srgbClr val="FF0000"/>
              </a:solidFill>
              <a:latin typeface="Arial"/>
              <a:cs typeface="Arial"/>
            </a:endParaRPr>
          </a:p>
          <a:p>
            <a:pPr marL="697865" lvl="1" indent="-228600">
              <a:lnSpc>
                <a:spcPct val="100000"/>
              </a:lnSpc>
              <a:spcBef>
                <a:spcPts val="265"/>
              </a:spcBef>
              <a:buFont typeface="Wingdings"/>
              <a:buChar char=""/>
              <a:tabLst>
                <a:tab pos="697865" algn="l"/>
              </a:tabLst>
            </a:pPr>
            <a:r>
              <a:rPr lang="en-US" altLang="zh-CN" sz="2000" spc="-20" dirty="0">
                <a:solidFill>
                  <a:srgbClr val="FF0000"/>
                </a:solidFill>
                <a:latin typeface="Arial"/>
                <a:cs typeface="Arial"/>
              </a:rPr>
              <a:t>Bonus (etc. Windows</a:t>
            </a:r>
            <a:r>
              <a:rPr lang="zh-CN" altLang="en-US" sz="2000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altLang="zh-CN" sz="2000" spc="-20" dirty="0">
                <a:solidFill>
                  <a:srgbClr val="FF0000"/>
                </a:solidFill>
                <a:latin typeface="Arial"/>
                <a:cs typeface="Arial"/>
              </a:rPr>
              <a:t>or Mac GUI  or Compiled Unix program)</a:t>
            </a:r>
            <a:endParaRPr sz="200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1365"/>
              </a:spcBef>
              <a:buFont typeface="Wingdings"/>
              <a:buChar char=""/>
            </a:pPr>
            <a:endParaRPr sz="2000" dirty="0">
              <a:latin typeface="Arial"/>
              <a:cs typeface="Arial"/>
            </a:endParaRPr>
          </a:p>
          <a:p>
            <a:pPr marL="241300" marR="5080" indent="-228600">
              <a:lnSpc>
                <a:spcPct val="89700"/>
              </a:lnSpc>
              <a:buFont typeface="Wingdings"/>
              <a:buChar char=""/>
              <a:tabLst>
                <a:tab pos="241300" algn="l"/>
              </a:tabLst>
            </a:pP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If</a:t>
            </a:r>
            <a:r>
              <a:rPr sz="2400" spc="-1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114" dirty="0">
                <a:solidFill>
                  <a:srgbClr val="FF0000"/>
                </a:solidFill>
                <a:latin typeface="Arial"/>
                <a:cs typeface="Arial"/>
              </a:rPr>
              <a:t>you</a:t>
            </a:r>
            <a:r>
              <a:rPr sz="2400" spc="-1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175" dirty="0">
                <a:solidFill>
                  <a:srgbClr val="FF0000"/>
                </a:solidFill>
                <a:latin typeface="Arial"/>
                <a:cs typeface="Arial"/>
              </a:rPr>
              <a:t>use</a:t>
            </a:r>
            <a:r>
              <a:rPr sz="2400" spc="-10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21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400" spc="-1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Arial"/>
                <a:cs typeface="Arial"/>
              </a:rPr>
              <a:t>toolkit</a:t>
            </a:r>
            <a:r>
              <a:rPr sz="2400" spc="-1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to</a:t>
            </a:r>
            <a:r>
              <a:rPr sz="2400" spc="-11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85" dirty="0">
                <a:solidFill>
                  <a:srgbClr val="FF0000"/>
                </a:solidFill>
                <a:latin typeface="Arial"/>
                <a:cs typeface="Arial"/>
              </a:rPr>
              <a:t>estimate</a:t>
            </a:r>
            <a:r>
              <a:rPr sz="2400" spc="-10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35" dirty="0">
                <a:solidFill>
                  <a:srgbClr val="FF0000"/>
                </a:solidFill>
                <a:latin typeface="Arial"/>
                <a:cs typeface="Arial"/>
              </a:rPr>
              <a:t>the</a:t>
            </a:r>
            <a:r>
              <a:rPr sz="2400" spc="-1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150" dirty="0">
                <a:solidFill>
                  <a:srgbClr val="FF0000"/>
                </a:solidFill>
                <a:latin typeface="Arial"/>
                <a:cs typeface="Arial"/>
              </a:rPr>
              <a:t>language</a:t>
            </a:r>
            <a:r>
              <a:rPr sz="2400" spc="-10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80" dirty="0">
                <a:solidFill>
                  <a:srgbClr val="FF0000"/>
                </a:solidFill>
                <a:latin typeface="Arial"/>
                <a:cs typeface="Arial"/>
              </a:rPr>
              <a:t>model,</a:t>
            </a:r>
            <a:r>
              <a:rPr sz="2400" spc="-1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FF0000"/>
                </a:solidFill>
                <a:latin typeface="Arial"/>
                <a:cs typeface="Arial"/>
              </a:rPr>
              <a:t>your </a:t>
            </a:r>
            <a:r>
              <a:rPr sz="2400" spc="-114" dirty="0">
                <a:solidFill>
                  <a:srgbClr val="FF0000"/>
                </a:solidFill>
                <a:latin typeface="Arial"/>
                <a:cs typeface="Arial"/>
              </a:rPr>
              <a:t>maximum</a:t>
            </a:r>
            <a:r>
              <a:rPr sz="2400" spc="-1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FF0000"/>
                </a:solidFill>
                <a:latin typeface="Arial"/>
                <a:cs typeface="Arial"/>
              </a:rPr>
              <a:t>mark</a:t>
            </a:r>
            <a:r>
              <a:rPr sz="2400" spc="-1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will</a:t>
            </a:r>
            <a:r>
              <a:rPr sz="2400" spc="-120" dirty="0">
                <a:solidFill>
                  <a:srgbClr val="FF0000"/>
                </a:solidFill>
                <a:latin typeface="Arial"/>
                <a:cs typeface="Arial"/>
              </a:rPr>
              <a:t> be</a:t>
            </a:r>
            <a:r>
              <a:rPr sz="2400" spc="-11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235" dirty="0">
                <a:solidFill>
                  <a:srgbClr val="FF0000"/>
                </a:solidFill>
                <a:latin typeface="Arial"/>
                <a:cs typeface="Arial"/>
              </a:rPr>
              <a:t>90%</a:t>
            </a:r>
            <a:r>
              <a:rPr sz="2400" spc="-1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of</a:t>
            </a:r>
            <a:r>
              <a:rPr sz="2400" spc="-11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35" dirty="0">
                <a:solidFill>
                  <a:srgbClr val="FF0000"/>
                </a:solidFill>
                <a:latin typeface="Arial"/>
                <a:cs typeface="Arial"/>
              </a:rPr>
              <a:t>the</a:t>
            </a:r>
            <a:r>
              <a:rPr sz="2400" spc="-11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full</a:t>
            </a:r>
            <a:r>
              <a:rPr sz="2400" spc="-1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100" dirty="0">
                <a:solidFill>
                  <a:srgbClr val="FF0000"/>
                </a:solidFill>
                <a:latin typeface="Arial"/>
                <a:cs typeface="Arial"/>
              </a:rPr>
              <a:t>mark.</a:t>
            </a:r>
            <a:r>
              <a:rPr sz="2400" spc="-1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If</a:t>
            </a:r>
            <a:r>
              <a:rPr sz="2400" spc="-114" dirty="0">
                <a:solidFill>
                  <a:srgbClr val="FF0000"/>
                </a:solidFill>
                <a:latin typeface="Arial"/>
                <a:cs typeface="Arial"/>
              </a:rPr>
              <a:t> you</a:t>
            </a:r>
            <a:r>
              <a:rPr sz="2400" spc="-1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85" dirty="0">
                <a:solidFill>
                  <a:srgbClr val="FF0000"/>
                </a:solidFill>
                <a:latin typeface="Arial"/>
                <a:cs typeface="Arial"/>
              </a:rPr>
              <a:t>estimate</a:t>
            </a:r>
            <a:r>
              <a:rPr sz="2400" spc="-1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45" dirty="0">
                <a:solidFill>
                  <a:srgbClr val="FF0000"/>
                </a:solidFill>
                <a:latin typeface="Arial"/>
                <a:cs typeface="Arial"/>
              </a:rPr>
              <a:t>it </a:t>
            </a:r>
            <a:r>
              <a:rPr sz="2400" spc="-90" dirty="0">
                <a:solidFill>
                  <a:srgbClr val="FF0000"/>
                </a:solidFill>
                <a:latin typeface="Arial"/>
                <a:cs typeface="Arial"/>
              </a:rPr>
              <a:t>on</a:t>
            </a:r>
            <a:r>
              <a:rPr sz="2400" spc="-11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80" dirty="0">
                <a:solidFill>
                  <a:srgbClr val="FF0000"/>
                </a:solidFill>
                <a:latin typeface="Arial"/>
                <a:cs typeface="Arial"/>
              </a:rPr>
              <a:t>your</a:t>
            </a:r>
            <a:r>
              <a:rPr sz="2400" spc="-1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80" dirty="0">
                <a:solidFill>
                  <a:srgbClr val="FF0000"/>
                </a:solidFill>
                <a:latin typeface="Arial"/>
                <a:cs typeface="Arial"/>
              </a:rPr>
              <a:t>own,</a:t>
            </a:r>
            <a:r>
              <a:rPr sz="2400" spc="-1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114" dirty="0">
                <a:solidFill>
                  <a:srgbClr val="FF0000"/>
                </a:solidFill>
                <a:latin typeface="Arial"/>
                <a:cs typeface="Arial"/>
              </a:rPr>
              <a:t>you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will</a:t>
            </a:r>
            <a:r>
              <a:rPr sz="2400" spc="-1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155" dirty="0">
                <a:solidFill>
                  <a:srgbClr val="FF0000"/>
                </a:solidFill>
                <a:latin typeface="Arial"/>
                <a:cs typeface="Arial"/>
              </a:rPr>
              <a:t>have</a:t>
            </a:r>
            <a:r>
              <a:rPr sz="2400" spc="-10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150" dirty="0">
                <a:solidFill>
                  <a:srgbClr val="FF0000"/>
                </a:solidFill>
                <a:latin typeface="Arial"/>
                <a:cs typeface="Arial"/>
              </a:rPr>
              <a:t>chance</a:t>
            </a:r>
            <a:r>
              <a:rPr sz="2400" spc="-1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to</a:t>
            </a:r>
            <a:r>
              <a:rPr sz="2400" spc="-1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95" dirty="0">
                <a:solidFill>
                  <a:srgbClr val="FF0000"/>
                </a:solidFill>
                <a:latin typeface="Arial"/>
                <a:cs typeface="Arial"/>
              </a:rPr>
              <a:t>get</a:t>
            </a:r>
            <a:r>
              <a:rPr sz="2400" spc="-11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21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400" spc="-1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full</a:t>
            </a:r>
            <a:r>
              <a:rPr sz="2400" spc="-11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Arial"/>
                <a:cs typeface="Arial"/>
              </a:rPr>
              <a:t>mark.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">
              <a:lnSpc>
                <a:spcPct val="100000"/>
              </a:lnSpc>
              <a:spcBef>
                <a:spcPts val="100"/>
              </a:spcBef>
            </a:pPr>
            <a:r>
              <a:rPr spc="-75" dirty="0"/>
              <a:t>Submission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78971" y="671552"/>
            <a:ext cx="7989570" cy="2672525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278765" indent="-227965">
              <a:lnSpc>
                <a:spcPct val="100000"/>
              </a:lnSpc>
              <a:spcBef>
                <a:spcPts val="819"/>
              </a:spcBef>
              <a:buFont typeface="Wingdings"/>
              <a:buChar char=""/>
              <a:tabLst>
                <a:tab pos="278765" algn="l"/>
              </a:tabLst>
            </a:pPr>
            <a:r>
              <a:rPr lang="en-US" altLang="zh-CN" sz="2400" spc="-110" dirty="0">
                <a:latin typeface="Arial"/>
                <a:cs typeface="Arial"/>
              </a:rPr>
              <a:t>How to s</a:t>
            </a:r>
            <a:r>
              <a:rPr sz="2400" spc="-110" dirty="0">
                <a:latin typeface="Arial"/>
                <a:cs typeface="Arial"/>
              </a:rPr>
              <a:t>ubmit </a:t>
            </a:r>
            <a:r>
              <a:rPr sz="2400" spc="-80" dirty="0">
                <a:latin typeface="Arial"/>
                <a:cs typeface="Arial"/>
              </a:rPr>
              <a:t>your</a:t>
            </a:r>
            <a:r>
              <a:rPr sz="2400" spc="-100" dirty="0">
                <a:latin typeface="Arial"/>
                <a:cs typeface="Arial"/>
              </a:rPr>
              <a:t> </a:t>
            </a:r>
            <a:r>
              <a:rPr sz="2400" spc="-85" dirty="0">
                <a:latin typeface="Arial"/>
                <a:cs typeface="Arial"/>
              </a:rPr>
              <a:t>homework</a:t>
            </a:r>
            <a:r>
              <a:rPr lang="en-US" sz="2400" spc="-10" dirty="0">
                <a:latin typeface="Arial"/>
                <a:cs typeface="Arial"/>
              </a:rPr>
              <a:t> ?</a:t>
            </a:r>
          </a:p>
          <a:p>
            <a:pPr marL="278765" indent="-227965">
              <a:lnSpc>
                <a:spcPct val="100000"/>
              </a:lnSpc>
              <a:spcBef>
                <a:spcPts val="819"/>
              </a:spcBef>
              <a:buFont typeface="Wingdings"/>
              <a:buChar char=""/>
              <a:tabLst>
                <a:tab pos="278765" algn="l"/>
              </a:tabLst>
            </a:pPr>
            <a:r>
              <a:rPr lang="zh-CN" altLang="en-US" sz="2400" dirty="0">
                <a:latin typeface="Arial"/>
                <a:cs typeface="Arial"/>
              </a:rPr>
              <a:t>电子版和</a:t>
            </a:r>
            <a:r>
              <a:rPr lang="en-US" sz="2400" spc="-10" dirty="0" err="1">
                <a:latin typeface="Arial"/>
                <a:cs typeface="Arial"/>
              </a:rPr>
              <a:t>纸质版</a:t>
            </a:r>
            <a:r>
              <a:rPr lang="zh-CN" altLang="en-US" sz="2400" spc="-10" dirty="0">
                <a:latin typeface="Arial"/>
                <a:cs typeface="Arial"/>
              </a:rPr>
              <a:t> </a:t>
            </a:r>
            <a:r>
              <a:rPr lang="en-US" sz="2400" spc="-10" dirty="0">
                <a:latin typeface="Arial"/>
                <a:cs typeface="Arial"/>
              </a:rPr>
              <a:t>report</a:t>
            </a:r>
            <a:r>
              <a:rPr lang="zh-CN" altLang="en-US" sz="2400" spc="-10" dirty="0">
                <a:latin typeface="Arial"/>
                <a:cs typeface="Arial"/>
              </a:rPr>
              <a:t> </a:t>
            </a:r>
            <a:r>
              <a:rPr lang="en-US" sz="2400" spc="-10" dirty="0" err="1">
                <a:latin typeface="Arial"/>
                <a:cs typeface="Arial"/>
              </a:rPr>
              <a:t>每个班级班长先收集</a:t>
            </a:r>
            <a:r>
              <a:rPr lang="zh-CN" altLang="en-US" sz="2400" spc="-10" dirty="0">
                <a:latin typeface="Arial"/>
                <a:cs typeface="Arial"/>
              </a:rPr>
              <a:t>，再交给助教</a:t>
            </a:r>
            <a:endParaRPr lang="en-US" altLang="zh-CN" sz="2400" spc="-10" dirty="0">
              <a:latin typeface="Arial"/>
              <a:cs typeface="Arial"/>
            </a:endParaRPr>
          </a:p>
          <a:p>
            <a:pPr marL="278765" indent="-227965">
              <a:lnSpc>
                <a:spcPct val="100000"/>
              </a:lnSpc>
              <a:spcBef>
                <a:spcPts val="819"/>
              </a:spcBef>
              <a:buFont typeface="Wingdings"/>
              <a:buChar char=""/>
              <a:tabLst>
                <a:tab pos="278765" algn="l"/>
              </a:tabLst>
            </a:pPr>
            <a:r>
              <a:rPr lang="zh-CN" altLang="en-US" sz="2400" spc="-10" dirty="0">
                <a:latin typeface="Arial"/>
                <a:cs typeface="Arial"/>
              </a:rPr>
              <a:t>组队：建议</a:t>
            </a:r>
            <a:r>
              <a:rPr lang="en-US" altLang="zh-CN" sz="2400" spc="-10" dirty="0">
                <a:latin typeface="Arial"/>
                <a:cs typeface="Arial"/>
              </a:rPr>
              <a:t>1</a:t>
            </a:r>
            <a:r>
              <a:rPr lang="zh-CN" altLang="en-US" sz="2400" spc="-10" dirty="0">
                <a:latin typeface="Arial"/>
                <a:cs typeface="Arial"/>
              </a:rPr>
              <a:t>～</a:t>
            </a:r>
            <a:r>
              <a:rPr lang="en-US" altLang="zh-CN" sz="2400" spc="-10" dirty="0">
                <a:latin typeface="Arial"/>
                <a:cs typeface="Arial"/>
              </a:rPr>
              <a:t>3</a:t>
            </a:r>
            <a:r>
              <a:rPr lang="zh-CN" altLang="en-US" sz="2400" spc="-10" dirty="0">
                <a:latin typeface="Arial"/>
                <a:cs typeface="Arial"/>
              </a:rPr>
              <a:t>个人，不超过</a:t>
            </a:r>
            <a:r>
              <a:rPr lang="en-US" altLang="zh-CN" sz="2400" spc="-10" dirty="0">
                <a:latin typeface="Arial"/>
                <a:cs typeface="Arial"/>
              </a:rPr>
              <a:t>5</a:t>
            </a:r>
            <a:r>
              <a:rPr lang="zh-CN" altLang="en-US" sz="2400" spc="-10" dirty="0">
                <a:latin typeface="Arial"/>
                <a:cs typeface="Arial"/>
              </a:rPr>
              <a:t>个人</a:t>
            </a:r>
            <a:endParaRPr lang="en-US" altLang="zh-CN" sz="2400" spc="-10" dirty="0">
              <a:latin typeface="Arial"/>
              <a:cs typeface="Arial"/>
            </a:endParaRPr>
          </a:p>
          <a:p>
            <a:pPr marL="278765" indent="-227965">
              <a:lnSpc>
                <a:spcPct val="100000"/>
              </a:lnSpc>
              <a:spcBef>
                <a:spcPts val="720"/>
              </a:spcBef>
              <a:buFont typeface="Wingdings"/>
              <a:buChar char=""/>
              <a:tabLst>
                <a:tab pos="278765" algn="l"/>
              </a:tabLst>
            </a:pPr>
            <a:r>
              <a:rPr sz="2400" spc="-110" dirty="0">
                <a:latin typeface="Arial"/>
                <a:cs typeface="Arial"/>
              </a:rPr>
              <a:t>Deadline: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lang="en" sz="2400" b="1" spc="-70" dirty="0">
                <a:solidFill>
                  <a:srgbClr val="FF0000"/>
                </a:solidFill>
                <a:latin typeface="Arial"/>
                <a:cs typeface="Arial"/>
              </a:rPr>
              <a:t>2024</a:t>
            </a:r>
            <a:r>
              <a:rPr lang="en-US" sz="2400" b="1" spc="-70" dirty="0">
                <a:solidFill>
                  <a:srgbClr val="FF0000"/>
                </a:solidFill>
                <a:latin typeface="Arial"/>
                <a:cs typeface="Arial"/>
              </a:rPr>
              <a:t>年6月10号</a:t>
            </a:r>
            <a:r>
              <a:rPr lang="zh-CN" altLang="en-US" sz="2400" b="1" spc="-70" dirty="0">
                <a:solidFill>
                  <a:srgbClr val="FF0000"/>
                </a:solidFill>
                <a:latin typeface="Arial"/>
                <a:cs typeface="Arial"/>
              </a:rPr>
              <a:t> 下午 </a:t>
            </a:r>
            <a:r>
              <a:rPr lang="en-US" altLang="zh-CN" sz="2400" b="1" spc="-70" dirty="0">
                <a:solidFill>
                  <a:srgbClr val="FF0000"/>
                </a:solidFill>
                <a:latin typeface="Arial"/>
                <a:cs typeface="Arial"/>
              </a:rPr>
              <a:t>6:00</a:t>
            </a:r>
            <a:endParaRPr sz="2400" baseline="26041" dirty="0">
              <a:latin typeface="Arial"/>
              <a:cs typeface="Arial"/>
            </a:endParaRPr>
          </a:p>
          <a:p>
            <a:pPr marL="279400" marR="43180" indent="-228600">
              <a:lnSpc>
                <a:spcPts val="2600"/>
              </a:lnSpc>
              <a:spcBef>
                <a:spcPts val="1005"/>
              </a:spcBef>
              <a:buFont typeface="Wingdings"/>
              <a:buChar char=""/>
              <a:tabLst>
                <a:tab pos="279400" algn="l"/>
              </a:tabLst>
            </a:pPr>
            <a:r>
              <a:rPr sz="2400" dirty="0">
                <a:latin typeface="Arial"/>
                <a:cs typeface="Arial"/>
              </a:rPr>
              <a:t>If</a:t>
            </a:r>
            <a:r>
              <a:rPr sz="2400" spc="-95" dirty="0">
                <a:latin typeface="Arial"/>
                <a:cs typeface="Arial"/>
              </a:rPr>
              <a:t> </a:t>
            </a:r>
            <a:r>
              <a:rPr sz="2400" spc="-114" dirty="0">
                <a:latin typeface="Arial"/>
                <a:cs typeface="Arial"/>
              </a:rPr>
              <a:t>you</a:t>
            </a:r>
            <a:r>
              <a:rPr sz="2400" spc="-100" dirty="0">
                <a:latin typeface="Arial"/>
                <a:cs typeface="Arial"/>
              </a:rPr>
              <a:t> </a:t>
            </a:r>
            <a:r>
              <a:rPr sz="2400" spc="-160" dirty="0">
                <a:latin typeface="Arial"/>
                <a:cs typeface="Arial"/>
              </a:rPr>
              <a:t>have</a:t>
            </a:r>
            <a:r>
              <a:rPr sz="2400" spc="-95" dirty="0">
                <a:latin typeface="Arial"/>
                <a:cs typeface="Arial"/>
              </a:rPr>
              <a:t> </a:t>
            </a:r>
            <a:r>
              <a:rPr sz="2400" spc="-155" dirty="0">
                <a:latin typeface="Arial"/>
                <a:cs typeface="Arial"/>
              </a:rPr>
              <a:t>any</a:t>
            </a:r>
            <a:r>
              <a:rPr sz="2400" spc="-95" dirty="0">
                <a:latin typeface="Arial"/>
                <a:cs typeface="Arial"/>
              </a:rPr>
              <a:t> </a:t>
            </a:r>
            <a:r>
              <a:rPr sz="2400" spc="-105" dirty="0">
                <a:latin typeface="Arial"/>
                <a:cs typeface="Arial"/>
              </a:rPr>
              <a:t>questions </a:t>
            </a:r>
            <a:r>
              <a:rPr sz="2400" spc="-65" dirty="0">
                <a:latin typeface="Arial"/>
                <a:cs typeface="Arial"/>
              </a:rPr>
              <a:t>about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spc="-60" dirty="0">
                <a:latin typeface="Arial"/>
                <a:cs typeface="Arial"/>
              </a:rPr>
              <a:t>this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spc="-85" dirty="0">
                <a:latin typeface="Arial"/>
                <a:cs typeface="Arial"/>
              </a:rPr>
              <a:t>homework,</a:t>
            </a:r>
            <a:r>
              <a:rPr sz="2400" spc="-95" dirty="0">
                <a:latin typeface="Arial"/>
                <a:cs typeface="Arial"/>
              </a:rPr>
              <a:t> </a:t>
            </a:r>
            <a:r>
              <a:rPr sz="2400" spc="-150" dirty="0">
                <a:latin typeface="Arial"/>
                <a:cs typeface="Arial"/>
              </a:rPr>
              <a:t>send</a:t>
            </a:r>
            <a:r>
              <a:rPr sz="2400" spc="-100" dirty="0">
                <a:latin typeface="Arial"/>
                <a:cs typeface="Arial"/>
              </a:rPr>
              <a:t> </a:t>
            </a:r>
            <a:r>
              <a:rPr sz="2400" spc="-95" dirty="0">
                <a:latin typeface="Arial"/>
                <a:cs typeface="Arial"/>
              </a:rPr>
              <a:t>email</a:t>
            </a:r>
            <a:r>
              <a:rPr sz="2400" spc="-10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to </a:t>
            </a:r>
            <a:r>
              <a:rPr lang="en-US" sz="2400" spc="-360" dirty="0">
                <a:latin typeface="Arial"/>
                <a:cs typeface="Arial"/>
              </a:rPr>
              <a:t>me</a:t>
            </a:r>
            <a:r>
              <a:rPr sz="2400" spc="-10" dirty="0">
                <a:latin typeface="Arial"/>
                <a:cs typeface="Arial"/>
              </a:rPr>
              <a:t>.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</TotalTime>
  <Words>584</Words>
  <Application>Microsoft Macintosh PowerPoint</Application>
  <PresentationFormat>全屏显示(4:3)</PresentationFormat>
  <Paragraphs>56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FangSong</vt:lpstr>
      <vt:lpstr>Microsoft YaHei</vt:lpstr>
      <vt:lpstr>Arial</vt:lpstr>
      <vt:lpstr>Calibri</vt:lpstr>
      <vt:lpstr>Times New Roman</vt:lpstr>
      <vt:lpstr>Wingdings</vt:lpstr>
      <vt:lpstr>Office Theme</vt:lpstr>
      <vt:lpstr>Assignment 1: Spell Correction</vt:lpstr>
      <vt:lpstr>Spelling Correction</vt:lpstr>
      <vt:lpstr>Provided Files</vt:lpstr>
      <vt:lpstr>Provided Files (cont’)</vt:lpstr>
      <vt:lpstr>Submission</vt:lpstr>
      <vt:lpstr>Evaluation</vt:lpstr>
      <vt:lpstr>Submission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1 Spell Correction</dc:title>
  <cp:lastModifiedBy>Microsoft Office User</cp:lastModifiedBy>
  <cp:revision>23</cp:revision>
  <dcterms:created xsi:type="dcterms:W3CDTF">2024-05-09T08:32:24Z</dcterms:created>
  <dcterms:modified xsi:type="dcterms:W3CDTF">2024-05-10T04:00:36Z</dcterms:modified>
</cp:coreProperties>
</file>