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  <p:sldMasterId id="2147484016" r:id="rId2"/>
    <p:sldMasterId id="2147484029" r:id="rId3"/>
    <p:sldMasterId id="2147484042" r:id="rId4"/>
    <p:sldMasterId id="2147484055" r:id="rId5"/>
    <p:sldMasterId id="2147484068" r:id="rId6"/>
    <p:sldMasterId id="2147484081" r:id="rId7"/>
    <p:sldMasterId id="2147484094" r:id="rId8"/>
    <p:sldMasterId id="2147484107" r:id="rId9"/>
    <p:sldMasterId id="2147484120" r:id="rId10"/>
    <p:sldMasterId id="2147484146" r:id="rId11"/>
    <p:sldMasterId id="2147484158" r:id="rId12"/>
    <p:sldMasterId id="2147484133" r:id="rId13"/>
    <p:sldMasterId id="2147484234" r:id="rId14"/>
    <p:sldMasterId id="2147484246" r:id="rId15"/>
  </p:sldMasterIdLst>
  <p:notesMasterIdLst>
    <p:notesMasterId r:id="rId34"/>
  </p:notesMasterIdLst>
  <p:handoutMasterIdLst>
    <p:handoutMasterId r:id="rId35"/>
  </p:handoutMasterIdLst>
  <p:sldIdLst>
    <p:sldId id="317" r:id="rId16"/>
    <p:sldId id="318" r:id="rId17"/>
    <p:sldId id="319" r:id="rId18"/>
    <p:sldId id="320" r:id="rId19"/>
    <p:sldId id="327" r:id="rId20"/>
    <p:sldId id="321" r:id="rId21"/>
    <p:sldId id="322" r:id="rId22"/>
    <p:sldId id="323" r:id="rId23"/>
    <p:sldId id="331" r:id="rId24"/>
    <p:sldId id="324" r:id="rId25"/>
    <p:sldId id="332" r:id="rId26"/>
    <p:sldId id="325" r:id="rId27"/>
    <p:sldId id="326" r:id="rId28"/>
    <p:sldId id="330" r:id="rId29"/>
    <p:sldId id="328" r:id="rId30"/>
    <p:sldId id="329" r:id="rId31"/>
    <p:sldId id="333" r:id="rId32"/>
    <p:sldId id="335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3A9"/>
    <a:srgbClr val="B28E5A"/>
    <a:srgbClr val="50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73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EADCB-708E-F941-8075-075E5EBDA019}" type="datetimeFigureOut">
              <a:rPr lang="en-US" smtClean="0"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197F-2033-974C-8E6B-35E21DD75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6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7343-33EA-40DA-9F48-5F09440026E9}" type="datetimeFigureOut">
              <a:rPr lang="en-US" smtClean="0"/>
              <a:t>6/5/2015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F4AC0-9BA2-46D2-9372-A5C9261B2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F4AC0-9BA2-46D2-9372-A5C9261B2CB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F4AC0-9BA2-46D2-9372-A5C9261B2CB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5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139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898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371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318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6522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38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317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88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50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05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6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23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780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351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29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184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837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323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7475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7898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232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8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0729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092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55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1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98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58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312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232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47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37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068711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99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31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1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748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13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hofmeister\Desktop\advancelogo.jpg"/>
          <p:cNvPicPr>
            <a:picLocks noChangeAspect="1" noChangeArrowheads="1"/>
          </p:cNvPicPr>
          <p:nvPr/>
        </p:nvPicPr>
        <p:blipFill>
          <a:blip r:embed="rId2" cstate="print"/>
          <a:srcRect b="23627"/>
          <a:stretch>
            <a:fillRect/>
          </a:stretch>
        </p:blipFill>
        <p:spPr bwMode="auto">
          <a:xfrm>
            <a:off x="457200" y="74613"/>
            <a:ext cx="1752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Documents and Settings\khofmeister\Desktop\advancelogo.jpg"/>
          <p:cNvPicPr>
            <a:picLocks noChangeAspect="1" noChangeArrowheads="1"/>
          </p:cNvPicPr>
          <p:nvPr/>
        </p:nvPicPr>
        <p:blipFill>
          <a:blip r:embed="rId3" cstate="print"/>
          <a:srcRect t="71841"/>
          <a:stretch>
            <a:fillRect/>
          </a:stretch>
        </p:blipFill>
        <p:spPr bwMode="auto">
          <a:xfrm>
            <a:off x="4876800" y="6380163"/>
            <a:ext cx="379253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99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007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74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5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9061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84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304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81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71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291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08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6166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0069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226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070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404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7921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5030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92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228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1032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005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2179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60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5975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81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23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2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579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250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87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067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436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81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46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62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90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09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0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82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723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2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77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4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32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57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23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41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48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75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23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87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6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21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1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16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33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98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65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5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14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19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84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2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159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95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121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74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728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23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99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62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95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59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2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598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01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15273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51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556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213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46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39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218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559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293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05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881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0768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903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269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079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80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7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556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23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814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534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63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375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047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308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519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FA00-280B-4A7B-B3BB-30793D2A61B9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290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982788"/>
            <a:ext cx="3849687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982788"/>
            <a:ext cx="3851275" cy="441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5F02-3358-44C9-BD40-33B990D8FF1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3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4983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86D0-AC25-4F05-AB7C-5EB94E9E84B1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893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0BB0-8EB7-4DE4-9959-28A8FB933B7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648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9E10-7068-40A1-9ECE-A983578CC5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02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45A-65C4-4BEB-8C41-491E2CBC33BB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716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B33D-DD58-4C06-B7F5-3EEFA8F4AF7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767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05FF-0343-4656-ADA2-1B25551E4636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247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296988"/>
            <a:ext cx="2076450" cy="510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296988"/>
            <a:ext cx="6080125" cy="510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7E795-5387-4D35-A46B-68DA2789F4F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770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-25400" y="-12700"/>
            <a:ext cx="228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286000" y="0"/>
            <a:ext cx="25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2222500" y="0"/>
            <a:ext cx="6921500" cy="68580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225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1524000"/>
            <a:ext cx="60198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7000" y="3810000"/>
            <a:ext cx="6019800" cy="762000"/>
          </a:xfrm>
        </p:spPr>
        <p:txBody>
          <a:bodyPr/>
          <a:lstStyle>
            <a:lvl1pPr marL="0" indent="36513">
              <a:buFont typeface="Wingdings" pitchFamily="2" charset="2"/>
              <a:buNone/>
              <a:defRPr sz="2800"/>
            </a:lvl1pPr>
          </a:lstStyle>
          <a:p>
            <a:r>
              <a:rPr 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1001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61F5A-9928-4D9C-A29D-408C700B89CF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365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F6E5-0FB2-4EFB-BF10-6160F085B2B5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1496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37628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14E6-7A49-4014-8607-63033198267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05E1-D3CB-4A6A-B2B1-939831E8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71" r:id="rId2"/>
    <p:sldLayoutId id="2147484172" r:id="rId3"/>
    <p:sldLayoutId id="2147484170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74613"/>
            <a:ext cx="8686800" cy="6630987"/>
            <a:chOff x="228600" y="74805"/>
            <a:chExt cx="8686800" cy="6630795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28600" y="228600"/>
              <a:ext cx="8686800" cy="6400800"/>
              <a:chOff x="152400" y="152400"/>
              <a:chExt cx="8839200" cy="6553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2400" y="152592"/>
                <a:ext cx="8839200" cy="6553011"/>
              </a:xfrm>
              <a:prstGeom prst="rect">
                <a:avLst/>
              </a:prstGeom>
              <a:noFill/>
              <a:ln w="63500">
                <a:solidFill>
                  <a:srgbClr val="666699">
                    <a:alpha val="80000"/>
                  </a:srgb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322" y="228980"/>
                <a:ext cx="8687357" cy="6400237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solidFill>
                  <a:srgbClr val="CC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33" name="Picture 2" descr="C:\Documents and Settings\khofmeister\Desktop\advancelogo.jpg"/>
            <p:cNvPicPr>
              <a:picLocks noChangeAspect="1" noChangeArrowheads="1"/>
            </p:cNvPicPr>
            <p:nvPr/>
          </p:nvPicPr>
          <p:blipFill>
            <a:blip r:embed="rId13" cstate="print"/>
            <a:srcRect b="23627"/>
            <a:stretch>
              <a:fillRect/>
            </a:stretch>
          </p:blipFill>
          <p:spPr bwMode="auto">
            <a:xfrm>
              <a:off x="457200" y="74805"/>
              <a:ext cx="1752600" cy="407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3" descr="C:\Documents and Settings\khofmeister\Desktop\advancelogo.jpg"/>
            <p:cNvPicPr>
              <a:picLocks noChangeAspect="1" noChangeArrowheads="1"/>
            </p:cNvPicPr>
            <p:nvPr/>
          </p:nvPicPr>
          <p:blipFill>
            <a:blip r:embed="rId14" cstate="print"/>
            <a:srcRect t="71841"/>
            <a:stretch>
              <a:fillRect/>
            </a:stretch>
          </p:blipFill>
          <p:spPr bwMode="auto">
            <a:xfrm>
              <a:off x="4876800" y="6380162"/>
              <a:ext cx="3792537" cy="325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fld id="{27D3A5DC-F5B9-4499-BA6F-DD6AFB6E9C4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1722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fld id="{F14C8D30-E61B-423C-9936-3E8038750D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5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4E4E7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E4E76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6953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A9F2-9BCD-4144-8E7B-FED115EFBC69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CDC3-447E-41B7-91B4-0D22D80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11468"/>
      </p:ext>
    </p:extLst>
  </p:cSld>
  <p:clrMap bg1="dk1" tx1="lt1" bg2="dk2" tx2="lt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1494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47494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3006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3680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25004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4060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0514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white">
          <a:xfrm>
            <a:off x="-12700" y="-12700"/>
            <a:ext cx="9144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990600"/>
            <a:ext cx="9144000" cy="5867400"/>
          </a:xfrm>
          <a:prstGeom prst="rect">
            <a:avLst/>
          </a:prstGeom>
          <a:solidFill>
            <a:srgbClr val="0000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sv-SE" sz="2400">
                <a:solidFill>
                  <a:srgbClr val="FFFF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757238" y="1982788"/>
            <a:ext cx="785336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301625" y="1296988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152400" y="533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600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0000AE"/>
                </a:solidFill>
              </a:rPr>
              <a:t>UW-11.27.12</a:t>
            </a:r>
            <a:endParaRPr lang="sv-SE" dirty="0">
              <a:solidFill>
                <a:srgbClr val="0000AE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Neue BlackCond" charset="0"/>
              </a:defRPr>
            </a:lvl1pPr>
          </a:lstStyle>
          <a:p>
            <a:pPr>
              <a:defRPr/>
            </a:pPr>
            <a:fld id="{32141C32-CCC0-4A1F-9CC7-5F0C2AC69BF2}" type="slidenum">
              <a:rPr lang="sv-S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304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92496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98463" indent="-361950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429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o"/>
        <a:defRPr sz="2800">
          <a:solidFill>
            <a:schemeClr val="tx1"/>
          </a:solidFill>
          <a:latin typeface="+mn-lt"/>
        </a:defRPr>
      </a:lvl2pPr>
      <a:lvl3pPr marL="1254125" indent="-284163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52588" indent="-284163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05013" indent="-238125" algn="l" rtl="0" eaLnBrk="0" fontAlgn="base" hangingPunct="0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622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9194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33766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3833813" indent="-238125" algn="l" rtl="0" fontAlgn="base">
        <a:spcBef>
          <a:spcPct val="20000"/>
        </a:spcBef>
        <a:spcAft>
          <a:spcPct val="20000"/>
        </a:spcAft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6400" dirty="0" smtClean="0"/>
              <a:t>Planning for a Productive Summer</a:t>
            </a:r>
            <a:endParaRPr lang="en-US" sz="64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dirty="0" smtClean="0">
                <a:solidFill>
                  <a:prstClr val="black"/>
                </a:solidFill>
              </a:rPr>
              <a:t>UW ADVANCE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Mentoring-for-Leadership Lunch</a:t>
            </a:r>
          </a:p>
          <a:p>
            <a:pPr marL="342900" indent="-342900">
              <a:defRPr/>
            </a:pPr>
            <a:endParaRPr lang="en-US" sz="500" dirty="0">
              <a:solidFill>
                <a:prstClr val="black"/>
              </a:solidFill>
            </a:endParaRPr>
          </a:p>
          <a:p>
            <a:pPr marL="342900" indent="-342900"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June 8, 2015</a:t>
            </a:r>
          </a:p>
          <a:p>
            <a:pPr marL="342900" indent="-342900"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Joyce Yen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Map Tasks to Time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 rot="21189129">
            <a:off x="532886" y="1638939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s://c4.staticflickr.com/8/7030/6812481635_ed463ae1fa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Left Arrow 2"/>
          <p:cNvSpPr/>
          <p:nvPr/>
        </p:nvSpPr>
        <p:spPr>
          <a:xfrm rot="18000000">
            <a:off x="4888919" y="812374"/>
            <a:ext cx="1671938" cy="4827983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8841" y="1305056"/>
            <a:ext cx="3547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Realistic estimate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5008" y="1885375"/>
            <a:ext cx="256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Buffer space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1798" y="244770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Specific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24" y="4934860"/>
            <a:ext cx="374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Reassess goals, priorities, plans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Map to Time: Write Daily Goal Tasks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0" y="1219200"/>
            <a:ext cx="5719354" cy="4906963"/>
          </a:xfrm>
        </p:spPr>
        <p:txBody>
          <a:bodyPr/>
          <a:lstStyle/>
          <a:p>
            <a:r>
              <a:rPr lang="en-US" sz="2800" dirty="0" smtClean="0"/>
              <a:t>Make a list of writing projects: </a:t>
            </a:r>
            <a:r>
              <a:rPr lang="en-US" sz="2000" dirty="0" smtClean="0"/>
              <a:t>10 – 11 am on 6/11</a:t>
            </a:r>
          </a:p>
          <a:p>
            <a:r>
              <a:rPr lang="en-US" sz="2800" dirty="0" smtClean="0"/>
              <a:t>Determine best times of day: </a:t>
            </a:r>
            <a:r>
              <a:rPr lang="en-US" sz="2000" dirty="0" smtClean="0"/>
              <a:t>12 – 12:30 pm on 6/9 </a:t>
            </a:r>
          </a:p>
          <a:p>
            <a:r>
              <a:rPr lang="en-US" sz="2800" dirty="0" smtClean="0"/>
              <a:t>Determine locations for writing: </a:t>
            </a:r>
            <a:r>
              <a:rPr lang="en-US" sz="2000" dirty="0" smtClean="0"/>
              <a:t>12 – 12:30 pm on 6/9</a:t>
            </a:r>
          </a:p>
          <a:p>
            <a:r>
              <a:rPr lang="en-US" sz="2800" dirty="0" smtClean="0"/>
              <a:t>Set up tracking log:</a:t>
            </a:r>
            <a:r>
              <a:rPr lang="en-US" sz="2000" dirty="0" smtClean="0"/>
              <a:t> 12 – 12:30 pm on 6/9</a:t>
            </a:r>
          </a:p>
          <a:p>
            <a:r>
              <a:rPr lang="en-US" sz="2800" dirty="0" smtClean="0"/>
              <a:t>Pick a reward: </a:t>
            </a:r>
            <a:r>
              <a:rPr lang="en-US" sz="2000" dirty="0" smtClean="0"/>
              <a:t>12 – 12:30 pm on 6/9</a:t>
            </a:r>
          </a:p>
          <a:p>
            <a:r>
              <a:rPr lang="en-US" sz="2800" dirty="0" smtClean="0"/>
              <a:t>Turn off distractors: </a:t>
            </a:r>
            <a:r>
              <a:rPr lang="en-US" sz="2000" dirty="0" smtClean="0"/>
              <a:t>6/16 (Start day!!)</a:t>
            </a:r>
          </a:p>
          <a:p>
            <a:r>
              <a:rPr lang="en-US" sz="2800" dirty="0" smtClean="0"/>
              <a:t>Schedule time into calendar: </a:t>
            </a:r>
            <a:r>
              <a:rPr lang="en-US" sz="2000" dirty="0" smtClean="0"/>
              <a:t>3:30 – 4 pm on 6/12</a:t>
            </a:r>
          </a:p>
          <a:p>
            <a:r>
              <a:rPr lang="en-US" sz="2800" dirty="0" smtClean="0"/>
              <a:t>Start writing!:</a:t>
            </a:r>
            <a:r>
              <a:rPr lang="en-US" sz="2000" dirty="0" smtClean="0"/>
              <a:t> 6/16</a:t>
            </a:r>
            <a:endParaRPr lang="en-US" sz="2800" dirty="0" smtClean="0"/>
          </a:p>
        </p:txBody>
      </p:sp>
      <p:pic>
        <p:nvPicPr>
          <p:cNvPr id="5" name="Picture 4" descr="https://c4.staticflickr.com/8/7030/6812481635_ed463ae1fa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1295400"/>
            <a:ext cx="2427816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3124200"/>
            <a:ext cx="25298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Goal: start writing daily on 6/16.</a:t>
            </a:r>
          </a:p>
          <a:p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3000" b="1" dirty="0" smtClean="0">
                <a:solidFill>
                  <a:srgbClr val="FF0000"/>
                </a:solidFill>
              </a:rPr>
              <a:t>All tasks must be done before 6/16.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Execute Plan Daily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27" y="1417638"/>
            <a:ext cx="5943773" cy="437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49" y="1548149"/>
            <a:ext cx="23228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Weekly review – </a:t>
            </a:r>
            <a:r>
              <a:rPr lang="en-US" sz="3200" b="1" dirty="0" smtClean="0">
                <a:solidFill>
                  <a:srgbClr val="FF0000"/>
                </a:solidFill>
              </a:rPr>
              <a:t>schedule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Rewards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Looking ahead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Changes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133600"/>
            <a:ext cx="4724400" cy="34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Accountability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907" y="1334869"/>
            <a:ext cx="7606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Brainstorm accountability mechanisms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399" y="2209800"/>
            <a:ext cx="8077200" cy="39884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Example: Writing Productivity </a:t>
            </a:r>
          </a:p>
          <a:p>
            <a:r>
              <a:rPr lang="en-US" altLang="en-US" dirty="0" smtClean="0"/>
              <a:t>From </a:t>
            </a:r>
            <a:r>
              <a:rPr lang="en-US" altLang="en-US" dirty="0" err="1" smtClean="0"/>
              <a:t>Boice’s</a:t>
            </a:r>
            <a:r>
              <a:rPr lang="en-US" altLang="en-US" dirty="0" smtClean="0"/>
              <a:t> Writing Workshops:  </a:t>
            </a:r>
          </a:p>
          <a:p>
            <a:pPr lvl="1"/>
            <a:r>
              <a:rPr lang="en-US" altLang="en-US" sz="2000" dirty="0" smtClean="0"/>
              <a:t>control group (no change in writing habit.. Occasional and in big chunks of time) 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avg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17 p/year</a:t>
            </a:r>
          </a:p>
          <a:p>
            <a:pPr lvl="1"/>
            <a:r>
              <a:rPr lang="en-US" altLang="en-US" sz="2000" dirty="0" smtClean="0"/>
              <a:t>Group 1 wrote daily and kept record avg.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64p/year</a:t>
            </a:r>
          </a:p>
          <a:p>
            <a:pPr lvl="1"/>
            <a:r>
              <a:rPr lang="en-US" altLang="en-US" sz="2000" dirty="0" smtClean="0"/>
              <a:t>Group 2 wrote daily, kept record, accountable to a colleague weekly avg.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157p/year</a:t>
            </a:r>
            <a:endParaRPr lang="en-US" altLang="en-US" sz="2000" dirty="0" smtClean="0"/>
          </a:p>
          <a:p>
            <a:r>
              <a:rPr lang="en-US" altLang="en-US" sz="2800" dirty="0" smtClean="0"/>
              <a:t>Faculty who wrote daily spent about 2x time as those who wrote in big chunks of time, but wrote or edited 10x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Accountability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197" y="2133600"/>
            <a:ext cx="7676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Which accountability strategies will you use?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96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Carrying into the Academic Year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257800" y="1539875"/>
            <a:ext cx="3429000" cy="4784725"/>
          </a:xfrm>
        </p:spPr>
        <p:txBody>
          <a:bodyPr/>
          <a:lstStyle/>
          <a:p>
            <a:r>
              <a:rPr lang="en-US" dirty="0" smtClean="0"/>
              <a:t>Being Strategic</a:t>
            </a:r>
          </a:p>
          <a:p>
            <a:r>
              <a:rPr lang="en-US" b="1" dirty="0"/>
              <a:t>What’s Important</a:t>
            </a:r>
          </a:p>
          <a:p>
            <a:r>
              <a:rPr lang="en-US" dirty="0" smtClean="0"/>
              <a:t>Making a plan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Map to schedule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Accountability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9600" y="1381207"/>
            <a:ext cx="4381500" cy="4790993"/>
            <a:chOff x="622" y="2084"/>
            <a:chExt cx="2594" cy="214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55" y="2256"/>
              <a:ext cx="2361" cy="1968"/>
              <a:chOff x="903" y="2448"/>
              <a:chExt cx="2361" cy="1968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904" y="2448"/>
                <a:ext cx="2360" cy="19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2078" y="244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904" y="3456"/>
                <a:ext cx="2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936" y="2448"/>
                <a:ext cx="48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 dirty="0">
                    <a:latin typeface="Arial" charset="0"/>
                  </a:rPr>
                  <a:t>I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2126" y="2448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II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903" y="3456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III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078" y="3456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IV</a:t>
                </a:r>
              </a:p>
            </p:txBody>
          </p:sp>
        </p:grpSp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912" y="2084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Urgent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019" y="2084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Not Urgent</a:t>
              </a: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 rot="16200000">
              <a:off x="211" y="2670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Important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 rot="16200000">
              <a:off x="298" y="3492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Not Important</a:t>
              </a:r>
            </a:p>
          </p:txBody>
        </p:sp>
      </p:grpSp>
      <p:sp>
        <p:nvSpPr>
          <p:cNvPr id="16" name="5-Point Star 15"/>
          <p:cNvSpPr/>
          <p:nvPr/>
        </p:nvSpPr>
        <p:spPr>
          <a:xfrm>
            <a:off x="3508273" y="2422087"/>
            <a:ext cx="1063727" cy="106372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out time to finish your summer planning (all steps)</a:t>
            </a:r>
          </a:p>
          <a:p>
            <a:r>
              <a:rPr lang="en-US" dirty="0" smtClean="0"/>
              <a:t>Block out time at the end of the summer to plan for Fall quarter</a:t>
            </a:r>
          </a:p>
          <a:p>
            <a:r>
              <a:rPr lang="en-US" dirty="0" smtClean="0"/>
              <a:t>Commit to accountability options that work for you</a:t>
            </a:r>
          </a:p>
          <a:p>
            <a:r>
              <a:rPr lang="en-US" dirty="0" smtClean="0"/>
              <a:t>Have a great summer!!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422775"/>
            <a:ext cx="2514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55234"/>
              </p:ext>
            </p:extLst>
          </p:nvPr>
        </p:nvGraphicFramePr>
        <p:xfrm>
          <a:off x="457200" y="1351280"/>
          <a:ext cx="8229600" cy="472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87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Goal</a:t>
                      </a:r>
                      <a:r>
                        <a:rPr lang="en-US" sz="2400" baseline="0" smtClean="0"/>
                        <a:t> </a:t>
                      </a:r>
                      <a:r>
                        <a:rPr lang="en-US" sz="2400" baseline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</a:t>
                      </a:r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</a:t>
                      </a:r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5</a:t>
                      </a:r>
                      <a:endParaRPr lang="en-US" sz="24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S: </a:t>
                      </a:r>
                      <a:r>
                        <a:rPr lang="en-US" sz="1800" dirty="0" smtClean="0"/>
                        <a:t>Specific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M: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Measurable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A: </a:t>
                      </a:r>
                      <a:r>
                        <a:rPr lang="en-US" sz="1800" dirty="0" smtClean="0"/>
                        <a:t>Attractive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R: </a:t>
                      </a:r>
                      <a:r>
                        <a:rPr lang="en-US" sz="1800" dirty="0" smtClean="0"/>
                        <a:t>Realistic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T: </a:t>
                      </a:r>
                      <a:r>
                        <a:rPr lang="en-US" sz="1800" dirty="0" smtClean="0"/>
                        <a:t>Time Frame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Reflection</a:t>
            </a:r>
          </a:p>
          <a:p>
            <a:r>
              <a:rPr lang="en-US" sz="4400" dirty="0" smtClean="0"/>
              <a:t>Making a Plan</a:t>
            </a:r>
          </a:p>
          <a:p>
            <a:r>
              <a:rPr lang="en-US" sz="4400" dirty="0" smtClean="0"/>
              <a:t>Accountability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242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3505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What were the characteristics of your best summer</a:t>
            </a:r>
            <a:r>
              <a:rPr lang="en-US" sz="3800" dirty="0" smtClean="0"/>
              <a:t>?</a:t>
            </a:r>
            <a:endParaRPr lang="en-US" sz="3800" dirty="0"/>
          </a:p>
        </p:txBody>
      </p:sp>
      <p:sp>
        <p:nvSpPr>
          <p:cNvPr id="9" name="Oval 8"/>
          <p:cNvSpPr/>
          <p:nvPr/>
        </p:nvSpPr>
        <p:spPr>
          <a:xfrm>
            <a:off x="4800600" y="2895600"/>
            <a:ext cx="3505200" cy="3505200"/>
          </a:xfrm>
          <a:prstGeom prst="ellipse">
            <a:avLst/>
          </a:prstGeom>
          <a:solidFill>
            <a:srgbClr val="6863A9"/>
          </a:solidFill>
          <a:ln>
            <a:solidFill>
              <a:srgbClr val="68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Professionally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838200" y="2930434"/>
            <a:ext cx="3505200" cy="3505200"/>
          </a:xfrm>
          <a:prstGeom prst="ellipse">
            <a:avLst/>
          </a:prstGeom>
          <a:solidFill>
            <a:srgbClr val="B28E5A"/>
          </a:solidFill>
          <a:ln>
            <a:solidFill>
              <a:srgbClr val="B28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Personally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76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766921" y="2819400"/>
            <a:ext cx="3505200" cy="3505200"/>
          </a:xfrm>
          <a:prstGeom prst="ellipse">
            <a:avLst/>
          </a:prstGeom>
          <a:solidFill>
            <a:srgbClr val="6863A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1905000" y="2819398"/>
            <a:ext cx="3505200" cy="3505200"/>
          </a:xfrm>
          <a:prstGeom prst="ellipse">
            <a:avLst/>
          </a:prstGeom>
          <a:solidFill>
            <a:srgbClr val="B28E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3505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What were the characteristics of your best summer</a:t>
            </a:r>
            <a:r>
              <a:rPr lang="en-US" sz="3800" dirty="0" smtClean="0"/>
              <a:t>?</a:t>
            </a:r>
            <a:endParaRPr lang="en-US" sz="3800" dirty="0"/>
          </a:p>
        </p:txBody>
      </p:sp>
      <p:sp>
        <p:nvSpPr>
          <p:cNvPr id="5" name="Oval 4"/>
          <p:cNvSpPr/>
          <p:nvPr/>
        </p:nvSpPr>
        <p:spPr>
          <a:xfrm>
            <a:off x="3870661" y="3255918"/>
            <a:ext cx="1463339" cy="2590800"/>
          </a:xfrm>
          <a:prstGeom prst="ellipse">
            <a:avLst/>
          </a:prstGeom>
          <a:pattFill prst="smGrid">
            <a:fgClr>
              <a:srgbClr val="6863A9"/>
            </a:fgClr>
            <a:bgClr>
              <a:srgbClr val="B28E5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BOTH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3810000" y="2819400"/>
            <a:ext cx="3505200" cy="3505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533810" y="4235580"/>
            <a:ext cx="17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Professional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4235581"/>
            <a:ext cx="1255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Personal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Covey’s Four Quadrants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81200" y="1381207"/>
            <a:ext cx="4381500" cy="4790993"/>
            <a:chOff x="622" y="2084"/>
            <a:chExt cx="2594" cy="214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55" y="2256"/>
              <a:ext cx="2361" cy="1968"/>
              <a:chOff x="903" y="2448"/>
              <a:chExt cx="2361" cy="1968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904" y="2448"/>
                <a:ext cx="2360" cy="19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2078" y="244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904" y="3456"/>
                <a:ext cx="2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936" y="2448"/>
                <a:ext cx="48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 dirty="0">
                    <a:latin typeface="Arial" charset="0"/>
                  </a:rPr>
                  <a:t>I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2126" y="2448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II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903" y="3456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III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078" y="3456"/>
                <a:ext cx="67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Arial" charset="0"/>
                  </a:rPr>
                  <a:t>IV</a:t>
                </a:r>
              </a:p>
            </p:txBody>
          </p:sp>
        </p:grpSp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912" y="2084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Urgent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019" y="2084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Not Urgent</a:t>
              </a: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 rot="16200000">
              <a:off x="211" y="2670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Important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 rot="16200000">
              <a:off x="298" y="3492"/>
              <a:ext cx="105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Not Important</a:t>
              </a:r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825381" y="5200263"/>
            <a:ext cx="187883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Stephen Covey &amp; Colleagues’ Classic Model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842430" y="5867400"/>
            <a:ext cx="1824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7 Habits of Highly Effective People, </a:t>
            </a:r>
            <a:r>
              <a:rPr lang="en-US" sz="1200" dirty="0" smtClean="0"/>
              <a:t>1989</a:t>
            </a:r>
            <a:br>
              <a:rPr lang="en-US" sz="1200" dirty="0" smtClean="0"/>
            </a:br>
            <a:r>
              <a:rPr lang="en-US" sz="1200" dirty="0" smtClean="0"/>
              <a:t>First </a:t>
            </a:r>
            <a:r>
              <a:rPr lang="en-US" sz="1200" dirty="0"/>
              <a:t>Things First, 1994</a:t>
            </a:r>
          </a:p>
        </p:txBody>
      </p:sp>
      <p:sp>
        <p:nvSpPr>
          <p:cNvPr id="18" name="TextBox 17"/>
          <p:cNvSpPr txBox="1"/>
          <p:nvPr/>
        </p:nvSpPr>
        <p:spPr>
          <a:xfrm rot="20071740">
            <a:off x="4574249" y="2536327"/>
            <a:ext cx="196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Summer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1295400"/>
            <a:ext cx="6172200" cy="10570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your </a:t>
            </a:r>
            <a:r>
              <a:rPr lang="en-US" b="1" dirty="0" smtClean="0">
                <a:solidFill>
                  <a:srgbClr val="B28E5A"/>
                </a:solidFill>
              </a:rPr>
              <a:t>personal</a:t>
            </a:r>
            <a:r>
              <a:rPr lang="en-US" dirty="0" smtClean="0">
                <a:solidFill>
                  <a:srgbClr val="B28E5A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6863A9"/>
                </a:solidFill>
              </a:rPr>
              <a:t>professional</a:t>
            </a:r>
            <a:r>
              <a:rPr lang="en-US" dirty="0" smtClean="0">
                <a:solidFill>
                  <a:srgbClr val="6863A9"/>
                </a:solidFill>
              </a:rPr>
              <a:t> </a:t>
            </a:r>
            <a:r>
              <a:rPr lang="en-US" dirty="0" smtClean="0"/>
              <a:t>summer goals.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24384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</a:t>
            </a:r>
            <a:r>
              <a:rPr lang="en-US" sz="4800" dirty="0"/>
              <a:t>: </a:t>
            </a:r>
            <a:r>
              <a:rPr lang="en-US" sz="2400" dirty="0"/>
              <a:t>Specific</a:t>
            </a:r>
          </a:p>
          <a:p>
            <a:r>
              <a:rPr lang="en-US" sz="4800" b="1" dirty="0"/>
              <a:t>M</a:t>
            </a:r>
            <a:r>
              <a:rPr lang="en-US" sz="4800" dirty="0"/>
              <a:t>: </a:t>
            </a:r>
            <a:r>
              <a:rPr lang="en-US" sz="2400" dirty="0"/>
              <a:t>Measurable</a:t>
            </a:r>
          </a:p>
          <a:p>
            <a:r>
              <a:rPr lang="en-US" sz="4800" b="1" dirty="0"/>
              <a:t>A</a:t>
            </a:r>
            <a:r>
              <a:rPr lang="en-US" sz="4800" dirty="0"/>
              <a:t>: </a:t>
            </a:r>
            <a:r>
              <a:rPr lang="en-US" sz="2400" dirty="0" smtClean="0"/>
              <a:t>Attractive (Attainable)</a:t>
            </a:r>
            <a:endParaRPr lang="en-US" sz="2400" dirty="0"/>
          </a:p>
          <a:p>
            <a:r>
              <a:rPr lang="en-US" sz="4800" b="1" dirty="0"/>
              <a:t>R</a:t>
            </a:r>
            <a:r>
              <a:rPr lang="en-US" sz="4800" dirty="0"/>
              <a:t>: </a:t>
            </a:r>
            <a:r>
              <a:rPr lang="en-US" sz="2400" dirty="0"/>
              <a:t>Realistic</a:t>
            </a:r>
          </a:p>
          <a:p>
            <a:r>
              <a:rPr lang="en-US" sz="4800" b="1" dirty="0"/>
              <a:t>T</a:t>
            </a:r>
            <a:r>
              <a:rPr lang="en-US" sz="4800" dirty="0"/>
              <a:t>: </a:t>
            </a:r>
            <a:r>
              <a:rPr lang="en-US" sz="2400" dirty="0"/>
              <a:t>Time frame</a:t>
            </a:r>
          </a:p>
        </p:txBody>
      </p:sp>
    </p:spTree>
    <p:extLst>
      <p:ext uri="{BB962C8B-B14F-4D97-AF65-F5344CB8AC3E}">
        <p14:creationId xmlns:p14="http://schemas.microsoft.com/office/powerpoint/2010/main" val="8821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Goals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3083"/>
              </p:ext>
            </p:extLst>
          </p:nvPr>
        </p:nvGraphicFramePr>
        <p:xfrm>
          <a:off x="457200" y="1351280"/>
          <a:ext cx="8229600" cy="512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87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</a:t>
                      </a:r>
                      <a:r>
                        <a:rPr lang="en-US" sz="2400" baseline="0" dirty="0" smtClean="0"/>
                        <a:t> 1: Write Daily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2: Submit Paper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3: Exercise Regularly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Goal 5</a:t>
                      </a:r>
                      <a:endParaRPr lang="en-US" sz="24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S: </a:t>
                      </a:r>
                      <a:r>
                        <a:rPr lang="en-US" sz="1800" dirty="0" smtClean="0"/>
                        <a:t>Specific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M: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Measurable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A: </a:t>
                      </a:r>
                      <a:r>
                        <a:rPr lang="en-US" sz="1800" dirty="0" smtClean="0"/>
                        <a:t>Attractive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R: </a:t>
                      </a:r>
                      <a:r>
                        <a:rPr lang="en-US" sz="1800" dirty="0" smtClean="0"/>
                        <a:t>Realistic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T: </a:t>
                      </a:r>
                      <a:r>
                        <a:rPr lang="en-US" sz="1800" dirty="0" smtClean="0"/>
                        <a:t>Time Frame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905000" y="3332480"/>
            <a:ext cx="1752600" cy="1477328"/>
            <a:chOff x="1905000" y="3200400"/>
            <a:chExt cx="1752600" cy="1477328"/>
          </a:xfrm>
        </p:grpSpPr>
        <p:sp>
          <p:nvSpPr>
            <p:cNvPr id="3" name="Rectangular Callout 2"/>
            <p:cNvSpPr/>
            <p:nvPr/>
          </p:nvSpPr>
          <p:spPr>
            <a:xfrm flipV="1">
              <a:off x="1905000" y="3229064"/>
              <a:ext cx="1752600" cy="1447800"/>
            </a:xfrm>
            <a:prstGeom prst="wedgeRectCallout">
              <a:avLst>
                <a:gd name="adj1" fmla="val -28783"/>
                <a:gd name="adj2" fmla="val 10941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3200400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Write for 30 minutes twice a day for 4 days each week beginning 6/16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4354652"/>
            <a:ext cx="1752600" cy="1447800"/>
            <a:chOff x="4038600" y="4222572"/>
            <a:chExt cx="1752600" cy="1447800"/>
          </a:xfrm>
        </p:grpSpPr>
        <p:sp>
          <p:nvSpPr>
            <p:cNvPr id="6" name="Rectangular Callout 5"/>
            <p:cNvSpPr/>
            <p:nvPr/>
          </p:nvSpPr>
          <p:spPr>
            <a:xfrm flipV="1">
              <a:off x="4038600" y="4222572"/>
              <a:ext cx="1752600" cy="1447800"/>
            </a:xfrm>
            <a:prstGeom prst="wedgeRectCallout">
              <a:avLst>
                <a:gd name="adj1" fmla="val -35243"/>
                <a:gd name="adj2" fmla="val 17919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4346307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Write results draft for paper by July 10</a:t>
              </a:r>
              <a:r>
                <a:rPr lang="en-US" b="1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b="1" dirty="0" smtClean="0">
                  <a:solidFill>
                    <a:schemeClr val="bg1"/>
                  </a:solidFill>
                </a:rPr>
                <a:t>.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3364591"/>
            <a:ext cx="1752600" cy="1491889"/>
            <a:chOff x="6172200" y="3232511"/>
            <a:chExt cx="1752600" cy="1491889"/>
          </a:xfrm>
        </p:grpSpPr>
        <p:sp>
          <p:nvSpPr>
            <p:cNvPr id="8" name="Rectangular Callout 7"/>
            <p:cNvSpPr/>
            <p:nvPr/>
          </p:nvSpPr>
          <p:spPr>
            <a:xfrm flipV="1">
              <a:off x="6172200" y="3232511"/>
              <a:ext cx="1752600" cy="1447800"/>
            </a:xfrm>
            <a:prstGeom prst="wedgeRectCallout">
              <a:avLst>
                <a:gd name="adj1" fmla="val -83441"/>
                <a:gd name="adj2" fmla="val 11302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3247072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Bike to work 3 days a week, take 45 minute walk 3 days a week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Outline Tasks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 rot="21189129">
            <a:off x="2667000" y="1621522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9530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 goal, list/map out/flow chart all tasks (specific, in detail) needed to achieve the goal.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98728" y="6172200"/>
            <a:ext cx="774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National Center for Faculty Development </a:t>
            </a:r>
            <a:r>
              <a:rPr lang="en-US" sz="1200" dirty="0"/>
              <a:t>and Diversity. http://www.facultydiversity.org/?page=email0511a</a:t>
            </a:r>
          </a:p>
        </p:txBody>
      </p:sp>
    </p:spTree>
    <p:extLst>
      <p:ext uri="{BB962C8B-B14F-4D97-AF65-F5344CB8AC3E}">
        <p14:creationId xmlns:p14="http://schemas.microsoft.com/office/powerpoint/2010/main" val="26294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dirty="0" smtClean="0"/>
              <a:t>Sample Tasks for Write Daily Goal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0" y="1600200"/>
            <a:ext cx="5719354" cy="4525963"/>
          </a:xfrm>
        </p:spPr>
        <p:txBody>
          <a:bodyPr/>
          <a:lstStyle/>
          <a:p>
            <a:r>
              <a:rPr lang="en-US" dirty="0" smtClean="0"/>
              <a:t>Make a list of writing projects</a:t>
            </a:r>
          </a:p>
          <a:p>
            <a:r>
              <a:rPr lang="en-US" dirty="0" smtClean="0"/>
              <a:t>Determine best time of day</a:t>
            </a:r>
          </a:p>
          <a:p>
            <a:r>
              <a:rPr lang="en-US" dirty="0" smtClean="0"/>
              <a:t>Determine locations for writing</a:t>
            </a:r>
          </a:p>
          <a:p>
            <a:r>
              <a:rPr lang="en-US" dirty="0" smtClean="0"/>
              <a:t>Set up tracking log</a:t>
            </a:r>
          </a:p>
          <a:p>
            <a:r>
              <a:rPr lang="en-US" dirty="0" smtClean="0"/>
              <a:t>Pick a reward</a:t>
            </a:r>
          </a:p>
          <a:p>
            <a:r>
              <a:rPr lang="en-US" dirty="0" smtClean="0"/>
              <a:t>Turn off distractors</a:t>
            </a:r>
          </a:p>
          <a:p>
            <a:r>
              <a:rPr lang="en-US" dirty="0" smtClean="0"/>
              <a:t>Schedule time into calendar</a:t>
            </a:r>
          </a:p>
          <a:p>
            <a:r>
              <a:rPr lang="en-US" dirty="0" smtClean="0"/>
              <a:t>Write!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 rot="21189129">
            <a:off x="688161" y="1888291"/>
            <a:ext cx="1909318" cy="143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DVANC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5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6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7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8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9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0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1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2_AAAS template 2">
  <a:themeElements>
    <a:clrScheme name="">
      <a:dk1>
        <a:srgbClr val="C0C0C0"/>
      </a:dk1>
      <a:lt1>
        <a:srgbClr val="FFFFFF"/>
      </a:lt1>
      <a:dk2>
        <a:srgbClr val="0000AE"/>
      </a:dk2>
      <a:lt2>
        <a:srgbClr val="FFFFFF"/>
      </a:lt2>
      <a:accent1>
        <a:srgbClr val="FFFFFF"/>
      </a:accent1>
      <a:accent2>
        <a:srgbClr val="FF280C"/>
      </a:accent2>
      <a:accent3>
        <a:srgbClr val="AAAAD3"/>
      </a:accent3>
      <a:accent4>
        <a:srgbClr val="DADADA"/>
      </a:accent4>
      <a:accent5>
        <a:srgbClr val="FFFFFF"/>
      </a:accent5>
      <a:accent6>
        <a:srgbClr val="E7230A"/>
      </a:accent6>
      <a:hlink>
        <a:srgbClr val="FF280C"/>
      </a:hlink>
      <a:folHlink>
        <a:srgbClr val="C0C0C0"/>
      </a:folHlink>
    </a:clrScheme>
    <a:fontScheme name="AAAS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S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S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S template 2 13">
        <a:dk1>
          <a:srgbClr val="808080"/>
        </a:dk1>
        <a:lt1>
          <a:srgbClr val="FFFFFF"/>
        </a:lt1>
        <a:dk2>
          <a:srgbClr val="212170"/>
        </a:dk2>
        <a:lt2>
          <a:srgbClr val="000000"/>
        </a:lt2>
        <a:accent1>
          <a:srgbClr val="FFFFFF"/>
        </a:accent1>
        <a:accent2>
          <a:srgbClr val="EF1F1D"/>
        </a:accent2>
        <a:accent3>
          <a:srgbClr val="ABABBB"/>
        </a:accent3>
        <a:accent4>
          <a:srgbClr val="DADADA"/>
        </a:accent4>
        <a:accent5>
          <a:srgbClr val="FFFFFF"/>
        </a:accent5>
        <a:accent6>
          <a:srgbClr val="D91B19"/>
        </a:accent6>
        <a:hlink>
          <a:srgbClr val="FFCC18"/>
        </a:hlink>
        <a:folHlink>
          <a:srgbClr val="007A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666</Words>
  <Application>Microsoft Office PowerPoint</Application>
  <PresentationFormat>On-screen Show (4:3)</PresentationFormat>
  <Paragraphs>138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18</vt:i4>
      </vt:variant>
    </vt:vector>
  </HeadingPairs>
  <TitlesOfParts>
    <vt:vector size="38" baseType="lpstr">
      <vt:lpstr>Arial</vt:lpstr>
      <vt:lpstr>Calibri</vt:lpstr>
      <vt:lpstr>HelveticaNeue BlackCond</vt:lpstr>
      <vt:lpstr>Times</vt:lpstr>
      <vt:lpstr>Wingdings</vt:lpstr>
      <vt:lpstr>AAAS template 2</vt:lpstr>
      <vt:lpstr>25_AAAS template 2</vt:lpstr>
      <vt:lpstr>26_AAAS template 2</vt:lpstr>
      <vt:lpstr>27_AAAS template 2</vt:lpstr>
      <vt:lpstr>28_AAAS template 2</vt:lpstr>
      <vt:lpstr>29_AAAS template 2</vt:lpstr>
      <vt:lpstr>30_AAAS template 2</vt:lpstr>
      <vt:lpstr>31_AAAS template 2</vt:lpstr>
      <vt:lpstr>32_AAAS template 2</vt:lpstr>
      <vt:lpstr>4_AAAS template 2</vt:lpstr>
      <vt:lpstr>Custom Design</vt:lpstr>
      <vt:lpstr>ADVANCE-template</vt:lpstr>
      <vt:lpstr>6_AAAS template 2</vt:lpstr>
      <vt:lpstr>1_Custom Design</vt:lpstr>
      <vt:lpstr>2_Custom Design</vt:lpstr>
      <vt:lpstr>Planning for a Productive Summer</vt:lpstr>
      <vt:lpstr>Today’s Activities</vt:lpstr>
      <vt:lpstr>Reflection</vt:lpstr>
      <vt:lpstr>Reflection</vt:lpstr>
      <vt:lpstr>Covey’s Four Quadrants</vt:lpstr>
      <vt:lpstr>Step 1: Goals</vt:lpstr>
      <vt:lpstr>Sample Goals Table</vt:lpstr>
      <vt:lpstr>Step 2: Outline Tasks</vt:lpstr>
      <vt:lpstr>Sample Tasks for Write Daily Goal</vt:lpstr>
      <vt:lpstr>Step 3: Map Tasks to Time</vt:lpstr>
      <vt:lpstr>Map to Time: Write Daily Goal Tasks</vt:lpstr>
      <vt:lpstr>Step 4: Execute Plan Daily</vt:lpstr>
      <vt:lpstr>Step 5: Accountability</vt:lpstr>
      <vt:lpstr>Step 5: Accountability</vt:lpstr>
      <vt:lpstr>Carrying into the Academic Year</vt:lpstr>
      <vt:lpstr>Next Steps</vt:lpstr>
      <vt:lpstr>PowerPoint Presentation</vt:lpstr>
      <vt:lpstr>My Goals Table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Joyce Yen</cp:lastModifiedBy>
  <cp:revision>204</cp:revision>
  <cp:lastPrinted>2015-06-05T22:51:51Z</cp:lastPrinted>
  <dcterms:created xsi:type="dcterms:W3CDTF">2012-10-30T13:25:58Z</dcterms:created>
  <dcterms:modified xsi:type="dcterms:W3CDTF">2015-06-05T22:57:33Z</dcterms:modified>
</cp:coreProperties>
</file>