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  <p:sldMasterId id="2147483681" r:id="rId3"/>
  </p:sldMasterIdLst>
  <p:notesMasterIdLst>
    <p:notesMasterId r:id="rId23"/>
  </p:notesMasterIdLst>
  <p:sldIdLst>
    <p:sldId id="710" r:id="rId4"/>
    <p:sldId id="712" r:id="rId5"/>
    <p:sldId id="711" r:id="rId6"/>
    <p:sldId id="713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3" r:id="rId15"/>
    <p:sldId id="724" r:id="rId16"/>
    <p:sldId id="726" r:id="rId17"/>
    <p:sldId id="725" r:id="rId18"/>
    <p:sldId id="738" r:id="rId19"/>
    <p:sldId id="722" r:id="rId20"/>
    <p:sldId id="739" r:id="rId21"/>
    <p:sldId id="729" r:id="rId2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90929" autoAdjust="0"/>
  </p:normalViewPr>
  <p:slideViewPr>
    <p:cSldViewPr>
      <p:cViewPr>
        <p:scale>
          <a:sx n="72" d="100"/>
          <a:sy n="72" d="100"/>
        </p:scale>
        <p:origin x="-200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9/12/18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DC0B090-BFB4-A047-812A-67B452AB21C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A3757D8E-99CB-7049-BBDD-1333757072FE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B7754132-2F4A-4E41-A98C-BAC392B6DD59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72A984D-B7D1-C041-814B-DEB4F3003D1C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DE7C0DA-8721-9B4C-A63D-019978860875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Example job interview question: Please share an example of how you’ve used technology innovatively in the classroom.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3065D22-9232-B345-BC36-DE75C0653CAE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After consulting with a number of graduate students about their teaching philosophies and reading a wealth of research and other resources on teaching philosophies, CTL devised a list of 6 facets to consider addressing in your philosophy (don’t have to have them all):</a:t>
            </a:r>
          </a:p>
          <a:p>
            <a:endParaRPr lang="en-US">
              <a:ea typeface="MS PGothic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73CD7C6-6E62-0740-8B6F-113443C5C93F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011D58A-E7EA-1643-908D-82EE8EAB4FDC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1C8DA65-5340-954C-A5B1-BEE70E653165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9828334F-FE64-4846-B368-C13C3BEF7061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FCA493E3-CC4C-F949-ACEA-69020FDC5867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E982FBF-4F7F-0C4F-8071-127082E4B2C7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899"/>
            <a:ext cx="7772400" cy="1664208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92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14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14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92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2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161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16152"/>
            <a:ext cx="5111496" cy="5257800"/>
          </a:xfrm>
        </p:spPr>
        <p:txBody>
          <a:bodyPr/>
          <a:lstStyle>
            <a:lvl1pPr>
              <a:defRPr sz="3200" b="0" i="0">
                <a:latin typeface="Arial"/>
                <a:cs typeface="Arial"/>
              </a:defRPr>
            </a:lvl1pPr>
            <a:lvl2pPr>
              <a:defRPr sz="2800" b="0" i="0">
                <a:latin typeface="Arial"/>
                <a:cs typeface="Arial"/>
              </a:defRPr>
            </a:lvl2pPr>
            <a:lvl3pPr>
              <a:defRPr sz="2400" b="0" i="0">
                <a:latin typeface="Arial"/>
                <a:cs typeface="Arial"/>
              </a:defRPr>
            </a:lvl3pPr>
            <a:lvl4pPr>
              <a:defRPr sz="2000" b="0" i="0">
                <a:latin typeface="Arial"/>
                <a:cs typeface="Arial"/>
              </a:defRPr>
            </a:lvl4pPr>
            <a:lvl5pPr>
              <a:defRPr sz="2000" b="0" i="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68880"/>
            <a:ext cx="3008313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24" y="5202936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24" y="1014984"/>
            <a:ext cx="5486400" cy="4114800"/>
          </a:xfrm>
        </p:spPr>
        <p:txBody>
          <a:bodyPr/>
          <a:lstStyle>
            <a:lvl1pPr marL="0" indent="0">
              <a:buNone/>
              <a:defRPr sz="3200" b="0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769864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8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6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92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5037"/>
            <a:ext cx="8229600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5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4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2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8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664208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92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14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14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92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2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1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6152"/>
            <a:ext cx="5111496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68880"/>
            <a:ext cx="3008313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4" y="5202936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24" y="10149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864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92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5037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8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3704"/>
            <a:ext cx="8229600" cy="437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79" r:id="rId5"/>
    <p:sldLayoutId id="2147483667" r:id="rId6"/>
    <p:sldLayoutId id="214748366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8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3704"/>
            <a:ext cx="8229600" cy="437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0" r:id="rId5"/>
    <p:sldLayoutId id="2147483677" r:id="rId6"/>
    <p:sldLayoutId id="214748367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D6E0-6317-4642-A125-F358C6F8D44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2C34-192E-7940-9BDF-4251DA96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rlt.umich.edu/tstrategies/tstpu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facultyinnovate.utexas.edu/services/gs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E46C0A"/>
                </a:solidFill>
                <a:latin typeface="Arial" charset="0"/>
                <a:ea typeface="MS PGothic" charset="0"/>
              </a:rPr>
              <a:t>Developing a </a:t>
            </a:r>
            <a:br>
              <a:rPr lang="en-US" sz="4000" b="1" dirty="0" smtClean="0">
                <a:solidFill>
                  <a:srgbClr val="E46C0A"/>
                </a:solidFill>
                <a:latin typeface="Arial" charset="0"/>
                <a:ea typeface="MS PGothic" charset="0"/>
              </a:rPr>
            </a:br>
            <a:r>
              <a:rPr lang="en-US" sz="4000" b="1" dirty="0" smtClean="0">
                <a:solidFill>
                  <a:srgbClr val="E46C0A"/>
                </a:solidFill>
                <a:latin typeface="Arial" charset="0"/>
                <a:ea typeface="MS PGothic" charset="0"/>
              </a:rPr>
              <a:t>Teaching Statement</a:t>
            </a:r>
            <a:endParaRPr lang="en-US" sz="4000" b="1" dirty="0">
              <a:solidFill>
                <a:srgbClr val="E46C0A"/>
              </a:solidFill>
              <a:latin typeface="Arial" charset="0"/>
              <a:ea typeface="MS PGothic" charset="0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81200"/>
            <a:ext cx="51054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dirty="0" smtClean="0">
                <a:latin typeface="Arial" charset="0"/>
                <a:ea typeface="MS PGothic" charset="0"/>
              </a:rPr>
              <a:t>Molly Hatcher, JD, PhD</a:t>
            </a:r>
          </a:p>
          <a:p>
            <a:pPr eaLnBrk="1" hangingPunct="1"/>
            <a:r>
              <a:rPr lang="en-US" sz="1600" dirty="0" smtClean="0">
                <a:latin typeface="Arial" charset="0"/>
                <a:ea typeface="MS PGothic" charset="0"/>
              </a:rPr>
              <a:t>Program Coordinator, Graduate Student Development</a:t>
            </a:r>
            <a:endParaRPr lang="en-US" sz="1600" dirty="0">
              <a:latin typeface="Arial" charset="0"/>
              <a:ea typeface="MS PGothic" charset="0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954213" y="59864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" name="Picture 2" descr="simmons20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19400"/>
            <a:ext cx="6400800" cy="31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Facets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</a:br>
            <a:endParaRPr lang="en-US" sz="2800" b="1" dirty="0">
              <a:latin typeface="Arial" charset="0"/>
              <a:ea typeface="MS PGothic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153400" cy="3733800"/>
          </a:xfrm>
          <a:ln>
            <a:miter lim="800000"/>
            <a:headEnd/>
            <a:tailEnd/>
          </a:ln>
          <a:extLst/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2800" b="1" dirty="0">
                <a:latin typeface="Arial" charset="0"/>
                <a:ea typeface="MS PGothic" charset="0"/>
              </a:rPr>
              <a:t>Relationship b/w goals &amp; </a:t>
            </a:r>
            <a:r>
              <a:rPr lang="en-US" sz="2800" b="1" dirty="0" smtClean="0">
                <a:latin typeface="Arial" charset="0"/>
                <a:ea typeface="MS PGothic" charset="0"/>
              </a:rPr>
              <a:t>methods</a:t>
            </a:r>
          </a:p>
          <a:p>
            <a:pPr marL="0" indent="0">
              <a:buFontTx/>
              <a:buNone/>
              <a:defRPr/>
            </a:pPr>
            <a:endParaRPr lang="en-US" sz="3000" dirty="0" smtClean="0">
              <a:cs typeface="MS PGothic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US" sz="3000" dirty="0" smtClean="0">
                <a:cs typeface="MS PGothic" pitchFamily="34" charset="-128"/>
              </a:rPr>
              <a:t>How do you translate your teaching goals into action? </a:t>
            </a:r>
          </a:p>
          <a:p>
            <a:pPr marL="0" indent="0">
              <a:buFontTx/>
              <a:buNone/>
              <a:defRPr/>
            </a:pPr>
            <a:endParaRPr lang="en-US" sz="3000" b="1" i="1" dirty="0">
              <a:cs typeface="MS PGothic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US" sz="3000" b="1" i="1" dirty="0" smtClean="0">
                <a:cs typeface="MS PGothic" pitchFamily="34" charset="-128"/>
              </a:rPr>
              <a:t>Describe</a:t>
            </a:r>
            <a:r>
              <a:rPr lang="en-US" sz="3000" i="1" dirty="0" smtClean="0">
                <a:cs typeface="MS PGothic" pitchFamily="34" charset="-128"/>
              </a:rPr>
              <a:t> </a:t>
            </a:r>
            <a:r>
              <a:rPr lang="en-US" sz="3000" dirty="0" smtClean="0">
                <a:cs typeface="MS PGothic" pitchFamily="34" charset="-128"/>
              </a:rPr>
              <a:t>your instructional methods.</a:t>
            </a:r>
          </a:p>
          <a:p>
            <a:pPr marL="0" indent="0">
              <a:buFontTx/>
              <a:buNone/>
              <a:defRPr/>
            </a:pPr>
            <a:endParaRPr lang="en-US" sz="3000" b="1" i="1" dirty="0" smtClean="0">
              <a:cs typeface="MS PGothic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US" sz="3000" b="1" i="1" dirty="0" smtClean="0">
                <a:cs typeface="MS PGothic" pitchFamily="34" charset="-128"/>
              </a:rPr>
              <a:t>Explain</a:t>
            </a:r>
            <a:r>
              <a:rPr lang="en-US" sz="3000" i="1" dirty="0" smtClean="0">
                <a:cs typeface="MS PGothic" pitchFamily="34" charset="-128"/>
              </a:rPr>
              <a:t> </a:t>
            </a:r>
            <a:r>
              <a:rPr lang="en-US" sz="3000" dirty="0" smtClean="0">
                <a:cs typeface="MS PGothic" pitchFamily="34" charset="-128"/>
              </a:rPr>
              <a:t>how these </a:t>
            </a:r>
            <a:r>
              <a:rPr lang="en-US" sz="3000" i="1" dirty="0" smtClean="0">
                <a:cs typeface="MS PGothic" pitchFamily="34" charset="-128"/>
              </a:rPr>
              <a:t>specific </a:t>
            </a:r>
            <a:r>
              <a:rPr lang="en-US" sz="3000" dirty="0" smtClean="0">
                <a:cs typeface="MS PGothic" pitchFamily="34" charset="-128"/>
              </a:rPr>
              <a:t>teaching techniques help students gain </a:t>
            </a:r>
            <a:r>
              <a:rPr lang="en-US" sz="3000" i="1" dirty="0" smtClean="0">
                <a:cs typeface="MS PGothic" pitchFamily="34" charset="-128"/>
              </a:rPr>
              <a:t>specific </a:t>
            </a:r>
            <a:r>
              <a:rPr lang="en-US" sz="3000" dirty="0" smtClean="0">
                <a:cs typeface="MS PGothic" pitchFamily="34" charset="-128"/>
              </a:rPr>
              <a:t>types of knowledge.</a:t>
            </a:r>
          </a:p>
          <a:p>
            <a:pPr>
              <a:buFontTx/>
              <a:buNone/>
              <a:defRPr/>
            </a:pPr>
            <a:endParaRPr lang="en-US" u="sng" dirty="0" smtClean="0">
              <a:cs typeface="MS PGothic" pitchFamily="34" charset="-128"/>
            </a:endParaRPr>
          </a:p>
          <a:p>
            <a:pPr>
              <a:buFontTx/>
              <a:buNone/>
              <a:defRPr/>
            </a:pPr>
            <a:endParaRPr lang="en-US" u="sng" dirty="0" smtClean="0">
              <a:cs typeface="MS PGothic" pitchFamily="34" charset="-128"/>
            </a:endParaRPr>
          </a:p>
          <a:p>
            <a:pPr>
              <a:buFontTx/>
              <a:buNone/>
              <a:defRPr/>
            </a:pPr>
            <a:endParaRPr lang="en-US" u="sng" dirty="0" smtClean="0"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39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MS PGothic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1759"/>
              </p:ext>
            </p:extLst>
          </p:nvPr>
        </p:nvGraphicFramePr>
        <p:xfrm>
          <a:off x="457200" y="1295400"/>
          <a:ext cx="8153400" cy="3657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3600"/>
                <a:gridCol w="60198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Goals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</a:t>
                      </a:r>
                      <a:r>
                        <a:rPr lang="en-US" sz="2800" baseline="0" dirty="0" smtClean="0"/>
                        <a:t> you/your students do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Facets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FontTx/>
              <a:buNone/>
            </a:pPr>
            <a:r>
              <a:rPr lang="en-US" sz="2800" b="1" dirty="0">
                <a:latin typeface="Arial" charset="0"/>
                <a:ea typeface="MS PGothic" charset="0"/>
              </a:rPr>
              <a:t>4</a:t>
            </a:r>
            <a:r>
              <a:rPr lang="en-US" sz="2800" b="1" dirty="0" smtClean="0">
                <a:latin typeface="Arial" charset="0"/>
                <a:ea typeface="MS PGothic" charset="0"/>
              </a:rPr>
              <a:t>. </a:t>
            </a:r>
            <a:r>
              <a:rPr lang="en-US" sz="2800" b="1" dirty="0">
                <a:latin typeface="Arial" charset="0"/>
                <a:ea typeface="MS PGothic" charset="0"/>
              </a:rPr>
              <a:t>Assessment</a:t>
            </a: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What types of assessments do you use and </a:t>
            </a:r>
            <a:r>
              <a:rPr lang="en-US" sz="2800" b="1" i="1" dirty="0">
                <a:latin typeface="Arial" charset="0"/>
                <a:ea typeface="MS PGothic" charset="0"/>
              </a:rPr>
              <a:t>why</a:t>
            </a:r>
            <a:r>
              <a:rPr lang="en-US" sz="2800" dirty="0">
                <a:latin typeface="Arial" charset="0"/>
                <a:ea typeface="MS PGothic" charset="0"/>
              </a:rPr>
              <a:t>?</a:t>
            </a: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How do you enable students to </a:t>
            </a:r>
            <a:r>
              <a:rPr lang="en-US" sz="2800" b="1" i="1" dirty="0">
                <a:latin typeface="Arial" charset="0"/>
                <a:ea typeface="MS PGothic" charset="0"/>
              </a:rPr>
              <a:t>demonstrate their 	knowledge in diverse ways</a:t>
            </a:r>
            <a:r>
              <a:rPr lang="en-US" sz="2800" dirty="0">
                <a:latin typeface="Arial" charset="0"/>
                <a:ea typeface="MS PGothic" charset="0"/>
              </a:rPr>
              <a:t>?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How do you use assessments to </a:t>
            </a:r>
            <a:r>
              <a:rPr lang="en-US" sz="2800" i="1" dirty="0">
                <a:latin typeface="Arial" charset="0"/>
                <a:ea typeface="MS PGothic" charset="0"/>
              </a:rPr>
              <a:t>contribute </a:t>
            </a:r>
            <a:r>
              <a:rPr lang="en-US" sz="2800" dirty="0">
                <a:latin typeface="Arial" charset="0"/>
                <a:ea typeface="MS PGothic" charset="0"/>
              </a:rPr>
              <a:t>to learning?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How do you use assessments to improve your teaching?</a:t>
            </a: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Facets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419600"/>
          </a:xfrm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</a:pPr>
            <a:r>
              <a:rPr lang="en-US" sz="2800" b="1" dirty="0">
                <a:latin typeface="Arial" charset="0"/>
                <a:ea typeface="MS PGothic" charset="0"/>
              </a:rPr>
              <a:t>5</a:t>
            </a:r>
            <a:r>
              <a:rPr lang="en-US" sz="2800" b="1" dirty="0" smtClean="0">
                <a:latin typeface="Arial" charset="0"/>
                <a:ea typeface="MS PGothic" charset="0"/>
              </a:rPr>
              <a:t>. </a:t>
            </a:r>
            <a:r>
              <a:rPr lang="en-US" sz="2800" b="1" dirty="0">
                <a:latin typeface="Arial" charset="0"/>
                <a:ea typeface="MS PGothic" charset="0"/>
              </a:rPr>
              <a:t>Personal development</a:t>
            </a: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Arial" charset="0"/>
                <a:ea typeface="MS PGothic" charset="0"/>
              </a:rPr>
              <a:t>How have you grown as a teacher?</a:t>
            </a: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Arial" charset="0"/>
                <a:ea typeface="MS PGothic" charset="0"/>
              </a:rPr>
              <a:t>What challenges do you currently face?</a:t>
            </a: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Arial" charset="0"/>
                <a:ea typeface="MS PGothic" charset="0"/>
              </a:rPr>
              <a:t>What is your vision for the teacher you want to become? What steps will you take to get there?</a:t>
            </a: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2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2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200" dirty="0">
              <a:solidFill>
                <a:srgbClr val="FF0000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83562" cy="53371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3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Tips!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600" b="1" dirty="0" smtClean="0">
              <a:latin typeface="Arial" charset="0"/>
              <a:ea typeface="MS PGothic" charset="0"/>
            </a:endParaRPr>
          </a:p>
          <a:p>
            <a:r>
              <a:rPr lang="en-US" sz="2600" b="1" dirty="0" smtClean="0">
                <a:latin typeface="Arial" charset="0"/>
                <a:ea typeface="MS PGothic" charset="0"/>
              </a:rPr>
              <a:t>1</a:t>
            </a:r>
            <a:r>
              <a:rPr lang="en-US" sz="2600" b="1" dirty="0">
                <a:latin typeface="Arial" charset="0"/>
                <a:ea typeface="MS PGothic" charset="0"/>
              </a:rPr>
              <a:t>-2 pages</a:t>
            </a:r>
            <a:r>
              <a:rPr lang="en-US" sz="2600" dirty="0">
                <a:latin typeface="Arial" charset="0"/>
                <a:ea typeface="MS PGothic" charset="0"/>
              </a:rPr>
              <a:t> in length (</a:t>
            </a:r>
            <a:r>
              <a:rPr lang="en-US" sz="2600" dirty="0" err="1">
                <a:latin typeface="Arial" charset="0"/>
                <a:ea typeface="MS PGothic" charset="0"/>
              </a:rPr>
              <a:t>Chism</a:t>
            </a:r>
            <a:r>
              <a:rPr lang="en-US" sz="2600" dirty="0">
                <a:latin typeface="Arial" charset="0"/>
                <a:ea typeface="MS PGothic" charset="0"/>
              </a:rPr>
              <a:t>, 1998</a:t>
            </a:r>
            <a:r>
              <a:rPr lang="en-US" sz="2600" dirty="0" smtClean="0">
                <a:latin typeface="Arial" charset="0"/>
                <a:ea typeface="MS PGothic" charset="0"/>
              </a:rPr>
              <a:t>)</a:t>
            </a:r>
          </a:p>
          <a:p>
            <a:endParaRPr lang="en-US" sz="2600" dirty="0">
              <a:latin typeface="Arial" charset="0"/>
              <a:ea typeface="MS PGothic" charset="0"/>
            </a:endParaRPr>
          </a:p>
          <a:p>
            <a:r>
              <a:rPr lang="en-US" sz="2600" dirty="0">
                <a:latin typeface="Arial" charset="0"/>
                <a:ea typeface="MS PGothic" charset="0"/>
              </a:rPr>
              <a:t>Typically written in </a:t>
            </a:r>
            <a:r>
              <a:rPr lang="en-US" sz="2600" b="1" dirty="0">
                <a:latin typeface="Arial" charset="0"/>
                <a:ea typeface="MS PGothic" charset="0"/>
              </a:rPr>
              <a:t>first person </a:t>
            </a:r>
            <a:r>
              <a:rPr lang="en-US" sz="2600" dirty="0">
                <a:latin typeface="Arial" charset="0"/>
                <a:ea typeface="MS PGothic" charset="0"/>
              </a:rPr>
              <a:t>(</a:t>
            </a:r>
            <a:r>
              <a:rPr lang="en-US" sz="2600" dirty="0" err="1">
                <a:latin typeface="Arial" charset="0"/>
                <a:ea typeface="MS PGothic" charset="0"/>
              </a:rPr>
              <a:t>Chism</a:t>
            </a:r>
            <a:r>
              <a:rPr lang="en-US" sz="2600" dirty="0">
                <a:latin typeface="Arial" charset="0"/>
                <a:ea typeface="MS PGothic" charset="0"/>
              </a:rPr>
              <a:t>, 1998</a:t>
            </a:r>
            <a:r>
              <a:rPr lang="en-US" sz="2600" dirty="0" smtClean="0">
                <a:latin typeface="Arial" charset="0"/>
                <a:ea typeface="MS PGothic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latin typeface="Arial" charset="0"/>
              <a:ea typeface="MS PGothic" charset="0"/>
            </a:endParaRPr>
          </a:p>
          <a:p>
            <a:r>
              <a:rPr lang="en-US" sz="2600" dirty="0" smtClean="0">
                <a:latin typeface="Arial" charset="0"/>
                <a:ea typeface="MS PGothic" charset="0"/>
              </a:rPr>
              <a:t>Weave </a:t>
            </a:r>
            <a:r>
              <a:rPr lang="en-US" sz="2600" dirty="0">
                <a:latin typeface="Arial" charset="0"/>
                <a:ea typeface="MS PGothic" charset="0"/>
              </a:rPr>
              <a:t>in course offerings/</a:t>
            </a:r>
            <a:r>
              <a:rPr lang="en-US" sz="2600" dirty="0" smtClean="0">
                <a:latin typeface="Arial" charset="0"/>
                <a:ea typeface="MS PGothic" charset="0"/>
              </a:rPr>
              <a:t>experience, but this is not a cover letter!</a:t>
            </a:r>
          </a:p>
          <a:p>
            <a:endParaRPr lang="en-US" sz="2600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2600" dirty="0">
                <a:latin typeface="Arial" charset="0"/>
                <a:ea typeface="MS PGothic" charset="0"/>
              </a:rPr>
              <a:t>Have several colleagues read your statement </a:t>
            </a:r>
            <a:endParaRPr lang="en-US" sz="2600" dirty="0" smtClean="0">
              <a:latin typeface="Arial" charset="0"/>
              <a:ea typeface="MS PGothic" charset="0"/>
            </a:endParaRPr>
          </a:p>
          <a:p>
            <a:pPr marL="0" indent="0">
              <a:buNone/>
              <a:defRPr/>
            </a:pPr>
            <a:endParaRPr lang="en-US" sz="2600" dirty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2600" dirty="0" smtClean="0">
                <a:latin typeface="Arial" charset="0"/>
                <a:ea typeface="MS PGothic" charset="0"/>
              </a:rPr>
              <a:t>Read examples, use rubrics </a:t>
            </a: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://www.crlt.umich.edu/tstrategies/tstpum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endParaRPr lang="en-US" sz="2600" dirty="0">
              <a:latin typeface="Arial" charset="0"/>
              <a:ea typeface="MS PGothic" charset="0"/>
            </a:endParaRPr>
          </a:p>
          <a:p>
            <a:pPr>
              <a:defRPr/>
            </a:pPr>
            <a:endParaRPr lang="en-US" sz="2600" dirty="0" smtClean="0">
              <a:latin typeface="Arial" charset="0"/>
              <a:ea typeface="MS PGothic" charset="0"/>
            </a:endParaRPr>
          </a:p>
          <a:p>
            <a:pPr>
              <a:defRPr/>
            </a:pPr>
            <a:endParaRPr lang="en-US" sz="26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120000"/>
              </a:lnSpc>
            </a:pP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1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Tips!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</a:b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+mj-lt"/>
                <a:ea typeface="MS PGothic" charset="0"/>
              </a:rPr>
              <a:t>Make </a:t>
            </a:r>
            <a:r>
              <a:rPr lang="en-US" sz="2600" b="1" dirty="0">
                <a:latin typeface="+mj-lt"/>
                <a:ea typeface="MS PGothic" charset="0"/>
              </a:rPr>
              <a:t>your teaching statement </a:t>
            </a:r>
            <a:r>
              <a:rPr lang="en-US" sz="2600" b="1" dirty="0" smtClean="0">
                <a:latin typeface="+mj-lt"/>
                <a:ea typeface="MS PGothic" charset="0"/>
              </a:rPr>
              <a:t>compelling</a:t>
            </a:r>
            <a:r>
              <a:rPr lang="en-US" sz="2600" b="1" dirty="0">
                <a:latin typeface="+mj-lt"/>
                <a:ea typeface="MS PGothic" charset="0"/>
              </a:rPr>
              <a:t/>
            </a:r>
            <a:br>
              <a:rPr lang="en-US" sz="2600" b="1" dirty="0">
                <a:latin typeface="+mj-lt"/>
                <a:ea typeface="MS PGothic" charset="0"/>
              </a:rPr>
            </a:br>
            <a:endParaRPr lang="en-US" sz="2600" b="1" dirty="0" smtClean="0">
              <a:latin typeface="+mj-lt"/>
              <a:ea typeface="MS PGothic" charset="0"/>
            </a:endParaRPr>
          </a:p>
          <a:p>
            <a:pPr marL="400050" lvl="1" indent="0">
              <a:buNone/>
            </a:pPr>
            <a:r>
              <a:rPr lang="ja-JP" altLang="en-US" sz="2000" dirty="0">
                <a:latin typeface="+mj-lt"/>
                <a:ea typeface="MS PGothic" charset="0"/>
              </a:rPr>
              <a:t>“</a:t>
            </a:r>
            <a:r>
              <a:rPr lang="en-US" altLang="ja-JP" sz="2000" dirty="0">
                <a:latin typeface="+mj-lt"/>
                <a:ea typeface="MS PGothic" charset="0"/>
              </a:rPr>
              <a:t>What brings a teaching philosophy to life is the extent to which it creates a </a:t>
            </a:r>
            <a:r>
              <a:rPr lang="en-US" altLang="ja-JP" sz="2000" b="1" i="1" dirty="0">
                <a:latin typeface="+mj-lt"/>
                <a:ea typeface="MS PGothic" charset="0"/>
              </a:rPr>
              <a:t>vivid portrait</a:t>
            </a:r>
            <a:r>
              <a:rPr lang="en-US" altLang="ja-JP" sz="2000" dirty="0">
                <a:latin typeface="+mj-lt"/>
                <a:ea typeface="MS PGothic" charset="0"/>
              </a:rPr>
              <a:t> of how a person is intentional about teaching practices and committed to career.</a:t>
            </a:r>
            <a:r>
              <a:rPr lang="ja-JP" altLang="en-US" sz="2000" dirty="0">
                <a:latin typeface="+mj-lt"/>
                <a:ea typeface="MS PGothic" charset="0"/>
              </a:rPr>
              <a:t>”</a:t>
            </a:r>
            <a:r>
              <a:rPr lang="en-US" altLang="ja-JP" sz="2000" dirty="0">
                <a:latin typeface="+mj-lt"/>
                <a:ea typeface="MS PGothic" charset="0"/>
              </a:rPr>
              <a:t> </a:t>
            </a:r>
            <a:r>
              <a:rPr lang="en-US" sz="2000" dirty="0">
                <a:latin typeface="+mj-lt"/>
                <a:ea typeface="MS PGothic" charset="0"/>
              </a:rPr>
              <a:t>-</a:t>
            </a:r>
            <a:r>
              <a:rPr lang="en-US" sz="2000" dirty="0" err="1">
                <a:latin typeface="+mj-lt"/>
                <a:ea typeface="MS PGothic" charset="0"/>
              </a:rPr>
              <a:t>Chism</a:t>
            </a:r>
            <a:r>
              <a:rPr lang="en-US" sz="2000" dirty="0">
                <a:latin typeface="+mj-lt"/>
                <a:ea typeface="MS PGothic" charset="0"/>
              </a:rPr>
              <a:t> (1998)</a:t>
            </a:r>
          </a:p>
          <a:p>
            <a:endParaRPr lang="en-US" sz="2400" dirty="0">
              <a:latin typeface="+mj-lt"/>
              <a:ea typeface="MS PGothic" charset="0"/>
            </a:endParaRPr>
          </a:p>
          <a:p>
            <a:pPr lvl="1"/>
            <a:r>
              <a:rPr lang="en-US" sz="2400" dirty="0" smtClean="0">
                <a:latin typeface="+mj-lt"/>
                <a:ea typeface="MS PGothic" charset="0"/>
              </a:rPr>
              <a:t>Be </a:t>
            </a:r>
            <a:r>
              <a:rPr lang="en-US" sz="2400" b="1" dirty="0">
                <a:latin typeface="+mj-lt"/>
                <a:ea typeface="MS PGothic" charset="0"/>
              </a:rPr>
              <a:t>concrete</a:t>
            </a:r>
            <a:r>
              <a:rPr lang="en-US" sz="2400" dirty="0">
                <a:latin typeface="+mj-lt"/>
                <a:ea typeface="MS PGothic" charset="0"/>
              </a:rPr>
              <a:t> and </a:t>
            </a:r>
            <a:r>
              <a:rPr lang="en-US" sz="2400" b="1" dirty="0" smtClean="0">
                <a:latin typeface="+mj-lt"/>
                <a:ea typeface="MS PGothic" charset="0"/>
              </a:rPr>
              <a:t>specific </a:t>
            </a:r>
          </a:p>
          <a:p>
            <a:pPr lvl="1"/>
            <a:r>
              <a:rPr lang="en-US" sz="2400" dirty="0">
                <a:latin typeface="+mj-lt"/>
                <a:ea typeface="MS PGothic" charset="0"/>
              </a:rPr>
              <a:t>Avoid</a:t>
            </a:r>
            <a:r>
              <a:rPr lang="en-US" sz="2400" b="1" dirty="0">
                <a:latin typeface="+mj-lt"/>
                <a:ea typeface="MS PGothic" charset="0"/>
              </a:rPr>
              <a:t> </a:t>
            </a:r>
            <a:r>
              <a:rPr lang="en-US" sz="2400" b="1" dirty="0" smtClean="0">
                <a:latin typeface="+mj-lt"/>
                <a:ea typeface="MS PGothic" charset="0"/>
              </a:rPr>
              <a:t>jargon, </a:t>
            </a:r>
            <a:r>
              <a:rPr lang="en-US" sz="2400" dirty="0" smtClean="0">
                <a:latin typeface="+mj-lt"/>
                <a:ea typeface="MS PGothic" charset="0"/>
              </a:rPr>
              <a:t>buzzwords, &amp; empty phrases; convey enthusiasm &amp; sincerity (Kearns &amp; Sullivan, 2011)</a:t>
            </a:r>
          </a:p>
          <a:p>
            <a:pPr lvl="1"/>
            <a:r>
              <a:rPr lang="en-US" sz="2400" dirty="0" smtClean="0">
                <a:latin typeface="+mj-lt"/>
                <a:ea typeface="MS PGothic" charset="0"/>
              </a:rPr>
              <a:t>Room </a:t>
            </a:r>
            <a:r>
              <a:rPr lang="en-US" sz="2400" dirty="0">
                <a:latin typeface="+mj-lt"/>
                <a:ea typeface="MS PGothic" charset="0"/>
              </a:rPr>
              <a:t>for </a:t>
            </a:r>
            <a:r>
              <a:rPr lang="en-US" sz="2400" b="1" dirty="0">
                <a:latin typeface="+mj-lt"/>
                <a:ea typeface="MS PGothic" charset="0"/>
              </a:rPr>
              <a:t>creativity</a:t>
            </a:r>
            <a:r>
              <a:rPr lang="en-US" sz="2400" dirty="0">
                <a:latin typeface="+mj-lt"/>
                <a:ea typeface="MS PGothic" charset="0"/>
              </a:rPr>
              <a:t>, but </a:t>
            </a:r>
            <a:r>
              <a:rPr lang="en-US" sz="2400" dirty="0" smtClean="0">
                <a:latin typeface="+mj-lt"/>
                <a:ea typeface="MS PGothic" charset="0"/>
              </a:rPr>
              <a:t>be mindful of audience </a:t>
            </a:r>
            <a:r>
              <a:rPr lang="en-US" sz="2400" dirty="0">
                <a:latin typeface="+mj-lt"/>
                <a:ea typeface="MS PGothic" charset="0"/>
              </a:rPr>
              <a:t>(Goodyear &amp; Allchin, 1998</a:t>
            </a:r>
            <a:r>
              <a:rPr lang="en-US" sz="2400" dirty="0" smtClean="0">
                <a:latin typeface="+mj-lt"/>
                <a:ea typeface="MS PGothic" charset="0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endParaRPr lang="en-US" altLang="ja-JP" sz="2400" dirty="0" smtClean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endParaRPr lang="en-US" altLang="ja-JP" sz="2400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endParaRPr lang="en-US" sz="1200" b="1" u="sng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Weave in disciplinary approaches to teaching</a:t>
            </a:r>
            <a:endParaRPr lang="en-US" sz="2600" b="1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What disciplinary knowledge, skills, and attitudes are important for your students to succeed? (</a:t>
            </a:r>
            <a:r>
              <a:rPr lang="en-US" sz="2600" dirty="0" smtClean="0">
                <a:ea typeface="MS PGothic" charset="0"/>
              </a:rPr>
              <a:t>Kearns </a:t>
            </a:r>
            <a:r>
              <a:rPr lang="en-US" sz="2600" dirty="0">
                <a:ea typeface="MS PGothic" charset="0"/>
              </a:rPr>
              <a:t>&amp; Sullivan, </a:t>
            </a:r>
            <a:r>
              <a:rPr lang="en-US" sz="2600" dirty="0" smtClean="0">
                <a:ea typeface="MS PGothic" charset="0"/>
              </a:rPr>
              <a:t>2011)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0735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Tips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!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43900" cy="4419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sz="3700" b="1" dirty="0" smtClean="0">
                <a:ea typeface="MS PGothic" charset="0"/>
              </a:rPr>
              <a:t>Include strategies for teaching inclusively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sz="2800" dirty="0" smtClean="0">
                <a:ea typeface="MS PGothic" charset="0"/>
              </a:rPr>
              <a:t>	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sz="2800" dirty="0" smtClean="0">
                <a:ea typeface="MS PGothic" charset="0"/>
              </a:rPr>
              <a:t>What </a:t>
            </a:r>
            <a:r>
              <a:rPr lang="en-US" sz="2800" b="1" dirty="0" smtClean="0">
                <a:ea typeface="MS PGothic" charset="0"/>
              </a:rPr>
              <a:t>actions </a:t>
            </a:r>
            <a:r>
              <a:rPr lang="en-US" sz="2800" dirty="0" smtClean="0">
                <a:ea typeface="MS PGothic" charset="0"/>
              </a:rPr>
              <a:t>do you take to create a positive learning environment?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sz="2800" dirty="0" smtClean="0">
              <a:ea typeface="MS PGothic" charset="0"/>
            </a:endParaRPr>
          </a:p>
          <a:p>
            <a:pPr marL="400050" lvl="1" indent="0">
              <a:lnSpc>
                <a:spcPct val="110000"/>
              </a:lnSpc>
              <a:buFont typeface="Wingdings" charset="0"/>
              <a:buChar char="§"/>
            </a:pPr>
            <a:r>
              <a:rPr lang="en-US" dirty="0">
                <a:ea typeface="MS PGothic" charset="0"/>
              </a:rPr>
              <a:t> student safety/comfort</a:t>
            </a:r>
          </a:p>
          <a:p>
            <a:pPr marL="400050" lvl="1" indent="0">
              <a:lnSpc>
                <a:spcPct val="110000"/>
              </a:lnSpc>
              <a:buFont typeface="Wingdings" charset="0"/>
              <a:buChar char="§"/>
            </a:pPr>
            <a:r>
              <a:rPr lang="en-US" dirty="0">
                <a:ea typeface="MS PGothic" charset="0"/>
              </a:rPr>
              <a:t> teacher-student rapport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sz="2800" dirty="0" smtClean="0">
              <a:ea typeface="MS PGothic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sz="2800" dirty="0" smtClean="0">
                <a:ea typeface="MS PGothic" charset="0"/>
              </a:rPr>
              <a:t>How do you address diverse student </a:t>
            </a:r>
            <a:r>
              <a:rPr lang="en-US" sz="2800" b="1" i="1" dirty="0" smtClean="0">
                <a:ea typeface="MS PGothic" charset="0"/>
              </a:rPr>
              <a:t>identities</a:t>
            </a:r>
            <a:r>
              <a:rPr lang="en-US" sz="2800" dirty="0">
                <a:ea typeface="MS PGothic" charset="0"/>
              </a:rPr>
              <a:t> </a:t>
            </a:r>
            <a:r>
              <a:rPr lang="en-US" sz="2800" dirty="0" smtClean="0">
                <a:ea typeface="MS PGothic" charset="0"/>
              </a:rPr>
              <a:t>and </a:t>
            </a:r>
            <a:r>
              <a:rPr lang="en-US" sz="2800" b="1" i="1" dirty="0" smtClean="0">
                <a:ea typeface="MS PGothic" charset="0"/>
              </a:rPr>
              <a:t>experience</a:t>
            </a:r>
            <a:r>
              <a:rPr lang="en-US" sz="2800" dirty="0">
                <a:ea typeface="MS PGothic" charset="0"/>
              </a:rPr>
              <a:t> </a:t>
            </a:r>
            <a:r>
              <a:rPr lang="en-US" sz="2800" dirty="0" smtClean="0">
                <a:ea typeface="MS PGothic" charset="0"/>
              </a:rPr>
              <a:t>in the classroom?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sz="2800" dirty="0" smtClean="0">
              <a:ea typeface="MS PGothic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sz="2800" dirty="0" smtClean="0">
                <a:ea typeface="MS PGothic" charset="0"/>
              </a:rPr>
              <a:t>How do you achieve inclusiveness of these perspectives?</a:t>
            </a:r>
            <a:endParaRPr lang="en-US" dirty="0" smtClean="0">
              <a:ea typeface="MS PGothic" charset="0"/>
            </a:endParaRPr>
          </a:p>
          <a:p>
            <a:pPr marL="0" lvl="1" indent="0">
              <a:buNone/>
            </a:pPr>
            <a:endParaRPr lang="en-US" sz="2400" dirty="0">
              <a:latin typeface="Arial" charset="0"/>
              <a:ea typeface="MS PGothic" charset="0"/>
            </a:endParaRPr>
          </a:p>
          <a:p>
            <a:pPr marL="0" lvl="1" indent="0">
              <a:buNone/>
            </a:pPr>
            <a:endParaRPr lang="en-US" sz="16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0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THANK YOU!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://facultyinnovate.utexas.edu/services/</a:t>
            </a:r>
            <a:r>
              <a:rPr lang="en-US" dirty="0" smtClean="0">
                <a:hlinkClick r:id="rId2"/>
              </a:rPr>
              <a:t>gsd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molly.hatcher@austin.utexas.edu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0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838200"/>
          </a:xfrm>
        </p:spPr>
        <p:txBody>
          <a:bodyPr/>
          <a:lstStyle/>
          <a:p>
            <a:r>
              <a:rPr lang="en-US" sz="4000" b="1" dirty="0">
                <a:solidFill>
                  <a:srgbClr val="E46C0A"/>
                </a:solidFill>
                <a:latin typeface="Arial" charset="0"/>
                <a:ea typeface="MS PGothic" charset="0"/>
              </a:rPr>
              <a:t>References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>
                <a:ea typeface="MS PGothic" charset="0"/>
              </a:rPr>
              <a:t>Axelrod, R. B., &amp; Cooper, C. R. (1993). Reading critically, writing well: A reader and guide (3</a:t>
            </a:r>
            <a:r>
              <a:rPr lang="en-US" sz="1200" baseline="30000" dirty="0">
                <a:ea typeface="MS PGothic" charset="0"/>
              </a:rPr>
              <a:t>rd</a:t>
            </a:r>
            <a:r>
              <a:rPr lang="en-US" sz="1200" dirty="0">
                <a:ea typeface="MS PGothic" charset="0"/>
              </a:rPr>
              <a:t> ed.). New York: St. Martin</a:t>
            </a:r>
            <a:r>
              <a:rPr lang="ja-JP" altLang="en-US" sz="1200" dirty="0">
                <a:ea typeface="MS PGothic" charset="0"/>
              </a:rPr>
              <a:t>’</a:t>
            </a:r>
            <a:r>
              <a:rPr lang="en-US" altLang="ja-JP" sz="1200" dirty="0">
                <a:ea typeface="MS PGothic" charset="0"/>
              </a:rPr>
              <a:t>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b="1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 err="1" smtClean="0">
                <a:ea typeface="MS PGothic" charset="0"/>
              </a:rPr>
              <a:t>Bruff</a:t>
            </a:r>
            <a:r>
              <a:rPr lang="en-US" sz="1200" dirty="0" smtClean="0">
                <a:ea typeface="MS PGothic" charset="0"/>
              </a:rPr>
              <a:t>, D.  (2007).  Valuing and evaluating teaching the mathematics faculty hiring process.  </a:t>
            </a:r>
            <a:r>
              <a:rPr lang="en-US" sz="1200" i="1" dirty="0" smtClean="0">
                <a:ea typeface="MS PGothic" charset="0"/>
              </a:rPr>
              <a:t>Notices Am Math </a:t>
            </a:r>
            <a:r>
              <a:rPr lang="en-US" sz="1200" i="1" dirty="0" err="1" smtClean="0">
                <a:ea typeface="MS PGothic" charset="0"/>
              </a:rPr>
              <a:t>Soc</a:t>
            </a:r>
            <a:r>
              <a:rPr lang="en-US" sz="1200" i="1" dirty="0" smtClean="0">
                <a:ea typeface="MS PGothic" charset="0"/>
              </a:rPr>
              <a:t> 54</a:t>
            </a:r>
            <a:r>
              <a:rPr lang="en-US" sz="1200" dirty="0" smtClean="0">
                <a:ea typeface="MS PGothic" charset="0"/>
              </a:rPr>
              <a:t>, 1315-1323.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 err="1" smtClean="0">
                <a:ea typeface="MS PGothic" charset="0"/>
              </a:rPr>
              <a:t>Chism</a:t>
            </a:r>
            <a:r>
              <a:rPr lang="en-US" sz="1200" dirty="0">
                <a:ea typeface="MS PGothic" charset="0"/>
              </a:rPr>
              <a:t>, N. V. N. (1998). Developing a philosophy of teaching statement. In Gillespie, K.H. (Ed.): </a:t>
            </a:r>
            <a:r>
              <a:rPr lang="en-US" sz="1200" i="1" dirty="0">
                <a:ea typeface="MS PGothic" charset="0"/>
              </a:rPr>
              <a:t>Essays on Teaching Excellence 9</a:t>
            </a:r>
            <a:r>
              <a:rPr lang="en-US" sz="1200" dirty="0">
                <a:ea typeface="MS PGothic" charset="0"/>
              </a:rPr>
              <a:t> (3), 1-2. Professional and Organizational Development Network in Higher Education. </a:t>
            </a:r>
            <a:endParaRPr lang="en-US" sz="1200" dirty="0" smtClean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>
                <a:ea typeface="MS PGothic" charset="0"/>
              </a:rPr>
              <a:t>Goodyear, G. E. &amp; Allchin, D. (1998</a:t>
            </a:r>
            <a:r>
              <a:rPr lang="en-US" sz="1200" dirty="0" smtClean="0">
                <a:ea typeface="MS PGothic" charset="0"/>
              </a:rPr>
              <a:t>). </a:t>
            </a:r>
            <a:r>
              <a:rPr lang="en-US" sz="1200" dirty="0">
                <a:ea typeface="MS PGothic" charset="0"/>
              </a:rPr>
              <a:t>Statement of teaching philosophy. To Improve the Academy 17, 103-22. Stillwater, OK: New Forums Press.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 smtClean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 smtClean="0">
                <a:ea typeface="MS PGothic" charset="0"/>
              </a:rPr>
              <a:t>Kearns, K. D. &amp; Sullivan, C. S. (2011). Resources and practices to help graduate students and postdoctoral fellows write statements of teaching philosophy.  </a:t>
            </a:r>
            <a:r>
              <a:rPr lang="en-US" sz="1200" i="1" dirty="0" smtClean="0">
                <a:ea typeface="MS PGothic" charset="0"/>
              </a:rPr>
              <a:t>Advances in Physiology Education 35</a:t>
            </a:r>
            <a:r>
              <a:rPr lang="en-US" sz="1200" dirty="0" smtClean="0">
                <a:ea typeface="MS PGothic" charset="0"/>
              </a:rPr>
              <a:t>, 136-145.  </a:t>
            </a: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>
                <a:ea typeface="MS PGothic" charset="0"/>
              </a:rPr>
              <a:t>Landrum, </a:t>
            </a:r>
            <a:r>
              <a:rPr lang="en-US" sz="1200" dirty="0" smtClean="0">
                <a:ea typeface="MS PGothic" charset="0"/>
              </a:rPr>
              <a:t>R. E</a:t>
            </a:r>
            <a:r>
              <a:rPr lang="en-US" sz="1200" dirty="0">
                <a:ea typeface="MS PGothic" charset="0"/>
              </a:rPr>
              <a:t>. &amp; Clump, M</a:t>
            </a:r>
            <a:r>
              <a:rPr lang="en-US" sz="1200" dirty="0" smtClean="0">
                <a:ea typeface="MS PGothic" charset="0"/>
              </a:rPr>
              <a:t>. A</a:t>
            </a:r>
            <a:r>
              <a:rPr lang="en-US" sz="1200" dirty="0">
                <a:ea typeface="MS PGothic" charset="0"/>
              </a:rPr>
              <a:t>. (2004). Departmental search committees and the evaluation of faculty applicants. </a:t>
            </a:r>
            <a:r>
              <a:rPr lang="en-US" sz="1200" i="1" dirty="0">
                <a:ea typeface="MS PGothic" charset="0"/>
              </a:rPr>
              <a:t>Teaching of Psychology, 31</a:t>
            </a:r>
            <a:r>
              <a:rPr lang="en-US" sz="1200" dirty="0">
                <a:ea typeface="MS PGothic" charset="0"/>
              </a:rPr>
              <a:t>(1), 12-17.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 err="1" smtClean="0">
                <a:ea typeface="MS PGothic" charset="0"/>
              </a:rPr>
              <a:t>Meizlish</a:t>
            </a:r>
            <a:r>
              <a:rPr lang="en-US" sz="1200" dirty="0" smtClean="0">
                <a:ea typeface="MS PGothic" charset="0"/>
              </a:rPr>
              <a:t>, D. &amp; Kaplan, M. (2008).  Valuing and evaluating teaching in academic hiring: A multidisciplinary, cross-institutional study.  </a:t>
            </a:r>
            <a:r>
              <a:rPr lang="en-US" sz="1200" i="1" dirty="0" smtClean="0">
                <a:ea typeface="MS PGothic" charset="0"/>
              </a:rPr>
              <a:t>J Higher </a:t>
            </a:r>
            <a:r>
              <a:rPr lang="en-US" sz="1200" i="1" dirty="0" err="1" smtClean="0">
                <a:ea typeface="MS PGothic" charset="0"/>
              </a:rPr>
              <a:t>Educ</a:t>
            </a:r>
            <a:r>
              <a:rPr lang="en-US" sz="1200" i="1" dirty="0" smtClean="0">
                <a:ea typeface="MS PGothic" charset="0"/>
              </a:rPr>
              <a:t> 79</a:t>
            </a:r>
            <a:r>
              <a:rPr lang="en-US" sz="1200" dirty="0" smtClean="0">
                <a:ea typeface="MS PGothic" charset="0"/>
              </a:rPr>
              <a:t>, 489-512.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 err="1" smtClean="0">
                <a:ea typeface="MS PGothic" charset="0"/>
              </a:rPr>
              <a:t>Nilson</a:t>
            </a:r>
            <a:r>
              <a:rPr lang="en-US" sz="1200" dirty="0">
                <a:ea typeface="MS PGothic" charset="0"/>
              </a:rPr>
              <a:t>, L</a:t>
            </a:r>
            <a:r>
              <a:rPr lang="en-US" sz="1200" dirty="0" smtClean="0">
                <a:ea typeface="MS PGothic" charset="0"/>
              </a:rPr>
              <a:t>. B</a:t>
            </a:r>
            <a:r>
              <a:rPr lang="en-US" sz="1200" dirty="0">
                <a:ea typeface="MS PGothic" charset="0"/>
              </a:rPr>
              <a:t>. (2010). Teaching at its best: A research-based resource for college instructors. (3</a:t>
            </a:r>
            <a:r>
              <a:rPr lang="en-US" sz="1200" baseline="30000" dirty="0">
                <a:ea typeface="MS PGothic" charset="0"/>
              </a:rPr>
              <a:t>rd</a:t>
            </a:r>
            <a:r>
              <a:rPr lang="en-US" sz="1200" dirty="0">
                <a:ea typeface="MS PGothic" charset="0"/>
              </a:rPr>
              <a:t> Ed.). San Francisco, CA: </a:t>
            </a:r>
            <a:r>
              <a:rPr lang="en-US" sz="1200" dirty="0" err="1">
                <a:ea typeface="MS PGothic" charset="0"/>
              </a:rPr>
              <a:t>Jossey</a:t>
            </a:r>
            <a:r>
              <a:rPr lang="en-US" sz="1200" dirty="0">
                <a:ea typeface="MS PGothic" charset="0"/>
              </a:rPr>
              <a:t> </a:t>
            </a:r>
            <a:r>
              <a:rPr lang="en-US" sz="1200" dirty="0" smtClean="0">
                <a:ea typeface="MS PGothic" charset="0"/>
              </a:rPr>
              <a:t>Boss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200" dirty="0" smtClean="0">
                <a:ea typeface="MS PGothic" charset="0"/>
              </a:rPr>
              <a:t>Palmer, P. J. (1998).  </a:t>
            </a:r>
            <a:r>
              <a:rPr lang="en-US" sz="1200" i="1" dirty="0" smtClean="0">
                <a:ea typeface="MS PGothic" charset="0"/>
              </a:rPr>
              <a:t>The courage to teach: Exploring the inner landscape of a teacher’s life</a:t>
            </a:r>
            <a:r>
              <a:rPr lang="en-US" sz="1200" dirty="0" smtClean="0">
                <a:ea typeface="MS PGothic" charset="0"/>
              </a:rPr>
              <a:t>.  San Francisco, CA: </a:t>
            </a:r>
            <a:r>
              <a:rPr lang="en-US" sz="1200" dirty="0" err="1" smtClean="0">
                <a:ea typeface="MS PGothic" charset="0"/>
              </a:rPr>
              <a:t>Jossey</a:t>
            </a:r>
            <a:r>
              <a:rPr lang="en-US" sz="1200" dirty="0" smtClean="0">
                <a:ea typeface="MS PGothic" charset="0"/>
              </a:rPr>
              <a:t>-Bass.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2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1200" dirty="0" err="1">
                <a:ea typeface="MS PGothic" charset="0"/>
              </a:rPr>
              <a:t>Schonwetter</a:t>
            </a:r>
            <a:r>
              <a:rPr lang="en-US" altLang="ja-JP" sz="1200" dirty="0">
                <a:ea typeface="MS PGothic" charset="0"/>
              </a:rPr>
              <a:t>, </a:t>
            </a:r>
            <a:r>
              <a:rPr lang="en-US" altLang="ja-JP" sz="1200" dirty="0" smtClean="0">
                <a:ea typeface="MS PGothic" charset="0"/>
              </a:rPr>
              <a:t>D. J., </a:t>
            </a:r>
            <a:r>
              <a:rPr lang="en-US" altLang="ja-JP" sz="1200" dirty="0" err="1" smtClean="0">
                <a:ea typeface="MS PGothic" charset="0"/>
              </a:rPr>
              <a:t>Sokal</a:t>
            </a:r>
            <a:r>
              <a:rPr lang="en-US" altLang="ja-JP" sz="1200" dirty="0">
                <a:ea typeface="MS PGothic" charset="0"/>
              </a:rPr>
              <a:t>, </a:t>
            </a:r>
            <a:r>
              <a:rPr lang="en-US" altLang="ja-JP" sz="1200" dirty="0" smtClean="0">
                <a:ea typeface="MS PGothic" charset="0"/>
              </a:rPr>
              <a:t>L., Friesen</a:t>
            </a:r>
            <a:r>
              <a:rPr lang="en-US" altLang="ja-JP" sz="1200" dirty="0">
                <a:ea typeface="MS PGothic" charset="0"/>
              </a:rPr>
              <a:t>, </a:t>
            </a:r>
            <a:r>
              <a:rPr lang="en-US" altLang="ja-JP" sz="1200" dirty="0" smtClean="0">
                <a:ea typeface="MS PGothic" charset="0"/>
              </a:rPr>
              <a:t>M., &amp; </a:t>
            </a:r>
            <a:r>
              <a:rPr lang="en-US" altLang="ja-JP" sz="1200" dirty="0">
                <a:ea typeface="MS PGothic" charset="0"/>
              </a:rPr>
              <a:t>Taylor, </a:t>
            </a:r>
            <a:r>
              <a:rPr lang="en-US" altLang="ja-JP" sz="1200" dirty="0" smtClean="0">
                <a:ea typeface="MS PGothic" charset="0"/>
              </a:rPr>
              <a:t>K. L. (2002</a:t>
            </a:r>
            <a:r>
              <a:rPr lang="en-US" sz="1200" dirty="0" smtClean="0">
                <a:ea typeface="MS PGothic" charset="0"/>
              </a:rPr>
              <a:t>).  Teaching philosophies reconsidered: A conceptual model for the development and evaluation of teaching philosophy statements.  </a:t>
            </a:r>
            <a:r>
              <a:rPr lang="en-US" sz="1200" i="1" dirty="0" err="1" smtClean="0">
                <a:ea typeface="MS PGothic" charset="0"/>
              </a:rPr>
              <a:t>Int</a:t>
            </a:r>
            <a:r>
              <a:rPr lang="en-US" sz="1200" i="1" dirty="0" smtClean="0">
                <a:ea typeface="MS PGothic" charset="0"/>
              </a:rPr>
              <a:t> J </a:t>
            </a:r>
            <a:r>
              <a:rPr lang="en-US" sz="1200" i="1" dirty="0" err="1" smtClean="0">
                <a:ea typeface="MS PGothic" charset="0"/>
              </a:rPr>
              <a:t>Acad</a:t>
            </a:r>
            <a:r>
              <a:rPr lang="en-US" sz="1200" i="1" dirty="0" smtClean="0">
                <a:ea typeface="MS PGothic" charset="0"/>
              </a:rPr>
              <a:t> </a:t>
            </a:r>
            <a:r>
              <a:rPr lang="en-US" sz="1200" i="1" dirty="0" err="1" smtClean="0">
                <a:ea typeface="MS PGothic" charset="0"/>
              </a:rPr>
              <a:t>Dev</a:t>
            </a:r>
            <a:r>
              <a:rPr lang="en-US" sz="1200" i="1" dirty="0" smtClean="0">
                <a:ea typeface="MS PGothic" charset="0"/>
              </a:rPr>
              <a:t> 7</a:t>
            </a:r>
            <a:r>
              <a:rPr lang="en-US" sz="1200" dirty="0" smtClean="0">
                <a:ea typeface="MS PGothic" charset="0"/>
              </a:rPr>
              <a:t>, 83-97.  </a:t>
            </a:r>
            <a:endParaRPr lang="en-US" sz="12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7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5821362" cy="1142999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  <a:defRPr/>
            </a:pPr>
            <a:r>
              <a:rPr lang="en-US" sz="4000" b="1" dirty="0" smtClean="0">
                <a:solidFill>
                  <a:srgbClr val="E46C0A"/>
                </a:solidFill>
              </a:rPr>
              <a:t>Objectives</a:t>
            </a:r>
            <a:endParaRPr lang="en-US" sz="4000" dirty="0" smtClean="0">
              <a:solidFill>
                <a:srgbClr val="E46C0A"/>
              </a:solidFill>
            </a:endParaRPr>
          </a:p>
          <a:p>
            <a:pPr>
              <a:defRPr/>
            </a:pPr>
            <a:endParaRPr lang="en-US" sz="1200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2" name="Picture 1" descr="targe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1702942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2590800"/>
            <a:ext cx="7924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800" dirty="0"/>
              <a:t>Consider the purpose for writing a teaching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 marL="457200" indent="-457200">
              <a:buFont typeface="Arial"/>
              <a:buChar char="•"/>
              <a:defRPr/>
            </a:pPr>
            <a:r>
              <a:rPr lang="en-US" sz="2800" dirty="0"/>
              <a:t>Learn what to include in your </a:t>
            </a:r>
            <a:r>
              <a:rPr lang="en-US" sz="2800" dirty="0" smtClean="0"/>
              <a:t>statement </a:t>
            </a:r>
            <a:r>
              <a:rPr lang="en-US" sz="2800" dirty="0"/>
              <a:t>and how to structure it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800" dirty="0"/>
              <a:t>Learn strategies for vividly articulating your beliefs about teaching 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780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charset="0"/>
                <a:ea typeface="MS PGothic" charset="0"/>
              </a:rPr>
              <a:t>What words or phrases come to mind when you consider the following: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6477000" cy="1524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 algn="ctr">
              <a:buFontTx/>
              <a:buNone/>
              <a:defRPr/>
            </a:pPr>
            <a:endParaRPr lang="en-US" sz="2800" dirty="0" smtClean="0">
              <a:latin typeface="Arial" charset="0"/>
              <a:ea typeface="MS PGothic" charset="0"/>
            </a:endParaRPr>
          </a:p>
          <a:p>
            <a:pPr marL="0" indent="0" algn="ctr">
              <a:buFontTx/>
              <a:buNone/>
              <a:defRPr/>
            </a:pPr>
            <a:r>
              <a:rPr lang="en-US" sz="5800" dirty="0" smtClean="0">
                <a:latin typeface="Arial" charset="0"/>
                <a:ea typeface="MS PGothic" charset="0"/>
              </a:rPr>
              <a:t>A </a:t>
            </a:r>
            <a:r>
              <a:rPr lang="en-US" sz="5800" dirty="0">
                <a:latin typeface="Arial" charset="0"/>
                <a:ea typeface="MS PGothic" charset="0"/>
              </a:rPr>
              <a:t>good teacher is…</a:t>
            </a:r>
          </a:p>
          <a:p>
            <a:pPr>
              <a:defRPr/>
            </a:pPr>
            <a:endParaRPr lang="en-US" dirty="0">
              <a:latin typeface="Arial" charset="0"/>
              <a:ea typeface="MS PGothic" charset="0"/>
            </a:endParaRPr>
          </a:p>
        </p:txBody>
      </p:sp>
      <p:pic>
        <p:nvPicPr>
          <p:cNvPr id="2" name="Picture 1" descr="ap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86200"/>
            <a:ext cx="2753762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82000" cy="54133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FontTx/>
              <a:buNone/>
              <a:defRPr/>
            </a:pPr>
            <a:endParaRPr lang="en-US" sz="3500" b="1" dirty="0" smtClean="0">
              <a:latin typeface="Arial" charset="0"/>
              <a:ea typeface="MS PGothic" charset="0"/>
            </a:endParaRPr>
          </a:p>
          <a:p>
            <a:pPr marL="0" indent="0" algn="ctr">
              <a:buFontTx/>
              <a:buNone/>
              <a:defRPr/>
            </a:pPr>
            <a:r>
              <a:rPr lang="en-US" sz="4200" b="1" dirty="0" smtClean="0">
                <a:solidFill>
                  <a:srgbClr val="E46C0A"/>
                </a:solidFill>
                <a:latin typeface="Arial" charset="0"/>
                <a:ea typeface="MS PGothic" charset="0"/>
              </a:rPr>
              <a:t>Why </a:t>
            </a:r>
            <a:r>
              <a:rPr lang="en-US" sz="4200" b="1" dirty="0">
                <a:solidFill>
                  <a:srgbClr val="E46C0A"/>
                </a:solidFill>
                <a:latin typeface="Arial" charset="0"/>
                <a:ea typeface="MS PGothic" charset="0"/>
              </a:rPr>
              <a:t>do I need a teaching statement?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110000"/>
              </a:lnSpc>
              <a:buFontTx/>
              <a:buNone/>
              <a:defRPr/>
            </a:pPr>
            <a:r>
              <a:rPr lang="ja-JP" altLang="en-US" sz="2600" i="1" dirty="0">
                <a:latin typeface="Arial" charset="0"/>
                <a:ea typeface="MS PGothic" charset="0"/>
              </a:rPr>
              <a:t>“</a:t>
            </a:r>
            <a:r>
              <a:rPr lang="en-US" altLang="ja-JP" sz="2600" i="1" dirty="0">
                <a:latin typeface="Arial" charset="0"/>
                <a:ea typeface="MS PGothic" charset="0"/>
              </a:rPr>
              <a:t>Why should I spend time writing it down, why can</a:t>
            </a:r>
            <a:r>
              <a:rPr lang="ja-JP" altLang="en-US" sz="2600" i="1" dirty="0">
                <a:latin typeface="Arial" charset="0"/>
                <a:ea typeface="MS PGothic" charset="0"/>
              </a:rPr>
              <a:t>’</a:t>
            </a:r>
            <a:r>
              <a:rPr lang="en-US" altLang="ja-JP" sz="2600" i="1" dirty="0">
                <a:latin typeface="Arial" charset="0"/>
                <a:ea typeface="MS PGothic" charset="0"/>
              </a:rPr>
              <a:t>t I just do it?</a:t>
            </a:r>
            <a:r>
              <a:rPr lang="ja-JP" altLang="en-US" sz="2600" dirty="0" smtClean="0">
                <a:latin typeface="Arial" charset="0"/>
                <a:ea typeface="MS PGothic" charset="0"/>
              </a:rPr>
              <a:t>”</a:t>
            </a:r>
            <a:r>
              <a:rPr lang="en-US" altLang="ja-JP" sz="2600" dirty="0" smtClean="0">
                <a:latin typeface="Arial" charset="0"/>
                <a:ea typeface="MS PGothic" charset="0"/>
              </a:rPr>
              <a:t>                                         													</a:t>
            </a:r>
            <a:r>
              <a:rPr lang="en-US" sz="2600" dirty="0" smtClean="0">
                <a:latin typeface="Arial" charset="0"/>
                <a:ea typeface="MS PGothic" charset="0"/>
              </a:rPr>
              <a:t>-</a:t>
            </a:r>
            <a:r>
              <a:rPr lang="en-US" sz="2600" dirty="0" err="1">
                <a:latin typeface="Arial" charset="0"/>
                <a:ea typeface="MS PGothic" charset="0"/>
              </a:rPr>
              <a:t>Chism</a:t>
            </a:r>
            <a:r>
              <a:rPr lang="en-US" sz="2600" dirty="0">
                <a:latin typeface="Arial" charset="0"/>
                <a:ea typeface="MS PGothic" charset="0"/>
              </a:rPr>
              <a:t> (1998)</a:t>
            </a:r>
            <a:endParaRPr lang="en-US" sz="2600" b="1" u="sng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  <a:defRPr/>
            </a:pPr>
            <a:endParaRPr lang="en-US" b="1" u="sng" dirty="0" smtClean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  <a:defRPr/>
            </a:pPr>
            <a:r>
              <a:rPr lang="en-US" sz="3000" b="1" u="sng" dirty="0" smtClean="0">
                <a:latin typeface="Arial" charset="0"/>
                <a:ea typeface="MS PGothic" charset="0"/>
              </a:rPr>
              <a:t>Improves </a:t>
            </a:r>
            <a:r>
              <a:rPr lang="en-US" sz="3000" b="1" u="sng" dirty="0">
                <a:latin typeface="Arial" charset="0"/>
                <a:ea typeface="MS PGothic" charset="0"/>
              </a:rPr>
              <a:t>teaching</a:t>
            </a:r>
            <a:r>
              <a:rPr lang="en-US" sz="3000" b="1" u="sng" dirty="0" smtClean="0">
                <a:latin typeface="Arial" charset="0"/>
                <a:ea typeface="MS PGothic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sz="3000" b="1" u="sng" dirty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2900" dirty="0" smtClean="0">
                <a:latin typeface="Arial" charset="0"/>
                <a:ea typeface="MS PGothic" charset="0"/>
              </a:rPr>
              <a:t>Promotes </a:t>
            </a:r>
            <a:r>
              <a:rPr lang="en-US" sz="2900" b="1" dirty="0" smtClean="0">
                <a:latin typeface="Arial" charset="0"/>
                <a:ea typeface="MS PGothic" charset="0"/>
              </a:rPr>
              <a:t>reflective</a:t>
            </a:r>
            <a:r>
              <a:rPr lang="en-US" sz="2900" dirty="0" smtClean="0">
                <a:latin typeface="Arial" charset="0"/>
                <a:ea typeface="MS PGothic" charset="0"/>
              </a:rPr>
              <a:t> practice, which can improve teaching through </a:t>
            </a:r>
            <a:r>
              <a:rPr lang="en-US" sz="2900" b="1" dirty="0" smtClean="0">
                <a:latin typeface="Arial" charset="0"/>
                <a:ea typeface="MS PGothic" charset="0"/>
              </a:rPr>
              <a:t>focus</a:t>
            </a:r>
            <a:r>
              <a:rPr lang="en-US" sz="2900" dirty="0" smtClean="0">
                <a:latin typeface="Arial" charset="0"/>
                <a:ea typeface="MS PGothic" charset="0"/>
              </a:rPr>
              <a:t> on instructional choices (</a:t>
            </a:r>
            <a:r>
              <a:rPr lang="en-US" sz="2900" dirty="0" err="1">
                <a:latin typeface="Arial" charset="0"/>
                <a:ea typeface="MS PGothic" charset="0"/>
              </a:rPr>
              <a:t>Chism</a:t>
            </a:r>
            <a:r>
              <a:rPr lang="en-US" sz="2900" dirty="0">
                <a:latin typeface="Arial" charset="0"/>
                <a:ea typeface="MS PGothic" charset="0"/>
              </a:rPr>
              <a:t>, </a:t>
            </a:r>
            <a:r>
              <a:rPr lang="en-US" sz="2900" dirty="0" smtClean="0">
                <a:latin typeface="Arial" charset="0"/>
                <a:ea typeface="MS PGothic" charset="0"/>
              </a:rPr>
              <a:t>1998; Kearns &amp; Sullivan, 2011)</a:t>
            </a:r>
          </a:p>
          <a:p>
            <a:pPr>
              <a:defRPr/>
            </a:pPr>
            <a:endParaRPr lang="en-US" sz="2900" dirty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2900" dirty="0" smtClean="0">
                <a:latin typeface="Arial" charset="0"/>
                <a:ea typeface="MS PGothic" charset="0"/>
              </a:rPr>
              <a:t>Can </a:t>
            </a:r>
            <a:r>
              <a:rPr lang="en-US" sz="2900" b="1" dirty="0" smtClean="0">
                <a:latin typeface="Arial" charset="0"/>
                <a:ea typeface="MS PGothic" charset="0"/>
              </a:rPr>
              <a:t>share</a:t>
            </a:r>
            <a:r>
              <a:rPr lang="en-US" sz="2900" dirty="0" smtClean="0">
                <a:latin typeface="Arial" charset="0"/>
                <a:ea typeface="MS PGothic" charset="0"/>
              </a:rPr>
              <a:t> it with students so they understand your instructional </a:t>
            </a:r>
            <a:r>
              <a:rPr lang="en-US" sz="2800" dirty="0" smtClean="0">
                <a:latin typeface="Arial" charset="0"/>
                <a:ea typeface="MS PGothic" charset="0"/>
              </a:rPr>
              <a:t>decisions (Goodyear &amp; Allchin, 1998; </a:t>
            </a:r>
            <a:r>
              <a:rPr lang="en-US" altLang="ja-JP" sz="2800" dirty="0" err="1">
                <a:ea typeface="MS PGothic" charset="0"/>
              </a:rPr>
              <a:t>Schonwetter</a:t>
            </a:r>
            <a:r>
              <a:rPr lang="en-US" altLang="ja-JP" sz="2800" dirty="0">
                <a:ea typeface="MS PGothic" charset="0"/>
              </a:rPr>
              <a:t>, </a:t>
            </a:r>
            <a:r>
              <a:rPr lang="en-US" altLang="ja-JP" sz="2800" dirty="0" err="1">
                <a:ea typeface="MS PGothic" charset="0"/>
              </a:rPr>
              <a:t>Sokal</a:t>
            </a:r>
            <a:r>
              <a:rPr lang="en-US" altLang="ja-JP" sz="2800" dirty="0">
                <a:ea typeface="MS PGothic" charset="0"/>
              </a:rPr>
              <a:t>, Friesen, &amp; Taylor, </a:t>
            </a:r>
            <a:r>
              <a:rPr lang="en-US" altLang="ja-JP" sz="2800" dirty="0" smtClean="0">
                <a:ea typeface="MS PGothic" charset="0"/>
              </a:rPr>
              <a:t>2002</a:t>
            </a:r>
            <a:r>
              <a:rPr lang="en-US" sz="2800" dirty="0" smtClean="0">
                <a:latin typeface="Arial" charset="0"/>
                <a:ea typeface="MS PGothic" charset="0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 lvl="1">
              <a:defRPr/>
            </a:pPr>
            <a:endParaRPr lang="en-US" dirty="0">
              <a:latin typeface="Arial" charset="0"/>
              <a:ea typeface="MS PGothic" charset="0"/>
            </a:endParaRPr>
          </a:p>
          <a:p>
            <a:pPr lvl="1">
              <a:buFontTx/>
              <a:buNone/>
              <a:defRPr/>
            </a:pPr>
            <a:endParaRPr lang="en-US" sz="1200" dirty="0">
              <a:latin typeface="Arial" charset="0"/>
              <a:ea typeface="MS PGothic" charset="0"/>
            </a:endParaRPr>
          </a:p>
          <a:p>
            <a:pPr lvl="1">
              <a:defRPr/>
            </a:pPr>
            <a:endParaRPr lang="en-US" sz="1200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8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4133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FontTx/>
              <a:buNone/>
            </a:pPr>
            <a:endParaRPr lang="en-US" sz="2800" b="1" dirty="0" smtClean="0">
              <a:latin typeface="Arial" charset="0"/>
              <a:ea typeface="MS PGothic" charset="0"/>
            </a:endParaRPr>
          </a:p>
          <a:p>
            <a:pPr marL="0" indent="0" algn="ctr">
              <a:buFontTx/>
              <a:buNone/>
            </a:pPr>
            <a:r>
              <a:rPr lang="en-US" sz="4200" b="1" dirty="0" smtClean="0">
                <a:solidFill>
                  <a:srgbClr val="E46C0A"/>
                </a:solidFill>
                <a:latin typeface="Arial" charset="0"/>
                <a:ea typeface="MS PGothic" charset="0"/>
              </a:rPr>
              <a:t>Why </a:t>
            </a:r>
            <a:r>
              <a:rPr lang="en-US" sz="4200" b="1" dirty="0">
                <a:solidFill>
                  <a:srgbClr val="E46C0A"/>
                </a:solidFill>
                <a:latin typeface="Arial" charset="0"/>
                <a:ea typeface="MS PGothic" charset="0"/>
              </a:rPr>
              <a:t>do I need a teaching statement?</a:t>
            </a:r>
          </a:p>
          <a:p>
            <a:pPr marL="0" indent="0">
              <a:buFontTx/>
              <a:buNone/>
            </a:pPr>
            <a:endParaRPr lang="en-US" b="1" u="sng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r>
              <a:rPr lang="en-US" b="1" u="sng" dirty="0" smtClean="0">
                <a:latin typeface="Arial" charset="0"/>
                <a:ea typeface="MS PGothic" charset="0"/>
              </a:rPr>
              <a:t>Job </a:t>
            </a:r>
            <a:r>
              <a:rPr lang="en-US" b="1" u="sng" dirty="0">
                <a:latin typeface="Arial" charset="0"/>
                <a:ea typeface="MS PGothic" charset="0"/>
              </a:rPr>
              <a:t>market</a:t>
            </a:r>
            <a:r>
              <a:rPr lang="en-US" b="1" u="sng" dirty="0" smtClean="0">
                <a:latin typeface="Arial" charset="0"/>
                <a:ea typeface="MS PGothic" charset="0"/>
              </a:rPr>
              <a:t>:</a:t>
            </a:r>
          </a:p>
          <a:p>
            <a:pPr marL="0" indent="0">
              <a:buFontTx/>
              <a:buNone/>
            </a:pPr>
            <a:endParaRPr lang="en-US" b="1" u="sng" dirty="0">
              <a:latin typeface="Arial" charset="0"/>
              <a:ea typeface="MS PGothic" charset="0"/>
            </a:endParaRPr>
          </a:p>
          <a:p>
            <a:r>
              <a:rPr lang="en-US" sz="3100" dirty="0">
                <a:latin typeface="Arial" charset="0"/>
                <a:ea typeface="MS PGothic" charset="0"/>
              </a:rPr>
              <a:t>C</a:t>
            </a:r>
            <a:r>
              <a:rPr lang="en-US" sz="3100" dirty="0" smtClean="0">
                <a:latin typeface="Arial" charset="0"/>
                <a:ea typeface="MS PGothic" charset="0"/>
              </a:rPr>
              <a:t>ommon component </a:t>
            </a:r>
            <a:r>
              <a:rPr lang="en-US" sz="3100" dirty="0">
                <a:latin typeface="Arial" charset="0"/>
                <a:ea typeface="MS PGothic" charset="0"/>
              </a:rPr>
              <a:t>of faculty </a:t>
            </a:r>
            <a:r>
              <a:rPr lang="en-US" sz="3100" b="1" dirty="0" smtClean="0">
                <a:latin typeface="Arial" charset="0"/>
                <a:ea typeface="MS PGothic" charset="0"/>
              </a:rPr>
              <a:t>applications </a:t>
            </a:r>
            <a:r>
              <a:rPr lang="en-US" sz="3100" dirty="0" smtClean="0">
                <a:latin typeface="Arial" charset="0"/>
                <a:ea typeface="MS PGothic" charset="0"/>
              </a:rPr>
              <a:t>(</a:t>
            </a:r>
            <a:r>
              <a:rPr lang="en-US" sz="3100" dirty="0" err="1" smtClean="0">
                <a:latin typeface="Arial" charset="0"/>
                <a:ea typeface="MS PGothic" charset="0"/>
              </a:rPr>
              <a:t>Meizlish</a:t>
            </a:r>
            <a:r>
              <a:rPr lang="en-US" sz="3100" dirty="0" smtClean="0">
                <a:latin typeface="Arial" charset="0"/>
                <a:ea typeface="MS PGothic" charset="0"/>
              </a:rPr>
              <a:t> &amp; Kaplan, 2008)</a:t>
            </a:r>
            <a:endParaRPr lang="en-US" sz="3100" b="1" dirty="0">
              <a:latin typeface="Arial" charset="0"/>
              <a:ea typeface="MS PGothic" charset="0"/>
            </a:endParaRPr>
          </a:p>
          <a:p>
            <a:endParaRPr lang="en-US" sz="3100" dirty="0">
              <a:latin typeface="Arial" charset="0"/>
              <a:ea typeface="MS PGothic" charset="0"/>
            </a:endParaRPr>
          </a:p>
          <a:p>
            <a:r>
              <a:rPr lang="en-US" sz="3100" dirty="0" smtClean="0">
                <a:latin typeface="Arial" charset="0"/>
                <a:ea typeface="MS PGothic" charset="0"/>
              </a:rPr>
              <a:t>Important </a:t>
            </a:r>
            <a:r>
              <a:rPr lang="en-US" sz="3100" dirty="0">
                <a:latin typeface="Arial" charset="0"/>
                <a:ea typeface="MS PGothic" charset="0"/>
              </a:rPr>
              <a:t>to search </a:t>
            </a:r>
            <a:r>
              <a:rPr lang="en-US" sz="3100" b="1" dirty="0">
                <a:latin typeface="Arial" charset="0"/>
                <a:ea typeface="MS PGothic" charset="0"/>
              </a:rPr>
              <a:t>committees</a:t>
            </a:r>
            <a:r>
              <a:rPr lang="en-US" sz="3100" dirty="0">
                <a:latin typeface="Arial" charset="0"/>
                <a:ea typeface="MS PGothic" charset="0"/>
              </a:rPr>
              <a:t> (Landrum &amp; Clump, </a:t>
            </a:r>
            <a:r>
              <a:rPr lang="en-US" sz="3100" dirty="0" smtClean="0">
                <a:latin typeface="Arial" charset="0"/>
                <a:ea typeface="MS PGothic" charset="0"/>
              </a:rPr>
              <a:t>2004; </a:t>
            </a:r>
            <a:r>
              <a:rPr lang="en-US" sz="3100" dirty="0" err="1" smtClean="0">
                <a:latin typeface="Arial" charset="0"/>
                <a:ea typeface="MS PGothic" charset="0"/>
              </a:rPr>
              <a:t>Bruff</a:t>
            </a:r>
            <a:r>
              <a:rPr lang="en-US" sz="3100" dirty="0" smtClean="0">
                <a:latin typeface="Arial" charset="0"/>
                <a:ea typeface="MS PGothic" charset="0"/>
              </a:rPr>
              <a:t>, 2007)</a:t>
            </a:r>
            <a:endParaRPr lang="en-US" sz="3100" dirty="0">
              <a:latin typeface="Arial" charset="0"/>
              <a:ea typeface="MS PGothic" charset="0"/>
            </a:endParaRPr>
          </a:p>
          <a:p>
            <a:pPr marL="0" indent="0"/>
            <a:endParaRPr lang="en-US" sz="3100" dirty="0">
              <a:latin typeface="Arial" charset="0"/>
              <a:ea typeface="MS PGothic" charset="0"/>
            </a:endParaRPr>
          </a:p>
          <a:p>
            <a:pPr>
              <a:lnSpc>
                <a:spcPct val="110000"/>
              </a:lnSpc>
            </a:pPr>
            <a:r>
              <a:rPr lang="en-US" sz="3100" dirty="0" smtClean="0">
                <a:latin typeface="Arial" charset="0"/>
                <a:ea typeface="MS PGothic" charset="0"/>
              </a:rPr>
              <a:t>Will </a:t>
            </a:r>
            <a:r>
              <a:rPr lang="en-US" sz="3100" dirty="0">
                <a:latin typeface="Arial" charset="0"/>
                <a:ea typeface="MS PGothic" charset="0"/>
              </a:rPr>
              <a:t>help you articulate, synthesize, and prioritize your ideas about teaching and learning for </a:t>
            </a:r>
            <a:r>
              <a:rPr lang="en-US" sz="3100" b="1" dirty="0">
                <a:latin typeface="Arial" charset="0"/>
                <a:ea typeface="MS PGothic" charset="0"/>
              </a:rPr>
              <a:t>job talks </a:t>
            </a:r>
            <a:r>
              <a:rPr lang="en-US" sz="3100" dirty="0">
                <a:latin typeface="Arial" charset="0"/>
                <a:ea typeface="MS PGothic" charset="0"/>
              </a:rPr>
              <a:t>(</a:t>
            </a:r>
            <a:r>
              <a:rPr lang="en-US" sz="3100" dirty="0" err="1">
                <a:latin typeface="Arial" charset="0"/>
                <a:ea typeface="MS PGothic" charset="0"/>
              </a:rPr>
              <a:t>Chism</a:t>
            </a:r>
            <a:r>
              <a:rPr lang="en-US" sz="3100" dirty="0">
                <a:latin typeface="Arial" charset="0"/>
                <a:ea typeface="MS PGothic" charset="0"/>
              </a:rPr>
              <a:t>, </a:t>
            </a:r>
            <a:r>
              <a:rPr lang="en-US" sz="3100" dirty="0" smtClean="0">
                <a:latin typeface="Arial" charset="0"/>
                <a:ea typeface="MS PGothic" charset="0"/>
              </a:rPr>
              <a:t>1998; Kearns </a:t>
            </a:r>
            <a:r>
              <a:rPr lang="en-US" sz="3100" dirty="0">
                <a:latin typeface="Arial" charset="0"/>
                <a:ea typeface="MS PGothic" charset="0"/>
              </a:rPr>
              <a:t>&amp; Sullivan, 2011</a:t>
            </a:r>
            <a:r>
              <a:rPr lang="en-US" sz="3100" dirty="0" smtClean="0">
                <a:latin typeface="Arial" charset="0"/>
                <a:ea typeface="MS PGothic" charset="0"/>
              </a:rPr>
              <a:t>)</a:t>
            </a:r>
            <a:endParaRPr lang="en-US" sz="31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90000"/>
              </a:lnSpc>
            </a:pPr>
            <a:endParaRPr lang="en-US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lvl="1"/>
            <a:endParaRPr lang="en-US" dirty="0">
              <a:latin typeface="Arial" charset="0"/>
              <a:ea typeface="MS PGothic" charset="0"/>
            </a:endParaRPr>
          </a:p>
          <a:p>
            <a:pPr lvl="1">
              <a:buFontTx/>
              <a:buNone/>
            </a:pPr>
            <a:endParaRPr lang="en-US" sz="1200" dirty="0">
              <a:latin typeface="Arial" charset="0"/>
              <a:ea typeface="MS PGothic" charset="0"/>
            </a:endParaRPr>
          </a:p>
          <a:p>
            <a:pPr lvl="1"/>
            <a:endParaRPr lang="en-US" sz="1200" dirty="0">
              <a:latin typeface="Arial" charset="0"/>
              <a:ea typeface="MS PGothic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Facets</a:t>
            </a:r>
            <a:r>
              <a:rPr lang="en-US" sz="4000" dirty="0" smtClean="0">
                <a:latin typeface="Arial" charset="0"/>
                <a:ea typeface="MS PGothic" charset="0"/>
              </a:rPr>
              <a:t>* </a:t>
            </a:r>
            <a:endParaRPr lang="en-US" sz="4000" dirty="0">
              <a:latin typeface="Arial" charset="0"/>
              <a:ea typeface="MS PGothic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500" dirty="0">
                <a:latin typeface="Arial" charset="0"/>
                <a:ea typeface="MS PGothic" charset="0"/>
              </a:rPr>
              <a:t>Value of teaching</a:t>
            </a:r>
          </a:p>
          <a:p>
            <a:pPr>
              <a:lnSpc>
                <a:spcPct val="110000"/>
              </a:lnSpc>
            </a:pPr>
            <a:r>
              <a:rPr lang="en-US" sz="3500" dirty="0">
                <a:latin typeface="Arial" charset="0"/>
                <a:ea typeface="MS PGothic" charset="0"/>
              </a:rPr>
              <a:t>Student-centered goals</a:t>
            </a:r>
          </a:p>
          <a:p>
            <a:pPr>
              <a:lnSpc>
                <a:spcPct val="110000"/>
              </a:lnSpc>
            </a:pPr>
            <a:r>
              <a:rPr lang="en-US" sz="3500" dirty="0">
                <a:latin typeface="Arial" charset="0"/>
                <a:ea typeface="MS PGothic" charset="0"/>
              </a:rPr>
              <a:t>Instructional methods</a:t>
            </a:r>
          </a:p>
          <a:p>
            <a:pPr>
              <a:lnSpc>
                <a:spcPct val="110000"/>
              </a:lnSpc>
            </a:pPr>
            <a:r>
              <a:rPr lang="en-US" sz="3500" dirty="0" smtClean="0">
                <a:latin typeface="Arial" charset="0"/>
                <a:ea typeface="MS PGothic" charset="0"/>
              </a:rPr>
              <a:t>Assessment</a:t>
            </a:r>
            <a:endParaRPr lang="en-US" sz="3500" dirty="0">
              <a:latin typeface="Arial" charset="0"/>
              <a:ea typeface="MS PGothic" charset="0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latin typeface="Arial" charset="0"/>
                <a:ea typeface="MS PGothic" charset="0"/>
              </a:rPr>
              <a:t>Personal development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 smtClean="0">
              <a:ea typeface="MS PGothic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300" dirty="0" smtClean="0">
                <a:ea typeface="MS PGothic" charset="0"/>
              </a:rPr>
              <a:t>Sources</a:t>
            </a:r>
            <a:r>
              <a:rPr lang="en-US" sz="2300" dirty="0">
                <a:ea typeface="MS PGothic" charset="0"/>
              </a:rPr>
              <a:t>: Axelrod &amp; Cooper, 1993; Goodyear &amp; Allchin, 2001; </a:t>
            </a:r>
            <a:r>
              <a:rPr lang="en-US" altLang="ja-JP" sz="2300" dirty="0" err="1" smtClean="0">
                <a:ea typeface="MS PGothic" charset="0"/>
              </a:rPr>
              <a:t>Schonwetter</a:t>
            </a:r>
            <a:r>
              <a:rPr lang="en-US" altLang="ja-JP" sz="2300" dirty="0">
                <a:ea typeface="MS PGothic" charset="0"/>
              </a:rPr>
              <a:t>, </a:t>
            </a:r>
            <a:r>
              <a:rPr lang="en-US" altLang="ja-JP" sz="2300" dirty="0" err="1">
                <a:ea typeface="MS PGothic" charset="0"/>
              </a:rPr>
              <a:t>Sokal</a:t>
            </a:r>
            <a:r>
              <a:rPr lang="en-US" altLang="ja-JP" sz="2300" dirty="0">
                <a:ea typeface="MS PGothic" charset="0"/>
              </a:rPr>
              <a:t>, Friesen, &amp; Taylor, </a:t>
            </a:r>
            <a:r>
              <a:rPr lang="en-US" altLang="ja-JP" sz="2300" dirty="0" smtClean="0">
                <a:ea typeface="MS PGothic" charset="0"/>
              </a:rPr>
              <a:t>2002; </a:t>
            </a:r>
            <a:r>
              <a:rPr lang="en-US" sz="2300" dirty="0" err="1" smtClean="0">
                <a:latin typeface="Arial" charset="0"/>
                <a:ea typeface="MS PGothic" charset="0"/>
              </a:rPr>
              <a:t>Meizlish</a:t>
            </a:r>
            <a:r>
              <a:rPr lang="en-US" sz="2300" dirty="0" smtClean="0">
                <a:latin typeface="Arial" charset="0"/>
                <a:ea typeface="MS PGothic" charset="0"/>
              </a:rPr>
              <a:t> </a:t>
            </a:r>
            <a:r>
              <a:rPr lang="en-US" sz="2300" dirty="0">
                <a:latin typeface="Arial" charset="0"/>
                <a:ea typeface="MS PGothic" charset="0"/>
              </a:rPr>
              <a:t>&amp; Kaplan, </a:t>
            </a:r>
            <a:r>
              <a:rPr lang="en-US" sz="2300" dirty="0" smtClean="0">
                <a:latin typeface="Arial" charset="0"/>
                <a:ea typeface="MS PGothic" charset="0"/>
              </a:rPr>
              <a:t>2008; </a:t>
            </a:r>
            <a:r>
              <a:rPr lang="en-US" sz="2300" dirty="0" err="1" smtClean="0">
                <a:latin typeface="Arial" charset="0"/>
                <a:ea typeface="MS PGothic" charset="0"/>
              </a:rPr>
              <a:t>Nilson</a:t>
            </a:r>
            <a:r>
              <a:rPr lang="en-US" sz="2300" dirty="0" smtClean="0">
                <a:latin typeface="Arial" charset="0"/>
                <a:ea typeface="MS PGothic" charset="0"/>
              </a:rPr>
              <a:t>, 2010; Kearns &amp; Sullivan, 2011</a:t>
            </a:r>
            <a:endParaRPr lang="en-US" altLang="ja-JP" sz="2300" dirty="0">
              <a:ea typeface="MS P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>
              <a:solidFill>
                <a:srgbClr val="FF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a typeface="MS PGothic" charset="0"/>
              </a:rPr>
              <a:t>* When writing your teaching philosophy, you can consider these </a:t>
            </a:r>
            <a:r>
              <a:rPr lang="en-US" sz="2200" dirty="0" smtClean="0">
                <a:ea typeface="MS PGothic" charset="0"/>
              </a:rPr>
              <a:t>5 </a:t>
            </a:r>
            <a:r>
              <a:rPr lang="en-US" sz="2200" dirty="0">
                <a:ea typeface="MS PGothic" charset="0"/>
              </a:rPr>
              <a:t>facets, but not all have to be included </a:t>
            </a:r>
          </a:p>
        </p:txBody>
      </p:sp>
    </p:spTree>
    <p:extLst>
      <p:ext uri="{BB962C8B-B14F-4D97-AF65-F5344CB8AC3E}">
        <p14:creationId xmlns:p14="http://schemas.microsoft.com/office/powerpoint/2010/main" val="415353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Facets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419600"/>
          </a:xfrm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</a:pPr>
            <a:r>
              <a:rPr lang="en-US" sz="2800" b="1" dirty="0">
                <a:latin typeface="Arial" charset="0"/>
                <a:ea typeface="MS PGothic" charset="0"/>
              </a:rPr>
              <a:t>1. The Value of Teaching</a:t>
            </a: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What gives teaching meaning to you?</a:t>
            </a: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r>
              <a:rPr lang="en-US" sz="2800" dirty="0">
                <a:latin typeface="Arial" charset="0"/>
                <a:ea typeface="MS PGothic" charset="0"/>
              </a:rPr>
              <a:t>Why is it important for your students to achieve their learning goals?</a:t>
            </a: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2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200" dirty="0">
              <a:latin typeface="Arial" charset="0"/>
              <a:ea typeface="MS PGothic" charset="0"/>
            </a:endParaRPr>
          </a:p>
          <a:p>
            <a:pPr marL="0" indent="0">
              <a:lnSpc>
                <a:spcPct val="70000"/>
              </a:lnSpc>
              <a:buFontTx/>
              <a:buNone/>
            </a:pPr>
            <a:endParaRPr lang="en-US" sz="2200" dirty="0">
              <a:solidFill>
                <a:srgbClr val="FF0000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Facets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4196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b="1" dirty="0" smtClean="0">
                <a:cs typeface="MS PGothic" pitchFamily="34" charset="-128"/>
              </a:rPr>
              <a:t>2. Student-centered goals</a:t>
            </a:r>
            <a:endParaRPr lang="en-US" sz="2800" b="1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b="1" dirty="0">
              <a:cs typeface="MS PGothic" pitchFamily="34" charset="-128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cs typeface="MS PGothic" pitchFamily="34" charset="-128"/>
              </a:rPr>
              <a:t>What knowledge or skills do you seek to foster in your students</a:t>
            </a:r>
            <a:r>
              <a:rPr lang="en-US" sz="2800" dirty="0" smtClean="0">
                <a:cs typeface="MS PGothic" pitchFamily="34" charset="-128"/>
              </a:rPr>
              <a:t>? </a:t>
            </a:r>
            <a:endParaRPr lang="en-US" sz="1800" dirty="0">
              <a:cs typeface="MS PGothic" pitchFamily="34" charset="-128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 smtClean="0">
                <a:cs typeface="MS PGothic" pitchFamily="34" charset="-128"/>
              </a:rPr>
              <a:t>Are </a:t>
            </a:r>
            <a:r>
              <a:rPr lang="en-US" sz="2800" dirty="0">
                <a:cs typeface="MS PGothic" pitchFamily="34" charset="-128"/>
              </a:rPr>
              <a:t>your </a:t>
            </a:r>
            <a:r>
              <a:rPr lang="en-US" sz="2800" dirty="0" smtClean="0">
                <a:cs typeface="MS PGothic" pitchFamily="34" charset="-128"/>
              </a:rPr>
              <a:t>objectives: 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>
                <a:cs typeface="MS PGothic" pitchFamily="34" charset="-128"/>
              </a:rPr>
              <a:t>	</a:t>
            </a:r>
            <a:r>
              <a:rPr lang="en-US" sz="2800" dirty="0" smtClean="0">
                <a:cs typeface="MS PGothic" pitchFamily="34" charset="-128"/>
              </a:rPr>
              <a:t>		    	content</a:t>
            </a:r>
            <a:r>
              <a:rPr lang="en-US" sz="2800" dirty="0">
                <a:cs typeface="MS PGothic" pitchFamily="34" charset="-128"/>
              </a:rPr>
              <a:t>-oriented?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>
                <a:cs typeface="MS PGothic" pitchFamily="34" charset="-128"/>
              </a:rPr>
              <a:t>			    </a:t>
            </a:r>
            <a:r>
              <a:rPr lang="en-US" sz="2800" dirty="0" smtClean="0">
                <a:cs typeface="MS PGothic" pitchFamily="34" charset="-128"/>
              </a:rPr>
              <a:t>	process</a:t>
            </a:r>
            <a:r>
              <a:rPr lang="en-US" sz="2800" dirty="0">
                <a:cs typeface="MS PGothic" pitchFamily="34" charset="-128"/>
              </a:rPr>
              <a:t>-oriented?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>
                <a:cs typeface="MS PGothic" pitchFamily="34" charset="-128"/>
              </a:rPr>
              <a:t>			    </a:t>
            </a:r>
            <a:r>
              <a:rPr lang="en-US" sz="2800" dirty="0" smtClean="0">
                <a:cs typeface="MS PGothic" pitchFamily="34" charset="-128"/>
              </a:rPr>
              <a:t>	interpersonally</a:t>
            </a:r>
            <a:r>
              <a:rPr lang="en-US" sz="2800" dirty="0">
                <a:cs typeface="MS PGothic" pitchFamily="34" charset="-128"/>
              </a:rPr>
              <a:t>-oriented?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>
                <a:cs typeface="MS PGothic" pitchFamily="34" charset="-128"/>
              </a:rPr>
              <a:t>			    </a:t>
            </a:r>
            <a:r>
              <a:rPr lang="en-US" sz="2800" dirty="0" smtClean="0">
                <a:cs typeface="MS PGothic" pitchFamily="34" charset="-128"/>
              </a:rPr>
              <a:t>	career</a:t>
            </a:r>
            <a:r>
              <a:rPr lang="en-US" sz="2800" dirty="0">
                <a:cs typeface="MS PGothic" pitchFamily="34" charset="-128"/>
              </a:rPr>
              <a:t>-oriented?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>
                <a:cs typeface="MS PGothic" pitchFamily="34" charset="-128"/>
              </a:rPr>
              <a:t>			    </a:t>
            </a:r>
            <a:r>
              <a:rPr lang="en-US" sz="2800" dirty="0" smtClean="0">
                <a:cs typeface="MS PGothic" pitchFamily="34" charset="-128"/>
              </a:rPr>
              <a:t>	lifelong</a:t>
            </a:r>
            <a:r>
              <a:rPr lang="en-US" sz="2800" dirty="0">
                <a:cs typeface="MS PGothic" pitchFamily="34" charset="-128"/>
              </a:rPr>
              <a:t>-oriented?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2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200" dirty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200" dirty="0">
              <a:solidFill>
                <a:srgbClr val="FF0000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91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5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Facets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4196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b="1" dirty="0" smtClean="0">
                <a:cs typeface="MS PGothic" pitchFamily="34" charset="-128"/>
              </a:rPr>
              <a:t>3. Instructional methods</a:t>
            </a: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sz="2800" dirty="0" smtClean="0">
                <a:cs typeface="MS PGothic" pitchFamily="34" charset="-128"/>
              </a:rPr>
              <a:t>	</a:t>
            </a:r>
          </a:p>
          <a:p>
            <a:pPr marL="0" indent="-457200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Why do you teach in the </a:t>
            </a:r>
            <a:r>
              <a:rPr lang="en-US" sz="2800" i="1" dirty="0" smtClean="0"/>
              <a:t>ways</a:t>
            </a:r>
            <a:r>
              <a:rPr lang="en-US" sz="2800" dirty="0" smtClean="0"/>
              <a:t> you do?</a:t>
            </a:r>
          </a:p>
          <a:p>
            <a:pPr marL="0" indent="-457200">
              <a:lnSpc>
                <a:spcPct val="8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-457200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cs typeface="MS PGothic" pitchFamily="34" charset="-128"/>
              </a:rPr>
              <a:t>What teaching strategies or pedagogical tools do you use to achieve your goals?</a:t>
            </a:r>
          </a:p>
          <a:p>
            <a:pPr marL="0" indent="-457200">
              <a:lnSpc>
                <a:spcPct val="8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-457200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cs typeface="MS PGothic" pitchFamily="34" charset="-128"/>
              </a:rPr>
              <a:t>What types of learning experiences do you create for your students? </a:t>
            </a: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8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2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200" dirty="0" smtClean="0">
              <a:cs typeface="MS PGothic" pitchFamily="34" charset="-128"/>
            </a:endParaRPr>
          </a:p>
          <a:p>
            <a:pPr marL="0" indent="0">
              <a:lnSpc>
                <a:spcPct val="70000"/>
              </a:lnSpc>
              <a:buFontTx/>
              <a:buNone/>
              <a:defRPr/>
            </a:pPr>
            <a:endParaRPr lang="en-US" sz="2200" dirty="0" smtClean="0">
              <a:solidFill>
                <a:srgbClr val="FF0000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260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aching Philosophy Workshop 9.10.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Philosophy Workshop 9.10.2015.potx</Template>
  <TotalTime>13003</TotalTime>
  <Words>980</Words>
  <Application>Microsoft Macintosh PowerPoint</Application>
  <PresentationFormat>On-screen Show (4:3)</PresentationFormat>
  <Paragraphs>242</Paragraphs>
  <Slides>19</Slides>
  <Notes>12</Notes>
  <HiddenSlides>12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Teaching Philosophy Workshop 9.10.2015</vt:lpstr>
      <vt:lpstr>4-3 White Backgroud</vt:lpstr>
      <vt:lpstr>Office Theme</vt:lpstr>
      <vt:lpstr>Developing a  Teaching Statement</vt:lpstr>
      <vt:lpstr>PowerPoint Presentation</vt:lpstr>
      <vt:lpstr>What words or phrases come to mind when you consider the following:</vt:lpstr>
      <vt:lpstr>PowerPoint Presentation</vt:lpstr>
      <vt:lpstr>PowerPoint Presentation</vt:lpstr>
      <vt:lpstr>The 5 Facets* </vt:lpstr>
      <vt:lpstr>The 5 Facets</vt:lpstr>
      <vt:lpstr>The 5 Facets</vt:lpstr>
      <vt:lpstr>The 5 Facets</vt:lpstr>
      <vt:lpstr>The 5 Facets </vt:lpstr>
      <vt:lpstr>PowerPoint Presentation</vt:lpstr>
      <vt:lpstr>The 5 Facets</vt:lpstr>
      <vt:lpstr>The 5 Facets</vt:lpstr>
      <vt:lpstr>PowerPoint Presentation</vt:lpstr>
      <vt:lpstr>Tips! </vt:lpstr>
      <vt:lpstr>Tips!</vt:lpstr>
      <vt:lpstr>Tips!</vt:lpstr>
      <vt:lpstr>THANK YOU!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Ginny Catania</cp:lastModifiedBy>
  <cp:revision>454</cp:revision>
  <cp:lastPrinted>2016-04-29T02:26:03Z</cp:lastPrinted>
  <dcterms:created xsi:type="dcterms:W3CDTF">2011-06-30T15:04:08Z</dcterms:created>
  <dcterms:modified xsi:type="dcterms:W3CDTF">2018-09-12T22:09:34Z</dcterms:modified>
  <cp:category/>
</cp:coreProperties>
</file>