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500" r:id="rId2"/>
    <p:sldId id="499" r:id="rId3"/>
    <p:sldId id="492" r:id="rId4"/>
    <p:sldId id="491" r:id="rId5"/>
    <p:sldId id="469" r:id="rId6"/>
    <p:sldId id="257" r:id="rId7"/>
    <p:sldId id="485" r:id="rId8"/>
    <p:sldId id="490" r:id="rId9"/>
    <p:sldId id="494" r:id="rId10"/>
    <p:sldId id="495" r:id="rId11"/>
    <p:sldId id="496" r:id="rId12"/>
    <p:sldId id="497" r:id="rId13"/>
    <p:sldId id="464" r:id="rId14"/>
    <p:sldId id="489" r:id="rId15"/>
    <p:sldId id="502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F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82" autoAdjust="0"/>
  </p:normalViewPr>
  <p:slideViewPr>
    <p:cSldViewPr snapToGrid="0" snapToObjects="1">
      <p:cViewPr varScale="1">
        <p:scale>
          <a:sx n="52" d="100"/>
          <a:sy n="52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A863840-7BC9-1A47-9328-2C1E9D922294}" type="datetime1">
              <a:rPr lang="en-US"/>
              <a:pPr>
                <a:defRPr/>
              </a:pPr>
              <a:t>6/30/15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84B655A-E2E1-5946-9F91-48598079E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3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B655A-E2E1-5946-9F91-48598079E9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B655A-E2E1-5946-9F91-48598079E92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B655A-E2E1-5946-9F91-48598079E9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B655A-E2E1-5946-9F91-48598079E9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B655A-E2E1-5946-9F91-48598079E92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8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B655A-E2E1-5946-9F91-48598079E9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8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might want to revisit this slide to target it more directly to what we discuss</a:t>
            </a:r>
            <a:r>
              <a:rPr lang="en-US" baseline="0" dirty="0" smtClean="0"/>
              <a:t> in the session. No great ideas at this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B655A-E2E1-5946-9F91-48598079E92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18DE2-4BAB-DF4F-BCC8-275F555052B2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DB8AC0C-38D4-5C42-9DEC-063CC2D1C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21A58C-02A8-0A4B-94F6-3B128149742F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244BA-0D11-E44D-A933-0A694C2B08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EDB55C0A-71F8-CD42-99EF-57E04FC1D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D74DF-46CD-694E-A30F-4509973EF15A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E5EA2-8D9D-5246-9AE2-B77D314D3BC0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387049C4-1560-6B49-B951-F81FBADCD0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A5071-1516-2040-A29B-F9D3990A9223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28EE770-0E64-F04E-B8DA-9BBDD67AC3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fld id="{D6F34E28-2AE2-B646-A1E8-1CBA031B29A0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CB678-EFE8-2C41-B763-9BCCA7477E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90BD64-BBAD-B644-B94E-6224A8C8B3D8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E2B29E5-A847-7B4F-A165-BB2D48FF64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EDC910-BA9A-CF43-B23C-45260E6EEEAE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FC26D062-D41E-DF4B-856F-A6C65ABB2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B371E6-4C0F-5245-A0D5-CC4AB4E4AA6E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7E3E4B-B82C-3448-B9F9-14A21AE690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FE403E9-C244-0A41-B5E1-E412FB550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25337-4A32-5348-BDFB-56E5D61E80CB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2D9F2812-F63D-734D-A55B-F334DCA3F5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fld id="{0717A40C-036A-C64D-A8F7-92EE50D91348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latin typeface="Helvetica"/>
              <a:cs typeface="Helvetic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latin typeface="Helvetica"/>
              <a:cs typeface="Helvetic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latin typeface="Helvetica"/>
              <a:cs typeface="Helvetica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latin typeface="Helvetica"/>
              <a:cs typeface="Helvetic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latin typeface="Helvetica"/>
              <a:cs typeface="Helvetica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fld id="{8FA83CE6-6D6F-A541-BD6E-6D8C9F3F071F}" type="datetime1">
              <a:rPr lang="en-US" smtClean="0"/>
              <a:pPr>
                <a:defRPr/>
              </a:pPr>
              <a:t>6/30/15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latin typeface="Helvetica"/>
              <a:cs typeface="Helvetic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latin typeface="Helvetica"/>
              <a:cs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Helvetica"/>
              <a:cs typeface="Helvetica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fld id="{33BB09D5-397F-9E43-AF3A-89AF4131E0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rgbClr val="008000"/>
          </a:solidFill>
          <a:latin typeface="Helvetica"/>
          <a:ea typeface="+mj-ea"/>
          <a:cs typeface="Helvetica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Helvetica"/>
          <a:ea typeface="+mn-ea"/>
          <a:cs typeface="Helvetica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Helvetica"/>
          <a:ea typeface="+mn-ea"/>
          <a:cs typeface="Helvetica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mhill@ucdavis.edu" TargetMode="External"/><Relationship Id="rId4" Type="http://schemas.openxmlformats.org/officeDocument/2006/relationships/hyperlink" Target="mailto:sarahpdl@umd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sf.gov/funding/" TargetMode="External"/><Relationship Id="rId3" Type="http://schemas.openxmlformats.org/officeDocument/2006/relationships/hyperlink" Target="http://pivot.cos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f.gov/funding/pgm_summ.jsp?pims_id=503214" TargetMode="External"/><Relationship Id="rId4" Type="http://schemas.openxmlformats.org/officeDocument/2006/relationships/hyperlink" Target="http://science.energy.gov/early-career/" TargetMode="External"/><Relationship Id="rId5" Type="http://schemas.openxmlformats.org/officeDocument/2006/relationships/hyperlink" Target="http://www.hhmi.org/programs/society-of-hhmi-professo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ckard.org/what-we-fund/conservation-and-science/packard-fellowships-for-science-and-engineerin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Writing Proposals </a:t>
            </a:r>
            <a:r>
              <a:rPr lang="en-US" sz="40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and Getting </a:t>
            </a:r>
            <a:r>
              <a:rPr lang="en-US" sz="40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Funded</a:t>
            </a:r>
            <a:endParaRPr lang="en-US" sz="4000" b="1" dirty="0">
              <a:solidFill>
                <a:srgbClr val="008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00" r="3500"/>
          <a:stretch/>
        </p:blipFill>
        <p:spPr>
          <a:xfrm>
            <a:off x="2209800" y="1536700"/>
            <a:ext cx="4724400" cy="3784600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44256" y="5562989"/>
            <a:ext cx="8405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Tessa Hill, UC Davis			Sarah Penniston-Dorland, U Maryland</a:t>
            </a:r>
          </a:p>
          <a:p>
            <a:r>
              <a:rPr lang="en-US" sz="2000" dirty="0" smtClean="0">
                <a:cs typeface="Arial" charset="0"/>
                <a:hlinkClick r:id="rId3"/>
              </a:rPr>
              <a:t> tmhill</a:t>
            </a:r>
            <a:r>
              <a:rPr lang="en-US" sz="2000" dirty="0">
                <a:cs typeface="Arial" charset="0"/>
                <a:hlinkClick r:id="rId3"/>
              </a:rPr>
              <a:t>@ucdavis.edu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					</a:t>
            </a:r>
            <a:r>
              <a:rPr lang="en-US" sz="2000" dirty="0" smtClean="0">
                <a:cs typeface="Arial" charset="0"/>
                <a:hlinkClick r:id="rId4"/>
              </a:rPr>
              <a:t>sarahpd@umd.edu</a:t>
            </a:r>
            <a:r>
              <a:rPr lang="en-US" sz="2000" dirty="0" smtClean="0">
                <a:cs typeface="Arial" charset="0"/>
              </a:rPr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6563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112"/>
            <a:ext cx="8534400" cy="9645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Elements of Successful Proposals: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Formatting and Writing Style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95174"/>
            <a:ext cx="8503920" cy="51719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Use images – a picture is worth a thousand words.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Well organized, with </a:t>
            </a:r>
            <a:r>
              <a:rPr lang="en-US" sz="2200" u="sng" dirty="0"/>
              <a:t>underlining</a:t>
            </a:r>
            <a:r>
              <a:rPr lang="en-US" sz="2200" dirty="0"/>
              <a:t>, </a:t>
            </a:r>
            <a:r>
              <a:rPr lang="en-US" sz="2200" b="1" dirty="0"/>
              <a:t>differences in type</a:t>
            </a:r>
            <a:r>
              <a:rPr lang="en-US" sz="2200" dirty="0"/>
              <a:t>, spacing, </a:t>
            </a:r>
            <a:r>
              <a:rPr lang="en-US" sz="2200" b="1" i="1" dirty="0"/>
              <a:t>TITLES</a:t>
            </a:r>
            <a:r>
              <a:rPr lang="en-US" sz="2200" dirty="0"/>
              <a:t>, to call attention to main points and structure 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Written in appropriate size font. Smaller is not better!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Use active writing style rather than passive. This is not a research paper.  [examples]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Describe new and exciting aspects of proposed research. Do not cast it as an extension of previous research.</a:t>
            </a:r>
            <a:endParaRPr lang="en-US" sz="2200" dirty="0"/>
          </a:p>
          <a:p>
            <a:pPr marL="788670" lvl="1" indent="-514350">
              <a:buFont typeface="+mj-lt"/>
              <a:buAutoNum type="arabicPeriod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69700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112"/>
            <a:ext cx="8534400" cy="9645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Elements of Successful Proposals: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Leave No Unanswered Questions!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95174"/>
            <a:ext cx="8503920" cy="51719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Don’t leave any questions in the reader’s mind. </a:t>
            </a: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Explain concepts clearly using concise language.</a:t>
            </a: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Don’t use overly specialized terminology.</a:t>
            </a:r>
            <a:endParaRPr lang="en-US" sz="1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Provide preliminary data</a:t>
            </a: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Demonstrates ability to conduct proposed research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Makes expected outcomes clear.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Demonstrate access to resources required for research (letters of support)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Demonstrate expertise</a:t>
            </a: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Use appropriate references (old and new)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Refer to your published work on similar topics</a:t>
            </a: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788670" lvl="1" indent="-514350">
              <a:buFont typeface="+mj-lt"/>
              <a:buAutoNum type="arabicPeriod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78899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112"/>
            <a:ext cx="8534400" cy="6951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Common pitfalls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95174"/>
            <a:ext cx="8503920" cy="51719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Too ambitious - for proposed budget, for personnel, for time</a:t>
            </a:r>
          </a:p>
          <a:p>
            <a:pPr marL="0" indent="0">
              <a:buNone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Results too specific and not generalizable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Importance of proposed work not fully explained</a:t>
            </a:r>
          </a:p>
        </p:txBody>
      </p:sp>
    </p:spTree>
    <p:extLst>
      <p:ext uri="{BB962C8B-B14F-4D97-AF65-F5344CB8AC3E}">
        <p14:creationId xmlns:p14="http://schemas.microsoft.com/office/powerpoint/2010/main" val="634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Resubmissions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730" y="1739053"/>
            <a:ext cx="8246221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Specifically and directly addresses each review critique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Has substantially revised, rewritten, or removed sections that were critiqued in earlier reviews.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Updates preliminary/pilot data and interpretations.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Incorporates new references that may have appeared since the previous submission (or were missed in the prior proposal).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Has a refined/revised list of potential reviewers based on reviews (some reading between the lines required).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Appears noticeably stronger that the prior version.</a:t>
            </a:r>
          </a:p>
        </p:txBody>
      </p:sp>
    </p:spTree>
    <p:extLst>
      <p:ext uri="{BB962C8B-B14F-4D97-AF65-F5344CB8AC3E}">
        <p14:creationId xmlns:p14="http://schemas.microsoft.com/office/powerpoint/2010/main" val="3884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008000"/>
                </a:solidFill>
                <a:latin typeface="Arial"/>
                <a:cs typeface="Arial"/>
              </a:rPr>
              <a:t>Complete your strategic plan worksheet</a:t>
            </a:r>
            <a:endParaRPr lang="en-US" sz="3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What resources do you need to be successful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What are some potential funding sources for this research?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What strategies will you apply to develop your proposal?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If funded, what is the timeline for this research?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3" y="228600"/>
            <a:ext cx="8937339" cy="7589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Proposal-writing strategies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Ask colleagues in the same field as you about expectations for proposals in your field</a:t>
            </a:r>
          </a:p>
          <a:p>
            <a:r>
              <a:rPr lang="en-US" dirty="0" smtClean="0"/>
              <a:t>Ask trusted colleagues to read through proposals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1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8000"/>
                </a:solidFill>
                <a:latin typeface="Arial"/>
                <a:cs typeface="Arial"/>
              </a:rPr>
              <a:t>Outline of topics</a:t>
            </a:r>
            <a:endParaRPr lang="en-US" sz="3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Interacting with your Program Officer</a:t>
            </a:r>
          </a:p>
          <a:p>
            <a:r>
              <a:rPr lang="en-US" dirty="0" smtClean="0"/>
              <a:t>Sources for finding funding opportunities</a:t>
            </a:r>
          </a:p>
          <a:p>
            <a:r>
              <a:rPr lang="en-US" dirty="0" smtClean="0"/>
              <a:t>Elements of successful proposals</a:t>
            </a:r>
          </a:p>
          <a:p>
            <a:r>
              <a:rPr lang="en-US" dirty="0" smtClean="0"/>
              <a:t>Common pitfalls</a:t>
            </a:r>
          </a:p>
          <a:p>
            <a:r>
              <a:rPr lang="en-US" dirty="0" smtClean="0"/>
              <a:t>Resubmissions</a:t>
            </a:r>
          </a:p>
          <a:p>
            <a:r>
              <a:rPr lang="en-US" dirty="0" smtClean="0"/>
              <a:t>Myths debunked</a:t>
            </a:r>
          </a:p>
          <a:p>
            <a:r>
              <a:rPr lang="en-US" dirty="0" smtClean="0"/>
              <a:t>Strategies for proposal writing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0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44"/>
            <a:ext cx="8229600" cy="582131"/>
          </a:xfrm>
        </p:spPr>
        <p:txBody>
          <a:bodyPr>
            <a:normAutofit fontScale="90000"/>
          </a:bodyPr>
          <a:lstStyle/>
          <a:p>
            <a:r>
              <a:rPr lang="en-US" sz="3400" dirty="0" smtClean="0">
                <a:solidFill>
                  <a:srgbClr val="008000"/>
                </a:solidFill>
                <a:latin typeface="Arial"/>
                <a:cs typeface="Arial"/>
              </a:rPr>
              <a:t>Your Program Officer…</a:t>
            </a:r>
            <a:endParaRPr lang="en-US" sz="3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49263" y="1346008"/>
            <a:ext cx="8237537" cy="455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buFont typeface="Calibri" charset="0"/>
              <a:buAutoNum type="arabicPeriod"/>
            </a:pPr>
            <a:r>
              <a:rPr lang="en-US" sz="2300" dirty="0">
                <a:solidFill>
                  <a:srgbClr val="000000"/>
                </a:solidFill>
                <a:cs typeface="Arial" charset="0"/>
              </a:rPr>
              <a:t>Is a scholar in your field (usually) who knows what everybody is doing &amp; is formative in directing the scholarship of your </a:t>
            </a:r>
            <a:r>
              <a:rPr lang="en-US" sz="2300" dirty="0" smtClean="0">
                <a:solidFill>
                  <a:srgbClr val="000000"/>
                </a:solidFill>
                <a:cs typeface="Arial" charset="0"/>
              </a:rPr>
              <a:t>field; Can </a:t>
            </a:r>
            <a:r>
              <a:rPr lang="en-US" sz="2300" dirty="0">
                <a:solidFill>
                  <a:srgbClr val="000000"/>
                </a:solidFill>
                <a:cs typeface="Arial" charset="0"/>
              </a:rPr>
              <a:t>be permanent or </a:t>
            </a:r>
            <a:r>
              <a:rPr lang="en-US" sz="2300" dirty="0" smtClean="0">
                <a:solidFill>
                  <a:srgbClr val="000000"/>
                </a:solidFill>
                <a:cs typeface="Arial" charset="0"/>
              </a:rPr>
              <a:t>temporary</a:t>
            </a:r>
          </a:p>
          <a:p>
            <a:pPr eaLnBrk="1" hangingPunct="1">
              <a:lnSpc>
                <a:spcPct val="90000"/>
              </a:lnSpc>
            </a:pPr>
            <a:endParaRPr lang="en-US" sz="2300" dirty="0" smtClean="0">
              <a:solidFill>
                <a:srgbClr val="000000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Calibri" charset="0"/>
              <a:buAutoNum type="arabicPeriod"/>
            </a:pPr>
            <a:r>
              <a:rPr lang="en-US" sz="2300" dirty="0">
                <a:solidFill>
                  <a:srgbClr val="000000"/>
                </a:solidFill>
                <a:cs typeface="Arial" charset="0"/>
              </a:rPr>
              <a:t>Coordinates &amp; runs the review </a:t>
            </a:r>
            <a:r>
              <a:rPr lang="en-US" sz="2300" dirty="0" smtClean="0">
                <a:solidFill>
                  <a:srgbClr val="000000"/>
                </a:solidFill>
                <a:cs typeface="Arial" charset="0"/>
              </a:rPr>
              <a:t>process</a:t>
            </a:r>
          </a:p>
          <a:p>
            <a:pPr eaLnBrk="1" hangingPunct="1">
              <a:lnSpc>
                <a:spcPct val="90000"/>
              </a:lnSpc>
              <a:buFont typeface="Calibri" charset="0"/>
              <a:buAutoNum type="arabicPeriod"/>
            </a:pPr>
            <a:endParaRPr lang="en-US" sz="2300" dirty="0" smtClean="0">
              <a:solidFill>
                <a:srgbClr val="000000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Calibri" charset="0"/>
              <a:buAutoNum type="arabicPeriod"/>
            </a:pPr>
            <a:r>
              <a:rPr lang="en-US" sz="2300" dirty="0">
                <a:solidFill>
                  <a:srgbClr val="000000"/>
                </a:solidFill>
                <a:cs typeface="Arial" charset="0"/>
              </a:rPr>
              <a:t>Executes or makes funding decisions, depending upon agency policies</a:t>
            </a:r>
            <a:r>
              <a:rPr lang="en-US" sz="2300" dirty="0" smtClean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300" dirty="0" smtClean="0">
              <a:solidFill>
                <a:srgbClr val="000000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Calibri" charset="0"/>
              <a:buAutoNum type="arabicPeriod"/>
            </a:pPr>
            <a:r>
              <a:rPr lang="en-US" sz="2300" dirty="0" smtClean="0">
                <a:solidFill>
                  <a:srgbClr val="000000"/>
                </a:solidFill>
                <a:cs typeface="Arial" charset="0"/>
              </a:rPr>
              <a:t>Advocates </a:t>
            </a:r>
            <a:r>
              <a:rPr lang="en-US" sz="2300" dirty="0">
                <a:solidFill>
                  <a:srgbClr val="000000"/>
                </a:solidFill>
                <a:cs typeface="Arial" charset="0"/>
              </a:rPr>
              <a:t>for your field in competition with other research areas and budget priorities</a:t>
            </a:r>
            <a:r>
              <a:rPr lang="en-US" sz="23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300" dirty="0" smtClean="0">
              <a:solidFill>
                <a:srgbClr val="000000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Calibri" charset="0"/>
              <a:buAutoNum type="arabicPeriod"/>
            </a:pPr>
            <a:r>
              <a:rPr lang="en-US" sz="2300" dirty="0">
                <a:solidFill>
                  <a:srgbClr val="000000"/>
                </a:solidFill>
                <a:cs typeface="Arial" charset="0"/>
              </a:rPr>
              <a:t>Continues to work with you throughout your grant and is interested in your </a:t>
            </a:r>
            <a:r>
              <a:rPr lang="en-US" sz="2300" dirty="0" smtClean="0">
                <a:solidFill>
                  <a:srgbClr val="000000"/>
                </a:solidFill>
                <a:cs typeface="Arial" charset="0"/>
              </a:rPr>
              <a:t>success</a:t>
            </a:r>
            <a:endParaRPr lang="en-US" sz="23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7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44"/>
            <a:ext cx="8229600" cy="582131"/>
          </a:xfrm>
        </p:spPr>
        <p:txBody>
          <a:bodyPr>
            <a:normAutofit fontScale="90000"/>
          </a:bodyPr>
          <a:lstStyle/>
          <a:p>
            <a:r>
              <a:rPr lang="en-US" sz="3400" dirty="0" smtClean="0">
                <a:solidFill>
                  <a:srgbClr val="008000"/>
                </a:solidFill>
                <a:latin typeface="Arial"/>
                <a:cs typeface="Arial"/>
              </a:rPr>
              <a:t>Ask your Program Officer…</a:t>
            </a:r>
            <a:endParaRPr lang="en-US" sz="3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49263" y="1820863"/>
            <a:ext cx="8237537" cy="40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(After doing your homework)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Does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your program fund this type of research?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is the average program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budget and success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rate;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how many proposals in a competition?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is the typical size of a successful </a:t>
            </a:r>
            <a:r>
              <a:rPr lang="en-US" altLang="ja-JP" dirty="0" smtClean="0">
                <a:solidFill>
                  <a:srgbClr val="000000"/>
                </a:solidFill>
                <a:cs typeface="Arial" charset="0"/>
              </a:rPr>
              <a:t>“new investigator” </a:t>
            </a:r>
            <a:r>
              <a:rPr lang="en-US" altLang="ja-JP" dirty="0">
                <a:solidFill>
                  <a:srgbClr val="000000"/>
                </a:solidFill>
                <a:cs typeface="Arial" charset="0"/>
              </a:rPr>
              <a:t>project in this program?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is the review and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decision-making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process in this program?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Are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there special programs for which I qualify and how can I be considered for them?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Are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you aware of other agencies or organizations that fund this kind of project?</a:t>
            </a:r>
          </a:p>
        </p:txBody>
      </p:sp>
    </p:spTree>
    <p:extLst>
      <p:ext uri="{BB962C8B-B14F-4D97-AF65-F5344CB8AC3E}">
        <p14:creationId xmlns:p14="http://schemas.microsoft.com/office/powerpoint/2010/main" val="144499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Get funding calls for proposals to come to </a:t>
            </a:r>
            <a:r>
              <a:rPr lang="en-US" u="sng" dirty="0" smtClean="0">
                <a:solidFill>
                  <a:srgbClr val="008000"/>
                </a:solidFill>
              </a:rPr>
              <a:t>you</a:t>
            </a:r>
            <a:endParaRPr lang="en-US" u="sng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Sponsored Projects Office</a:t>
            </a:r>
          </a:p>
          <a:p>
            <a:pPr lvl="1"/>
            <a:r>
              <a:rPr lang="en-US" dirty="0" smtClean="0"/>
              <a:t>Meet your SPO contact, make him/her familiar with your work</a:t>
            </a:r>
          </a:p>
          <a:p>
            <a:r>
              <a:rPr lang="en-US" dirty="0" smtClean="0"/>
              <a:t>Individual Agency email lists</a:t>
            </a:r>
          </a:p>
          <a:p>
            <a:pPr lvl="1"/>
            <a:r>
              <a:rPr lang="en-US" dirty="0" smtClean="0"/>
              <a:t>E.g. NSF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http://nsf.gov/funding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Community of Scholars – Pivot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pivot.cos.com</a:t>
            </a:r>
            <a:r>
              <a:rPr lang="en-US" dirty="0"/>
              <a:t> </a:t>
            </a:r>
            <a:r>
              <a:rPr lang="en-US" dirty="0" smtClean="0"/>
              <a:t> (Free 30-day trial)</a:t>
            </a:r>
          </a:p>
          <a:p>
            <a:r>
              <a:rPr lang="en-US" dirty="0" smtClean="0"/>
              <a:t>Discipline-specific </a:t>
            </a:r>
            <a:r>
              <a:rPr lang="en-US" dirty="0" err="1" smtClean="0"/>
              <a:t>listservs</a:t>
            </a:r>
            <a:endParaRPr lang="en-US" dirty="0" smtClean="0"/>
          </a:p>
          <a:p>
            <a:r>
              <a:rPr lang="en-US" dirty="0" smtClean="0"/>
              <a:t>Acknowledgements sections at conference presentations</a:t>
            </a:r>
          </a:p>
          <a:p>
            <a:r>
              <a:rPr lang="en-US" dirty="0" smtClean="0"/>
              <a:t>Meeting with your program officers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3" y="844292"/>
            <a:ext cx="7556214" cy="5780028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107093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 eaLnBrk="1" hangingPunct="1"/>
            <a:r>
              <a:rPr lang="en-US" dirty="0" smtClean="0">
                <a:solidFill>
                  <a:srgbClr val="008000"/>
                </a:solidFill>
                <a:cs typeface="Arial" charset="0"/>
              </a:rPr>
              <a:t>A good source for information about Grant Writing:</a:t>
            </a:r>
          </a:p>
          <a:p>
            <a:pPr marL="0" indent="0" algn="ctr" eaLnBrk="1" hangingPunct="1"/>
            <a:r>
              <a:rPr lang="en-US" sz="2000" dirty="0" smtClean="0">
                <a:solidFill>
                  <a:srgbClr val="008000"/>
                </a:solidFill>
                <a:cs typeface="Arial" charset="0"/>
              </a:rPr>
              <a:t>http://</a:t>
            </a:r>
            <a:r>
              <a:rPr lang="en-US" sz="2000" dirty="0" err="1" smtClean="0">
                <a:solidFill>
                  <a:srgbClr val="008000"/>
                </a:solidFill>
                <a:cs typeface="Arial" charset="0"/>
              </a:rPr>
              <a:t>serc.carleton.edu</a:t>
            </a:r>
            <a:r>
              <a:rPr lang="en-US" sz="2000" dirty="0" smtClean="0">
                <a:solidFill>
                  <a:srgbClr val="008000"/>
                </a:solidFill>
                <a:cs typeface="Arial" charset="0"/>
              </a:rPr>
              <a:t>/</a:t>
            </a:r>
            <a:r>
              <a:rPr lang="en-US" sz="2000" dirty="0" err="1" smtClean="0">
                <a:solidFill>
                  <a:srgbClr val="008000"/>
                </a:solidFill>
                <a:cs typeface="Arial" charset="0"/>
              </a:rPr>
              <a:t>NAGTWorkshops</a:t>
            </a:r>
            <a:r>
              <a:rPr lang="en-US" sz="2000" dirty="0" smtClean="0">
                <a:solidFill>
                  <a:srgbClr val="008000"/>
                </a:solidFill>
                <a:cs typeface="Arial" charset="0"/>
              </a:rPr>
              <a:t>/</a:t>
            </a:r>
            <a:r>
              <a:rPr lang="en-US" sz="2000" dirty="0" err="1" smtClean="0">
                <a:solidFill>
                  <a:srgbClr val="008000"/>
                </a:solidFill>
                <a:cs typeface="Arial" charset="0"/>
              </a:rPr>
              <a:t>earlycareer</a:t>
            </a:r>
            <a:r>
              <a:rPr lang="en-US" sz="2000" dirty="0" smtClean="0">
                <a:solidFill>
                  <a:srgbClr val="008000"/>
                </a:solidFill>
                <a:cs typeface="Arial" charset="0"/>
              </a:rPr>
              <a:t>/research/</a:t>
            </a:r>
            <a:r>
              <a:rPr lang="en-US" sz="2000" dirty="0" err="1" smtClean="0">
                <a:solidFill>
                  <a:srgbClr val="008000"/>
                </a:solidFill>
                <a:cs typeface="Arial" charset="0"/>
              </a:rPr>
              <a:t>funding.html</a:t>
            </a: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Take advantage of special opportunities</a:t>
            </a:r>
            <a:endParaRPr lang="en-US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427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Packard Fellowship </a:t>
            </a:r>
            <a:r>
              <a:rPr lang="en-US" sz="2162" dirty="0" smtClean="0">
                <a:latin typeface="Arial"/>
                <a:cs typeface="Arial"/>
                <a:hlinkClick r:id="rId2"/>
              </a:rPr>
              <a:t>http://www.packard.org/what-we-fund/conservation-and-science/packard-fellowships-for-science-and-engineering/</a:t>
            </a:r>
            <a:endParaRPr lang="en-US" sz="2162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NSF CAREER/PECASE </a:t>
            </a:r>
            <a:r>
              <a:rPr lang="en-US" sz="2162" dirty="0" smtClean="0">
                <a:latin typeface="Arial"/>
                <a:cs typeface="Arial"/>
                <a:hlinkClick r:id="rId3"/>
              </a:rPr>
              <a:t>http://www.nsf.gov/funding/pgm_summ.jsp?pims_id=503214</a:t>
            </a:r>
            <a:endParaRPr lang="en-US" sz="2162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DOE Early Career Awards </a:t>
            </a:r>
            <a:r>
              <a:rPr lang="en-US" sz="2000" dirty="0" smtClean="0">
                <a:latin typeface="Arial"/>
                <a:cs typeface="Arial"/>
                <a:hlinkClick r:id="rId4"/>
              </a:rPr>
              <a:t>http://science.energy.gov/early-career/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HHMI Professorships (for undergrad research) </a:t>
            </a:r>
            <a:r>
              <a:rPr lang="en-US" sz="2000" dirty="0" smtClean="0">
                <a:latin typeface="Arial"/>
                <a:cs typeface="Arial"/>
                <a:hlinkClick r:id="rId5"/>
              </a:rPr>
              <a:t>http://www.hhmi.org/programs/society-of-hhmi-professors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Opportunities at your institution for early career faculty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32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13272"/>
            <a:ext cx="8534400" cy="1121836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8000"/>
                </a:solidFill>
                <a:latin typeface="Arial"/>
                <a:cs typeface="Arial"/>
              </a:rPr>
              <a:t>Proposal strategic planning –</a:t>
            </a:r>
            <a:br>
              <a:rPr lang="en-US" sz="3000" dirty="0" smtClean="0">
                <a:solidFill>
                  <a:srgbClr val="008000"/>
                </a:solidFill>
                <a:latin typeface="Arial"/>
                <a:cs typeface="Arial"/>
              </a:rPr>
            </a:br>
            <a:r>
              <a:rPr lang="en-US" sz="3000" dirty="0" smtClean="0">
                <a:solidFill>
                  <a:srgbClr val="008000"/>
                </a:solidFill>
                <a:latin typeface="Arial"/>
                <a:cs typeface="Arial"/>
              </a:rPr>
              <a:t> Research significance</a:t>
            </a:r>
            <a:endParaRPr lang="en-US" sz="3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Pick a research topic you are considering writing a proposal to fund.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Why is this topic important?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What is unique/transformative about the research?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What are the benefits of this research?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How does this research fit with your overall career plan?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112"/>
            <a:ext cx="8534400" cy="9645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Elements of Successful Proposals: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Big Picture and Hypotheses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95174"/>
            <a:ext cx="8503920" cy="51719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The relevance and importance of the proposed work should be clearly stated. Connect it to the ‘big picture.’</a:t>
            </a:r>
          </a:p>
          <a:p>
            <a:pPr marL="0" indent="0">
              <a:buNone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Proposals should be </a:t>
            </a:r>
            <a:r>
              <a:rPr lang="en-US" sz="2200" b="1" u="sng" dirty="0" smtClean="0"/>
              <a:t>hypothesis or question driven</a:t>
            </a:r>
            <a:r>
              <a:rPr lang="en-US" sz="2200" dirty="0" smtClean="0"/>
              <a:t>… objectives/hypotheses/questions appear on the first 1-2 pages</a:t>
            </a:r>
          </a:p>
          <a:p>
            <a:pPr marL="788670" lvl="1" indent="-514350">
              <a:buFont typeface="+mj-lt"/>
              <a:buAutoNum type="arabicPeriod"/>
            </a:pPr>
            <a:endParaRPr lang="en-US" sz="1700" dirty="0" smtClean="0"/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Hypotheses should relatable to big picture questions</a:t>
            </a: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utline tests of hypotheses and expected outcomes</a:t>
            </a:r>
          </a:p>
          <a:p>
            <a:pPr lvl="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Outline possible alternatives</a:t>
            </a:r>
          </a:p>
          <a:p>
            <a:pPr marL="274320" lvl="1" indent="0">
              <a:buClr>
                <a:schemeClr val="tx1"/>
              </a:buClr>
              <a:buSzPct val="100000"/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14448</TotalTime>
  <Words>896</Words>
  <Application>Microsoft Macintosh PowerPoint</Application>
  <PresentationFormat>On-screen Show (4:3)</PresentationFormat>
  <Paragraphs>119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Writing Proposals and Getting Funded</vt:lpstr>
      <vt:lpstr>Outline of topics</vt:lpstr>
      <vt:lpstr>Your Program Officer…</vt:lpstr>
      <vt:lpstr>Ask your Program Officer…</vt:lpstr>
      <vt:lpstr>Get funding calls for proposals to come to you</vt:lpstr>
      <vt:lpstr>PowerPoint Presentation</vt:lpstr>
      <vt:lpstr>Take advantage of special opportunities</vt:lpstr>
      <vt:lpstr>Proposal strategic planning –  Research significance</vt:lpstr>
      <vt:lpstr>Elements of Successful Proposals: Big Picture and Hypotheses</vt:lpstr>
      <vt:lpstr>Elements of Successful Proposals: Formatting and Writing Style</vt:lpstr>
      <vt:lpstr>Elements of Successful Proposals: Leave No Unanswered Questions!</vt:lpstr>
      <vt:lpstr>Common pitfalls</vt:lpstr>
      <vt:lpstr>Resubmissions</vt:lpstr>
      <vt:lpstr>Complete your strategic plan worksheet</vt:lpstr>
      <vt:lpstr>Proposal-writing strategies</vt:lpstr>
    </vt:vector>
  </TitlesOfParts>
  <Manager/>
  <Company>Washington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Proposals and Getting Funded</dc:title>
  <dc:subject/>
  <dc:creator>Michael Wysession</dc:creator>
  <cp:keywords/>
  <dc:description/>
  <cp:lastModifiedBy>Monica</cp:lastModifiedBy>
  <cp:revision>232</cp:revision>
  <dcterms:created xsi:type="dcterms:W3CDTF">2015-06-23T16:42:52Z</dcterms:created>
  <dcterms:modified xsi:type="dcterms:W3CDTF">2015-06-30T21:48:32Z</dcterms:modified>
  <cp:category/>
</cp:coreProperties>
</file>