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3e2a2b0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3e2a2b0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3e2a2b0e8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3e2a2b0e8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3e2a2b0e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3e2a2b0e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3e2a2b0e8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3e2a2b0e8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3e2a2b0e8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3e2a2b0e8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3e2a2b0e8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3e2a2b0e8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3e2a2b0e8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3e2a2b0e8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3e2a2b0e8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3e2a2b0e8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69f67b43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69f67b43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3e3ede9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3e3ede9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69ef7e544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69ef7e544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3e3ede93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73e3ede9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3e3ede9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3e3ede9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3e2a2b0e8_8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3e2a2b0e8_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3e2a2b0e8_8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3e2a2b0e8_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3e2a2b0e8_8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73e2a2b0e8_8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3e2a2b0e8_8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3e2a2b0e8_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3e2a2b0e8_8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73e2a2b0e8_8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3e2a2b0e8_8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3e2a2b0e8_8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69ef7e544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69ef7e544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69ef7e544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69ef7e544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69ef7e544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69ef7e544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69ef7e544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69ef7e544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69ef7e544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69ef7e544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69ef7e544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69ef7e544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696600" y="432675"/>
            <a:ext cx="7903200" cy="23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900"/>
              <a:t>GAI Final Project: 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900"/>
              <a:t>Chest X-ray Image Report Generation</a:t>
            </a:r>
            <a:endParaRPr sz="39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891350" y="3172298"/>
            <a:ext cx="53613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1660">
                <a:solidFill>
                  <a:schemeClr val="dk1"/>
                </a:solidFill>
              </a:rPr>
              <a:t>第</a:t>
            </a:r>
            <a:r>
              <a:rPr lang="zh-TW" sz="1660">
                <a:solidFill>
                  <a:schemeClr val="dk1"/>
                </a:solidFill>
              </a:rPr>
              <a:t>13組</a:t>
            </a:r>
            <a:endParaRPr sz="166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1660">
                <a:solidFill>
                  <a:schemeClr val="dk1"/>
                </a:solidFill>
              </a:rPr>
              <a:t>組員:彭昇哲、練智剛、陳穎睿、許桓瑞</a:t>
            </a:r>
            <a:endParaRPr sz="16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83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TW" sz="2800">
                <a:latin typeface="Aptos"/>
                <a:ea typeface="Aptos"/>
                <a:cs typeface="Aptos"/>
                <a:sym typeface="Aptos"/>
              </a:rPr>
              <a:t>Rouge分數再提高</a:t>
            </a:r>
            <a:endParaRPr sz="3800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原因:除</a:t>
            </a:r>
            <a:r>
              <a:rPr lang="zh-TW" sz="2000">
                <a:latin typeface="Aptos"/>
                <a:ea typeface="Aptos"/>
                <a:cs typeface="Aptos"/>
                <a:sym typeface="Aptos"/>
              </a:rPr>
              <a:t>ROUGE-L-P，以及ROUGE-2-P外分數均非常低，再考量到生成最大長度僅20，那兩項分數高的參考性也不足</a:t>
            </a:r>
            <a:endParaRPr sz="2000">
              <a:latin typeface="Aptos"/>
              <a:ea typeface="Aptos"/>
              <a:cs typeface="Aptos"/>
              <a:sym typeface="Apto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latin typeface="Aptos"/>
                <a:ea typeface="Aptos"/>
                <a:cs typeface="Aptos"/>
                <a:sym typeface="Aptos"/>
              </a:rPr>
              <a:t>調整:將max_length調整並找出最好結果</a:t>
            </a:r>
            <a:endParaRPr sz="2000">
              <a:latin typeface="Aptos"/>
              <a:ea typeface="Aptos"/>
              <a:cs typeface="Aptos"/>
              <a:sym typeface="Apto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max_length設為30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結果: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ROUGE-L-P,ROUGE-2-P分數略微降低，但其他項均明顯上升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0" r="0" t="96281"/>
          <a:stretch/>
        </p:blipFill>
        <p:spPr>
          <a:xfrm>
            <a:off x="1182400" y="1554775"/>
            <a:ext cx="6559925" cy="4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max_length</a:t>
            </a:r>
            <a:r>
              <a:rPr lang="zh-TW"/>
              <a:t>設為訓練時40 測試時30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2000"/>
              <a:t>結果: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zh-TW" sz="2000"/>
              <a:t>前期較高，後期大幅下降，甚至較max_length=20時更差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zh-TW" sz="2000"/>
              <a:t>推測原因: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zh-TW" sz="2000"/>
              <a:t>1.訓練時比測試時設定的最大長度還要長，導致部分訓練的重點內容沒有辦法表現出來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zh-TW" sz="2000"/>
              <a:t>2.輸出最後段的內容表現較好，被截掉導致分數下降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000"/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0" l="0" r="0" t="95405"/>
          <a:stretch/>
        </p:blipFill>
        <p:spPr>
          <a:xfrm>
            <a:off x="1299575" y="1480500"/>
            <a:ext cx="6178325" cy="49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max_length設為訓練時30 測試時40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87900" y="1489825"/>
            <a:ext cx="8539200" cy="32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結果: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較慢開始有效果，但最後結果與均設為30時差不多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推測原因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1.</a:t>
            </a:r>
            <a:r>
              <a:rPr lang="zh-TW" sz="2000"/>
              <a:t>測試</a:t>
            </a:r>
            <a:r>
              <a:rPr lang="zh-TW" sz="2000"/>
              <a:t>時比</a:t>
            </a:r>
            <a:r>
              <a:rPr lang="zh-TW" sz="2000"/>
              <a:t>訓練</a:t>
            </a:r>
            <a:r>
              <a:rPr lang="zh-TW" sz="2000"/>
              <a:t>時設定的最大長度還要長，僅將訓練的部分完整用出，甚至後面多的一段</a:t>
            </a:r>
            <a:r>
              <a:rPr lang="zh-TW" sz="2000"/>
              <a:t>可能</a:t>
            </a:r>
            <a:r>
              <a:rPr lang="zh-TW" sz="2000"/>
              <a:t>也多少有對中一部分內容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2.在生成時也未必要達到最大長度，前期分數進步較慢</a:t>
            </a:r>
            <a:r>
              <a:rPr lang="zh-TW" sz="2000"/>
              <a:t>可能</a:t>
            </a:r>
            <a:r>
              <a:rPr lang="zh-TW" sz="2000"/>
              <a:t>也是因為還沒把控好長度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0" l="0" r="0" t="97123"/>
          <a:stretch/>
        </p:blipFill>
        <p:spPr>
          <a:xfrm>
            <a:off x="1299000" y="1624725"/>
            <a:ext cx="7116925" cy="3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max_length設為50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結果: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ROUGE-L-P,ROUGE-2-P分數</a:t>
            </a:r>
            <a:r>
              <a:rPr lang="zh-TW" sz="2000"/>
              <a:t>相較設為30時再</a:t>
            </a:r>
            <a:r>
              <a:rPr lang="zh-TW" sz="2000"/>
              <a:t>降低，其他項均再上升</a:t>
            </a:r>
            <a:endParaRPr sz="2000"/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0" l="0" r="0" t="97808"/>
          <a:stretch/>
        </p:blipFill>
        <p:spPr>
          <a:xfrm>
            <a:off x="530025" y="2335625"/>
            <a:ext cx="8213650" cy="2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max_length設為100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結果: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ROUGE-L-P分數相較設為50時降低</a:t>
            </a:r>
            <a:r>
              <a:rPr lang="zh-TW" sz="2000"/>
              <a:t>一些</a:t>
            </a:r>
            <a:r>
              <a:rPr lang="zh-TW" sz="2000"/>
              <a:t>，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POUGR-2-P</a:t>
            </a:r>
            <a:r>
              <a:rPr lang="zh-TW" sz="2000"/>
              <a:t>略為上升，</a:t>
            </a:r>
            <a:r>
              <a:rPr lang="zh-TW" sz="2000"/>
              <a:t>其他項均</a:t>
            </a:r>
            <a:r>
              <a:rPr lang="zh-TW" sz="2000"/>
              <a:t>大幅</a:t>
            </a:r>
            <a:r>
              <a:rPr lang="zh-TW" sz="2000"/>
              <a:t>上升</a:t>
            </a:r>
            <a:endParaRPr sz="2000"/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1019" r="0" t="95176"/>
          <a:stretch/>
        </p:blipFill>
        <p:spPr>
          <a:xfrm>
            <a:off x="1188150" y="2116475"/>
            <a:ext cx="6050850" cy="53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max_length設為150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87900" y="1489825"/>
            <a:ext cx="8368200" cy="20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結果: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所有分數均比設為100時更低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 b="0" l="0" r="0" t="95546"/>
          <a:stretch/>
        </p:blipFill>
        <p:spPr>
          <a:xfrm>
            <a:off x="886350" y="2169625"/>
            <a:ext cx="7162525" cy="57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max_length</a:t>
            </a:r>
            <a:r>
              <a:rPr lang="zh-TW"/>
              <a:t>總結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87900" y="1413625"/>
            <a:ext cx="8368200" cy="3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準確率以及召回率方面，差距隨著max_length上升而減少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推測:max_length到了一定的程度之後，都會自己去偏向和原報告接近的字數</a:t>
            </a:r>
            <a:endParaRPr sz="2000"/>
          </a:p>
          <a:p>
            <a:pPr indent="0" lvl="0" marL="0" rtl="0" algn="l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表現上不隨著max_length提高更好，超過一個程度反而會下降</a:t>
            </a:r>
            <a:endParaRPr sz="2000"/>
          </a:p>
          <a:p>
            <a:pPr indent="0" lvl="0" marL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2000"/>
              <a:t>訓練時間:隨max_length提高而上升 12min(max_length=30)-&gt;23</a:t>
            </a:r>
            <a:r>
              <a:rPr lang="zh-TW" sz="2000"/>
              <a:t>min(max_length=100)</a:t>
            </a:r>
            <a:endParaRPr sz="2000"/>
          </a:p>
          <a:p>
            <a:pPr indent="0" lvl="0" marL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2000"/>
              <a:t>-&gt;27min(max_length=150)</a:t>
            </a:r>
            <a:endParaRPr sz="2000"/>
          </a:p>
          <a:p>
            <a:pPr indent="0" lvl="0" marL="0" rtl="0" algn="l">
              <a:lnSpc>
                <a:spcPct val="115833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TW" sz="2000"/>
              <a:t>若要大量訓練，除生成效果外，也需考慮訓練時間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Proposal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胸腔食療助手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200"/>
              <a:t>Abstract: 看了你的胸腔X光照後能從飲食方面給出建議的小幫手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Implementation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使用gpt2 API -&gt; 給予一個prompt請gpt扮演醫生給建議 -&gt; but效果不好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25" y="2840625"/>
            <a:ext cx="8619350" cy="10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520025" y="466900"/>
            <a:ext cx="75057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700">
                <a:latin typeface="Arial"/>
                <a:ea typeface="Arial"/>
                <a:cs typeface="Arial"/>
                <a:sym typeface="Arial"/>
              </a:rPr>
              <a:t>Data preprocessing analysis</a:t>
            </a:r>
            <a:endParaRPr sz="2700"/>
          </a:p>
        </p:txBody>
      </p:sp>
      <p:sp>
        <p:nvSpPr>
          <p:cNvPr id="70" name="Google Shape;70;p14"/>
          <p:cNvSpPr/>
          <p:nvPr/>
        </p:nvSpPr>
        <p:spPr>
          <a:xfrm>
            <a:off x="679575" y="1318475"/>
            <a:ext cx="2348700" cy="1362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260825" y="1612000"/>
            <a:ext cx="11862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00">
                <a:latin typeface="Roboto"/>
                <a:ea typeface="Roboto"/>
                <a:cs typeface="Roboto"/>
                <a:sym typeface="Roboto"/>
              </a:rPr>
              <a:t>Text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429125" y="1553350"/>
            <a:ext cx="1831800" cy="7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517475" y="1318475"/>
            <a:ext cx="2348700" cy="1362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658700" y="1435925"/>
            <a:ext cx="20316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00">
                <a:latin typeface="Roboto"/>
                <a:ea typeface="Roboto"/>
                <a:cs typeface="Roboto"/>
                <a:sym typeface="Roboto"/>
              </a:rPr>
              <a:t>Tokenized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00">
                <a:latin typeface="Roboto"/>
                <a:ea typeface="Roboto"/>
                <a:cs typeface="Roboto"/>
                <a:sym typeface="Roboto"/>
              </a:rPr>
              <a:t>Text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742150" y="3542125"/>
            <a:ext cx="2348700" cy="1362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859600" y="3809475"/>
            <a:ext cx="20316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00">
                <a:latin typeface="Roboto"/>
                <a:ea typeface="Roboto"/>
                <a:cs typeface="Roboto"/>
                <a:sym typeface="Roboto"/>
              </a:rPr>
              <a:t>Image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491700" y="3823975"/>
            <a:ext cx="1831800" cy="7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580050" y="3542125"/>
            <a:ext cx="2348700" cy="1362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580050" y="3656825"/>
            <a:ext cx="24456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00">
                <a:latin typeface="Roboto"/>
                <a:ea typeface="Roboto"/>
                <a:cs typeface="Roboto"/>
                <a:sym typeface="Roboto"/>
              </a:rPr>
              <a:t>Processed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00">
                <a:latin typeface="Roboto"/>
                <a:ea typeface="Roboto"/>
                <a:cs typeface="Roboto"/>
                <a:sym typeface="Roboto"/>
              </a:rPr>
              <a:t>Image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715025" y="2869950"/>
            <a:ext cx="3511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 filter(detail enhence)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Normailize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Implementation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-&gt; 準確率低 、時好時壞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2190750"/>
            <a:ext cx="86487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50" y="3040700"/>
            <a:ext cx="7989550" cy="19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Implementation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但是gpt3 API要付錢 -&gt; 人工智慧(X)、工人智慧(O) -&gt; ChatGPT搬運工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Implementation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87900" y="1489825"/>
            <a:ext cx="83682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dataset: </a:t>
            </a:r>
            <a:r>
              <a:rPr lang="zh-TW" sz="2000"/>
              <a:t>將report給ChatGPT讓其總結成飲食建議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提示詞: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you are a doctor. 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now you are going to given advice to a patient based on provided chest x-ray report i am going to provide you.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please conduct your opinion in one sentence. your advice should focus on diet.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Implementation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how to train?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follow solution provided in sample code.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Implementation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結果: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將eval dataset中的image輸入給模型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02964"/>
            <a:ext cx="9144001" cy="2144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Implementation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原因是因為一開始給GPT的report都長得差不多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以至於訓練用的建議也長差不多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Thanks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/>
              <a:t>Any questions?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original image                     Processed image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7282" l="14624" r="0" t="3135"/>
          <a:stretch/>
        </p:blipFill>
        <p:spPr>
          <a:xfrm>
            <a:off x="5004925" y="1296525"/>
            <a:ext cx="3101178" cy="37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96525"/>
            <a:ext cx="3036119" cy="3694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522700" y="521375"/>
            <a:ext cx="61734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latin typeface="Arial"/>
                <a:ea typeface="Arial"/>
                <a:cs typeface="Arial"/>
                <a:sym typeface="Arial"/>
              </a:rPr>
              <a:t>Model &amp; Training Method</a:t>
            </a:r>
            <a:endParaRPr sz="3500"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Encoder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使用的是被肺炎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光照數據集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finetune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過的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Vit(vision transformer)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C7F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C7F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Decoder 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則是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Bert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模型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(case sensitive)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C7F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74C7F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690000" y="446325"/>
            <a:ext cx="7505700" cy="6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 score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-698" l="504" r="495" t="47788"/>
          <a:stretch/>
        </p:blipFill>
        <p:spPr>
          <a:xfrm>
            <a:off x="1429825" y="967625"/>
            <a:ext cx="5472438" cy="41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608025" y="440600"/>
            <a:ext cx="75057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/>
              <a:t>我們遇到的問題</a:t>
            </a:r>
            <a:endParaRPr sz="2700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08925" y="1214300"/>
            <a:ext cx="8193900" cy="11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問題一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一開始本來打算使用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LoRA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來微調，但是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hugging face 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的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 LoRA method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不支援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vision encoder decoder model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74C7F8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482375"/>
            <a:ext cx="8839201" cy="2088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588525" y="1438775"/>
            <a:ext cx="77556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在將</a:t>
            </a:r>
            <a:r>
              <a:rPr lang="zh-TW" sz="1900">
                <a:latin typeface="Arial"/>
                <a:ea typeface="Arial"/>
                <a:cs typeface="Arial"/>
                <a:sym typeface="Arial"/>
              </a:rPr>
              <a:t>tokenizer</a:t>
            </a: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換成</a:t>
            </a:r>
            <a:r>
              <a:rPr lang="zh-TW" sz="1900">
                <a:latin typeface="Arial"/>
                <a:ea typeface="Arial"/>
                <a:cs typeface="Arial"/>
                <a:sym typeface="Arial"/>
              </a:rPr>
              <a:t>bert</a:t>
            </a: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專用的</a:t>
            </a:r>
            <a:r>
              <a:rPr lang="zh-TW" sz="1900">
                <a:latin typeface="Arial"/>
                <a:ea typeface="Arial"/>
                <a:cs typeface="Arial"/>
                <a:sym typeface="Arial"/>
              </a:rPr>
              <a:t>tokenizer</a:t>
            </a: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時因為</a:t>
            </a:r>
            <a:r>
              <a:rPr lang="zh-TW" sz="1900">
                <a:latin typeface="Arial"/>
                <a:ea typeface="Arial"/>
                <a:cs typeface="Arial"/>
                <a:sym typeface="Arial"/>
              </a:rPr>
              <a:t>bos token</a:t>
            </a: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的</a:t>
            </a:r>
            <a:r>
              <a:rPr lang="zh-TW" sz="1900"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設定不好導致生出來的</a:t>
            </a:r>
            <a:r>
              <a:rPr lang="zh-TW" sz="1900"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多了</a:t>
            </a:r>
            <a:r>
              <a:rPr lang="zh-TW" sz="1900">
                <a:latin typeface="Arial"/>
                <a:ea typeface="Arial"/>
                <a:cs typeface="Arial"/>
                <a:sym typeface="Arial"/>
              </a:rPr>
              <a:t>”##”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>
                <a:latin typeface="Arial"/>
                <a:ea typeface="Arial"/>
                <a:cs typeface="Arial"/>
                <a:sym typeface="Arial"/>
              </a:rPr>
              <a:t>['##Chest PA view shows : Impression : - Suspicious pulmonary ed']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>
                <a:latin typeface="Arial"/>
                <a:ea typeface="Arial"/>
                <a:cs typeface="Arial"/>
                <a:sym typeface="Arial"/>
              </a:rPr>
              <a:t>['##Chest PA view : Impression : - Increased both lung markings.']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將</a:t>
            </a:r>
            <a:r>
              <a:rPr lang="zh-TW" sz="1900">
                <a:latin typeface="Arial"/>
                <a:ea typeface="Arial"/>
                <a:cs typeface="Arial"/>
                <a:sym typeface="Arial"/>
              </a:rPr>
              <a:t>bos_token_id</a:t>
            </a: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設定成</a:t>
            </a:r>
            <a:r>
              <a:rPr lang="zh-TW" sz="1900">
                <a:latin typeface="Arial"/>
                <a:ea typeface="Arial"/>
                <a:cs typeface="Arial"/>
                <a:sym typeface="Arial"/>
              </a:rPr>
              <a:t>400404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74C7F8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30775" y="580125"/>
            <a:ext cx="13035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問題二</a:t>
            </a:r>
            <a:r>
              <a:rPr lang="zh-TW" sz="2500">
                <a:solidFill>
                  <a:schemeClr val="dk1"/>
                </a:solidFill>
              </a:rPr>
              <a:t>: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55350" y="1379000"/>
            <a:ext cx="7505700" cy="1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在前處理的階段因為使用的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是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pillow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，所以最好透過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pillow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內建的工具完成想做的前處理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Solution:</a:t>
            </a:r>
            <a:endParaRPr sz="20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56600"/>
            <a:ext cx="8839202" cy="84561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530800" y="626700"/>
            <a:ext cx="13740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問題三</a:t>
            </a:r>
            <a:r>
              <a:rPr lang="zh-TW" sz="2500">
                <a:solidFill>
                  <a:schemeClr val="dk1"/>
                </a:solidFill>
              </a:rPr>
              <a:t>: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509375" y="1203300"/>
            <a:ext cx="83532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Vision encoder decoder model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</a:t>
            </a:r>
            <a:r>
              <a:rPr lang="zh-TW" sz="2000">
                <a:solidFill>
                  <a:schemeClr val="dk1"/>
                </a:solidFill>
              </a:rPr>
              <a:t>generate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時需要設定</a:t>
            </a:r>
            <a:r>
              <a:rPr lang="zh-TW" sz="2000">
                <a:solidFill>
                  <a:schemeClr val="dk1"/>
                </a:solidFill>
              </a:rPr>
              <a:t>bos token id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C7F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C7F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</a:rPr>
              <a:t>Solution: </a:t>
            </a:r>
            <a:r>
              <a:rPr lang="zh-TW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研究過後發現</a:t>
            </a:r>
            <a:r>
              <a:rPr lang="zh-TW" sz="2100">
                <a:solidFill>
                  <a:schemeClr val="dk1"/>
                </a:solidFill>
              </a:rPr>
              <a:t>vision encoder decoder model</a:t>
            </a:r>
            <a:r>
              <a:rPr lang="zh-TW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</a:t>
            </a:r>
            <a:r>
              <a:rPr lang="zh-TW" sz="2100">
                <a:solidFill>
                  <a:schemeClr val="dk1"/>
                </a:solidFill>
              </a:rPr>
              <a:t>config</a:t>
            </a:r>
            <a:r>
              <a:rPr lang="zh-TW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有兩種</a:t>
            </a:r>
            <a:r>
              <a:rPr lang="zh-TW" sz="2100">
                <a:solidFill>
                  <a:schemeClr val="dk1"/>
                </a:solidFill>
              </a:rPr>
              <a:t>: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</a:rPr>
              <a:t>model.config </a:t>
            </a:r>
            <a:r>
              <a:rPr lang="zh-TW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、</a:t>
            </a:r>
            <a:r>
              <a:rPr lang="zh-TW" sz="2100">
                <a:solidFill>
                  <a:schemeClr val="dk1"/>
                </a:solidFill>
              </a:rPr>
              <a:t> model.generation_config</a:t>
            </a:r>
            <a:r>
              <a:rPr lang="zh-TW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在這裡是因為</a:t>
            </a:r>
            <a:r>
              <a:rPr lang="zh-TW" sz="2100">
                <a:solidFill>
                  <a:schemeClr val="dk1"/>
                </a:solidFill>
              </a:rPr>
              <a:t>generation config</a:t>
            </a:r>
            <a:r>
              <a:rPr lang="zh-TW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的部分沒有設定所以出問題。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585575" y="580125"/>
            <a:ext cx="1280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問題四: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6475"/>
            <a:ext cx="8839197" cy="467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