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7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0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Concepts and Practice</a:t>
            </a:r>
          </a:p>
          <a:p>
            <a:r>
              <a:rPr lang="en-US" sz="2000" dirty="0" smtClean="0"/>
              <a:t>Based on Cutting-Edge Marketing Analytics by </a:t>
            </a:r>
            <a:r>
              <a:rPr lang="en-US" sz="2000" dirty="0" err="1" smtClean="0"/>
              <a:t>Venkatesan</a:t>
            </a:r>
            <a:r>
              <a:rPr lang="en-US" sz="2000" dirty="0" smtClean="0"/>
              <a:t>, Farris and Wilcox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9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Resource Allocation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is to determine </a:t>
            </a:r>
            <a:r>
              <a:rPr lang="en-US" dirty="0"/>
              <a:t>the optimal level of spending it should make on each </a:t>
            </a:r>
            <a:r>
              <a:rPr lang="en-US" dirty="0" smtClean="0"/>
              <a:t>of its </a:t>
            </a:r>
            <a:r>
              <a:rPr lang="en-US" dirty="0"/>
              <a:t>marketing channels to maximize success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Determine business objectives of resource allocation</a:t>
            </a:r>
          </a:p>
          <a:p>
            <a:pPr lvl="1"/>
            <a:r>
              <a:rPr lang="en-US" dirty="0" smtClean="0"/>
              <a:t>Map marketing inputs to the objectives</a:t>
            </a:r>
          </a:p>
          <a:p>
            <a:pPr lvl="1"/>
            <a:r>
              <a:rPr lang="en-US" dirty="0" smtClean="0"/>
              <a:t>Determine whether inputs are countable or not, and determine their weights</a:t>
            </a:r>
          </a:p>
          <a:p>
            <a:pPr lvl="1"/>
            <a:r>
              <a:rPr lang="en-US" dirty="0" smtClean="0"/>
              <a:t>Optimize inputs to maximize the objectives: </a:t>
            </a:r>
            <a:r>
              <a:rPr lang="en-US" u="sng" dirty="0" smtClean="0"/>
              <a:t>O = max(inputs)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8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 for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Segmentation is a way of organizing customers </a:t>
            </a:r>
            <a:r>
              <a:rPr lang="en-US" dirty="0"/>
              <a:t>into </a:t>
            </a:r>
            <a:r>
              <a:rPr lang="en-US" dirty="0" smtClean="0"/>
              <a:t>groups with </a:t>
            </a:r>
            <a:r>
              <a:rPr lang="en-US" dirty="0"/>
              <a:t>similar traits, product preferences, or </a:t>
            </a:r>
            <a:r>
              <a:rPr lang="en-US" dirty="0" smtClean="0"/>
              <a:t>expectations.</a:t>
            </a:r>
          </a:p>
          <a:p>
            <a:r>
              <a:rPr lang="en-US" dirty="0"/>
              <a:t>Cluster analysis is </a:t>
            </a:r>
            <a:r>
              <a:rPr lang="en-US" dirty="0" smtClean="0"/>
              <a:t>a technique that can surface </a:t>
            </a:r>
            <a:r>
              <a:rPr lang="en-US" dirty="0"/>
              <a:t>natural </a:t>
            </a:r>
            <a:r>
              <a:rPr lang="en-US" dirty="0" smtClean="0"/>
              <a:t>groupings.</a:t>
            </a:r>
          </a:p>
          <a:p>
            <a:pPr lvl="1"/>
            <a:r>
              <a:rPr lang="en-US" dirty="0" smtClean="0"/>
              <a:t>Mathematically, data is grouped by their Euclidean distance to a “cluster centroid,” or conceptually a cluster’s mean.</a:t>
            </a:r>
          </a:p>
          <a:p>
            <a:pPr lvl="1"/>
            <a:r>
              <a:rPr lang="en-US" dirty="0" smtClean="0"/>
              <a:t>K-means </a:t>
            </a:r>
            <a:r>
              <a:rPr lang="en-US" dirty="0"/>
              <a:t>is </a:t>
            </a:r>
            <a:r>
              <a:rPr lang="en-US" dirty="0" smtClean="0"/>
              <a:t>a clustering iterative algorithm that does </a:t>
            </a:r>
            <a:r>
              <a:rPr lang="en-US" dirty="0"/>
              <a:t>two steps: </a:t>
            </a:r>
            <a:endParaRPr lang="en-US" dirty="0" smtClean="0"/>
          </a:p>
          <a:p>
            <a:pPr lvl="2"/>
            <a:r>
              <a:rPr lang="en-US" dirty="0" smtClean="0"/>
              <a:t>1</a:t>
            </a:r>
            <a:r>
              <a:rPr lang="en-US" dirty="0"/>
              <a:t>. Cluster assignment </a:t>
            </a:r>
            <a:r>
              <a:rPr lang="en-US" dirty="0" smtClean="0"/>
              <a:t>step</a:t>
            </a:r>
          </a:p>
          <a:p>
            <a:pPr lvl="2"/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Move </a:t>
            </a:r>
            <a:r>
              <a:rPr lang="en-US" dirty="0"/>
              <a:t>centroid step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One main issue with K-means is determining the starting point for K.</a:t>
            </a:r>
          </a:p>
          <a:p>
            <a:pPr lvl="2"/>
            <a:r>
              <a:rPr lang="en-US" dirty="0" smtClean="0"/>
              <a:t>Consider using elbow criterion in practice</a:t>
            </a:r>
          </a:p>
          <a:p>
            <a:pPr lvl="1"/>
            <a:r>
              <a:rPr lang="en-US" dirty="0" smtClean="0"/>
              <a:t>Another issue is careful selection of which feature to base segmentation 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0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Conjoint Analysis for Feature Tradeoff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Literally means an analysis of features considered jointly.</a:t>
            </a:r>
          </a:p>
          <a:p>
            <a:pPr lvl="1"/>
            <a:r>
              <a:rPr lang="en-US" b="1" dirty="0" smtClean="0"/>
              <a:t>Infer value of individual features through experiments </a:t>
            </a:r>
            <a:r>
              <a:rPr lang="en-US" dirty="0" smtClean="0"/>
              <a:t>- manipulating product attributes and observing customer ratings for that product (Table5.1)</a:t>
            </a:r>
          </a:p>
          <a:p>
            <a:pPr lvl="1"/>
            <a:r>
              <a:rPr lang="en-US" dirty="0"/>
              <a:t>Analyze what </a:t>
            </a:r>
            <a:r>
              <a:rPr lang="en-US" dirty="0"/>
              <a:t>average consumers would be willing to give up on one particular </a:t>
            </a:r>
            <a:r>
              <a:rPr lang="en-US" dirty="0"/>
              <a:t>attribute to gain </a:t>
            </a:r>
            <a:r>
              <a:rPr lang="en-US" dirty="0"/>
              <a:t>improvements in </a:t>
            </a:r>
            <a:r>
              <a:rPr lang="en-US" dirty="0" smtClean="0"/>
              <a:t>another.</a:t>
            </a:r>
          </a:p>
          <a:p>
            <a:pPr lvl="1"/>
            <a:r>
              <a:rPr lang="en-US" dirty="0" smtClean="0"/>
              <a:t>Mathematically </a:t>
            </a:r>
            <a:r>
              <a:rPr lang="mr-IN" dirty="0" smtClean="0"/>
              <a:t>–</a:t>
            </a:r>
            <a:r>
              <a:rPr lang="en-US" dirty="0" smtClean="0"/>
              <a:t> the variance of estimated utility within a given attribute.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90" y="4254500"/>
            <a:ext cx="5460145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125" y="4366517"/>
            <a:ext cx="4843694" cy="206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6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211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Marketing Analytics</vt:lpstr>
      <vt:lpstr>Marketing Resource Allocation </vt:lpstr>
      <vt:lpstr>Cluster Analysis for Segmentation</vt:lpstr>
      <vt:lpstr>Conjoint Analysis for Feature Tradeoff Analysis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</dc:title>
  <dc:creator>Gino Baltazar</dc:creator>
  <cp:lastModifiedBy>Gino Baltazar</cp:lastModifiedBy>
  <cp:revision>6</cp:revision>
  <dcterms:created xsi:type="dcterms:W3CDTF">2019-05-19T22:41:58Z</dcterms:created>
  <dcterms:modified xsi:type="dcterms:W3CDTF">2019-05-26T00:59:08Z</dcterms:modified>
</cp:coreProperties>
</file>