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mazon.com/Cutting-Edge-Marketing-Analytics-Learning/dp/01335525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s.tcd.ie/publications/theses/diss/2018/TCD-SCSS-DISSERTATION-2018-027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wt.com/misbranded/conjoint-analysis-no-silver-bullet-for-calculating-class-wide-damages" TargetMode="External"/><Relationship Id="rId4" Type="http://schemas.openxmlformats.org/officeDocument/2006/relationships/hyperlink" Target="https://hbr.org/2018/09/the-good-better-best-approach-to-pricing" TargetMode="External"/><Relationship Id="rId5" Type="http://schemas.openxmlformats.org/officeDocument/2006/relationships/hyperlink" Target="http://papers.www2017.com.au.s3-website-ap-southeast-2.amazonaws.com/proceedings/p1103.pdf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ytm.com/blog/how-to-estimate-the-value-of-a-products-features-conjoint-analysis-vs-discrete-choice-mode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Cliff Notes on Concepts, Practice</a:t>
            </a:r>
            <a:endParaRPr lang="en-US" dirty="0" smtClean="0"/>
          </a:p>
          <a:p>
            <a:r>
              <a:rPr lang="en-US" sz="2000" dirty="0" smtClean="0"/>
              <a:t>Based on </a:t>
            </a:r>
            <a:r>
              <a:rPr lang="en-US" sz="2000" b="1" dirty="0" smtClean="0">
                <a:hlinkClick r:id="rId2"/>
              </a:rPr>
              <a:t>Cutting-Edge </a:t>
            </a:r>
            <a:r>
              <a:rPr lang="en-US" sz="2000" b="1" dirty="0" smtClean="0">
                <a:hlinkClick r:id="rId2"/>
              </a:rPr>
              <a:t>Marketing </a:t>
            </a:r>
            <a:r>
              <a:rPr lang="en-US" sz="2000" b="1" dirty="0" smtClean="0">
                <a:hlinkClick r:id="rId2"/>
              </a:rPr>
              <a:t>Analytics</a:t>
            </a:r>
            <a:r>
              <a:rPr lang="en-US" sz="2000" dirty="0" smtClean="0"/>
              <a:t> by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, Farris and Wilcox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Resource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determine </a:t>
            </a:r>
            <a:r>
              <a:rPr lang="en-US" dirty="0"/>
              <a:t>the optimal level of spending it should make on each </a:t>
            </a:r>
            <a:r>
              <a:rPr lang="en-US" dirty="0" smtClean="0"/>
              <a:t>of its </a:t>
            </a:r>
            <a:r>
              <a:rPr lang="en-US" dirty="0"/>
              <a:t>marketing channels to maximize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Determine business objectives of resource allocation</a:t>
            </a:r>
          </a:p>
          <a:p>
            <a:pPr lvl="1"/>
            <a:r>
              <a:rPr lang="en-US" dirty="0" smtClean="0"/>
              <a:t>Map marketing inputs to the objectives</a:t>
            </a:r>
          </a:p>
          <a:p>
            <a:pPr lvl="1"/>
            <a:r>
              <a:rPr lang="en-US" dirty="0" smtClean="0"/>
              <a:t>Determine whether inputs are countable or not, and determine their weights</a:t>
            </a:r>
          </a:p>
          <a:p>
            <a:pPr lvl="1"/>
            <a:r>
              <a:rPr lang="en-US" dirty="0" smtClean="0"/>
              <a:t>Optimize inputs to maximize the objectives: </a:t>
            </a:r>
            <a:r>
              <a:rPr lang="en-US" u="sng" dirty="0" smtClean="0"/>
              <a:t>O = max(inputs)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Segmentation is a way of organizing customers </a:t>
            </a:r>
            <a:r>
              <a:rPr lang="en-US" dirty="0"/>
              <a:t>into </a:t>
            </a:r>
            <a:r>
              <a:rPr lang="en-US" dirty="0" smtClean="0"/>
              <a:t>groups with </a:t>
            </a:r>
            <a:r>
              <a:rPr lang="en-US" dirty="0"/>
              <a:t>similar traits, product preferences, or </a:t>
            </a:r>
            <a:r>
              <a:rPr lang="en-US" dirty="0" smtClean="0"/>
              <a:t>expectations.</a:t>
            </a:r>
          </a:p>
          <a:p>
            <a:r>
              <a:rPr lang="en-US" dirty="0"/>
              <a:t>Cluster analysis is </a:t>
            </a:r>
            <a:r>
              <a:rPr lang="en-US" dirty="0" smtClean="0"/>
              <a:t>a technique that can surface </a:t>
            </a:r>
            <a:r>
              <a:rPr lang="en-US" dirty="0"/>
              <a:t>natural </a:t>
            </a:r>
            <a:r>
              <a:rPr lang="en-US" dirty="0" smtClean="0"/>
              <a:t>groupings.</a:t>
            </a:r>
          </a:p>
          <a:p>
            <a:pPr lvl="1"/>
            <a:r>
              <a:rPr lang="en-US" dirty="0" smtClean="0"/>
              <a:t>Mathematically, data is grouped by their Euclidean distance to a “cluster centroid,” or conceptually a cluster’s mean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K-means </a:t>
            </a:r>
            <a:r>
              <a:rPr lang="en-US" dirty="0"/>
              <a:t>is </a:t>
            </a:r>
            <a:r>
              <a:rPr lang="en-US" dirty="0" smtClean="0"/>
              <a:t>a clustering iterative algorithm that does </a:t>
            </a:r>
            <a:r>
              <a:rPr lang="en-US" dirty="0"/>
              <a:t>two steps: 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/>
              <a:t>. Cluster assignment </a:t>
            </a:r>
            <a:r>
              <a:rPr lang="en-US" dirty="0" smtClean="0"/>
              <a:t>step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Move </a:t>
            </a:r>
            <a:r>
              <a:rPr lang="en-US" dirty="0"/>
              <a:t>centroid step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main issue with K-means is determining the starting point for K.</a:t>
            </a:r>
          </a:p>
          <a:p>
            <a:pPr lvl="2"/>
            <a:r>
              <a:rPr lang="en-US" dirty="0" smtClean="0"/>
              <a:t>Consider using elbow criterion in practice</a:t>
            </a:r>
          </a:p>
          <a:p>
            <a:pPr lvl="1"/>
            <a:r>
              <a:rPr lang="en-US" dirty="0" smtClean="0"/>
              <a:t>Another issue is careful selection of which feature to base segmentation 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Consider how to treat data outliers, scaling, standardization (</a:t>
            </a:r>
            <a:r>
              <a:rPr lang="en-US" dirty="0" smtClean="0">
                <a:hlinkClick r:id="rId2"/>
              </a:rPr>
              <a:t>PhD paper good read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 for Feature Tradeoff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Literally means an analysis of features considered jointly.</a:t>
            </a:r>
          </a:p>
          <a:p>
            <a:pPr lvl="1"/>
            <a:r>
              <a:rPr lang="en-US" b="1" dirty="0" smtClean="0"/>
              <a:t>Infer value of individual features through experiments </a:t>
            </a:r>
            <a:r>
              <a:rPr lang="en-US" dirty="0" smtClean="0"/>
              <a:t>- manipulating product attributes and observing customer ratings for that product (Table5.1).</a:t>
            </a:r>
          </a:p>
          <a:p>
            <a:pPr lvl="1"/>
            <a:r>
              <a:rPr lang="en-US" dirty="0" smtClean="0"/>
              <a:t>Infer what product attributes consumers might </a:t>
            </a:r>
            <a:r>
              <a:rPr lang="en-US" dirty="0"/>
              <a:t>be willing to </a:t>
            </a:r>
            <a:r>
              <a:rPr lang="en-US" dirty="0" smtClean="0"/>
              <a:t>sacrifice </a:t>
            </a:r>
            <a:r>
              <a:rPr lang="en-US" dirty="0"/>
              <a:t>to gain </a:t>
            </a:r>
            <a:r>
              <a:rPr lang="en-US" dirty="0"/>
              <a:t>improvements in </a:t>
            </a:r>
            <a:r>
              <a:rPr lang="en-US" dirty="0" smtClean="0"/>
              <a:t>another. Caveats: </a:t>
            </a:r>
            <a:r>
              <a:rPr lang="en-US" dirty="0" smtClean="0">
                <a:hlinkClick r:id="rId2"/>
              </a:rPr>
              <a:t>AYTM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PBWT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HBS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Microsoft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Mathematically </a:t>
            </a:r>
            <a:r>
              <a:rPr lang="mr-IN" dirty="0" smtClean="0"/>
              <a:t>–</a:t>
            </a:r>
            <a:r>
              <a:rPr lang="en-US" dirty="0" smtClean="0"/>
              <a:t> the variance of estimated utility within a given attribute. Not dissimilar from the concept of ANOVA (Analysis of Variance).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0" y="4371448"/>
            <a:ext cx="546014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5" y="4366517"/>
            <a:ext cx="4843694" cy="20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232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Marketing Analytics</vt:lpstr>
      <vt:lpstr>Marketing Resource Allocation </vt:lpstr>
      <vt:lpstr>Cluster Analysis for Segmentation</vt:lpstr>
      <vt:lpstr>Conjoint Analysis for Feature Tradeoff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Gino Baltazar</dc:creator>
  <cp:lastModifiedBy>Gino Baltazar</cp:lastModifiedBy>
  <cp:revision>11</cp:revision>
  <dcterms:created xsi:type="dcterms:W3CDTF">2019-05-19T22:41:58Z</dcterms:created>
  <dcterms:modified xsi:type="dcterms:W3CDTF">2019-06-02T00:03:36Z</dcterms:modified>
</cp:coreProperties>
</file>