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4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6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8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3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9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8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3AA4-20F4-A54E-B6FB-D0E1170CA1C4}" type="datetimeFigureOut">
              <a:rPr lang="es-ES" smtClean="0"/>
              <a:t>29/10/2015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4E61-AB7D-2A4E-BD49-8D5FFFA61851}" type="slidenum">
              <a:rPr lang="en-GB" smtClean="0"/>
              <a:t>‹N›</a:t>
            </a:fld>
            <a:endParaRPr lang="en-GB"/>
          </a:p>
        </p:txBody>
      </p:sp>
      <p:pic>
        <p:nvPicPr>
          <p:cNvPr id="7" name="Picture 2" descr="C:\Users\fvalera\Documents\Proyectos\T2\TCsvnUC3M\Templates &amp; Logos\logo text white border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5" y="92076"/>
            <a:ext cx="1687866" cy="415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4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draft-</a:t>
            </a:r>
            <a:r>
              <a:rPr lang="en-GB" dirty="0" err="1" smtClean="0"/>
              <a:t>bernini</a:t>
            </a:r>
            <a:r>
              <a:rPr lang="en-GB" dirty="0" smtClean="0"/>
              <a:t>-</a:t>
            </a:r>
            <a:r>
              <a:rPr lang="en-GB" dirty="0" err="1" smtClean="0"/>
              <a:t>nfvrg</a:t>
            </a:r>
            <a:r>
              <a:rPr lang="en-GB" dirty="0" smtClean="0"/>
              <a:t>-</a:t>
            </a:r>
            <a:r>
              <a:rPr lang="en-GB" dirty="0" err="1" smtClean="0"/>
              <a:t>vnf</a:t>
            </a:r>
            <a:r>
              <a:rPr lang="en-GB" dirty="0" smtClean="0"/>
              <a:t>-orchestration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3044" y="3886200"/>
            <a:ext cx="7125076" cy="1752600"/>
          </a:xfrm>
        </p:spPr>
        <p:txBody>
          <a:bodyPr/>
          <a:lstStyle/>
          <a:p>
            <a:r>
              <a:rPr lang="en-GB" dirty="0" smtClean="0"/>
              <a:t>VNF </a:t>
            </a:r>
            <a:r>
              <a:rPr lang="en-GB" dirty="0" smtClean="0"/>
              <a:t>Pool Orchestration </a:t>
            </a:r>
            <a:r>
              <a:rPr lang="en-GB" dirty="0" smtClean="0"/>
              <a:t>For Automated Resiliency in Service Chains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22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I-D merging opportunities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Other I-Ds are tackling complementary service chaining aspects</a:t>
            </a:r>
          </a:p>
          <a:p>
            <a:pPr lvl="1"/>
            <a:r>
              <a:rPr lang="it-IT" sz="2400" dirty="0" smtClean="0"/>
              <a:t>e.g. </a:t>
            </a:r>
            <a:r>
              <a:rPr lang="it-IT" sz="2400" dirty="0" err="1" smtClean="0"/>
              <a:t>draft</a:t>
            </a:r>
            <a:r>
              <a:rPr lang="it-IT" sz="2400" dirty="0" smtClean="0"/>
              <a:t>-lee-</a:t>
            </a:r>
            <a:r>
              <a:rPr lang="it-IT" sz="2400" dirty="0" err="1" smtClean="0"/>
              <a:t>nfvrg</a:t>
            </a:r>
            <a:r>
              <a:rPr lang="it-IT" sz="2400" dirty="0" smtClean="0"/>
              <a:t>-</a:t>
            </a:r>
            <a:r>
              <a:rPr lang="it-IT" sz="2400" dirty="0" err="1" smtClean="0"/>
              <a:t>resource</a:t>
            </a:r>
            <a:r>
              <a:rPr lang="it-IT" sz="2400" dirty="0" smtClean="0"/>
              <a:t>-management-service-</a:t>
            </a:r>
            <a:r>
              <a:rPr lang="it-IT" sz="2400" dirty="0" err="1" smtClean="0"/>
              <a:t>chain</a:t>
            </a:r>
            <a:endParaRPr lang="it-IT" sz="2400" dirty="0" smtClean="0"/>
          </a:p>
          <a:p>
            <a:endParaRPr lang="it-IT" sz="2800" dirty="0" smtClean="0"/>
          </a:p>
          <a:p>
            <a:r>
              <a:rPr lang="en-GB" sz="2800" dirty="0" smtClean="0"/>
              <a:t>We see VNFPOOL as a key concept for orchestration and resource management </a:t>
            </a:r>
            <a:r>
              <a:rPr lang="en-GB" sz="2800" smtClean="0"/>
              <a:t>in VNF chains</a:t>
            </a:r>
            <a:endParaRPr lang="en-GB" sz="2800" dirty="0" smtClean="0"/>
          </a:p>
          <a:p>
            <a:pPr lvl="1"/>
            <a:r>
              <a:rPr lang="en-GB" sz="2400" dirty="0" smtClean="0"/>
              <a:t>we are open for discussion on merging options</a:t>
            </a:r>
            <a:r>
              <a:rPr lang="it-IT" sz="2400" dirty="0" smtClean="0"/>
              <a:t> …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14283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4055" y="2066925"/>
            <a:ext cx="7772400" cy="1362075"/>
          </a:xfrm>
        </p:spPr>
        <p:txBody>
          <a:bodyPr/>
          <a:lstStyle/>
          <a:p>
            <a:r>
              <a:rPr lang="en-GB" dirty="0" smtClean="0"/>
              <a:t>Questions, REACTIONS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61727" y="4621213"/>
            <a:ext cx="8320134" cy="1500187"/>
          </a:xfrm>
        </p:spPr>
        <p:txBody>
          <a:bodyPr>
            <a:normAutofit/>
          </a:bodyPr>
          <a:lstStyle/>
          <a:p>
            <a:r>
              <a:rPr lang="en-GB" sz="1800" dirty="0" smtClean="0"/>
              <a:t>Acknowledgement</a:t>
            </a:r>
          </a:p>
          <a:p>
            <a:endParaRPr lang="en-GB" sz="1800" dirty="0" smtClean="0"/>
          </a:p>
          <a:p>
            <a:r>
              <a:rPr lang="en-GB" sz="1800" dirty="0" smtClean="0"/>
              <a:t>This work is partially funded by the EU FP7 </a:t>
            </a:r>
            <a:r>
              <a:rPr lang="en-GB" sz="1800" dirty="0"/>
              <a:t>Trilogy2 </a:t>
            </a:r>
            <a:r>
              <a:rPr lang="en-GB" sz="1800" dirty="0" smtClean="0"/>
              <a:t>project (</a:t>
            </a:r>
            <a:r>
              <a:rPr lang="en-GB" sz="1800" dirty="0" smtClean="0"/>
              <a:t>grant </a:t>
            </a:r>
            <a:r>
              <a:rPr lang="en-GB" sz="1800" dirty="0" smtClean="0"/>
              <a:t>agreement </a:t>
            </a:r>
            <a:r>
              <a:rPr lang="en-GB" sz="1800" dirty="0" smtClean="0"/>
              <a:t>317756)</a:t>
            </a:r>
            <a:endParaRPr lang="en-GB" sz="1800" dirty="0" smtClean="0"/>
          </a:p>
          <a:p>
            <a:r>
              <a:rPr lang="en-GB" sz="1800" dirty="0" smtClean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581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utomated, flexible and elastic provisioning of service chains</a:t>
            </a:r>
          </a:p>
          <a:p>
            <a:r>
              <a:rPr lang="en-GB" dirty="0" smtClean="0"/>
              <a:t>Implement control mechanisms and procedures to steer the traffic through the different VNFs</a:t>
            </a:r>
          </a:p>
          <a:p>
            <a:r>
              <a:rPr lang="en-GB" dirty="0" smtClean="0"/>
              <a:t>Address new challenges concerning the reliability of the provided virtualised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18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VNF </a:t>
            </a:r>
            <a:r>
              <a:rPr lang="en-GB" dirty="0" smtClean="0"/>
              <a:t>Pool orchestration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921"/>
          </a:xfrm>
        </p:spPr>
        <p:txBody>
          <a:bodyPr>
            <a:noAutofit/>
          </a:bodyPr>
          <a:lstStyle/>
          <a:p>
            <a:r>
              <a:rPr lang="it-IT" sz="2400" dirty="0"/>
              <a:t>Top </a:t>
            </a:r>
            <a:r>
              <a:rPr lang="en-GB" sz="2400" dirty="0" smtClean="0"/>
              <a:t>objectives</a:t>
            </a:r>
            <a:r>
              <a:rPr lang="it-IT" sz="2400" dirty="0" smtClean="0"/>
              <a:t> </a:t>
            </a:r>
            <a:r>
              <a:rPr lang="it-IT" sz="2400" dirty="0"/>
              <a:t>are:</a:t>
            </a:r>
          </a:p>
          <a:p>
            <a:pPr lvl="1"/>
            <a:r>
              <a:rPr lang="en-GB" sz="1800" dirty="0"/>
              <a:t>e</a:t>
            </a:r>
            <a:r>
              <a:rPr lang="en-GB" sz="1800" dirty="0" smtClean="0"/>
              <a:t>volve operators’ DCs towards very dynamic infrastructures to deploy VNFs and service chains with high elasticity</a:t>
            </a:r>
            <a:endParaRPr lang="en-GB" sz="1800" dirty="0"/>
          </a:p>
          <a:p>
            <a:pPr lvl="1"/>
            <a:r>
              <a:rPr lang="en-GB" sz="1800" dirty="0" smtClean="0"/>
              <a:t>provide</a:t>
            </a:r>
            <a:r>
              <a:rPr lang="it-IT" sz="1800" dirty="0" smtClean="0"/>
              <a:t> </a:t>
            </a:r>
            <a:r>
              <a:rPr lang="en-GB" sz="1800" dirty="0" smtClean="0"/>
              <a:t>automated </a:t>
            </a:r>
            <a:r>
              <a:rPr lang="en-GB" sz="1800" dirty="0"/>
              <a:t>functions for </a:t>
            </a:r>
            <a:r>
              <a:rPr lang="en-GB" sz="1800" dirty="0" smtClean="0"/>
              <a:t>deployment</a:t>
            </a:r>
            <a:r>
              <a:rPr lang="en-GB" sz="1800" dirty="0"/>
              <a:t>, provisioning </a:t>
            </a:r>
            <a:r>
              <a:rPr lang="en-GB" sz="1800" dirty="0" smtClean="0"/>
              <a:t>and </a:t>
            </a:r>
            <a:r>
              <a:rPr lang="en-GB" sz="1800" dirty="0"/>
              <a:t>composition of resilient VNFs within operators' </a:t>
            </a:r>
            <a:r>
              <a:rPr lang="en-GB" sz="1800" dirty="0" smtClean="0"/>
              <a:t>DCs</a:t>
            </a:r>
          </a:p>
          <a:p>
            <a:r>
              <a:rPr lang="en-GB" sz="2400" dirty="0"/>
              <a:t>Integration of SDN and NFV technologies is key</a:t>
            </a:r>
          </a:p>
          <a:p>
            <a:pPr lvl="1"/>
            <a:r>
              <a:rPr lang="en-GB" sz="1800" dirty="0"/>
              <a:t>t</a:t>
            </a:r>
            <a:r>
              <a:rPr lang="en-GB" sz="1800" dirty="0" smtClean="0"/>
              <a:t>o provide benefits </a:t>
            </a:r>
            <a:r>
              <a:rPr lang="en-GB" sz="1800" dirty="0"/>
              <a:t>to </a:t>
            </a:r>
            <a:r>
              <a:rPr lang="en-GB" sz="1800" dirty="0" smtClean="0"/>
              <a:t>operators </a:t>
            </a:r>
            <a:r>
              <a:rPr lang="en-GB" sz="1800" dirty="0"/>
              <a:t>in terms of robustness, ease of management, control </a:t>
            </a:r>
            <a:r>
              <a:rPr lang="en-GB" sz="1800" dirty="0" smtClean="0"/>
              <a:t>and provisioning </a:t>
            </a:r>
            <a:r>
              <a:rPr lang="en-GB" sz="1800" dirty="0"/>
              <a:t>of their </a:t>
            </a:r>
            <a:r>
              <a:rPr lang="en-GB" sz="1800" dirty="0" smtClean="0"/>
              <a:t>infrastructures </a:t>
            </a:r>
            <a:r>
              <a:rPr lang="en-GB" sz="1800" dirty="0"/>
              <a:t>and </a:t>
            </a:r>
            <a:r>
              <a:rPr lang="en-GB" sz="1800" dirty="0" smtClean="0"/>
              <a:t>services</a:t>
            </a:r>
          </a:p>
          <a:p>
            <a:pPr lvl="1"/>
            <a:r>
              <a:rPr lang="en-GB" sz="1800" dirty="0" smtClean="0"/>
              <a:t>to enable virtualisation of </a:t>
            </a:r>
            <a:r>
              <a:rPr lang="en-GB" sz="1800" dirty="0"/>
              <a:t>network infrastructures, services and functions while </a:t>
            </a:r>
            <a:r>
              <a:rPr lang="en-GB" sz="1800" dirty="0" smtClean="0"/>
              <a:t>supporting dynamic </a:t>
            </a:r>
            <a:r>
              <a:rPr lang="en-GB" sz="1800" dirty="0"/>
              <a:t>and flexible network traffic </a:t>
            </a:r>
            <a:r>
              <a:rPr lang="en-GB" sz="1800" dirty="0" smtClean="0"/>
              <a:t>engineering</a:t>
            </a:r>
          </a:p>
          <a:p>
            <a:r>
              <a:rPr lang="en-GB" sz="2400" dirty="0" smtClean="0"/>
              <a:t>In practice, VNF Pool orchestration combine and extend two existing </a:t>
            </a:r>
            <a:r>
              <a:rPr lang="en-GB" sz="2400" dirty="0" smtClean="0"/>
              <a:t>proposals</a:t>
            </a:r>
          </a:p>
          <a:p>
            <a:pPr lvl="1"/>
            <a:r>
              <a:rPr lang="en-GB" sz="1800" dirty="0" smtClean="0"/>
              <a:t>ETSI NFV Architecture</a:t>
            </a:r>
          </a:p>
          <a:p>
            <a:pPr lvl="1"/>
            <a:r>
              <a:rPr lang="en-GB" sz="1800" dirty="0" smtClean="0"/>
              <a:t>VNFPOOL</a:t>
            </a:r>
          </a:p>
        </p:txBody>
      </p:sp>
    </p:spTree>
    <p:extLst>
      <p:ext uri="{BB962C8B-B14F-4D97-AF65-F5344CB8AC3E}">
        <p14:creationId xmlns:p14="http://schemas.microsoft.com/office/powerpoint/2010/main" val="15132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ETSI NFV </a:t>
            </a:r>
            <a:r>
              <a:rPr lang="en-GB" dirty="0" smtClean="0"/>
              <a:t>Architecture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6" y="1417638"/>
            <a:ext cx="5888533" cy="4937257"/>
          </a:xfrm>
        </p:spPr>
      </p:pic>
    </p:spTree>
    <p:extLst>
      <p:ext uri="{BB962C8B-B14F-4D97-AF65-F5344CB8AC3E}">
        <p14:creationId xmlns:p14="http://schemas.microsoft.com/office/powerpoint/2010/main" val="41621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VNFPOOL </a:t>
            </a:r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8" y="1801639"/>
            <a:ext cx="7718864" cy="41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Integration of VNFPOOL </a:t>
            </a:r>
            <a:r>
              <a:rPr lang="en-GB" dirty="0" smtClean="0"/>
              <a:t>into </a:t>
            </a:r>
            <a:r>
              <a:rPr lang="en-GB" dirty="0" smtClean="0"/>
              <a:t>ETSI NFV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424709"/>
            <a:ext cx="6413499" cy="5377417"/>
          </a:xfrm>
        </p:spPr>
      </p:pic>
    </p:spTree>
    <p:extLst>
      <p:ext uri="{BB962C8B-B14F-4D97-AF65-F5344CB8AC3E}">
        <p14:creationId xmlns:p14="http://schemas.microsoft.com/office/powerpoint/2010/main" val="18021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life implementation</a:t>
            </a:r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1" y="1289251"/>
            <a:ext cx="7061702" cy="55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framework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616"/>
          </a:xfrm>
        </p:spPr>
        <p:txBody>
          <a:bodyPr>
            <a:noAutofit/>
          </a:bodyPr>
          <a:lstStyle/>
          <a:p>
            <a:r>
              <a:rPr lang="en-GB" sz="2400" dirty="0"/>
              <a:t>Orchestrator</a:t>
            </a:r>
          </a:p>
          <a:p>
            <a:pPr lvl="1"/>
            <a:r>
              <a:rPr lang="en-GB" sz="2000" dirty="0" smtClean="0"/>
              <a:t>management</a:t>
            </a:r>
            <a:r>
              <a:rPr lang="en-GB" sz="2000" dirty="0" smtClean="0"/>
              <a:t>, coordination, and control of VNFs instantiation and configuration </a:t>
            </a:r>
          </a:p>
          <a:p>
            <a:pPr lvl="1"/>
            <a:r>
              <a:rPr lang="en-GB" sz="2000" dirty="0" smtClean="0"/>
              <a:t>access point </a:t>
            </a:r>
            <a:r>
              <a:rPr lang="en-GB" sz="2000" dirty="0" smtClean="0"/>
              <a:t>for </a:t>
            </a:r>
            <a:r>
              <a:rPr lang="en-GB" sz="2000" dirty="0" smtClean="0"/>
              <a:t>the operator</a:t>
            </a:r>
          </a:p>
          <a:p>
            <a:r>
              <a:rPr lang="en-GB" sz="2400" dirty="0" smtClean="0"/>
              <a:t>SDN controller</a:t>
            </a:r>
          </a:p>
          <a:p>
            <a:pPr lvl="1"/>
            <a:r>
              <a:rPr lang="en-GB" sz="2000" dirty="0" smtClean="0"/>
              <a:t>dynamic </a:t>
            </a:r>
            <a:r>
              <a:rPr lang="en-GB" sz="2000" dirty="0" smtClean="0"/>
              <a:t>traffic steering </a:t>
            </a:r>
            <a:r>
              <a:rPr lang="en-GB" sz="2000" dirty="0" smtClean="0"/>
              <a:t>for </a:t>
            </a:r>
            <a:r>
              <a:rPr lang="en-GB" sz="2000" dirty="0" smtClean="0"/>
              <a:t>VNF </a:t>
            </a:r>
            <a:r>
              <a:rPr lang="en-GB" sz="2000" dirty="0" smtClean="0"/>
              <a:t>chains</a:t>
            </a:r>
          </a:p>
          <a:p>
            <a:pPr lvl="1"/>
            <a:r>
              <a:rPr lang="en-GB" sz="2000" dirty="0" smtClean="0"/>
              <a:t>augmented </a:t>
            </a:r>
            <a:r>
              <a:rPr lang="en-GB" sz="2000" dirty="0" smtClean="0"/>
              <a:t>by a set of enhanced network applications and management VNFs for operator’s use </a:t>
            </a:r>
          </a:p>
          <a:p>
            <a:pPr lvl="2"/>
            <a:r>
              <a:rPr lang="en-GB" sz="1800" dirty="0" smtClean="0"/>
              <a:t>VNF chain configurator</a:t>
            </a:r>
          </a:p>
          <a:p>
            <a:pPr lvl="3"/>
            <a:r>
              <a:rPr lang="en-GB" sz="1600" dirty="0" smtClean="0"/>
              <a:t>Implementation of service composition and chain logic (e.g. path computation)</a:t>
            </a:r>
          </a:p>
          <a:p>
            <a:pPr lvl="3"/>
            <a:r>
              <a:rPr lang="en-GB" sz="1600" dirty="0" smtClean="0"/>
              <a:t>Coordination of both nort</a:t>
            </a:r>
            <a:r>
              <a:rPr lang="en-GB" sz="1600" dirty="0" smtClean="0"/>
              <a:t>h-south and east-west VNF chain</a:t>
            </a:r>
            <a:r>
              <a:rPr lang="it-IT" sz="1600" dirty="0" smtClean="0"/>
              <a:t>s</a:t>
            </a:r>
            <a:endParaRPr lang="en-GB" sz="1600" dirty="0" smtClean="0"/>
          </a:p>
          <a:p>
            <a:pPr lvl="2"/>
            <a:r>
              <a:rPr lang="en-GB" sz="1800" dirty="0" smtClean="0"/>
              <a:t>Edge configurator</a:t>
            </a:r>
          </a:p>
          <a:p>
            <a:pPr lvl="3"/>
            <a:r>
              <a:rPr lang="en-GB" sz="1400" dirty="0"/>
              <a:t>provisioning </a:t>
            </a:r>
            <a:r>
              <a:rPr lang="en-GB" sz="1400" dirty="0" smtClean="0"/>
              <a:t>of </a:t>
            </a:r>
            <a:r>
              <a:rPr lang="en-GB" sz="1400" dirty="0"/>
              <a:t>the edge router for </a:t>
            </a:r>
            <a:r>
              <a:rPr lang="en-GB" sz="1400" dirty="0" smtClean="0"/>
              <a:t>north-south </a:t>
            </a:r>
            <a:r>
              <a:rPr lang="en-GB" sz="1400" dirty="0"/>
              <a:t>VNF chains exiting the </a:t>
            </a:r>
            <a:r>
              <a:rPr lang="en-GB" sz="1400" dirty="0" smtClean="0"/>
              <a:t>DC</a:t>
            </a:r>
          </a:p>
          <a:p>
            <a:pPr lvl="3"/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413903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Resiliency </a:t>
            </a:r>
            <a:r>
              <a:rPr lang="en-GB" dirty="0" smtClean="0"/>
              <a:t>Functions </a:t>
            </a:r>
            <a:r>
              <a:rPr lang="en-GB" dirty="0"/>
              <a:t>for Chained VNFs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VNF Pool manager coordinates </a:t>
            </a:r>
            <a:r>
              <a:rPr lang="en-GB" sz="2400" dirty="0"/>
              <a:t>VNFs reliability providing </a:t>
            </a:r>
            <a:r>
              <a:rPr lang="en-GB" sz="2400" dirty="0" smtClean="0"/>
              <a:t>high availability </a:t>
            </a:r>
            <a:r>
              <a:rPr lang="en-GB" sz="2400" dirty="0"/>
              <a:t>and </a:t>
            </a:r>
            <a:r>
              <a:rPr lang="en-GB" sz="2400" dirty="0" smtClean="0"/>
              <a:t>resiliency functions</a:t>
            </a:r>
          </a:p>
          <a:p>
            <a:pPr lvl="1"/>
            <a:r>
              <a:rPr lang="en-GB" sz="2000" dirty="0" smtClean="0"/>
              <a:t>covers both </a:t>
            </a:r>
            <a:r>
              <a:rPr lang="en-GB" sz="2000" dirty="0"/>
              <a:t>stand-alone and </a:t>
            </a:r>
            <a:r>
              <a:rPr lang="en-GB" sz="2000" dirty="0" smtClean="0"/>
              <a:t>chained VNFs</a:t>
            </a:r>
          </a:p>
          <a:p>
            <a:pPr lvl="1"/>
            <a:r>
              <a:rPr lang="en-GB" sz="2000" dirty="0"/>
              <a:t>a</a:t>
            </a:r>
            <a:r>
              <a:rPr lang="en-GB" sz="2000" dirty="0" smtClean="0"/>
              <a:t>ddresses the requirements set by VNFPOOL architecture</a:t>
            </a:r>
          </a:p>
          <a:p>
            <a:pPr lvl="2"/>
            <a:r>
              <a:rPr lang="en-GB" sz="1800" dirty="0"/>
              <a:t>s</a:t>
            </a:r>
            <a:r>
              <a:rPr lang="en-GB" sz="1800" dirty="0" smtClean="0"/>
              <a:t>ervice </a:t>
            </a:r>
            <a:r>
              <a:rPr lang="en-GB" sz="1800" dirty="0"/>
              <a:t>continuity, t</a:t>
            </a:r>
            <a:r>
              <a:rPr lang="en-GB" sz="1800" dirty="0" smtClean="0"/>
              <a:t>opological </a:t>
            </a:r>
            <a:r>
              <a:rPr lang="en-GB" sz="1800" dirty="0"/>
              <a:t>transparency, </a:t>
            </a:r>
            <a:r>
              <a:rPr lang="en-GB" sz="1800" dirty="0" smtClean="0"/>
              <a:t>load </a:t>
            </a:r>
            <a:r>
              <a:rPr lang="en-GB" sz="1800" dirty="0"/>
              <a:t>balancing and scaling, </a:t>
            </a:r>
            <a:r>
              <a:rPr lang="en-GB" sz="1800" dirty="0" smtClean="0"/>
              <a:t>auto </a:t>
            </a:r>
            <a:r>
              <a:rPr lang="en-GB" sz="1800" dirty="0"/>
              <a:t>scale of VNFs instances, </a:t>
            </a:r>
            <a:r>
              <a:rPr lang="en-GB" sz="1800" dirty="0" smtClean="0"/>
              <a:t>multiple </a:t>
            </a:r>
            <a:r>
              <a:rPr lang="en-GB" sz="1800" dirty="0"/>
              <a:t>VNF resiliency </a:t>
            </a:r>
            <a:r>
              <a:rPr lang="en-GB" sz="1800" dirty="0" smtClean="0"/>
              <a:t>classes</a:t>
            </a:r>
          </a:p>
          <a:p>
            <a:pPr lvl="1"/>
            <a:r>
              <a:rPr lang="en-GB" sz="2000" dirty="0"/>
              <a:t>d</a:t>
            </a:r>
            <a:r>
              <a:rPr lang="en-GB" sz="2000" dirty="0" smtClean="0"/>
              <a:t>ifferent types and degrees of reliability oriented functions</a:t>
            </a:r>
          </a:p>
          <a:p>
            <a:pPr lvl="2"/>
            <a:r>
              <a:rPr lang="en-GB" sz="1800" dirty="0" smtClean="0"/>
              <a:t>persistence </a:t>
            </a:r>
            <a:r>
              <a:rPr lang="en-GB" sz="1800" dirty="0"/>
              <a:t>of VNFs </a:t>
            </a:r>
            <a:r>
              <a:rPr lang="en-GB" sz="1800" dirty="0" smtClean="0"/>
              <a:t>configuration</a:t>
            </a:r>
          </a:p>
          <a:p>
            <a:pPr lvl="2"/>
            <a:r>
              <a:rPr lang="en-GB" sz="1800" dirty="0" smtClean="0"/>
              <a:t>monitoring </a:t>
            </a:r>
            <a:r>
              <a:rPr lang="en-GB" sz="1800" dirty="0"/>
              <a:t>of operational status and performance of VNFs</a:t>
            </a:r>
          </a:p>
          <a:p>
            <a:pPr lvl="2"/>
            <a:r>
              <a:rPr lang="en-GB" sz="1800" dirty="0"/>
              <a:t>autonomous replacement of </a:t>
            </a:r>
            <a:r>
              <a:rPr lang="en-GB" sz="1800" dirty="0"/>
              <a:t>master VNF </a:t>
            </a:r>
            <a:r>
              <a:rPr lang="en-GB" sz="1800" dirty="0"/>
              <a:t>with backups from the pool</a:t>
            </a:r>
          </a:p>
          <a:p>
            <a:pPr lvl="2"/>
            <a:r>
              <a:rPr lang="en-GB" sz="1800" dirty="0"/>
              <a:t>coordination </a:t>
            </a:r>
            <a:r>
              <a:rPr lang="en-GB" sz="1800" dirty="0"/>
              <a:t>with the VNF chain configurator </a:t>
            </a:r>
            <a:r>
              <a:rPr lang="en-GB" sz="1800" dirty="0"/>
              <a:t>for service chain reconfiguration</a:t>
            </a:r>
          </a:p>
          <a:p>
            <a:pPr lvl="2"/>
            <a:r>
              <a:rPr lang="en-GB" sz="1800" dirty="0"/>
              <a:t>cold </a:t>
            </a:r>
            <a:r>
              <a:rPr lang="en-GB" sz="1800" dirty="0"/>
              <a:t>recovery </a:t>
            </a:r>
            <a:r>
              <a:rPr lang="en-GB" sz="1800" dirty="0"/>
              <a:t>vs. hot recovery strategies</a:t>
            </a:r>
            <a:endParaRPr lang="en-GB" sz="18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26504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399</Words>
  <Application>Microsoft Office PowerPoint</Application>
  <PresentationFormat>Presentazione su schermo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draft-bernini-nfvrg-vnf-orchestration</vt:lpstr>
      <vt:lpstr>Problem statement</vt:lpstr>
      <vt:lpstr>VNF Pool orchestration</vt:lpstr>
      <vt:lpstr>ETSI NFV Architecture</vt:lpstr>
      <vt:lpstr>VNFPOOL </vt:lpstr>
      <vt:lpstr>Integration of VNFPOOL into ETSI NFV</vt:lpstr>
      <vt:lpstr>Real life implementation</vt:lpstr>
      <vt:lpstr>Proposed framework</vt:lpstr>
      <vt:lpstr>Resiliency Functions for Chained VNFs</vt:lpstr>
      <vt:lpstr>I-D merging opportunities</vt:lpstr>
      <vt:lpstr>Questions, REACTIONS</vt:lpstr>
    </vt:vector>
  </TitlesOfParts>
  <Company>Telefonica I+D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ANDRES ARANDA GUTIERREZ</dc:creator>
  <cp:lastModifiedBy>Giacomo Bernini</cp:lastModifiedBy>
  <cp:revision>21</cp:revision>
  <dcterms:created xsi:type="dcterms:W3CDTF">2015-07-15T05:54:11Z</dcterms:created>
  <dcterms:modified xsi:type="dcterms:W3CDTF">2015-10-29T13:49:23Z</dcterms:modified>
</cp:coreProperties>
</file>