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4" r:id="rId6"/>
    <p:sldId id="271" r:id="rId7"/>
    <p:sldId id="265" r:id="rId8"/>
    <p:sldId id="268" r:id="rId9"/>
    <p:sldId id="263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712"/>
  </p:normalViewPr>
  <p:slideViewPr>
    <p:cSldViewPr snapToGrid="0" snapToObjects="1" showGuides="1">
      <p:cViewPr varScale="1">
        <p:scale>
          <a:sx n="103" d="100"/>
          <a:sy n="103" d="100"/>
        </p:scale>
        <p:origin x="-1218" y="-90"/>
      </p:cViewPr>
      <p:guideLst>
        <p:guide orient="horz" pos="2160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36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48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3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9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6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7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8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C3AA4-20F4-A54E-B6FB-D0E1170CA1C4}" type="datetimeFigureOut">
              <a:rPr lang="es-ES" smtClean="0"/>
              <a:t>30/11/2015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4E61-AB7D-2A4E-BD49-8D5FFFA61851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C:\Users\fvalera\Documents\Proyectos\T2\TCsvnUC3M\Templates &amp; Logos\logo text white borde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5" y="92076"/>
            <a:ext cx="1687866" cy="41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4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0779" y="2003079"/>
            <a:ext cx="8229601" cy="400842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VNF orchestration and automated resiliency with VNFPOOL in service </a:t>
            </a:r>
            <a:r>
              <a:rPr lang="en-GB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chains</a:t>
            </a:r>
          </a:p>
          <a:p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i="1" dirty="0" smtClean="0"/>
              <a:t>draft-</a:t>
            </a:r>
            <a:r>
              <a:rPr lang="en-GB" i="1" dirty="0" err="1" smtClean="0"/>
              <a:t>bernini</a:t>
            </a:r>
            <a:r>
              <a:rPr lang="en-GB" i="1" dirty="0" smtClean="0"/>
              <a:t>-</a:t>
            </a:r>
            <a:r>
              <a:rPr lang="en-GB" i="1" dirty="0" err="1" smtClean="0"/>
              <a:t>nfvrg</a:t>
            </a:r>
            <a:r>
              <a:rPr lang="en-GB" i="1" dirty="0" smtClean="0"/>
              <a:t>-</a:t>
            </a:r>
            <a:r>
              <a:rPr lang="en-GB" i="1" dirty="0" err="1" smtClean="0"/>
              <a:t>vnf</a:t>
            </a:r>
            <a:r>
              <a:rPr lang="en-GB" i="1" dirty="0" smtClean="0"/>
              <a:t>-orchestration</a:t>
            </a:r>
          </a:p>
          <a:p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Giacomo Bernini</a:t>
            </a:r>
          </a:p>
          <a:p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it-IT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977" y="5892546"/>
            <a:ext cx="1738264" cy="3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2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VNF Pool orchestration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4921"/>
          </a:xfrm>
        </p:spPr>
        <p:txBody>
          <a:bodyPr>
            <a:noAutofit/>
          </a:bodyPr>
          <a:lstStyle/>
          <a:p>
            <a:r>
              <a:rPr lang="it-IT" sz="2800" dirty="0" smtClean="0"/>
              <a:t>draft-bernini-nfvrg-vnf-orchestration-</a:t>
            </a:r>
            <a:r>
              <a:rPr lang="it-IT" sz="2800" dirty="0" smtClean="0">
                <a:solidFill>
                  <a:srgbClr val="FF0000"/>
                </a:solidFill>
              </a:rPr>
              <a:t>01</a:t>
            </a:r>
          </a:p>
          <a:p>
            <a:pPr lvl="1"/>
            <a:r>
              <a:rPr lang="it-IT" sz="2400" dirty="0" smtClean="0"/>
              <a:t>First presented at IEFT93 (July-15)</a:t>
            </a:r>
            <a:endParaRPr lang="it-IT" sz="2400" dirty="0" smtClean="0"/>
          </a:p>
          <a:p>
            <a:r>
              <a:rPr lang="en-GB" sz="2800" dirty="0" smtClean="0"/>
              <a:t>Main goal</a:t>
            </a:r>
          </a:p>
          <a:p>
            <a:pPr lvl="1"/>
            <a:r>
              <a:rPr lang="en-GB" sz="2400" dirty="0"/>
              <a:t>combine an architecture (</a:t>
            </a:r>
            <a:r>
              <a:rPr lang="en-GB" sz="2400" dirty="0" smtClean="0"/>
              <a:t>ETSI </a:t>
            </a:r>
            <a:r>
              <a:rPr lang="en-GB" sz="2400" dirty="0"/>
              <a:t>NFV) and </a:t>
            </a:r>
            <a:r>
              <a:rPr lang="en-GB" sz="2400" dirty="0" smtClean="0"/>
              <a:t>a concept </a:t>
            </a:r>
            <a:r>
              <a:rPr lang="en-GB" sz="2400" dirty="0"/>
              <a:t>(</a:t>
            </a:r>
            <a:r>
              <a:rPr lang="en-GB" sz="2400" dirty="0" smtClean="0"/>
              <a:t>VNFPOOL)</a:t>
            </a:r>
            <a:endParaRPr lang="en-GB" sz="2400" dirty="0"/>
          </a:p>
          <a:p>
            <a:r>
              <a:rPr lang="en-GB" sz="2800" dirty="0" smtClean="0"/>
              <a:t>I-D contents</a:t>
            </a:r>
          </a:p>
          <a:p>
            <a:pPr lvl="1"/>
            <a:r>
              <a:rPr lang="en-GB" sz="2400" dirty="0" smtClean="0"/>
              <a:t>orchestration and control functions for service chains</a:t>
            </a:r>
          </a:p>
          <a:p>
            <a:pPr lvl="1"/>
            <a:r>
              <a:rPr lang="en-GB" sz="2400" dirty="0" smtClean="0"/>
              <a:t>deployment</a:t>
            </a:r>
            <a:r>
              <a:rPr lang="en-GB" sz="2400" dirty="0"/>
              <a:t>, provisioning and composition of VNF pools within operators' </a:t>
            </a:r>
            <a:r>
              <a:rPr lang="en-GB" sz="2400" dirty="0" smtClean="0"/>
              <a:t>DCs</a:t>
            </a:r>
          </a:p>
          <a:p>
            <a:pPr lvl="1"/>
            <a:r>
              <a:rPr lang="en-GB" sz="2400" dirty="0" smtClean="0"/>
              <a:t>reliability </a:t>
            </a:r>
            <a:r>
              <a:rPr lang="en-GB" sz="2400" dirty="0"/>
              <a:t>of VNFs and service </a:t>
            </a:r>
            <a:r>
              <a:rPr lang="en-GB" sz="2400" dirty="0" smtClean="0"/>
              <a:t>chains with </a:t>
            </a:r>
            <a:r>
              <a:rPr lang="en-GB" sz="2400" dirty="0" smtClean="0"/>
              <a:t>VNFPOOL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5132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0217" y="1957027"/>
            <a:ext cx="6453549" cy="2430246"/>
          </a:xfrm>
          <a:custGeom>
            <a:avLst/>
            <a:gdLst>
              <a:gd name="connsiteX0" fmla="*/ 0 w 6446982"/>
              <a:gd name="connsiteY0" fmla="*/ 0 h 655781"/>
              <a:gd name="connsiteX1" fmla="*/ 6446982 w 6446982"/>
              <a:gd name="connsiteY1" fmla="*/ 0 h 655781"/>
              <a:gd name="connsiteX2" fmla="*/ 6446982 w 6446982"/>
              <a:gd name="connsiteY2" fmla="*/ 655781 h 655781"/>
              <a:gd name="connsiteX3" fmla="*/ 0 w 6446982"/>
              <a:gd name="connsiteY3" fmla="*/ 655781 h 655781"/>
              <a:gd name="connsiteX4" fmla="*/ 0 w 6446982"/>
              <a:gd name="connsiteY4" fmla="*/ 0 h 655781"/>
              <a:gd name="connsiteX0" fmla="*/ 0 w 6446982"/>
              <a:gd name="connsiteY0" fmla="*/ 4618 h 660399"/>
              <a:gd name="connsiteX1" fmla="*/ 4613565 w 6446982"/>
              <a:gd name="connsiteY1" fmla="*/ 0 h 660399"/>
              <a:gd name="connsiteX2" fmla="*/ 6446982 w 6446982"/>
              <a:gd name="connsiteY2" fmla="*/ 4618 h 660399"/>
              <a:gd name="connsiteX3" fmla="*/ 6446982 w 6446982"/>
              <a:gd name="connsiteY3" fmla="*/ 660399 h 660399"/>
              <a:gd name="connsiteX4" fmla="*/ 0 w 6446982"/>
              <a:gd name="connsiteY4" fmla="*/ 660399 h 660399"/>
              <a:gd name="connsiteX5" fmla="*/ 0 w 6446982"/>
              <a:gd name="connsiteY5" fmla="*/ 4618 h 660399"/>
              <a:gd name="connsiteX0" fmla="*/ 0 w 6446982"/>
              <a:gd name="connsiteY0" fmla="*/ 4618 h 660399"/>
              <a:gd name="connsiteX1" fmla="*/ 4613565 w 6446982"/>
              <a:gd name="connsiteY1" fmla="*/ 0 h 660399"/>
              <a:gd name="connsiteX2" fmla="*/ 5611092 w 6446982"/>
              <a:gd name="connsiteY2" fmla="*/ 0 h 660399"/>
              <a:gd name="connsiteX3" fmla="*/ 6446982 w 6446982"/>
              <a:gd name="connsiteY3" fmla="*/ 4618 h 660399"/>
              <a:gd name="connsiteX4" fmla="*/ 6446982 w 6446982"/>
              <a:gd name="connsiteY4" fmla="*/ 660399 h 660399"/>
              <a:gd name="connsiteX5" fmla="*/ 0 w 6446982"/>
              <a:gd name="connsiteY5" fmla="*/ 660399 h 660399"/>
              <a:gd name="connsiteX6" fmla="*/ 0 w 6446982"/>
              <a:gd name="connsiteY6" fmla="*/ 4618 h 660399"/>
              <a:gd name="connsiteX0" fmla="*/ 0 w 6446982"/>
              <a:gd name="connsiteY0" fmla="*/ 1879599 h 2535380"/>
              <a:gd name="connsiteX1" fmla="*/ 4613565 w 6446982"/>
              <a:gd name="connsiteY1" fmla="*/ 1874981 h 2535380"/>
              <a:gd name="connsiteX2" fmla="*/ 4595092 w 6446982"/>
              <a:gd name="connsiteY2" fmla="*/ 0 h 2535380"/>
              <a:gd name="connsiteX3" fmla="*/ 6446982 w 6446982"/>
              <a:gd name="connsiteY3" fmla="*/ 1879599 h 2535380"/>
              <a:gd name="connsiteX4" fmla="*/ 6446982 w 6446982"/>
              <a:gd name="connsiteY4" fmla="*/ 2535380 h 2535380"/>
              <a:gd name="connsiteX5" fmla="*/ 0 w 6446982"/>
              <a:gd name="connsiteY5" fmla="*/ 2535380 h 2535380"/>
              <a:gd name="connsiteX6" fmla="*/ 0 w 6446982"/>
              <a:gd name="connsiteY6" fmla="*/ 1879599 h 2535380"/>
              <a:gd name="connsiteX0" fmla="*/ 0 w 6465455"/>
              <a:gd name="connsiteY0" fmla="*/ 1902691 h 2558472"/>
              <a:gd name="connsiteX1" fmla="*/ 4613565 w 6465455"/>
              <a:gd name="connsiteY1" fmla="*/ 1898073 h 2558472"/>
              <a:gd name="connsiteX2" fmla="*/ 4595092 w 6465455"/>
              <a:gd name="connsiteY2" fmla="*/ 23092 h 2558472"/>
              <a:gd name="connsiteX3" fmla="*/ 6465455 w 6465455"/>
              <a:gd name="connsiteY3" fmla="*/ 0 h 2558472"/>
              <a:gd name="connsiteX4" fmla="*/ 6446982 w 6465455"/>
              <a:gd name="connsiteY4" fmla="*/ 2558472 h 2558472"/>
              <a:gd name="connsiteX5" fmla="*/ 0 w 6465455"/>
              <a:gd name="connsiteY5" fmla="*/ 2558472 h 2558472"/>
              <a:gd name="connsiteX6" fmla="*/ 0 w 6465455"/>
              <a:gd name="connsiteY6" fmla="*/ 1902691 h 2558472"/>
              <a:gd name="connsiteX0" fmla="*/ 0 w 6465455"/>
              <a:gd name="connsiteY0" fmla="*/ 1902691 h 2558472"/>
              <a:gd name="connsiteX1" fmla="*/ 4613565 w 6465455"/>
              <a:gd name="connsiteY1" fmla="*/ 1898073 h 2558472"/>
              <a:gd name="connsiteX2" fmla="*/ 4609380 w 6465455"/>
              <a:gd name="connsiteY2" fmla="*/ 27855 h 2558472"/>
              <a:gd name="connsiteX3" fmla="*/ 6465455 w 6465455"/>
              <a:gd name="connsiteY3" fmla="*/ 0 h 2558472"/>
              <a:gd name="connsiteX4" fmla="*/ 6446982 w 6465455"/>
              <a:gd name="connsiteY4" fmla="*/ 2558472 h 2558472"/>
              <a:gd name="connsiteX5" fmla="*/ 0 w 6465455"/>
              <a:gd name="connsiteY5" fmla="*/ 2558472 h 2558472"/>
              <a:gd name="connsiteX6" fmla="*/ 0 w 6465455"/>
              <a:gd name="connsiteY6" fmla="*/ 1902691 h 2558472"/>
              <a:gd name="connsiteX0" fmla="*/ 0 w 6465455"/>
              <a:gd name="connsiteY0" fmla="*/ 1902691 h 2558472"/>
              <a:gd name="connsiteX1" fmla="*/ 4613565 w 6465455"/>
              <a:gd name="connsiteY1" fmla="*/ 1898073 h 2558472"/>
              <a:gd name="connsiteX2" fmla="*/ 4604617 w 6465455"/>
              <a:gd name="connsiteY2" fmla="*/ 42142 h 2558472"/>
              <a:gd name="connsiteX3" fmla="*/ 6465455 w 6465455"/>
              <a:gd name="connsiteY3" fmla="*/ 0 h 2558472"/>
              <a:gd name="connsiteX4" fmla="*/ 6446982 w 6465455"/>
              <a:gd name="connsiteY4" fmla="*/ 2558472 h 2558472"/>
              <a:gd name="connsiteX5" fmla="*/ 0 w 6465455"/>
              <a:gd name="connsiteY5" fmla="*/ 2558472 h 2558472"/>
              <a:gd name="connsiteX6" fmla="*/ 0 w 6465455"/>
              <a:gd name="connsiteY6" fmla="*/ 1902691 h 2558472"/>
              <a:gd name="connsiteX0" fmla="*/ 0 w 6460693"/>
              <a:gd name="connsiteY0" fmla="*/ 1860549 h 2516330"/>
              <a:gd name="connsiteX1" fmla="*/ 4613565 w 6460693"/>
              <a:gd name="connsiteY1" fmla="*/ 1855931 h 2516330"/>
              <a:gd name="connsiteX2" fmla="*/ 4604617 w 6460693"/>
              <a:gd name="connsiteY2" fmla="*/ 0 h 2516330"/>
              <a:gd name="connsiteX3" fmla="*/ 6460693 w 6460693"/>
              <a:gd name="connsiteY3" fmla="*/ 38820 h 2516330"/>
              <a:gd name="connsiteX4" fmla="*/ 6446982 w 6460693"/>
              <a:gd name="connsiteY4" fmla="*/ 2516330 h 2516330"/>
              <a:gd name="connsiteX5" fmla="*/ 0 w 6460693"/>
              <a:gd name="connsiteY5" fmla="*/ 2516330 h 2516330"/>
              <a:gd name="connsiteX6" fmla="*/ 0 w 6460693"/>
              <a:gd name="connsiteY6" fmla="*/ 1860549 h 2516330"/>
              <a:gd name="connsiteX0" fmla="*/ 0 w 6465455"/>
              <a:gd name="connsiteY0" fmla="*/ 1860549 h 2516330"/>
              <a:gd name="connsiteX1" fmla="*/ 4613565 w 6465455"/>
              <a:gd name="connsiteY1" fmla="*/ 1855931 h 2516330"/>
              <a:gd name="connsiteX2" fmla="*/ 4604617 w 6465455"/>
              <a:gd name="connsiteY2" fmla="*/ 0 h 2516330"/>
              <a:gd name="connsiteX3" fmla="*/ 6465455 w 6465455"/>
              <a:gd name="connsiteY3" fmla="*/ 10245 h 2516330"/>
              <a:gd name="connsiteX4" fmla="*/ 6446982 w 6465455"/>
              <a:gd name="connsiteY4" fmla="*/ 2516330 h 2516330"/>
              <a:gd name="connsiteX5" fmla="*/ 0 w 6465455"/>
              <a:gd name="connsiteY5" fmla="*/ 2516330 h 2516330"/>
              <a:gd name="connsiteX6" fmla="*/ 0 w 6465455"/>
              <a:gd name="connsiteY6" fmla="*/ 1860549 h 2516330"/>
              <a:gd name="connsiteX0" fmla="*/ 0 w 6455930"/>
              <a:gd name="connsiteY0" fmla="*/ 1874116 h 2529897"/>
              <a:gd name="connsiteX1" fmla="*/ 4613565 w 6455930"/>
              <a:gd name="connsiteY1" fmla="*/ 1869498 h 2529897"/>
              <a:gd name="connsiteX2" fmla="*/ 4604617 w 6455930"/>
              <a:gd name="connsiteY2" fmla="*/ 13567 h 2529897"/>
              <a:gd name="connsiteX3" fmla="*/ 6455930 w 6455930"/>
              <a:gd name="connsiteY3" fmla="*/ 0 h 2529897"/>
              <a:gd name="connsiteX4" fmla="*/ 6446982 w 6455930"/>
              <a:gd name="connsiteY4" fmla="*/ 2529897 h 2529897"/>
              <a:gd name="connsiteX5" fmla="*/ 0 w 6455930"/>
              <a:gd name="connsiteY5" fmla="*/ 2529897 h 2529897"/>
              <a:gd name="connsiteX6" fmla="*/ 0 w 6455930"/>
              <a:gd name="connsiteY6" fmla="*/ 1874116 h 2529897"/>
              <a:gd name="connsiteX0" fmla="*/ 0 w 6451168"/>
              <a:gd name="connsiteY0" fmla="*/ 1860549 h 2516330"/>
              <a:gd name="connsiteX1" fmla="*/ 4613565 w 6451168"/>
              <a:gd name="connsiteY1" fmla="*/ 1855931 h 2516330"/>
              <a:gd name="connsiteX2" fmla="*/ 4604617 w 6451168"/>
              <a:gd name="connsiteY2" fmla="*/ 0 h 2516330"/>
              <a:gd name="connsiteX3" fmla="*/ 6451168 w 6451168"/>
              <a:gd name="connsiteY3" fmla="*/ 721 h 2516330"/>
              <a:gd name="connsiteX4" fmla="*/ 6446982 w 6451168"/>
              <a:gd name="connsiteY4" fmla="*/ 2516330 h 2516330"/>
              <a:gd name="connsiteX5" fmla="*/ 0 w 6451168"/>
              <a:gd name="connsiteY5" fmla="*/ 2516330 h 2516330"/>
              <a:gd name="connsiteX6" fmla="*/ 0 w 6451168"/>
              <a:gd name="connsiteY6" fmla="*/ 1860549 h 2516330"/>
              <a:gd name="connsiteX0" fmla="*/ 0 w 6455931"/>
              <a:gd name="connsiteY0" fmla="*/ 1862209 h 2517990"/>
              <a:gd name="connsiteX1" fmla="*/ 4613565 w 6455931"/>
              <a:gd name="connsiteY1" fmla="*/ 1857591 h 2517990"/>
              <a:gd name="connsiteX2" fmla="*/ 4604617 w 6455931"/>
              <a:gd name="connsiteY2" fmla="*/ 1660 h 2517990"/>
              <a:gd name="connsiteX3" fmla="*/ 6455931 w 6455931"/>
              <a:gd name="connsiteY3" fmla="*/ 0 h 2517990"/>
              <a:gd name="connsiteX4" fmla="*/ 6446982 w 6455931"/>
              <a:gd name="connsiteY4" fmla="*/ 2517990 h 2517990"/>
              <a:gd name="connsiteX5" fmla="*/ 0 w 6455931"/>
              <a:gd name="connsiteY5" fmla="*/ 2517990 h 2517990"/>
              <a:gd name="connsiteX6" fmla="*/ 0 w 6455931"/>
              <a:gd name="connsiteY6" fmla="*/ 1862209 h 2517990"/>
              <a:gd name="connsiteX0" fmla="*/ 0 w 6453549"/>
              <a:gd name="connsiteY0" fmla="*/ 1862209 h 2517990"/>
              <a:gd name="connsiteX1" fmla="*/ 4613565 w 6453549"/>
              <a:gd name="connsiteY1" fmla="*/ 1857591 h 2517990"/>
              <a:gd name="connsiteX2" fmla="*/ 4604617 w 6453549"/>
              <a:gd name="connsiteY2" fmla="*/ 1660 h 2517990"/>
              <a:gd name="connsiteX3" fmla="*/ 6453549 w 6453549"/>
              <a:gd name="connsiteY3" fmla="*/ 0 h 2517990"/>
              <a:gd name="connsiteX4" fmla="*/ 6446982 w 6453549"/>
              <a:gd name="connsiteY4" fmla="*/ 2517990 h 2517990"/>
              <a:gd name="connsiteX5" fmla="*/ 0 w 6453549"/>
              <a:gd name="connsiteY5" fmla="*/ 2517990 h 2517990"/>
              <a:gd name="connsiteX6" fmla="*/ 0 w 6453549"/>
              <a:gd name="connsiteY6" fmla="*/ 1862209 h 2517990"/>
              <a:gd name="connsiteX0" fmla="*/ 0 w 6453549"/>
              <a:gd name="connsiteY0" fmla="*/ 1862209 h 2517990"/>
              <a:gd name="connsiteX1" fmla="*/ 4613565 w 6453549"/>
              <a:gd name="connsiteY1" fmla="*/ 1857591 h 2517990"/>
              <a:gd name="connsiteX2" fmla="*/ 4614142 w 6453549"/>
              <a:gd name="connsiteY2" fmla="*/ 1660 h 2517990"/>
              <a:gd name="connsiteX3" fmla="*/ 6453549 w 6453549"/>
              <a:gd name="connsiteY3" fmla="*/ 0 h 2517990"/>
              <a:gd name="connsiteX4" fmla="*/ 6446982 w 6453549"/>
              <a:gd name="connsiteY4" fmla="*/ 2517990 h 2517990"/>
              <a:gd name="connsiteX5" fmla="*/ 0 w 6453549"/>
              <a:gd name="connsiteY5" fmla="*/ 2517990 h 2517990"/>
              <a:gd name="connsiteX6" fmla="*/ 0 w 6453549"/>
              <a:gd name="connsiteY6" fmla="*/ 1862209 h 251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3549" h="2517990">
                <a:moveTo>
                  <a:pt x="0" y="1862209"/>
                </a:moveTo>
                <a:lnTo>
                  <a:pt x="4613565" y="1857591"/>
                </a:lnTo>
                <a:cubicBezTo>
                  <a:pt x="4610582" y="1238947"/>
                  <a:pt x="4617125" y="620304"/>
                  <a:pt x="4614142" y="1660"/>
                </a:cubicBezTo>
                <a:lnTo>
                  <a:pt x="6453549" y="0"/>
                </a:lnTo>
                <a:cubicBezTo>
                  <a:pt x="6448979" y="825837"/>
                  <a:pt x="6451552" y="1692153"/>
                  <a:pt x="6446982" y="2517990"/>
                </a:cubicBezTo>
                <a:lnTo>
                  <a:pt x="0" y="2517990"/>
                </a:lnTo>
                <a:lnTo>
                  <a:pt x="0" y="1862209"/>
                </a:ln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Integration of VNFPOOL into ETSI NFV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424709"/>
            <a:ext cx="6413499" cy="5377417"/>
          </a:xfrm>
        </p:spPr>
      </p:pic>
    </p:spTree>
    <p:extLst>
      <p:ext uri="{BB962C8B-B14F-4D97-AF65-F5344CB8AC3E}">
        <p14:creationId xmlns:p14="http://schemas.microsoft.com/office/powerpoint/2010/main" val="18021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VNFpools</a:t>
            </a:r>
            <a:r>
              <a:rPr lang="en-US" dirty="0" smtClean="0"/>
              <a:t> in </a:t>
            </a:r>
            <a:r>
              <a:rPr lang="en-US" dirty="0"/>
              <a:t>operators' </a:t>
            </a:r>
            <a:r>
              <a:rPr lang="en-US" dirty="0" smtClean="0"/>
              <a:t>DC</a:t>
            </a:r>
            <a:endParaRPr lang="en-US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24" y="1525382"/>
            <a:ext cx="6438255" cy="50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framework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616"/>
          </a:xfrm>
        </p:spPr>
        <p:txBody>
          <a:bodyPr>
            <a:noAutofit/>
          </a:bodyPr>
          <a:lstStyle/>
          <a:p>
            <a:r>
              <a:rPr lang="en-GB" sz="2800" dirty="0"/>
              <a:t>Orchestrator</a:t>
            </a:r>
          </a:p>
          <a:p>
            <a:pPr lvl="1"/>
            <a:r>
              <a:rPr lang="en-GB" sz="2400" dirty="0" smtClean="0"/>
              <a:t>management, coordination, and control of VNFs instantiation and configuration within the DC</a:t>
            </a:r>
          </a:p>
          <a:p>
            <a:r>
              <a:rPr lang="en-GB" sz="2800" dirty="0" smtClean="0"/>
              <a:t>SDN controller</a:t>
            </a:r>
          </a:p>
          <a:p>
            <a:pPr lvl="1"/>
            <a:r>
              <a:rPr lang="en-GB" sz="2400" dirty="0" smtClean="0"/>
              <a:t>dynamic traffic steering for VNF chains, with enhanced control apps</a:t>
            </a:r>
          </a:p>
          <a:p>
            <a:r>
              <a:rPr lang="en-GB" sz="2800" dirty="0"/>
              <a:t>VNF Pool </a:t>
            </a:r>
            <a:r>
              <a:rPr lang="en-GB" sz="2800" dirty="0" smtClean="0"/>
              <a:t>manager</a:t>
            </a:r>
          </a:p>
          <a:p>
            <a:pPr lvl="1"/>
            <a:r>
              <a:rPr lang="en-GB" sz="2400" dirty="0" smtClean="0"/>
              <a:t>coordinates reliability </a:t>
            </a:r>
            <a:r>
              <a:rPr lang="en-GB" sz="2400" dirty="0"/>
              <a:t>providing </a:t>
            </a:r>
            <a:r>
              <a:rPr lang="en-GB" sz="2400" dirty="0" smtClean="0"/>
              <a:t>HA </a:t>
            </a:r>
            <a:r>
              <a:rPr lang="en-GB" sz="2400" dirty="0"/>
              <a:t>and resiliency </a:t>
            </a:r>
            <a:r>
              <a:rPr lang="en-GB" sz="2400" dirty="0" smtClean="0"/>
              <a:t>functions for VNFs</a:t>
            </a:r>
            <a:endParaRPr lang="en-GB" sz="2400" dirty="0"/>
          </a:p>
          <a:p>
            <a:pPr lvl="1"/>
            <a:r>
              <a:rPr lang="en-GB" sz="2400" dirty="0"/>
              <a:t>addresses </a:t>
            </a:r>
            <a:r>
              <a:rPr lang="en-GB" sz="2400" dirty="0" smtClean="0"/>
              <a:t>requirements </a:t>
            </a:r>
            <a:r>
              <a:rPr lang="en-GB" sz="2400" dirty="0"/>
              <a:t>set by VNFPOOL </a:t>
            </a:r>
            <a:r>
              <a:rPr lang="en-GB" sz="2400" dirty="0" smtClean="0"/>
              <a:t>(see sec.3.3)</a:t>
            </a:r>
            <a:endParaRPr lang="en-GB" sz="2400" dirty="0" smtClean="0"/>
          </a:p>
          <a:p>
            <a:pPr lvl="1"/>
            <a:r>
              <a:rPr lang="en-GB" sz="2400" dirty="0" smtClean="0"/>
              <a:t>different </a:t>
            </a:r>
            <a:r>
              <a:rPr lang="en-GB" sz="2400" dirty="0"/>
              <a:t>types </a:t>
            </a:r>
            <a:r>
              <a:rPr lang="en-GB" sz="2400" dirty="0" smtClean="0"/>
              <a:t>of </a:t>
            </a:r>
            <a:r>
              <a:rPr lang="en-GB" sz="2400" dirty="0"/>
              <a:t>reliability oriented functions</a:t>
            </a:r>
          </a:p>
          <a:p>
            <a:pPr lvl="1"/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3903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planned next steps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</a:t>
            </a:r>
            <a:r>
              <a:rPr lang="en-US" sz="2800" dirty="0"/>
              <a:t>target is RG </a:t>
            </a:r>
            <a:r>
              <a:rPr lang="en-US" sz="2800" dirty="0" smtClean="0"/>
              <a:t>adoption</a:t>
            </a:r>
          </a:p>
          <a:p>
            <a:pPr lvl="1"/>
            <a:r>
              <a:rPr lang="en-US" sz="2400" dirty="0" smtClean="0"/>
              <a:t>VNFPOOL concepts may need to be covered by NFVRG </a:t>
            </a:r>
            <a:r>
              <a:rPr lang="en-US" sz="2400" dirty="0"/>
              <a:t>Areas of </a:t>
            </a:r>
            <a:r>
              <a:rPr lang="en-US" sz="2400" dirty="0" smtClean="0"/>
              <a:t>Interest &amp; official documents</a:t>
            </a:r>
            <a:endParaRPr lang="en-US" sz="2400" dirty="0"/>
          </a:p>
          <a:p>
            <a:r>
              <a:rPr lang="en-US" sz="2800" dirty="0" smtClean="0"/>
              <a:t>Two paths are possible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Merge with other I-Ds (official or individual, see next slides)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 smtClean="0"/>
              <a:t>Collect community interest to evolve into an independent NFVRG I-D</a:t>
            </a:r>
            <a:endParaRPr lang="en-GB" sz="2400" dirty="0" smtClean="0"/>
          </a:p>
          <a:p>
            <a:r>
              <a:rPr lang="en-US" sz="2800" dirty="0"/>
              <a:t>We </a:t>
            </a:r>
            <a:r>
              <a:rPr lang="en-US" sz="2800" dirty="0"/>
              <a:t>are </a:t>
            </a:r>
            <a:r>
              <a:rPr lang="en-GB" sz="2800" dirty="0"/>
              <a:t>open for  </a:t>
            </a:r>
            <a:r>
              <a:rPr lang="en-GB" sz="2800" dirty="0" smtClean="0"/>
              <a:t>feedback </a:t>
            </a:r>
            <a:r>
              <a:rPr lang="en-GB" sz="2800" dirty="0"/>
              <a:t>from </a:t>
            </a:r>
            <a:r>
              <a:rPr lang="en-GB" sz="2800" dirty="0" smtClean="0"/>
              <a:t>NFVRG community</a:t>
            </a:r>
          </a:p>
          <a:p>
            <a:pPr lvl="1"/>
            <a:r>
              <a:rPr lang="en-GB" sz="2400" dirty="0" smtClean="0"/>
              <a:t>&amp; feedback on our draft via ML</a:t>
            </a:r>
            <a:endParaRPr lang="en-GB" sz="2400" dirty="0"/>
          </a:p>
          <a:p>
            <a:pPr lvl="1"/>
            <a:endParaRPr lang="en-GB" sz="2400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89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I-D merging </a:t>
            </a:r>
            <a:r>
              <a:rPr lang="en-GB" dirty="0" smtClean="0"/>
              <a:t>opportunity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669"/>
          </a:xfrm>
        </p:spPr>
        <p:txBody>
          <a:bodyPr>
            <a:normAutofit/>
          </a:bodyPr>
          <a:lstStyle/>
          <a:p>
            <a:r>
              <a:rPr lang="it-IT" sz="2800" i="1" dirty="0" err="1" smtClean="0"/>
              <a:t>draft</a:t>
            </a:r>
            <a:r>
              <a:rPr lang="it-IT" sz="2800" i="1" dirty="0" smtClean="0"/>
              <a:t>-</a:t>
            </a:r>
            <a:r>
              <a:rPr lang="it-IT" sz="2800" i="1" dirty="0" err="1" smtClean="0"/>
              <a:t>nfvrg</a:t>
            </a:r>
            <a:r>
              <a:rPr lang="it-IT" sz="2800" i="1" dirty="0" smtClean="0"/>
              <a:t>-</a:t>
            </a:r>
            <a:r>
              <a:rPr lang="it-IT" sz="2800" i="1" dirty="0" err="1" smtClean="0"/>
              <a:t>irtf</a:t>
            </a:r>
            <a:r>
              <a:rPr lang="it-IT" sz="2800" i="1" dirty="0" smtClean="0"/>
              <a:t>-</a:t>
            </a:r>
            <a:r>
              <a:rPr lang="it-IT" sz="2800" i="1" dirty="0" err="1" smtClean="0"/>
              <a:t>resource</a:t>
            </a:r>
            <a:r>
              <a:rPr lang="it-IT" sz="2800" i="1" dirty="0" smtClean="0"/>
              <a:t>-management-service-</a:t>
            </a:r>
            <a:r>
              <a:rPr lang="it-IT" sz="2800" i="1" dirty="0" err="1" smtClean="0"/>
              <a:t>chain</a:t>
            </a:r>
            <a:endParaRPr lang="it-IT" sz="2800" i="1" dirty="0" smtClean="0"/>
          </a:p>
          <a:p>
            <a:pPr lvl="1"/>
            <a:r>
              <a:rPr lang="en-GB" sz="2400" dirty="0" smtClean="0"/>
              <a:t>Scope</a:t>
            </a:r>
          </a:p>
          <a:p>
            <a:pPr lvl="2"/>
            <a:r>
              <a:rPr lang="en-GB" sz="2000" dirty="0" smtClean="0"/>
              <a:t>Resource </a:t>
            </a:r>
            <a:r>
              <a:rPr lang="en-GB" sz="2000" dirty="0"/>
              <a:t>management problems in service chains</a:t>
            </a:r>
          </a:p>
          <a:p>
            <a:pPr lvl="3"/>
            <a:r>
              <a:rPr lang="en-GB" sz="1400" dirty="0"/>
              <a:t>scheduling, performances, policies, dynamic adaptation</a:t>
            </a:r>
          </a:p>
          <a:p>
            <a:pPr lvl="2"/>
            <a:r>
              <a:rPr lang="en-GB" sz="2000" dirty="0"/>
              <a:t>Relevant use cases for the resource management</a:t>
            </a:r>
          </a:p>
          <a:p>
            <a:pPr lvl="3"/>
            <a:r>
              <a:rPr lang="en-GB" sz="1400" dirty="0"/>
              <a:t>traffic optimization, failover, load balancing, energy efficiency, path optimization</a:t>
            </a:r>
          </a:p>
          <a:p>
            <a:pPr lvl="2"/>
            <a:r>
              <a:rPr lang="en-GB" sz="2000" dirty="0"/>
              <a:t>Design considerations and requirements for management of VNFs, VLs and NFPs  </a:t>
            </a:r>
          </a:p>
          <a:p>
            <a:pPr lvl="2"/>
            <a:r>
              <a:rPr lang="en-GB" sz="2000" dirty="0"/>
              <a:t>Functional decomposition of resource management </a:t>
            </a:r>
            <a:r>
              <a:rPr lang="en-GB" sz="2000" dirty="0" smtClean="0"/>
              <a:t>framework</a:t>
            </a:r>
          </a:p>
          <a:p>
            <a:pPr lvl="3"/>
            <a:r>
              <a:rPr lang="en-GB" sz="1400" dirty="0" smtClean="0"/>
              <a:t>operations for service chains provisioning and adaptation</a:t>
            </a:r>
          </a:p>
          <a:p>
            <a:pPr lvl="3"/>
            <a:r>
              <a:rPr lang="en-GB" sz="1400" dirty="0" smtClean="0"/>
              <a:t>performance </a:t>
            </a:r>
            <a:r>
              <a:rPr lang="en-GB" sz="1400" dirty="0"/>
              <a:t>metrics for VNFs and </a:t>
            </a:r>
            <a:r>
              <a:rPr lang="en-GB" sz="1400" dirty="0" smtClean="0"/>
              <a:t>VLs</a:t>
            </a:r>
          </a:p>
          <a:p>
            <a:pPr lvl="3"/>
            <a:r>
              <a:rPr lang="en-GB" sz="1400" dirty="0" smtClean="0"/>
              <a:t>This is still </a:t>
            </a:r>
            <a:r>
              <a:rPr lang="en-GB" sz="1400" dirty="0"/>
              <a:t>under study</a:t>
            </a:r>
            <a:endParaRPr lang="en-GB" sz="1400" dirty="0"/>
          </a:p>
          <a:p>
            <a:pPr lvl="2"/>
            <a:r>
              <a:rPr lang="en-GB" sz="2000" dirty="0"/>
              <a:t>Integration in SFC control plane architecture</a:t>
            </a:r>
          </a:p>
          <a:p>
            <a:pPr marL="457200" lvl="1" indent="0">
              <a:buNone/>
            </a:pPr>
            <a:endParaRPr lang="it-IT" sz="2400" i="1" dirty="0" smtClean="0"/>
          </a:p>
          <a:p>
            <a:pPr lvl="1"/>
            <a:endParaRPr lang="it-IT" sz="2400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414283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Proposed approach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it-IT" sz="2400" dirty="0" smtClean="0"/>
              <a:t>Our 2 I-Ds </a:t>
            </a:r>
            <a:r>
              <a:rPr lang="it-IT" sz="2400" dirty="0"/>
              <a:t>show </a:t>
            </a:r>
            <a:r>
              <a:rPr lang="en-GB" sz="2400" dirty="0"/>
              <a:t>complementary approaches</a:t>
            </a:r>
          </a:p>
          <a:p>
            <a:pPr lvl="1"/>
            <a:r>
              <a:rPr lang="en-GB" sz="1800" dirty="0" smtClean="0">
                <a:solidFill>
                  <a:prstClr val="black"/>
                </a:solidFill>
              </a:rPr>
              <a:t>We could </a:t>
            </a:r>
            <a:r>
              <a:rPr lang="en-GB" sz="1800" dirty="0">
                <a:solidFill>
                  <a:prstClr val="black"/>
                </a:solidFill>
              </a:rPr>
              <a:t>work together towards a VNFPOOL enabled resource management in service chaining</a:t>
            </a:r>
          </a:p>
          <a:p>
            <a:pPr lvl="2"/>
            <a:r>
              <a:rPr lang="en-GB" sz="1400" dirty="0">
                <a:solidFill>
                  <a:prstClr val="black"/>
                </a:solidFill>
              </a:rPr>
              <a:t>Functional decomposition of the framework, covering intra &amp; inter NFVI PoP resource management</a:t>
            </a:r>
          </a:p>
          <a:p>
            <a:pPr lvl="2"/>
            <a:r>
              <a:rPr lang="en-GB" sz="1400" dirty="0">
                <a:solidFill>
                  <a:prstClr val="black"/>
                </a:solidFill>
              </a:rPr>
              <a:t>Integration in the SFC control and management </a:t>
            </a:r>
            <a:r>
              <a:rPr lang="en-GB" sz="1400" dirty="0">
                <a:solidFill>
                  <a:prstClr val="black"/>
                </a:solidFill>
              </a:rPr>
              <a:t>plane</a:t>
            </a:r>
          </a:p>
          <a:p>
            <a:r>
              <a:rPr lang="en-GB" sz="2400" dirty="0" smtClean="0"/>
              <a:t>What to merge/scope in a unified RG I-D</a:t>
            </a:r>
          </a:p>
          <a:p>
            <a:pPr lvl="1">
              <a:spcBef>
                <a:spcPts val="1200"/>
              </a:spcBef>
            </a:pPr>
            <a:r>
              <a:rPr lang="en-GB" sz="2000" i="1" dirty="0" smtClean="0"/>
              <a:t>draft-</a:t>
            </a:r>
            <a:r>
              <a:rPr lang="en-GB" sz="2000" i="1" dirty="0" err="1" smtClean="0"/>
              <a:t>nfvrg</a:t>
            </a:r>
            <a:r>
              <a:rPr lang="en-GB" sz="2000" i="1" dirty="0" smtClean="0"/>
              <a:t>-</a:t>
            </a:r>
            <a:r>
              <a:rPr lang="en-GB" sz="2000" i="1" dirty="0" err="1" smtClean="0"/>
              <a:t>irtf</a:t>
            </a:r>
            <a:r>
              <a:rPr lang="en-GB" sz="2000" i="1" dirty="0" smtClean="0"/>
              <a:t>-resource-management-service-chain</a:t>
            </a:r>
            <a:endParaRPr lang="en-GB" sz="2000" i="1" dirty="0" smtClean="0"/>
          </a:p>
          <a:p>
            <a:pPr lvl="2"/>
            <a:r>
              <a:rPr lang="en-GB" sz="1400" dirty="0" smtClean="0">
                <a:solidFill>
                  <a:prstClr val="black"/>
                </a:solidFill>
              </a:rPr>
              <a:t>Keep focusing </a:t>
            </a:r>
            <a:r>
              <a:rPr lang="en-GB" sz="1400" dirty="0">
                <a:solidFill>
                  <a:prstClr val="black"/>
                </a:solidFill>
              </a:rPr>
              <a:t>on </a:t>
            </a:r>
            <a:r>
              <a:rPr lang="en-GB" sz="1400" dirty="0" smtClean="0">
                <a:solidFill>
                  <a:prstClr val="black"/>
                </a:solidFill>
              </a:rPr>
              <a:t>service chaining and resource management challenges and use cases</a:t>
            </a:r>
            <a:endParaRPr lang="en-GB" sz="1400" dirty="0">
              <a:solidFill>
                <a:prstClr val="black"/>
              </a:solidFill>
            </a:endParaRPr>
          </a:p>
          <a:p>
            <a:pPr lvl="2"/>
            <a:r>
              <a:rPr lang="en-GB" sz="1400" dirty="0" smtClean="0">
                <a:solidFill>
                  <a:prstClr val="black"/>
                </a:solidFill>
              </a:rPr>
              <a:t>Target </a:t>
            </a:r>
            <a:r>
              <a:rPr lang="en-GB" sz="1400" dirty="0" smtClean="0">
                <a:solidFill>
                  <a:prstClr val="black"/>
                </a:solidFill>
              </a:rPr>
              <a:t>resource management across multiple NFVI-PoPs</a:t>
            </a:r>
          </a:p>
          <a:p>
            <a:pPr lvl="1"/>
            <a:r>
              <a:rPr lang="en-GB" sz="2000" i="1" dirty="0"/>
              <a:t>draft-</a:t>
            </a:r>
            <a:r>
              <a:rPr lang="en-GB" sz="2000" i="1" dirty="0" err="1"/>
              <a:t>bernini</a:t>
            </a:r>
            <a:r>
              <a:rPr lang="en-GB" sz="2000" i="1" dirty="0"/>
              <a:t>-</a:t>
            </a:r>
            <a:r>
              <a:rPr lang="en-GB" sz="2000" i="1" dirty="0" err="1"/>
              <a:t>nfvrg</a:t>
            </a:r>
            <a:r>
              <a:rPr lang="en-GB" sz="2000" i="1" dirty="0"/>
              <a:t>-</a:t>
            </a:r>
            <a:r>
              <a:rPr lang="en-GB" sz="2000" i="1" dirty="0" err="1"/>
              <a:t>vnf</a:t>
            </a:r>
            <a:r>
              <a:rPr lang="en-GB" sz="2000" i="1" dirty="0"/>
              <a:t>-orchestration</a:t>
            </a:r>
          </a:p>
          <a:p>
            <a:pPr lvl="2"/>
            <a:r>
              <a:rPr lang="en-GB" sz="1400" dirty="0"/>
              <a:t>Focus on VNFPOOL aspects mostly for VNFs resiliency</a:t>
            </a:r>
          </a:p>
          <a:p>
            <a:pPr lvl="2"/>
            <a:r>
              <a:rPr lang="en-GB" sz="1400" dirty="0" smtClean="0"/>
              <a:t>Target </a:t>
            </a:r>
            <a:r>
              <a:rPr lang="en-GB" sz="1400" dirty="0"/>
              <a:t>orchestration and resource management within DC</a:t>
            </a:r>
            <a:r>
              <a:rPr lang="it-IT" sz="1400" dirty="0"/>
              <a:t>s/NFVI PoPs</a:t>
            </a:r>
          </a:p>
          <a:p>
            <a:pPr>
              <a:spcBef>
                <a:spcPts val="1200"/>
              </a:spcBef>
            </a:pPr>
            <a:endParaRPr lang="en-GB" sz="1600" dirty="0" smtClean="0">
              <a:solidFill>
                <a:prstClr val="black"/>
              </a:solidFill>
            </a:endParaRPr>
          </a:p>
          <a:p>
            <a:pPr lvl="2"/>
            <a:endParaRPr lang="en-GB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4055" y="2066925"/>
            <a:ext cx="7772400" cy="1362075"/>
          </a:xfrm>
        </p:spPr>
        <p:txBody>
          <a:bodyPr/>
          <a:lstStyle/>
          <a:p>
            <a:r>
              <a:rPr lang="en-GB" dirty="0" smtClean="0"/>
              <a:t>QUESTIONS? </a:t>
            </a:r>
            <a:br>
              <a:rPr lang="en-GB" dirty="0" smtClean="0"/>
            </a:br>
            <a:r>
              <a:rPr lang="en-GB" dirty="0" smtClean="0"/>
              <a:t>Thank </a:t>
            </a:r>
            <a:r>
              <a:rPr lang="en-GB" dirty="0" smtClean="0"/>
              <a:t>YOU !!</a:t>
            </a:r>
            <a:endParaRPr lang="en-GB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461727" y="4621213"/>
            <a:ext cx="8320134" cy="150018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Acknowledgement</a:t>
            </a:r>
          </a:p>
          <a:p>
            <a:endParaRPr lang="en-GB" sz="1800" dirty="0" smtClean="0"/>
          </a:p>
          <a:p>
            <a:r>
              <a:rPr lang="en-GB" sz="1800" dirty="0" smtClean="0"/>
              <a:t>This work is partially funded by the EU FP7 </a:t>
            </a:r>
            <a:r>
              <a:rPr lang="en-GB" sz="1800" dirty="0"/>
              <a:t>Trilogy2 </a:t>
            </a:r>
            <a:r>
              <a:rPr lang="en-GB" sz="1800" dirty="0" smtClean="0"/>
              <a:t>project (grant agreement 317756)</a:t>
            </a:r>
          </a:p>
          <a:p>
            <a:r>
              <a:rPr lang="en-GB" sz="1800" dirty="0" smtClean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581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391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Tema de Office</vt:lpstr>
      <vt:lpstr>PowerPoint Presentation</vt:lpstr>
      <vt:lpstr>VNF Pool orchestration</vt:lpstr>
      <vt:lpstr>Integration of VNFPOOL into ETSI NFV</vt:lpstr>
      <vt:lpstr>VNFpools in operators' DC</vt:lpstr>
      <vt:lpstr>Proposed framework</vt:lpstr>
      <vt:lpstr>Our planned next steps</vt:lpstr>
      <vt:lpstr>I-D merging opportunity</vt:lpstr>
      <vt:lpstr>Proposed approach</vt:lpstr>
      <vt:lpstr>QUESTIONS?  Thank YOU !!</vt:lpstr>
    </vt:vector>
  </TitlesOfParts>
  <Company>Telefonica I+D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ANDRES ARANDA GUTIERREZ</dc:creator>
  <cp:lastModifiedBy>Gino Carrozzo</cp:lastModifiedBy>
  <cp:revision>65</cp:revision>
  <dcterms:created xsi:type="dcterms:W3CDTF">2015-07-15T05:54:11Z</dcterms:created>
  <dcterms:modified xsi:type="dcterms:W3CDTF">2015-11-30T09:01:44Z</dcterms:modified>
</cp:coreProperties>
</file>