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68" r:id="rId4"/>
    <p:sldId id="269" r:id="rId5"/>
    <p:sldId id="283" r:id="rId6"/>
    <p:sldId id="279" r:id="rId7"/>
    <p:sldId id="287" r:id="rId8"/>
    <p:sldId id="271" r:id="rId9"/>
    <p:sldId id="284" r:id="rId10"/>
    <p:sldId id="275" r:id="rId11"/>
    <p:sldId id="277" r:id="rId12"/>
    <p:sldId id="285" r:id="rId13"/>
    <p:sldId id="278" r:id="rId14"/>
    <p:sldId id="276" r:id="rId15"/>
    <p:sldId id="286" r:id="rId16"/>
    <p:sldId id="280" r:id="rId17"/>
    <p:sldId id="288" r:id="rId18"/>
    <p:sldId id="289" r:id="rId19"/>
    <p:sldId id="272" r:id="rId20"/>
    <p:sldId id="281" r:id="rId21"/>
    <p:sldId id="282" r:id="rId22"/>
    <p:sldId id="290" r:id="rId23"/>
    <p:sldId id="274" r:id="rId24"/>
    <p:sldId id="273" r:id="rId25"/>
    <p:sldId id="26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14" autoAdjust="0"/>
  </p:normalViewPr>
  <p:slideViewPr>
    <p:cSldViewPr>
      <p:cViewPr varScale="1">
        <p:scale>
          <a:sx n="65" d="100"/>
          <a:sy n="65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A0FAE-D053-47F5-BE58-72FFB16546D1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321C28A-0CA0-4A82-B470-F09AF3050329}">
      <dgm:prSet phldrT="[Texte]"/>
      <dgm:spPr/>
      <dgm:t>
        <a:bodyPr/>
        <a:lstStyle/>
        <a:p>
          <a:r>
            <a:rPr lang="fr-FR" dirty="0" smtClean="0"/>
            <a:t>Bilan sur le projet</a:t>
          </a:r>
          <a:endParaRPr lang="fr-FR" dirty="0"/>
        </a:p>
      </dgm:t>
    </dgm:pt>
    <dgm:pt modelId="{C9418DF2-0DE7-4DE1-9E6E-26C29A6CBD83}" type="parTrans" cxnId="{2374C4FC-1E15-42B9-BF9D-EC75F5DEEA16}">
      <dgm:prSet/>
      <dgm:spPr/>
      <dgm:t>
        <a:bodyPr/>
        <a:lstStyle/>
        <a:p>
          <a:endParaRPr lang="fr-FR"/>
        </a:p>
      </dgm:t>
    </dgm:pt>
    <dgm:pt modelId="{8F6C83E7-F943-4FC3-A65D-7726B963A0F4}" type="sibTrans" cxnId="{2374C4FC-1E15-42B9-BF9D-EC75F5DEEA16}">
      <dgm:prSet/>
      <dgm:spPr/>
      <dgm:t>
        <a:bodyPr/>
        <a:lstStyle/>
        <a:p>
          <a:endParaRPr lang="fr-FR"/>
        </a:p>
      </dgm:t>
    </dgm:pt>
    <dgm:pt modelId="{EC79FA5D-D233-494F-B278-94EBEEFD7194}">
      <dgm:prSet phldrT="[Texte]"/>
      <dgm:spPr/>
      <dgm:t>
        <a:bodyPr/>
        <a:lstStyle/>
        <a:p>
          <a:r>
            <a:rPr lang="fr-FR" dirty="0" smtClean="0"/>
            <a:t>Résultat de la phase de Développement</a:t>
          </a:r>
          <a:endParaRPr lang="fr-FR" dirty="0"/>
        </a:p>
      </dgm:t>
    </dgm:pt>
    <dgm:pt modelId="{E8FF706E-17F0-48E0-A92D-71C32658FFF5}" type="parTrans" cxnId="{CF5980BE-1F38-4A1D-97A7-E45E8D812A44}">
      <dgm:prSet/>
      <dgm:spPr/>
      <dgm:t>
        <a:bodyPr/>
        <a:lstStyle/>
        <a:p>
          <a:endParaRPr lang="fr-FR"/>
        </a:p>
      </dgm:t>
    </dgm:pt>
    <dgm:pt modelId="{2AB874E9-15E0-479B-B744-3E7F79AA121D}" type="sibTrans" cxnId="{CF5980BE-1F38-4A1D-97A7-E45E8D812A44}">
      <dgm:prSet/>
      <dgm:spPr/>
      <dgm:t>
        <a:bodyPr/>
        <a:lstStyle/>
        <a:p>
          <a:endParaRPr lang="fr-FR"/>
        </a:p>
      </dgm:t>
    </dgm:pt>
    <dgm:pt modelId="{F394B46A-C0A8-4158-93D3-A5636093BF7E}">
      <dgm:prSet phldrT="[Texte]"/>
      <dgm:spPr/>
      <dgm:t>
        <a:bodyPr/>
        <a:lstStyle/>
        <a:p>
          <a:r>
            <a:rPr lang="fr-FR" dirty="0" smtClean="0"/>
            <a:t>Description des fonctions de l’appli</a:t>
          </a:r>
          <a:endParaRPr lang="fr-FR" dirty="0"/>
        </a:p>
      </dgm:t>
    </dgm:pt>
    <dgm:pt modelId="{78310584-32A6-4AC3-8A3E-BC61F81E76BA}" type="parTrans" cxnId="{1FD21F4C-07E6-4BFC-BFD6-53B64A63C65F}">
      <dgm:prSet/>
      <dgm:spPr/>
      <dgm:t>
        <a:bodyPr/>
        <a:lstStyle/>
        <a:p>
          <a:endParaRPr lang="fr-FR"/>
        </a:p>
      </dgm:t>
    </dgm:pt>
    <dgm:pt modelId="{BAF002AA-EEED-4B62-8EBF-0ABC72173499}" type="sibTrans" cxnId="{1FD21F4C-07E6-4BFC-BFD6-53B64A63C65F}">
      <dgm:prSet/>
      <dgm:spPr/>
      <dgm:t>
        <a:bodyPr/>
        <a:lstStyle/>
        <a:p>
          <a:endParaRPr lang="fr-FR"/>
        </a:p>
      </dgm:t>
    </dgm:pt>
    <dgm:pt modelId="{DB373B6E-7AA5-47D4-8D96-E04E0F342341}">
      <dgm:prSet phldrT="[Texte]"/>
      <dgm:spPr/>
      <dgm:t>
        <a:bodyPr/>
        <a:lstStyle/>
        <a:p>
          <a:r>
            <a:rPr lang="fr-FR" dirty="0" smtClean="0"/>
            <a:t>Problèmes rencontrées</a:t>
          </a:r>
          <a:endParaRPr lang="fr-FR" dirty="0"/>
        </a:p>
      </dgm:t>
    </dgm:pt>
    <dgm:pt modelId="{30022F46-5153-4A9A-9C8C-EBBB4508CF19}" type="parTrans" cxnId="{9154214A-C03D-404C-B5CD-4AF0E37F141D}">
      <dgm:prSet/>
      <dgm:spPr/>
      <dgm:t>
        <a:bodyPr/>
        <a:lstStyle/>
        <a:p>
          <a:endParaRPr lang="fr-FR"/>
        </a:p>
      </dgm:t>
    </dgm:pt>
    <dgm:pt modelId="{4DCEB53A-729E-4304-863D-692BE4C9E0A6}" type="sibTrans" cxnId="{9154214A-C03D-404C-B5CD-4AF0E37F141D}">
      <dgm:prSet/>
      <dgm:spPr/>
      <dgm:t>
        <a:bodyPr/>
        <a:lstStyle/>
        <a:p>
          <a:endParaRPr lang="fr-FR"/>
        </a:p>
      </dgm:t>
    </dgm:pt>
    <dgm:pt modelId="{C9ABF6D0-A9AE-47DB-A330-96315BE3C877}">
      <dgm:prSet phldrT="[Texte]"/>
      <dgm:spPr/>
      <dgm:t>
        <a:bodyPr/>
        <a:lstStyle/>
        <a:p>
          <a:r>
            <a:rPr lang="fr-FR" dirty="0" smtClean="0"/>
            <a:t>Démonstration (fil rouge)</a:t>
          </a:r>
          <a:endParaRPr lang="fr-FR" dirty="0"/>
        </a:p>
      </dgm:t>
    </dgm:pt>
    <dgm:pt modelId="{DC3183D2-7489-40FD-9086-773B9BDB97B4}" type="parTrans" cxnId="{683EC6F4-D4A3-468A-91AE-4D8532925D06}">
      <dgm:prSet/>
      <dgm:spPr/>
      <dgm:t>
        <a:bodyPr/>
        <a:lstStyle/>
        <a:p>
          <a:endParaRPr lang="fr-FR"/>
        </a:p>
      </dgm:t>
    </dgm:pt>
    <dgm:pt modelId="{D2538267-2607-4DA9-B39E-509005579690}" type="sibTrans" cxnId="{683EC6F4-D4A3-468A-91AE-4D8532925D06}">
      <dgm:prSet/>
      <dgm:spPr/>
      <dgm:t>
        <a:bodyPr/>
        <a:lstStyle/>
        <a:p>
          <a:endParaRPr lang="fr-FR"/>
        </a:p>
      </dgm:t>
    </dgm:pt>
    <dgm:pt modelId="{9F5060C5-EF3D-4F8F-8A7A-99D8CFA1A5C6}">
      <dgm:prSet phldrT="[Texte]"/>
      <dgm:spPr/>
      <dgm:t>
        <a:bodyPr/>
        <a:lstStyle/>
        <a:p>
          <a:r>
            <a:rPr lang="fr-FR" dirty="0" smtClean="0"/>
            <a:t>Gestion du projet </a:t>
          </a:r>
          <a:r>
            <a:rPr lang="fr-FR" dirty="0" err="1" smtClean="0"/>
            <a:t>EMACovoit</a:t>
          </a:r>
          <a:r>
            <a:rPr lang="fr-FR" dirty="0" smtClean="0"/>
            <a:t>’</a:t>
          </a:r>
          <a:endParaRPr lang="fr-FR" dirty="0"/>
        </a:p>
      </dgm:t>
    </dgm:pt>
    <dgm:pt modelId="{028120DE-1FDA-4EC5-A86D-2A89A6AFE804}" type="parTrans" cxnId="{49971186-C566-433B-A5F7-73C6252A7079}">
      <dgm:prSet/>
      <dgm:spPr/>
      <dgm:t>
        <a:bodyPr/>
        <a:lstStyle/>
        <a:p>
          <a:endParaRPr lang="fr-FR"/>
        </a:p>
      </dgm:t>
    </dgm:pt>
    <dgm:pt modelId="{A23B843C-9B8E-40B8-99A3-9F315E1563B2}" type="sibTrans" cxnId="{49971186-C566-433B-A5F7-73C6252A7079}">
      <dgm:prSet/>
      <dgm:spPr/>
      <dgm:t>
        <a:bodyPr/>
        <a:lstStyle/>
        <a:p>
          <a:endParaRPr lang="fr-FR"/>
        </a:p>
      </dgm:t>
    </dgm:pt>
    <dgm:pt modelId="{0D5E28D2-2084-4086-8135-F170F5C09DF8}" type="pres">
      <dgm:prSet presAssocID="{C86A0FAE-D053-47F5-BE58-72FFB16546D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6E23ACF1-171B-45C8-90C6-B580B8836B00}" type="pres">
      <dgm:prSet presAssocID="{C86A0FAE-D053-47F5-BE58-72FFB16546D1}" presName="Name1" presStyleCnt="0"/>
      <dgm:spPr/>
      <dgm:t>
        <a:bodyPr/>
        <a:lstStyle/>
        <a:p>
          <a:endParaRPr lang="fr-FR"/>
        </a:p>
      </dgm:t>
    </dgm:pt>
    <dgm:pt modelId="{2BA153AB-1405-43A2-8504-4F680FAA157E}" type="pres">
      <dgm:prSet presAssocID="{C86A0FAE-D053-47F5-BE58-72FFB16546D1}" presName="cycle" presStyleCnt="0"/>
      <dgm:spPr/>
      <dgm:t>
        <a:bodyPr/>
        <a:lstStyle/>
        <a:p>
          <a:endParaRPr lang="fr-FR"/>
        </a:p>
      </dgm:t>
    </dgm:pt>
    <dgm:pt modelId="{687CFDED-2EC5-44AC-80D9-904722A24F88}" type="pres">
      <dgm:prSet presAssocID="{C86A0FAE-D053-47F5-BE58-72FFB16546D1}" presName="srcNode" presStyleLbl="node1" presStyleIdx="0" presStyleCnt="6"/>
      <dgm:spPr/>
      <dgm:t>
        <a:bodyPr/>
        <a:lstStyle/>
        <a:p>
          <a:endParaRPr lang="fr-FR"/>
        </a:p>
      </dgm:t>
    </dgm:pt>
    <dgm:pt modelId="{27E635B4-57DA-4DB7-9EB3-D76F55BEE129}" type="pres">
      <dgm:prSet presAssocID="{C86A0FAE-D053-47F5-BE58-72FFB16546D1}" presName="conn" presStyleLbl="parChTrans1D2" presStyleIdx="0" presStyleCnt="1"/>
      <dgm:spPr/>
      <dgm:t>
        <a:bodyPr/>
        <a:lstStyle/>
        <a:p>
          <a:endParaRPr lang="fr-FR"/>
        </a:p>
      </dgm:t>
    </dgm:pt>
    <dgm:pt modelId="{CD0F65A7-2BBB-40EB-AAF1-1F8AE8B64B36}" type="pres">
      <dgm:prSet presAssocID="{C86A0FAE-D053-47F5-BE58-72FFB16546D1}" presName="extraNode" presStyleLbl="node1" presStyleIdx="0" presStyleCnt="6"/>
      <dgm:spPr/>
      <dgm:t>
        <a:bodyPr/>
        <a:lstStyle/>
        <a:p>
          <a:endParaRPr lang="fr-FR"/>
        </a:p>
      </dgm:t>
    </dgm:pt>
    <dgm:pt modelId="{E09A6C8A-3FE9-4894-AD54-86B0442BF099}" type="pres">
      <dgm:prSet presAssocID="{C86A0FAE-D053-47F5-BE58-72FFB16546D1}" presName="dstNode" presStyleLbl="node1" presStyleIdx="0" presStyleCnt="6"/>
      <dgm:spPr/>
      <dgm:t>
        <a:bodyPr/>
        <a:lstStyle/>
        <a:p>
          <a:endParaRPr lang="fr-FR"/>
        </a:p>
      </dgm:t>
    </dgm:pt>
    <dgm:pt modelId="{84C3AF5C-B4D7-4EA5-A403-45EE7136A85B}" type="pres">
      <dgm:prSet presAssocID="{EC79FA5D-D233-494F-B278-94EBEEFD719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B65568-F866-4233-A0BE-37301E3C8039}" type="pres">
      <dgm:prSet presAssocID="{EC79FA5D-D233-494F-B278-94EBEEFD7194}" presName="accent_1" presStyleCnt="0"/>
      <dgm:spPr/>
    </dgm:pt>
    <dgm:pt modelId="{49417C47-547D-425B-89E2-EEA86678454B}" type="pres">
      <dgm:prSet presAssocID="{EC79FA5D-D233-494F-B278-94EBEEFD7194}" presName="accentRepeatNode" presStyleLbl="solidFgAcc1" presStyleIdx="0" presStyleCnt="6"/>
      <dgm:spPr/>
    </dgm:pt>
    <dgm:pt modelId="{D1213777-1FD1-4DF9-8F63-03F3592E7DD2}" type="pres">
      <dgm:prSet presAssocID="{C9ABF6D0-A9AE-47DB-A330-96315BE3C87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3A7611-A019-4133-B8BB-247A7A4B9690}" type="pres">
      <dgm:prSet presAssocID="{C9ABF6D0-A9AE-47DB-A330-96315BE3C877}" presName="accent_2" presStyleCnt="0"/>
      <dgm:spPr/>
    </dgm:pt>
    <dgm:pt modelId="{438D22D6-88D4-4B39-BEFA-AB40A3CB20C7}" type="pres">
      <dgm:prSet presAssocID="{C9ABF6D0-A9AE-47DB-A330-96315BE3C877}" presName="accentRepeatNode" presStyleLbl="solidFgAcc1" presStyleIdx="1" presStyleCnt="6"/>
      <dgm:spPr/>
    </dgm:pt>
    <dgm:pt modelId="{D4DA6802-810F-4819-AA21-0FCC636154FD}" type="pres">
      <dgm:prSet presAssocID="{F394B46A-C0A8-4158-93D3-A5636093BF7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384B9-E516-4C6E-8F40-23D2A2665A51}" type="pres">
      <dgm:prSet presAssocID="{F394B46A-C0A8-4158-93D3-A5636093BF7E}" presName="accent_3" presStyleCnt="0"/>
      <dgm:spPr/>
    </dgm:pt>
    <dgm:pt modelId="{8EDA5B4A-4700-4140-876E-3CBFCF6DC5B9}" type="pres">
      <dgm:prSet presAssocID="{F394B46A-C0A8-4158-93D3-A5636093BF7E}" presName="accentRepeatNode" presStyleLbl="solidFgAcc1" presStyleIdx="2" presStyleCnt="6"/>
      <dgm:spPr/>
    </dgm:pt>
    <dgm:pt modelId="{CD1992CA-BBDC-47BD-81BC-F6729B93112E}" type="pres">
      <dgm:prSet presAssocID="{DB373B6E-7AA5-47D4-8D96-E04E0F34234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28732C-86CA-437E-AA0B-C493FA9F6489}" type="pres">
      <dgm:prSet presAssocID="{DB373B6E-7AA5-47D4-8D96-E04E0F342341}" presName="accent_4" presStyleCnt="0"/>
      <dgm:spPr/>
    </dgm:pt>
    <dgm:pt modelId="{CC15F20D-552C-4422-959E-4C1FBC30A290}" type="pres">
      <dgm:prSet presAssocID="{DB373B6E-7AA5-47D4-8D96-E04E0F342341}" presName="accentRepeatNode" presStyleLbl="solidFgAcc1" presStyleIdx="3" presStyleCnt="6"/>
      <dgm:spPr/>
    </dgm:pt>
    <dgm:pt modelId="{71816E66-02EF-40DC-A91F-B425303FDE3E}" type="pres">
      <dgm:prSet presAssocID="{9F5060C5-EF3D-4F8F-8A7A-99D8CFA1A5C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B254D4-2DF1-4AE8-A64E-8841602AD920}" type="pres">
      <dgm:prSet presAssocID="{9F5060C5-EF3D-4F8F-8A7A-99D8CFA1A5C6}" presName="accent_5" presStyleCnt="0"/>
      <dgm:spPr/>
    </dgm:pt>
    <dgm:pt modelId="{EE2FA288-0E8A-48BA-9656-3853370D9A1B}" type="pres">
      <dgm:prSet presAssocID="{9F5060C5-EF3D-4F8F-8A7A-99D8CFA1A5C6}" presName="accentRepeatNode" presStyleLbl="solidFgAcc1" presStyleIdx="4" presStyleCnt="6"/>
      <dgm:spPr/>
    </dgm:pt>
    <dgm:pt modelId="{33993C56-8A50-48C1-A4D6-65ACCC078181}" type="pres">
      <dgm:prSet presAssocID="{A321C28A-0CA0-4A82-B470-F09AF305032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F668E7-8E32-4AB4-B9AB-3353B27C06EB}" type="pres">
      <dgm:prSet presAssocID="{A321C28A-0CA0-4A82-B470-F09AF3050329}" presName="accent_6" presStyleCnt="0"/>
      <dgm:spPr/>
    </dgm:pt>
    <dgm:pt modelId="{5E4880B9-1A4C-46A3-A2FD-F3847D430520}" type="pres">
      <dgm:prSet presAssocID="{A321C28A-0CA0-4A82-B470-F09AF3050329}" presName="accentRepeatNode" presStyleLbl="solidFgAcc1" presStyleIdx="5" presStyleCnt="6" custScaleX="96210" custScaleY="96214"/>
      <dgm:spPr/>
      <dgm:t>
        <a:bodyPr/>
        <a:lstStyle/>
        <a:p>
          <a:endParaRPr lang="fr-FR"/>
        </a:p>
      </dgm:t>
    </dgm:pt>
  </dgm:ptLst>
  <dgm:cxnLst>
    <dgm:cxn modelId="{2374C4FC-1E15-42B9-BF9D-EC75F5DEEA16}" srcId="{C86A0FAE-D053-47F5-BE58-72FFB16546D1}" destId="{A321C28A-0CA0-4A82-B470-F09AF3050329}" srcOrd="5" destOrd="0" parTransId="{C9418DF2-0DE7-4DE1-9E6E-26C29A6CBD83}" sibTransId="{8F6C83E7-F943-4FC3-A65D-7726B963A0F4}"/>
    <dgm:cxn modelId="{9154214A-C03D-404C-B5CD-4AF0E37F141D}" srcId="{C86A0FAE-D053-47F5-BE58-72FFB16546D1}" destId="{DB373B6E-7AA5-47D4-8D96-E04E0F342341}" srcOrd="3" destOrd="0" parTransId="{30022F46-5153-4A9A-9C8C-EBBB4508CF19}" sibTransId="{4DCEB53A-729E-4304-863D-692BE4C9E0A6}"/>
    <dgm:cxn modelId="{1FD21F4C-07E6-4BFC-BFD6-53B64A63C65F}" srcId="{C86A0FAE-D053-47F5-BE58-72FFB16546D1}" destId="{F394B46A-C0A8-4158-93D3-A5636093BF7E}" srcOrd="2" destOrd="0" parTransId="{78310584-32A6-4AC3-8A3E-BC61F81E76BA}" sibTransId="{BAF002AA-EEED-4B62-8EBF-0ABC72173499}"/>
    <dgm:cxn modelId="{84427C8E-DD72-4EE5-9F8C-115E640E8584}" type="presOf" srcId="{C86A0FAE-D053-47F5-BE58-72FFB16546D1}" destId="{0D5E28D2-2084-4086-8135-F170F5C09DF8}" srcOrd="0" destOrd="0" presId="urn:microsoft.com/office/officeart/2008/layout/VerticalCurvedList"/>
    <dgm:cxn modelId="{CF5980BE-1F38-4A1D-97A7-E45E8D812A44}" srcId="{C86A0FAE-D053-47F5-BE58-72FFB16546D1}" destId="{EC79FA5D-D233-494F-B278-94EBEEFD7194}" srcOrd="0" destOrd="0" parTransId="{E8FF706E-17F0-48E0-A92D-71C32658FFF5}" sibTransId="{2AB874E9-15E0-479B-B744-3E7F79AA121D}"/>
    <dgm:cxn modelId="{B7FE2E24-F30A-4FCE-9683-8CC5B4F37C1F}" type="presOf" srcId="{2AB874E9-15E0-479B-B744-3E7F79AA121D}" destId="{27E635B4-57DA-4DB7-9EB3-D76F55BEE129}" srcOrd="0" destOrd="0" presId="urn:microsoft.com/office/officeart/2008/layout/VerticalCurvedList"/>
    <dgm:cxn modelId="{E4210B62-1E67-4DFD-9661-4ECF232DB7AE}" type="presOf" srcId="{F394B46A-C0A8-4158-93D3-A5636093BF7E}" destId="{D4DA6802-810F-4819-AA21-0FCC636154FD}" srcOrd="0" destOrd="0" presId="urn:microsoft.com/office/officeart/2008/layout/VerticalCurvedList"/>
    <dgm:cxn modelId="{CA0E5ADA-A0B2-4989-AC51-674AE04E06D0}" type="presOf" srcId="{C9ABF6D0-A9AE-47DB-A330-96315BE3C877}" destId="{D1213777-1FD1-4DF9-8F63-03F3592E7DD2}" srcOrd="0" destOrd="0" presId="urn:microsoft.com/office/officeart/2008/layout/VerticalCurvedList"/>
    <dgm:cxn modelId="{46983B10-F315-4E67-8ECA-79B5C391AB58}" type="presOf" srcId="{DB373B6E-7AA5-47D4-8D96-E04E0F342341}" destId="{CD1992CA-BBDC-47BD-81BC-F6729B93112E}" srcOrd="0" destOrd="0" presId="urn:microsoft.com/office/officeart/2008/layout/VerticalCurvedList"/>
    <dgm:cxn modelId="{49971186-C566-433B-A5F7-73C6252A7079}" srcId="{C86A0FAE-D053-47F5-BE58-72FFB16546D1}" destId="{9F5060C5-EF3D-4F8F-8A7A-99D8CFA1A5C6}" srcOrd="4" destOrd="0" parTransId="{028120DE-1FDA-4EC5-A86D-2A89A6AFE804}" sibTransId="{A23B843C-9B8E-40B8-99A3-9F315E1563B2}"/>
    <dgm:cxn modelId="{FAABD131-9503-4A42-904E-5B150BF475A5}" type="presOf" srcId="{A321C28A-0CA0-4A82-B470-F09AF3050329}" destId="{33993C56-8A50-48C1-A4D6-65ACCC078181}" srcOrd="0" destOrd="0" presId="urn:microsoft.com/office/officeart/2008/layout/VerticalCurvedList"/>
    <dgm:cxn modelId="{2260F8F9-BF1A-4141-A215-AE76869B1B86}" type="presOf" srcId="{9F5060C5-EF3D-4F8F-8A7A-99D8CFA1A5C6}" destId="{71816E66-02EF-40DC-A91F-B425303FDE3E}" srcOrd="0" destOrd="0" presId="urn:microsoft.com/office/officeart/2008/layout/VerticalCurvedList"/>
    <dgm:cxn modelId="{683EC6F4-D4A3-468A-91AE-4D8532925D06}" srcId="{C86A0FAE-D053-47F5-BE58-72FFB16546D1}" destId="{C9ABF6D0-A9AE-47DB-A330-96315BE3C877}" srcOrd="1" destOrd="0" parTransId="{DC3183D2-7489-40FD-9086-773B9BDB97B4}" sibTransId="{D2538267-2607-4DA9-B39E-509005579690}"/>
    <dgm:cxn modelId="{4060C685-AE56-44BE-896A-D1F039214BBE}" type="presOf" srcId="{EC79FA5D-D233-494F-B278-94EBEEFD7194}" destId="{84C3AF5C-B4D7-4EA5-A403-45EE7136A85B}" srcOrd="0" destOrd="0" presId="urn:microsoft.com/office/officeart/2008/layout/VerticalCurvedList"/>
    <dgm:cxn modelId="{4CA8E694-E19A-4319-A06D-12084B7A4AC9}" type="presParOf" srcId="{0D5E28D2-2084-4086-8135-F170F5C09DF8}" destId="{6E23ACF1-171B-45C8-90C6-B580B8836B00}" srcOrd="0" destOrd="0" presId="urn:microsoft.com/office/officeart/2008/layout/VerticalCurvedList"/>
    <dgm:cxn modelId="{427183F0-19AD-4E79-9109-4A2D743B5017}" type="presParOf" srcId="{6E23ACF1-171B-45C8-90C6-B580B8836B00}" destId="{2BA153AB-1405-43A2-8504-4F680FAA157E}" srcOrd="0" destOrd="0" presId="urn:microsoft.com/office/officeart/2008/layout/VerticalCurvedList"/>
    <dgm:cxn modelId="{A5ACE8F7-CC13-4B70-9C91-C43353782EBD}" type="presParOf" srcId="{2BA153AB-1405-43A2-8504-4F680FAA157E}" destId="{687CFDED-2EC5-44AC-80D9-904722A24F88}" srcOrd="0" destOrd="0" presId="urn:microsoft.com/office/officeart/2008/layout/VerticalCurvedList"/>
    <dgm:cxn modelId="{E042112D-9C77-420E-B4C6-F47E2051ADA5}" type="presParOf" srcId="{2BA153AB-1405-43A2-8504-4F680FAA157E}" destId="{27E635B4-57DA-4DB7-9EB3-D76F55BEE129}" srcOrd="1" destOrd="0" presId="urn:microsoft.com/office/officeart/2008/layout/VerticalCurvedList"/>
    <dgm:cxn modelId="{CCAEF35C-4F49-413C-8155-B3677120C6DB}" type="presParOf" srcId="{2BA153AB-1405-43A2-8504-4F680FAA157E}" destId="{CD0F65A7-2BBB-40EB-AAF1-1F8AE8B64B36}" srcOrd="2" destOrd="0" presId="urn:microsoft.com/office/officeart/2008/layout/VerticalCurvedList"/>
    <dgm:cxn modelId="{503DB549-03F5-40D0-9DF7-142CE521FE19}" type="presParOf" srcId="{2BA153AB-1405-43A2-8504-4F680FAA157E}" destId="{E09A6C8A-3FE9-4894-AD54-86B0442BF099}" srcOrd="3" destOrd="0" presId="urn:microsoft.com/office/officeart/2008/layout/VerticalCurvedList"/>
    <dgm:cxn modelId="{58FBF3CB-4E51-4A3B-A8FD-E09BF23A855D}" type="presParOf" srcId="{6E23ACF1-171B-45C8-90C6-B580B8836B00}" destId="{84C3AF5C-B4D7-4EA5-A403-45EE7136A85B}" srcOrd="1" destOrd="0" presId="urn:microsoft.com/office/officeart/2008/layout/VerticalCurvedList"/>
    <dgm:cxn modelId="{43D2D82B-F563-4113-8FAC-CA66E45F08BC}" type="presParOf" srcId="{6E23ACF1-171B-45C8-90C6-B580B8836B00}" destId="{10B65568-F866-4233-A0BE-37301E3C8039}" srcOrd="2" destOrd="0" presId="urn:microsoft.com/office/officeart/2008/layout/VerticalCurvedList"/>
    <dgm:cxn modelId="{638DBB77-94E3-423E-87ED-EE7AED8B1A3B}" type="presParOf" srcId="{10B65568-F866-4233-A0BE-37301E3C8039}" destId="{49417C47-547D-425B-89E2-EEA86678454B}" srcOrd="0" destOrd="0" presId="urn:microsoft.com/office/officeart/2008/layout/VerticalCurvedList"/>
    <dgm:cxn modelId="{2F90BE23-2E79-4CDC-B72B-D562E123A273}" type="presParOf" srcId="{6E23ACF1-171B-45C8-90C6-B580B8836B00}" destId="{D1213777-1FD1-4DF9-8F63-03F3592E7DD2}" srcOrd="3" destOrd="0" presId="urn:microsoft.com/office/officeart/2008/layout/VerticalCurvedList"/>
    <dgm:cxn modelId="{70DED974-B884-415E-A8DB-D4AA7D600401}" type="presParOf" srcId="{6E23ACF1-171B-45C8-90C6-B580B8836B00}" destId="{723A7611-A019-4133-B8BB-247A7A4B9690}" srcOrd="4" destOrd="0" presId="urn:microsoft.com/office/officeart/2008/layout/VerticalCurvedList"/>
    <dgm:cxn modelId="{106B77BE-EDFB-4849-BA81-271A0DD901D4}" type="presParOf" srcId="{723A7611-A019-4133-B8BB-247A7A4B9690}" destId="{438D22D6-88D4-4B39-BEFA-AB40A3CB20C7}" srcOrd="0" destOrd="0" presId="urn:microsoft.com/office/officeart/2008/layout/VerticalCurvedList"/>
    <dgm:cxn modelId="{6778FCA3-4945-4F8F-AC9A-F66E148543F8}" type="presParOf" srcId="{6E23ACF1-171B-45C8-90C6-B580B8836B00}" destId="{D4DA6802-810F-4819-AA21-0FCC636154FD}" srcOrd="5" destOrd="0" presId="urn:microsoft.com/office/officeart/2008/layout/VerticalCurvedList"/>
    <dgm:cxn modelId="{959D5581-7133-4CFD-B877-58E5748D954A}" type="presParOf" srcId="{6E23ACF1-171B-45C8-90C6-B580B8836B00}" destId="{825384B9-E516-4C6E-8F40-23D2A2665A51}" srcOrd="6" destOrd="0" presId="urn:microsoft.com/office/officeart/2008/layout/VerticalCurvedList"/>
    <dgm:cxn modelId="{B5ACAE54-4A9E-4BA7-B578-0635F38E8840}" type="presParOf" srcId="{825384B9-E516-4C6E-8F40-23D2A2665A51}" destId="{8EDA5B4A-4700-4140-876E-3CBFCF6DC5B9}" srcOrd="0" destOrd="0" presId="urn:microsoft.com/office/officeart/2008/layout/VerticalCurvedList"/>
    <dgm:cxn modelId="{A4FDB005-2CF2-4825-8158-A211745D54E0}" type="presParOf" srcId="{6E23ACF1-171B-45C8-90C6-B580B8836B00}" destId="{CD1992CA-BBDC-47BD-81BC-F6729B93112E}" srcOrd="7" destOrd="0" presId="urn:microsoft.com/office/officeart/2008/layout/VerticalCurvedList"/>
    <dgm:cxn modelId="{42EB56F5-B7DF-47BE-BCAE-3DC94DF2D64C}" type="presParOf" srcId="{6E23ACF1-171B-45C8-90C6-B580B8836B00}" destId="{8428732C-86CA-437E-AA0B-C493FA9F6489}" srcOrd="8" destOrd="0" presId="urn:microsoft.com/office/officeart/2008/layout/VerticalCurvedList"/>
    <dgm:cxn modelId="{97F083A3-39BF-4EEF-8076-1ECBCDEB98BB}" type="presParOf" srcId="{8428732C-86CA-437E-AA0B-C493FA9F6489}" destId="{CC15F20D-552C-4422-959E-4C1FBC30A290}" srcOrd="0" destOrd="0" presId="urn:microsoft.com/office/officeart/2008/layout/VerticalCurvedList"/>
    <dgm:cxn modelId="{D09F0B53-0A93-4F8B-AB45-90089BE04F0E}" type="presParOf" srcId="{6E23ACF1-171B-45C8-90C6-B580B8836B00}" destId="{71816E66-02EF-40DC-A91F-B425303FDE3E}" srcOrd="9" destOrd="0" presId="urn:microsoft.com/office/officeart/2008/layout/VerticalCurvedList"/>
    <dgm:cxn modelId="{0234793B-5B54-4669-B049-535C89AFB837}" type="presParOf" srcId="{6E23ACF1-171B-45C8-90C6-B580B8836B00}" destId="{BFB254D4-2DF1-4AE8-A64E-8841602AD920}" srcOrd="10" destOrd="0" presId="urn:microsoft.com/office/officeart/2008/layout/VerticalCurvedList"/>
    <dgm:cxn modelId="{56AF1F64-9B72-4904-8B0C-1522093C685D}" type="presParOf" srcId="{BFB254D4-2DF1-4AE8-A64E-8841602AD920}" destId="{EE2FA288-0E8A-48BA-9656-3853370D9A1B}" srcOrd="0" destOrd="0" presId="urn:microsoft.com/office/officeart/2008/layout/VerticalCurvedList"/>
    <dgm:cxn modelId="{83703796-EE1E-4F39-B65E-6DDE9AF313F9}" type="presParOf" srcId="{6E23ACF1-171B-45C8-90C6-B580B8836B00}" destId="{33993C56-8A50-48C1-A4D6-65ACCC078181}" srcOrd="11" destOrd="0" presId="urn:microsoft.com/office/officeart/2008/layout/VerticalCurvedList"/>
    <dgm:cxn modelId="{F4173CE9-2E39-41D9-ABF2-824ED616764A}" type="presParOf" srcId="{6E23ACF1-171B-45C8-90C6-B580B8836B00}" destId="{D2F668E7-8E32-4AB4-B9AB-3353B27C06EB}" srcOrd="12" destOrd="0" presId="urn:microsoft.com/office/officeart/2008/layout/VerticalCurvedList"/>
    <dgm:cxn modelId="{51F5E378-0E2F-48E7-B121-E985C4B7E7B3}" type="presParOf" srcId="{D2F668E7-8E32-4AB4-B9AB-3353B27C06EB}" destId="{5E4880B9-1A4C-46A3-A2FD-F3847D4305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E291A-A162-4010-82E3-E78E751AE80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F8C8F8-5BBD-48E0-A10B-FA001D311126}">
      <dgm:prSet phldrT="[Texte]"/>
      <dgm:spPr/>
      <dgm:t>
        <a:bodyPr/>
        <a:lstStyle/>
        <a:p>
          <a:r>
            <a:rPr lang="fr-FR" dirty="0" smtClean="0"/>
            <a:t>Organisation de la Base de donnée</a:t>
          </a:r>
          <a:endParaRPr lang="fr-FR" dirty="0"/>
        </a:p>
      </dgm:t>
    </dgm:pt>
    <dgm:pt modelId="{971F5BDA-BF18-4B3E-974D-31BC64C190F2}" type="parTrans" cxnId="{5EB347C0-99EC-4752-8CB7-C0454B784742}">
      <dgm:prSet/>
      <dgm:spPr/>
      <dgm:t>
        <a:bodyPr/>
        <a:lstStyle/>
        <a:p>
          <a:endParaRPr lang="fr-FR"/>
        </a:p>
      </dgm:t>
    </dgm:pt>
    <dgm:pt modelId="{BB2A3366-CDEC-4AAD-9B3A-84FCAD75D9BF}" type="sibTrans" cxnId="{5EB347C0-99EC-4752-8CB7-C0454B784742}">
      <dgm:prSet/>
      <dgm:spPr/>
      <dgm:t>
        <a:bodyPr/>
        <a:lstStyle/>
        <a:p>
          <a:endParaRPr lang="fr-FR"/>
        </a:p>
      </dgm:t>
    </dgm:pt>
    <dgm:pt modelId="{0D9FF696-AEB5-4051-BB2F-B7F90F75FFFE}">
      <dgm:prSet phldrT="[Texte]"/>
      <dgm:spPr/>
      <dgm:t>
        <a:bodyPr/>
        <a:lstStyle/>
        <a:p>
          <a:r>
            <a:rPr lang="fr-FR" dirty="0" smtClean="0"/>
            <a:t>Relation </a:t>
          </a:r>
          <a:r>
            <a:rPr lang="fr-FR" dirty="0" err="1" smtClean="0"/>
            <a:t>Many</a:t>
          </a:r>
          <a:r>
            <a:rPr lang="fr-FR" dirty="0" smtClean="0"/>
            <a:t>-to-</a:t>
          </a:r>
          <a:r>
            <a:rPr lang="fr-FR" dirty="0" err="1" smtClean="0"/>
            <a:t>many</a:t>
          </a:r>
          <a:endParaRPr lang="fr-FR" dirty="0"/>
        </a:p>
      </dgm:t>
    </dgm:pt>
    <dgm:pt modelId="{3C019CDF-BC88-4AB0-BC91-69D80A062933}" type="parTrans" cxnId="{B04E0CAA-FB5A-449A-B494-A0666123E132}">
      <dgm:prSet/>
      <dgm:spPr/>
      <dgm:t>
        <a:bodyPr/>
        <a:lstStyle/>
        <a:p>
          <a:endParaRPr lang="fr-FR"/>
        </a:p>
      </dgm:t>
    </dgm:pt>
    <dgm:pt modelId="{30B51AF1-AA75-4650-BEA1-FE2AABFDA058}" type="sibTrans" cxnId="{B04E0CAA-FB5A-449A-B494-A0666123E132}">
      <dgm:prSet/>
      <dgm:spPr/>
      <dgm:t>
        <a:bodyPr/>
        <a:lstStyle/>
        <a:p>
          <a:endParaRPr lang="fr-FR"/>
        </a:p>
      </dgm:t>
    </dgm:pt>
    <dgm:pt modelId="{B2D08CEF-B010-4F9A-BB71-7F47717FCB04}">
      <dgm:prSet phldrT="[Texte]"/>
      <dgm:spPr/>
      <dgm:t>
        <a:bodyPr/>
        <a:lstStyle/>
        <a:p>
          <a:r>
            <a:rPr lang="fr-FR" dirty="0" smtClean="0"/>
            <a:t>Fonction Rechercher une annonce</a:t>
          </a:r>
          <a:endParaRPr lang="fr-FR" dirty="0"/>
        </a:p>
      </dgm:t>
    </dgm:pt>
    <dgm:pt modelId="{E2302D8B-31D0-4FCA-8F42-D992EB30549E}" type="parTrans" cxnId="{E6F11B01-285F-400E-BD35-112192B18C99}">
      <dgm:prSet/>
      <dgm:spPr/>
      <dgm:t>
        <a:bodyPr/>
        <a:lstStyle/>
        <a:p>
          <a:endParaRPr lang="fr-FR"/>
        </a:p>
      </dgm:t>
    </dgm:pt>
    <dgm:pt modelId="{9C5B0FCD-0869-4A8D-B863-12B6C9183222}" type="sibTrans" cxnId="{E6F11B01-285F-400E-BD35-112192B18C99}">
      <dgm:prSet/>
      <dgm:spPr/>
      <dgm:t>
        <a:bodyPr/>
        <a:lstStyle/>
        <a:p>
          <a:endParaRPr lang="fr-FR"/>
        </a:p>
      </dgm:t>
    </dgm:pt>
    <dgm:pt modelId="{27F1A079-6BA8-4F07-AB87-83D0F6E5DD66}" type="pres">
      <dgm:prSet presAssocID="{E94E291A-A162-4010-82E3-E78E751AE805}" presName="diagram" presStyleCnt="0">
        <dgm:presLayoutVars>
          <dgm:dir/>
          <dgm:resizeHandles val="exact"/>
        </dgm:presLayoutVars>
      </dgm:prSet>
      <dgm:spPr/>
    </dgm:pt>
    <dgm:pt modelId="{3073335B-6398-42B6-A3C0-9EB5476B3320}" type="pres">
      <dgm:prSet presAssocID="{B4F8C8F8-5BBD-48E0-A10B-FA001D311126}" presName="node" presStyleLbl="node1" presStyleIdx="0" presStyleCnt="3">
        <dgm:presLayoutVars>
          <dgm:bulletEnabled val="1"/>
        </dgm:presLayoutVars>
      </dgm:prSet>
      <dgm:spPr/>
    </dgm:pt>
    <dgm:pt modelId="{F3E8981F-821D-4D9A-B4A8-09D36570C0DB}" type="pres">
      <dgm:prSet presAssocID="{BB2A3366-CDEC-4AAD-9B3A-84FCAD75D9BF}" presName="sibTrans" presStyleCnt="0"/>
      <dgm:spPr/>
    </dgm:pt>
    <dgm:pt modelId="{DB1C5E27-BCDD-4197-96F8-12454CF7D79E}" type="pres">
      <dgm:prSet presAssocID="{0D9FF696-AEB5-4051-BB2F-B7F90F75FF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405BA7-D704-4C4F-93A0-4C79406CD9F1}" type="pres">
      <dgm:prSet presAssocID="{30B51AF1-AA75-4650-BEA1-FE2AABFDA058}" presName="sibTrans" presStyleCnt="0"/>
      <dgm:spPr/>
    </dgm:pt>
    <dgm:pt modelId="{EF7021D4-209D-431B-B042-5A8D27C53D5C}" type="pres">
      <dgm:prSet presAssocID="{B2D08CEF-B010-4F9A-BB71-7F47717FCB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558EAC7-B89F-48E6-B381-ACC7BF2B83DA}" type="presOf" srcId="{0D9FF696-AEB5-4051-BB2F-B7F90F75FFFE}" destId="{DB1C5E27-BCDD-4197-96F8-12454CF7D79E}" srcOrd="0" destOrd="0" presId="urn:microsoft.com/office/officeart/2005/8/layout/default"/>
    <dgm:cxn modelId="{E6F11B01-285F-400E-BD35-112192B18C99}" srcId="{E94E291A-A162-4010-82E3-E78E751AE805}" destId="{B2D08CEF-B010-4F9A-BB71-7F47717FCB04}" srcOrd="2" destOrd="0" parTransId="{E2302D8B-31D0-4FCA-8F42-D992EB30549E}" sibTransId="{9C5B0FCD-0869-4A8D-B863-12B6C9183222}"/>
    <dgm:cxn modelId="{5EB347C0-99EC-4752-8CB7-C0454B784742}" srcId="{E94E291A-A162-4010-82E3-E78E751AE805}" destId="{B4F8C8F8-5BBD-48E0-A10B-FA001D311126}" srcOrd="0" destOrd="0" parTransId="{971F5BDA-BF18-4B3E-974D-31BC64C190F2}" sibTransId="{BB2A3366-CDEC-4AAD-9B3A-84FCAD75D9BF}"/>
    <dgm:cxn modelId="{B04E0CAA-FB5A-449A-B494-A0666123E132}" srcId="{E94E291A-A162-4010-82E3-E78E751AE805}" destId="{0D9FF696-AEB5-4051-BB2F-B7F90F75FFFE}" srcOrd="1" destOrd="0" parTransId="{3C019CDF-BC88-4AB0-BC91-69D80A062933}" sibTransId="{30B51AF1-AA75-4650-BEA1-FE2AABFDA058}"/>
    <dgm:cxn modelId="{5AF60A28-1046-4C0F-BF7B-85B77DBA7370}" type="presOf" srcId="{B4F8C8F8-5BBD-48E0-A10B-FA001D311126}" destId="{3073335B-6398-42B6-A3C0-9EB5476B3320}" srcOrd="0" destOrd="0" presId="urn:microsoft.com/office/officeart/2005/8/layout/default"/>
    <dgm:cxn modelId="{9FAE69ED-FCA1-4136-9508-A5CEC47E43A9}" type="presOf" srcId="{B2D08CEF-B010-4F9A-BB71-7F47717FCB04}" destId="{EF7021D4-209D-431B-B042-5A8D27C53D5C}" srcOrd="0" destOrd="0" presId="urn:microsoft.com/office/officeart/2005/8/layout/default"/>
    <dgm:cxn modelId="{47C76796-7986-41F3-A282-9C2604DAFFC1}" type="presOf" srcId="{E94E291A-A162-4010-82E3-E78E751AE805}" destId="{27F1A079-6BA8-4F07-AB87-83D0F6E5DD66}" srcOrd="0" destOrd="0" presId="urn:microsoft.com/office/officeart/2005/8/layout/default"/>
    <dgm:cxn modelId="{713EB2BE-3CBE-444D-B26A-AB2663A8F7E0}" type="presParOf" srcId="{27F1A079-6BA8-4F07-AB87-83D0F6E5DD66}" destId="{3073335B-6398-42B6-A3C0-9EB5476B3320}" srcOrd="0" destOrd="0" presId="urn:microsoft.com/office/officeart/2005/8/layout/default"/>
    <dgm:cxn modelId="{A9B01607-7526-4D9D-A819-216E7F741FBE}" type="presParOf" srcId="{27F1A079-6BA8-4F07-AB87-83D0F6E5DD66}" destId="{F3E8981F-821D-4D9A-B4A8-09D36570C0DB}" srcOrd="1" destOrd="0" presId="urn:microsoft.com/office/officeart/2005/8/layout/default"/>
    <dgm:cxn modelId="{83A634CE-5426-4BB0-9A70-5F9B326191DD}" type="presParOf" srcId="{27F1A079-6BA8-4F07-AB87-83D0F6E5DD66}" destId="{DB1C5E27-BCDD-4197-96F8-12454CF7D79E}" srcOrd="2" destOrd="0" presId="urn:microsoft.com/office/officeart/2005/8/layout/default"/>
    <dgm:cxn modelId="{5720CEC7-1E11-4FFC-BB3D-AD40B3082BBF}" type="presParOf" srcId="{27F1A079-6BA8-4F07-AB87-83D0F6E5DD66}" destId="{98405BA7-D704-4C4F-93A0-4C79406CD9F1}" srcOrd="3" destOrd="0" presId="urn:microsoft.com/office/officeart/2005/8/layout/default"/>
    <dgm:cxn modelId="{B772DBE8-CA24-4DFF-9A94-2CB083AEE4F5}" type="presParOf" srcId="{27F1A079-6BA8-4F07-AB87-83D0F6E5DD66}" destId="{EF7021D4-209D-431B-B042-5A8D27C53D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635B4-57DA-4DB7-9EB3-D76F55BEE129}">
      <dsp:nvSpPr>
        <dsp:cNvPr id="0" name=""/>
        <dsp:cNvSpPr/>
      </dsp:nvSpPr>
      <dsp:spPr>
        <a:xfrm>
          <a:off x="-5802696" y="-888110"/>
          <a:ext cx="6908261" cy="6908261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3AF5C-B4D7-4EA5-A403-45EE7136A85B}">
      <dsp:nvSpPr>
        <dsp:cNvPr id="0" name=""/>
        <dsp:cNvSpPr/>
      </dsp:nvSpPr>
      <dsp:spPr>
        <a:xfrm>
          <a:off x="411896" y="270253"/>
          <a:ext cx="6439160" cy="54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8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Résultat de la phase de Développement</a:t>
          </a:r>
          <a:endParaRPr lang="fr-FR" sz="2800" kern="1200" dirty="0"/>
        </a:p>
      </dsp:txBody>
      <dsp:txXfrm>
        <a:off x="411896" y="270253"/>
        <a:ext cx="6439160" cy="540301"/>
      </dsp:txXfrm>
    </dsp:sp>
    <dsp:sp modelId="{49417C47-547D-425B-89E2-EEA86678454B}">
      <dsp:nvSpPr>
        <dsp:cNvPr id="0" name=""/>
        <dsp:cNvSpPr/>
      </dsp:nvSpPr>
      <dsp:spPr>
        <a:xfrm>
          <a:off x="74208" y="202715"/>
          <a:ext cx="675376" cy="675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213777-1FD1-4DF9-8F63-03F3592E7DD2}">
      <dsp:nvSpPr>
        <dsp:cNvPr id="0" name=""/>
        <dsp:cNvSpPr/>
      </dsp:nvSpPr>
      <dsp:spPr>
        <a:xfrm>
          <a:off x="856330" y="1080602"/>
          <a:ext cx="5994725" cy="54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8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Démonstration (fil rouge)</a:t>
          </a:r>
          <a:endParaRPr lang="fr-FR" sz="2800" kern="1200" dirty="0"/>
        </a:p>
      </dsp:txBody>
      <dsp:txXfrm>
        <a:off x="856330" y="1080602"/>
        <a:ext cx="5994725" cy="540301"/>
      </dsp:txXfrm>
    </dsp:sp>
    <dsp:sp modelId="{438D22D6-88D4-4B39-BEFA-AB40A3CB20C7}">
      <dsp:nvSpPr>
        <dsp:cNvPr id="0" name=""/>
        <dsp:cNvSpPr/>
      </dsp:nvSpPr>
      <dsp:spPr>
        <a:xfrm>
          <a:off x="518642" y="1013064"/>
          <a:ext cx="675376" cy="675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DA6802-810F-4819-AA21-0FCC636154FD}">
      <dsp:nvSpPr>
        <dsp:cNvPr id="0" name=""/>
        <dsp:cNvSpPr/>
      </dsp:nvSpPr>
      <dsp:spPr>
        <a:xfrm>
          <a:off x="1059559" y="1890951"/>
          <a:ext cx="5791497" cy="54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8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Description des fonctions de l’appli</a:t>
          </a:r>
          <a:endParaRPr lang="fr-FR" sz="2800" kern="1200" dirty="0"/>
        </a:p>
      </dsp:txBody>
      <dsp:txXfrm>
        <a:off x="1059559" y="1890951"/>
        <a:ext cx="5791497" cy="540301"/>
      </dsp:txXfrm>
    </dsp:sp>
    <dsp:sp modelId="{8EDA5B4A-4700-4140-876E-3CBFCF6DC5B9}">
      <dsp:nvSpPr>
        <dsp:cNvPr id="0" name=""/>
        <dsp:cNvSpPr/>
      </dsp:nvSpPr>
      <dsp:spPr>
        <a:xfrm>
          <a:off x="721871" y="1823413"/>
          <a:ext cx="675376" cy="675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1992CA-BBDC-47BD-81BC-F6729B93112E}">
      <dsp:nvSpPr>
        <dsp:cNvPr id="0" name=""/>
        <dsp:cNvSpPr/>
      </dsp:nvSpPr>
      <dsp:spPr>
        <a:xfrm>
          <a:off x="1059559" y="2700787"/>
          <a:ext cx="5791497" cy="54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8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Problèmes rencontrées</a:t>
          </a:r>
          <a:endParaRPr lang="fr-FR" sz="2800" kern="1200" dirty="0"/>
        </a:p>
      </dsp:txBody>
      <dsp:txXfrm>
        <a:off x="1059559" y="2700787"/>
        <a:ext cx="5791497" cy="540301"/>
      </dsp:txXfrm>
    </dsp:sp>
    <dsp:sp modelId="{CC15F20D-552C-4422-959E-4C1FBC30A290}">
      <dsp:nvSpPr>
        <dsp:cNvPr id="0" name=""/>
        <dsp:cNvSpPr/>
      </dsp:nvSpPr>
      <dsp:spPr>
        <a:xfrm>
          <a:off x="721871" y="2633249"/>
          <a:ext cx="675376" cy="675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816E66-02EF-40DC-A91F-B425303FDE3E}">
      <dsp:nvSpPr>
        <dsp:cNvPr id="0" name=""/>
        <dsp:cNvSpPr/>
      </dsp:nvSpPr>
      <dsp:spPr>
        <a:xfrm>
          <a:off x="856330" y="3511136"/>
          <a:ext cx="5994725" cy="54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8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Gestion du projet </a:t>
          </a:r>
          <a:r>
            <a:rPr lang="fr-FR" sz="2800" kern="1200" dirty="0" err="1" smtClean="0"/>
            <a:t>EMACovoit</a:t>
          </a:r>
          <a:r>
            <a:rPr lang="fr-FR" sz="2800" kern="1200" dirty="0" smtClean="0"/>
            <a:t>’</a:t>
          </a:r>
          <a:endParaRPr lang="fr-FR" sz="2800" kern="1200" dirty="0"/>
        </a:p>
      </dsp:txBody>
      <dsp:txXfrm>
        <a:off x="856330" y="3511136"/>
        <a:ext cx="5994725" cy="540301"/>
      </dsp:txXfrm>
    </dsp:sp>
    <dsp:sp modelId="{EE2FA288-0E8A-48BA-9656-3853370D9A1B}">
      <dsp:nvSpPr>
        <dsp:cNvPr id="0" name=""/>
        <dsp:cNvSpPr/>
      </dsp:nvSpPr>
      <dsp:spPr>
        <a:xfrm>
          <a:off x="518642" y="3443598"/>
          <a:ext cx="675376" cy="6753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993C56-8A50-48C1-A4D6-65ACCC078181}">
      <dsp:nvSpPr>
        <dsp:cNvPr id="0" name=""/>
        <dsp:cNvSpPr/>
      </dsp:nvSpPr>
      <dsp:spPr>
        <a:xfrm>
          <a:off x="411896" y="4321485"/>
          <a:ext cx="6439160" cy="540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8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Bilan sur le projet</a:t>
          </a:r>
          <a:endParaRPr lang="fr-FR" sz="2800" kern="1200" dirty="0"/>
        </a:p>
      </dsp:txBody>
      <dsp:txXfrm>
        <a:off x="411896" y="4321485"/>
        <a:ext cx="6439160" cy="540301"/>
      </dsp:txXfrm>
    </dsp:sp>
    <dsp:sp modelId="{5E4880B9-1A4C-46A3-A2FD-F3847D430520}">
      <dsp:nvSpPr>
        <dsp:cNvPr id="0" name=""/>
        <dsp:cNvSpPr/>
      </dsp:nvSpPr>
      <dsp:spPr>
        <a:xfrm>
          <a:off x="87006" y="4266732"/>
          <a:ext cx="649779" cy="649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335B-6398-42B6-A3C0-9EB5476B3320}">
      <dsp:nvSpPr>
        <dsp:cNvPr id="0" name=""/>
        <dsp:cNvSpPr/>
      </dsp:nvSpPr>
      <dsp:spPr>
        <a:xfrm>
          <a:off x="0" y="339787"/>
          <a:ext cx="2227747" cy="133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Organisation de la Base de donnée</a:t>
          </a:r>
          <a:endParaRPr lang="fr-FR" sz="2700" kern="1200" dirty="0"/>
        </a:p>
      </dsp:txBody>
      <dsp:txXfrm>
        <a:off x="0" y="339787"/>
        <a:ext cx="2227747" cy="1336648"/>
      </dsp:txXfrm>
    </dsp:sp>
    <dsp:sp modelId="{DB1C5E27-BCDD-4197-96F8-12454CF7D79E}">
      <dsp:nvSpPr>
        <dsp:cNvPr id="0" name=""/>
        <dsp:cNvSpPr/>
      </dsp:nvSpPr>
      <dsp:spPr>
        <a:xfrm>
          <a:off x="2450522" y="339787"/>
          <a:ext cx="2227747" cy="133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Relation </a:t>
          </a:r>
          <a:r>
            <a:rPr lang="fr-FR" sz="2700" kern="1200" dirty="0" err="1" smtClean="0"/>
            <a:t>Many</a:t>
          </a:r>
          <a:r>
            <a:rPr lang="fr-FR" sz="2700" kern="1200" dirty="0" smtClean="0"/>
            <a:t>-to-</a:t>
          </a:r>
          <a:r>
            <a:rPr lang="fr-FR" sz="2700" kern="1200" dirty="0" err="1" smtClean="0"/>
            <a:t>many</a:t>
          </a:r>
          <a:endParaRPr lang="fr-FR" sz="2700" kern="1200" dirty="0"/>
        </a:p>
      </dsp:txBody>
      <dsp:txXfrm>
        <a:off x="2450522" y="339787"/>
        <a:ext cx="2227747" cy="1336648"/>
      </dsp:txXfrm>
    </dsp:sp>
    <dsp:sp modelId="{EF7021D4-209D-431B-B042-5A8D27C53D5C}">
      <dsp:nvSpPr>
        <dsp:cNvPr id="0" name=""/>
        <dsp:cNvSpPr/>
      </dsp:nvSpPr>
      <dsp:spPr>
        <a:xfrm>
          <a:off x="4901044" y="339787"/>
          <a:ext cx="2227747" cy="1336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Fonction Rechercher une annonce</a:t>
          </a:r>
          <a:endParaRPr lang="fr-FR" sz="2700" kern="1200" dirty="0"/>
        </a:p>
      </dsp:txBody>
      <dsp:txXfrm>
        <a:off x="4901044" y="339787"/>
        <a:ext cx="2227747" cy="133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990EB-6C8F-4A50-BA58-3A26623A298F}" type="datetimeFigureOut">
              <a:rPr lang="fr-FR" smtClean="0"/>
              <a:t>25/02/2016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9FAD1-F160-4FF3-BC61-4ADD452B37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75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Nécessité de pas avoir </a:t>
            </a:r>
            <a:r>
              <a:rPr lang="fr-FR" dirty="0" err="1" smtClean="0"/>
              <a:t>avoir</a:t>
            </a:r>
            <a:r>
              <a:rPr lang="fr-FR" dirty="0" smtClean="0"/>
              <a:t> de</a:t>
            </a:r>
            <a:r>
              <a:rPr lang="fr-FR" baseline="0" dirty="0" smtClean="0"/>
              <a:t> variable temporaire LDAP</a:t>
            </a:r>
          </a:p>
          <a:p>
            <a:r>
              <a:rPr lang="fr-FR" baseline="0" dirty="0" smtClean="0"/>
              <a:t>Nécessité d’être en branche </a:t>
            </a:r>
            <a:r>
              <a:rPr lang="fr-FR" baseline="0" dirty="0" err="1" smtClean="0"/>
              <a:t>dev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9FAD1-F160-4FF3-BC61-4ADD452B37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1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F7AB-A320-44FB-B032-A481519874BF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2D9A-F215-4EAE-89DF-E978AF024693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60BF-1041-43AB-88DF-3D8B9DA4E28A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A2E-42F1-4D8F-B944-8B0B19E85F27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25AF-07AC-476C-B425-0D8B8DEB01B5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18B-89FC-466F-8AB0-FFF123CCB168}" type="datetime1">
              <a:rPr lang="fr-FR" smtClean="0"/>
              <a:t>25/02/2016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4693-FE56-4AC5-9AFC-DA29F9A3EDA7}" type="datetime1">
              <a:rPr lang="fr-FR" smtClean="0"/>
              <a:t>25/02/2016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C83-3EF7-42AE-9BBC-AEA65A46EE9B}" type="datetime1">
              <a:rPr lang="fr-FR" smtClean="0"/>
              <a:t>25/02/2016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5000-92F7-48FD-B17F-54E263E3C343}" type="datetime1">
              <a:rPr lang="fr-FR" smtClean="0"/>
              <a:t>25/02/2016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577-8006-4046-B585-EEBF05346C40}" type="datetime1">
              <a:rPr lang="fr-FR" smtClean="0"/>
              <a:t>25/02/2016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B733-8258-46A5-94E3-92F72694C198}" type="datetime1">
              <a:rPr lang="fr-FR" smtClean="0"/>
              <a:t>25/02/2016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148093B-6AEC-4BCB-920E-41E9680E31C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AC86D1-1887-474A-A3CF-96D2EC8CB05B}" type="datetime1">
              <a:rPr lang="fr-FR" smtClean="0"/>
              <a:t>25/02/2016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nonce/rechercher/franc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nonce/3/10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rello.com/b/IyAhZscD/application-covoitur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localhost/emacovoi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nonce/publi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001" y="4149080"/>
            <a:ext cx="5689233" cy="441176"/>
          </a:xfrm>
        </p:spPr>
        <p:txBody>
          <a:bodyPr/>
          <a:lstStyle/>
          <a:p>
            <a:r>
              <a:rPr lang="fr-FR" b="1" dirty="0" smtClean="0"/>
              <a:t>Présentation de la phase de Développement</a:t>
            </a:r>
            <a:endParaRPr lang="fr-FR" b="1" dirty="0"/>
          </a:p>
        </p:txBody>
      </p:sp>
      <p:sp>
        <p:nvSpPr>
          <p:cNvPr id="4" name="AutoShape 5" descr="https://intranet.mines-albi.fr/sections/espace_communication/organisation_de_la_c/logos/logos_ecole/logo_mines_albi/logo_couleur/downloadFile/file/MINES_Albi-Carmaux_BURO-couleur.png?nocache=1382088058.4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https://intranet.mines-albi.fr/sections/espace_communication/organisation_de_la_c/logos/logos_ecole/logo_mines_albi/logo_couleur/downloadFile/file/MINES_Albi-Carmaux_BURO-couleur.png?nocache=1382088058.4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C:\Users\glecomte\Documents\! Documents Greg\- Cours Mines ALBI M2\Logo_Mines_Albi-Carmau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2462"/>
            <a:ext cx="1898606" cy="15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01835"/>
              </p:ext>
            </p:extLst>
          </p:nvPr>
        </p:nvGraphicFramePr>
        <p:xfrm>
          <a:off x="539552" y="5157192"/>
          <a:ext cx="1951385" cy="1224152"/>
        </p:xfrm>
        <a:graphic>
          <a:graphicData uri="http://schemas.openxmlformats.org/drawingml/2006/table">
            <a:tbl>
              <a:tblPr firstRow="1" firstCol="1" bandRow="1"/>
              <a:tblGrid>
                <a:gridCol w="1951385"/>
              </a:tblGrid>
              <a:tr h="30603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5F5F5F"/>
                          </a:solidFill>
                          <a:effectLst/>
                          <a:latin typeface="Calibri Light"/>
                          <a:ea typeface="Times New Roman"/>
                          <a:cs typeface="Times New Roman"/>
                        </a:rPr>
                        <a:t>Solène </a:t>
                      </a:r>
                      <a:r>
                        <a:rPr lang="fr-FR" sz="1800" dirty="0" err="1">
                          <a:solidFill>
                            <a:srgbClr val="5F5F5F"/>
                          </a:solidFill>
                          <a:effectLst/>
                          <a:latin typeface="Calibri Light"/>
                          <a:ea typeface="Times New Roman"/>
                          <a:cs typeface="Times New Roman"/>
                        </a:rPr>
                        <a:t>Pettier</a:t>
                      </a:r>
                      <a:endParaRPr lang="fr-FR" sz="1100" dirty="0">
                        <a:effectLst/>
                        <a:latin typeface="Calibri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5F5F5F"/>
                          </a:solidFill>
                          <a:effectLst/>
                          <a:latin typeface="Calibri Light"/>
                          <a:ea typeface="Times New Roman"/>
                          <a:cs typeface="Times New Roman"/>
                        </a:rPr>
                        <a:t>Paul Girault</a:t>
                      </a:r>
                      <a:endParaRPr lang="fr-FR" sz="1100" dirty="0">
                        <a:effectLst/>
                        <a:latin typeface="Calibri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5F5F5F"/>
                          </a:solidFill>
                          <a:effectLst/>
                          <a:latin typeface="Calibri Light"/>
                          <a:ea typeface="Times New Roman"/>
                          <a:cs typeface="Times New Roman"/>
                        </a:rPr>
                        <a:t>Arnaud Ballet</a:t>
                      </a:r>
                      <a:endParaRPr lang="fr-FR" sz="1100" dirty="0">
                        <a:effectLst/>
                        <a:latin typeface="Calibri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03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5F5F5F"/>
                          </a:solidFill>
                          <a:effectLst/>
                          <a:latin typeface="Calibri Light"/>
                          <a:ea typeface="Times New Roman"/>
                          <a:cs typeface="Times New Roman"/>
                        </a:rPr>
                        <a:t>Grégoire Lecomte</a:t>
                      </a:r>
                      <a:endParaRPr lang="fr-FR" sz="1100" dirty="0">
                        <a:effectLst/>
                        <a:latin typeface="Calibri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3" name="Picture 3" descr="C:\Users\glecomte\Pictures\Projet GSI\bit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021288"/>
            <a:ext cx="1788020" cy="5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lecomte\Pictures\Projet GSI\EMACovoit\g4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4" y="1988840"/>
            <a:ext cx="798419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Trajet allant d’un lieu A à un lieu 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Les lieux </a:t>
            </a:r>
            <a:r>
              <a:rPr lang="fr-FR" sz="2400" dirty="0" smtClean="0"/>
              <a:t>dans Albi → </a:t>
            </a:r>
            <a:r>
              <a:rPr lang="fr-FR" sz="2400" dirty="0" err="1" smtClean="0"/>
              <a:t>pré-définies</a:t>
            </a:r>
            <a:r>
              <a:rPr lang="fr-FR" sz="2400" dirty="0" smtClean="0"/>
              <a:t> </a:t>
            </a:r>
            <a:r>
              <a:rPr lang="fr-FR" sz="2400" dirty="0"/>
              <a:t>dans la table </a:t>
            </a:r>
            <a:r>
              <a:rPr lang="fr-FR" sz="2400" b="1" i="1" dirty="0" err="1" smtClean="0"/>
              <a:t>lieu_albi</a:t>
            </a:r>
            <a:endParaRPr lang="fr-FR" sz="2400" b="1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Liste des lieux dans </a:t>
            </a:r>
            <a:r>
              <a:rPr lang="fr-FR" sz="2400" dirty="0" smtClean="0"/>
              <a:t>Albi </a:t>
            </a:r>
            <a:r>
              <a:rPr lang="fr-FR" sz="2400" dirty="0"/>
              <a:t>modifiables par un administrateur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Modifiable et supprimable par l’auteur ou un administrateur.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Publication Covoiturage dans Albi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52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4176464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Lorsqu’aucun paramètre de recherche n’est </a:t>
            </a:r>
            <a:r>
              <a:rPr lang="fr-FR" sz="2400" dirty="0" smtClean="0"/>
              <a:t>précisé</a:t>
            </a:r>
          </a:p>
          <a:p>
            <a:pPr marL="114300" indent="0">
              <a:buNone/>
            </a:pPr>
            <a:r>
              <a:rPr lang="fr-FR" sz="2400" dirty="0" smtClean="0"/>
              <a:t>	→ Affiche liste </a:t>
            </a:r>
            <a:r>
              <a:rPr lang="fr-FR" sz="2400" dirty="0"/>
              <a:t>de tous les </a:t>
            </a:r>
            <a:r>
              <a:rPr lang="fr-FR" sz="2400" dirty="0" smtClean="0"/>
              <a:t>covoiturages en France</a:t>
            </a:r>
          </a:p>
          <a:p>
            <a:pPr marL="114300" indent="0">
              <a:buNone/>
            </a:pPr>
            <a:endParaRPr lang="fr-FR" sz="2400" dirty="0"/>
          </a:p>
          <a:p>
            <a:r>
              <a:rPr lang="fr-FR" sz="2400" dirty="0"/>
              <a:t>Affichage uniquement des covoiturages dont la date de départ est postérieure à la date actuelle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/>
              <a:t>Recherche par lieu de départ, destination, et </a:t>
            </a:r>
            <a:r>
              <a:rPr lang="fr-FR" sz="2400" dirty="0" smtClean="0"/>
              <a:t>date</a:t>
            </a:r>
            <a:endParaRPr lang="fr-FR" sz="2400" dirty="0"/>
          </a:p>
          <a:p>
            <a:r>
              <a:rPr lang="fr-FR" sz="2400" dirty="0"/>
              <a:t>Possibilité de trouver un covoiturage quel que soit le </a:t>
            </a:r>
            <a:r>
              <a:rPr lang="fr-FR" sz="2400" dirty="0" smtClean="0"/>
              <a:t>tronçon</a:t>
            </a:r>
          </a:p>
          <a:p>
            <a:endParaRPr lang="fr-FR" sz="2400" dirty="0" smtClean="0"/>
          </a:p>
          <a:p>
            <a:pPr marL="114300" indent="0" algn="ctr">
              <a:buNone/>
            </a:pPr>
            <a:r>
              <a:rPr lang="fr-FR" sz="2400" dirty="0" smtClean="0"/>
              <a:t> (départ </a:t>
            </a:r>
            <a:r>
              <a:rPr lang="fr-FR" sz="2400" dirty="0"/>
              <a:t>→</a:t>
            </a:r>
            <a:r>
              <a:rPr lang="fr-FR" sz="2400" dirty="0" smtClean="0"/>
              <a:t> étape | étape </a:t>
            </a:r>
            <a:r>
              <a:rPr lang="fr-FR" sz="2400" dirty="0"/>
              <a:t>→</a:t>
            </a:r>
            <a:r>
              <a:rPr lang="fr-FR" sz="2400" dirty="0" smtClean="0"/>
              <a:t> étape |</a:t>
            </a:r>
            <a:r>
              <a:rPr lang="fr-FR" sz="2400" dirty="0"/>
              <a:t> étape → </a:t>
            </a:r>
            <a:r>
              <a:rPr lang="fr-FR" sz="2400" dirty="0" smtClean="0"/>
              <a:t>destination)</a:t>
            </a:r>
            <a:endParaRPr lang="fr-FR" sz="2400" dirty="0"/>
          </a:p>
          <a:p>
            <a:pPr marL="11430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/>
              <a:t>R</a:t>
            </a:r>
            <a:r>
              <a:rPr lang="fr-FR" sz="4000" dirty="0" smtClean="0"/>
              <a:t>echerche Covoiturage en France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415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/>
              <a:t>R</a:t>
            </a:r>
            <a:r>
              <a:rPr lang="fr-FR" sz="4000" dirty="0" smtClean="0"/>
              <a:t>echerche Covoiturage</a:t>
            </a:r>
            <a:endParaRPr lang="fr-FR" sz="4000" dirty="0"/>
          </a:p>
        </p:txBody>
      </p:sp>
      <p:pic>
        <p:nvPicPr>
          <p:cNvPr id="8" name="Picture 2" descr="C:\Users\glecomte\Pictures\Projet GSI\filrouge-hd-300x2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939"/>
            <a:ext cx="1872208" cy="13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glecomte\Pictures\Projet GSI\Recherche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010"/>
            <a:ext cx="7884500" cy="468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4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4176464"/>
          </a:xfrm>
        </p:spPr>
        <p:txBody>
          <a:bodyPr>
            <a:normAutofit/>
          </a:bodyPr>
          <a:lstStyle/>
          <a:p>
            <a:r>
              <a:rPr lang="fr-FR" sz="2400" dirty="0"/>
              <a:t>Recherche à partir de la liste </a:t>
            </a:r>
            <a:r>
              <a:rPr lang="fr-FR" sz="2400" dirty="0" smtClean="0"/>
              <a:t>prédéfinie </a:t>
            </a:r>
            <a:r>
              <a:rPr lang="fr-FR" sz="2400" dirty="0"/>
              <a:t>des lieux dans </a:t>
            </a:r>
            <a:r>
              <a:rPr lang="fr-FR" sz="2400" dirty="0" smtClean="0"/>
              <a:t>Albi</a:t>
            </a:r>
          </a:p>
          <a:p>
            <a:endParaRPr lang="fr-FR" sz="2400" dirty="0"/>
          </a:p>
          <a:p>
            <a:r>
              <a:rPr lang="fr-FR" sz="2400" dirty="0"/>
              <a:t>Lorsqu’aucun paramètre de rentrés, affichage de la totalité des covoiturages dans </a:t>
            </a:r>
            <a:r>
              <a:rPr lang="fr-FR" sz="2400" dirty="0" smtClean="0"/>
              <a:t>Albi</a:t>
            </a:r>
          </a:p>
          <a:p>
            <a:pPr marL="114300" indent="0" algn="ctr">
              <a:buNone/>
            </a:pPr>
            <a:r>
              <a:rPr lang="fr-FR" sz="2400" dirty="0" smtClean="0"/>
              <a:t>(dont </a:t>
            </a:r>
            <a:r>
              <a:rPr lang="fr-FR" sz="2400" dirty="0"/>
              <a:t>la date postérieure à la date actuelle</a:t>
            </a:r>
            <a:r>
              <a:rPr lang="fr-FR" sz="2400" dirty="0" smtClean="0"/>
              <a:t>)</a:t>
            </a:r>
            <a:endParaRPr lang="fr-FR" sz="2400" dirty="0"/>
          </a:p>
          <a:p>
            <a:pPr marL="11430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/>
              <a:t>R</a:t>
            </a:r>
            <a:r>
              <a:rPr lang="fr-FR" sz="4000" dirty="0" smtClean="0"/>
              <a:t>echerche Covoiturage dans Albi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751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pic>
        <p:nvPicPr>
          <p:cNvPr id="2050" name="Picture 2" descr="See original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3828"/>
            <a:ext cx="1174932" cy="117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33123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Une annonce peut être sauvegardée par une personne n’étant pas </a:t>
            </a:r>
            <a:r>
              <a:rPr lang="fr-FR" sz="2400" dirty="0" smtClean="0"/>
              <a:t>l’auteur de l’annonce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Table sauvegarde </a:t>
            </a:r>
            <a:r>
              <a:rPr lang="fr-FR" sz="2400" dirty="0" smtClean="0"/>
              <a:t>fait </a:t>
            </a:r>
            <a:r>
              <a:rPr lang="fr-FR" sz="2400" dirty="0"/>
              <a:t>le lien </a:t>
            </a:r>
            <a:r>
              <a:rPr lang="fr-FR" sz="2400" dirty="0" smtClean="0"/>
              <a:t>: utilisateurs ↔ annonces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Vue affichant la liste des sauvegardes permettant la suppression d’annonces </a:t>
            </a:r>
            <a:r>
              <a:rPr lang="fr-FR" sz="2400" dirty="0" smtClean="0"/>
              <a:t>sauvegardées</a:t>
            </a:r>
            <a:endParaRPr lang="fr-FR" sz="2400" dirty="0"/>
          </a:p>
          <a:p>
            <a:pPr marL="11430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La sauvegarde concerne uniquement les covoiturages France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Sauvegarde </a:t>
            </a:r>
            <a:r>
              <a:rPr lang="fr-FR" sz="4000" dirty="0"/>
              <a:t>d’annonce</a:t>
            </a:r>
          </a:p>
        </p:txBody>
      </p:sp>
    </p:spTree>
    <p:extLst>
      <p:ext uri="{BB962C8B-B14F-4D97-AF65-F5344CB8AC3E}">
        <p14:creationId xmlns:p14="http://schemas.microsoft.com/office/powerpoint/2010/main" val="10081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Sauvegarde </a:t>
            </a:r>
            <a:r>
              <a:rPr lang="fr-FR" sz="4000" dirty="0"/>
              <a:t>d’annonce</a:t>
            </a:r>
          </a:p>
        </p:txBody>
      </p:sp>
      <p:pic>
        <p:nvPicPr>
          <p:cNvPr id="9" name="Picture 2" descr="C:\Users\glecomte\Pictures\Projet GSI\filrouge-hd-300x2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939"/>
            <a:ext cx="1872208" cy="13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glecomte\Pictures\Projet GSI\Save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4"/>
            <a:ext cx="8072890" cy="446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1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4968552"/>
          </a:xfrm>
        </p:spPr>
        <p:txBody>
          <a:bodyPr>
            <a:normAutofit/>
          </a:bodyPr>
          <a:lstStyle/>
          <a:p>
            <a:r>
              <a:rPr lang="fr-FR" sz="2400" dirty="0"/>
              <a:t>Deux types d’utilisateurs : standard et </a:t>
            </a:r>
            <a:r>
              <a:rPr lang="fr-FR" sz="2400" dirty="0" smtClean="0"/>
              <a:t>administrateurs</a:t>
            </a:r>
          </a:p>
          <a:p>
            <a:endParaRPr lang="fr-FR" sz="2400" dirty="0"/>
          </a:p>
          <a:p>
            <a:r>
              <a:rPr lang="fr-FR" sz="2400" dirty="0"/>
              <a:t>Un administrateur pourra promouvoir un utilisateur </a:t>
            </a:r>
            <a:r>
              <a:rPr lang="fr-FR" sz="2400" dirty="0" smtClean="0"/>
              <a:t>standard, </a:t>
            </a:r>
            <a:r>
              <a:rPr lang="fr-FR" sz="2400" dirty="0"/>
              <a:t>ou supprimer son </a:t>
            </a:r>
            <a:r>
              <a:rPr lang="fr-FR" sz="2400" dirty="0" smtClean="0"/>
              <a:t>statut d’administrateur</a:t>
            </a:r>
            <a:endParaRPr lang="fr-FR" sz="2400" dirty="0"/>
          </a:p>
          <a:p>
            <a:r>
              <a:rPr lang="fr-FR" sz="2400" dirty="0"/>
              <a:t>Possibilité d’ajouter facilement un niveau de droit afin qu’il y ait un super-administrateur (</a:t>
            </a:r>
            <a:r>
              <a:rPr lang="fr-FR" sz="2400" dirty="0" err="1"/>
              <a:t>root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/>
              <a:t>Gestion de la liste des lieux dans Albi par les administrateurs (ajout/suppression/modification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/>
              <a:t>Nettoyage des annonces obsolètes en base de données</a:t>
            </a:r>
          </a:p>
          <a:p>
            <a:pPr marL="11430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Statut Administrateur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614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Statut Administrateur</a:t>
            </a:r>
            <a:endParaRPr lang="fr-FR" sz="4000" dirty="0"/>
          </a:p>
        </p:txBody>
      </p:sp>
      <p:pic>
        <p:nvPicPr>
          <p:cNvPr id="8" name="Picture 2" descr="C:\Users\glecomte\Pictures\Projet GSI\filrouge-hd-300x2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939"/>
            <a:ext cx="1872208" cy="13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glecomte\Pictures\Projet GSI\Admi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4" y="1706494"/>
            <a:ext cx="8127672" cy="4170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128792" cy="1728192"/>
          </a:xfrm>
        </p:spPr>
        <p:txBody>
          <a:bodyPr anchor="t"/>
          <a:lstStyle/>
          <a:p>
            <a:pPr algn="ctr"/>
            <a:r>
              <a:rPr lang="fr-FR" sz="4800" dirty="0" smtClean="0"/>
              <a:t>Difficultés rencontrées lors du développement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563-6E8A-4F26-BEDA-AF9BAF8A3FFE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276448474"/>
              </p:ext>
            </p:extLst>
          </p:nvPr>
        </p:nvGraphicFramePr>
        <p:xfrm>
          <a:off x="683568" y="3717032"/>
          <a:ext cx="7128792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Organisation </a:t>
            </a:r>
            <a:r>
              <a:rPr lang="fr-FR" sz="4000" dirty="0"/>
              <a:t>de la base de donnée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19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7504" y="2060848"/>
            <a:ext cx="8136904" cy="403244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Au départ, une seule table de covoiturage que le covoiturage soit France ou dans Albi</a:t>
            </a:r>
          </a:p>
          <a:p>
            <a:r>
              <a:rPr lang="fr-FR" sz="2400" dirty="0" smtClean="0"/>
              <a:t>Difficile de retrouver des lieux comme résidence Gambetta à l’aide d’</a:t>
            </a:r>
            <a:r>
              <a:rPr lang="fr-FR" sz="2400" dirty="0" err="1" smtClean="0"/>
              <a:t>Openstreetmap</a:t>
            </a:r>
            <a:endParaRPr lang="fr-FR" sz="2400" dirty="0" smtClean="0"/>
          </a:p>
          <a:p>
            <a:r>
              <a:rPr lang="fr-FR" sz="2400" dirty="0" smtClean="0"/>
              <a:t>Choix de faire deux tables séparées pour les covoiturages Albi et France.</a:t>
            </a:r>
          </a:p>
          <a:p>
            <a:r>
              <a:rPr lang="fr-FR" sz="2400" dirty="0" smtClean="0"/>
              <a:t>Possibilité éventuelle de rassembler les attributs communs aux deux tables en se penchant sur la notion d’héritage en Perl.</a:t>
            </a:r>
          </a:p>
        </p:txBody>
      </p:sp>
      <p:pic>
        <p:nvPicPr>
          <p:cNvPr id="8" name="Picture 2" descr="See original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85" y="3216889"/>
            <a:ext cx="536176" cy="5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sz="4000" dirty="0" smtClean="0"/>
              <a:t>Feuille de route</a:t>
            </a:r>
            <a:endParaRPr lang="fr-FR" sz="4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77644"/>
              </p:ext>
            </p:extLst>
          </p:nvPr>
        </p:nvGraphicFramePr>
        <p:xfrm>
          <a:off x="1110444" y="1268760"/>
          <a:ext cx="6923112" cy="51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C22A-10FA-4652-A29E-1FBA4CFCE72D}" type="datetime1">
              <a:rPr lang="fr-FR" smtClean="0"/>
              <a:t>25/02/2016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Relation </a:t>
            </a:r>
            <a:r>
              <a:rPr lang="fr-FR" sz="4000" dirty="0" err="1"/>
              <a:t>Many</a:t>
            </a:r>
            <a:r>
              <a:rPr lang="fr-FR" sz="4000" dirty="0"/>
              <a:t>-To-</a:t>
            </a:r>
            <a:r>
              <a:rPr lang="fr-FR" sz="4000" dirty="0" err="1"/>
              <a:t>Many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20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1520" y="2113657"/>
            <a:ext cx="8064896" cy="3043535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Publication de covoiturages avec étapes délicates à gérer.</a:t>
            </a:r>
          </a:p>
          <a:p>
            <a:r>
              <a:rPr lang="fr-FR" sz="2400" dirty="0" smtClean="0"/>
              <a:t>Relativement simple côté client</a:t>
            </a:r>
          </a:p>
          <a:p>
            <a:r>
              <a:rPr lang="fr-FR" sz="2400" dirty="0" smtClean="0"/>
              <a:t>Plus difficile côté serveur, pour récupérer le nombre indéfini d’étapes.</a:t>
            </a:r>
          </a:p>
          <a:p>
            <a:r>
              <a:rPr lang="fr-FR" sz="2400" dirty="0" smtClean="0"/>
              <a:t>Suppression des entrées faisant le lien entre les covoiturages et les lieux dans la table </a:t>
            </a:r>
            <a:r>
              <a:rPr lang="fr-FR" sz="2400" b="1" dirty="0" err="1" smtClean="0"/>
              <a:t>passe_par</a:t>
            </a:r>
            <a:r>
              <a:rPr lang="fr-FR" sz="2400" b="1" dirty="0" smtClean="0"/>
              <a:t> </a:t>
            </a:r>
            <a:r>
              <a:rPr lang="fr-FR" sz="2400" dirty="0" smtClean="0"/>
              <a:t>lors de la modification  de covoiturages puis réinsertion.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50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Recherche </a:t>
            </a:r>
            <a:r>
              <a:rPr lang="fr-FR" sz="4000" dirty="0" smtClean="0"/>
              <a:t>d’annonces de covoiturage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1520" y="1969641"/>
            <a:ext cx="8064896" cy="4123655"/>
          </a:xfrm>
        </p:spPr>
        <p:txBody>
          <a:bodyPr>
            <a:normAutofit/>
          </a:bodyPr>
          <a:lstStyle/>
          <a:p>
            <a:r>
              <a:rPr lang="fr-FR" sz="2400" dirty="0"/>
              <a:t>Fonction au départ faite à partir du nom du lieu.</a:t>
            </a:r>
          </a:p>
          <a:p>
            <a:r>
              <a:rPr lang="fr-FR" sz="2400" dirty="0"/>
              <a:t>Réalisation de l’algorithme permettant de calculer la distance entre deux coordonnées GPS.</a:t>
            </a:r>
          </a:p>
          <a:p>
            <a:r>
              <a:rPr lang="fr-FR" sz="2400" dirty="0"/>
              <a:t>Impossible de chercher tous les lieux proches d’un lieu demandé à l’aide d’une simple requête SQL.</a:t>
            </a:r>
          </a:p>
          <a:p>
            <a:r>
              <a:rPr lang="fr-FR" sz="2400" dirty="0"/>
              <a:t>Tri des lieux pertinent par rapport à la recherche faite directement côté serveur.</a:t>
            </a:r>
          </a:p>
          <a:p>
            <a:r>
              <a:rPr lang="fr-FR" sz="2400" dirty="0"/>
              <a:t>Recherche permettant de trouver des annonces quel que soit le tronçon demandé.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033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128792" cy="1728192"/>
          </a:xfrm>
        </p:spPr>
        <p:txBody>
          <a:bodyPr anchor="t"/>
          <a:lstStyle/>
          <a:p>
            <a:pPr algn="ctr"/>
            <a:r>
              <a:rPr lang="fr-FR" sz="4800" dirty="0" smtClean="0"/>
              <a:t>Gestion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563-6E8A-4F26-BEDA-AF9BAF8A3FFE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Gestion du projet </a:t>
            </a:r>
            <a:r>
              <a:rPr lang="fr-FR" sz="4000" dirty="0" err="1" smtClean="0"/>
              <a:t>EMACovoit</a:t>
            </a:r>
            <a:r>
              <a:rPr lang="fr-FR" sz="4000" dirty="0" smtClean="0"/>
              <a:t>’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23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1520" y="980728"/>
            <a:ext cx="8064896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Outils utilisés</a:t>
            </a:r>
          </a:p>
          <a:p>
            <a:pPr marL="800100" lvl="2" indent="0">
              <a:buNone/>
            </a:pPr>
            <a:r>
              <a:rPr lang="fr-FR" sz="2400" b="1" dirty="0" err="1"/>
              <a:t>Trello</a:t>
            </a:r>
            <a:r>
              <a:rPr lang="fr-FR" sz="2400" dirty="0"/>
              <a:t> pour la </a:t>
            </a:r>
            <a:r>
              <a:rPr lang="fr-FR" sz="2400" dirty="0" smtClean="0"/>
              <a:t>planification</a:t>
            </a:r>
          </a:p>
          <a:p>
            <a:pPr marL="800100" lvl="2" indent="0">
              <a:buNone/>
            </a:pPr>
            <a:r>
              <a:rPr lang="fr-FR" sz="2400" b="1" dirty="0" smtClean="0"/>
              <a:t>Git</a:t>
            </a:r>
            <a:r>
              <a:rPr lang="fr-FR" sz="2400" dirty="0" smtClean="0"/>
              <a:t> </a:t>
            </a:r>
            <a:r>
              <a:rPr lang="fr-FR" sz="2400" dirty="0"/>
              <a:t>pour le </a:t>
            </a:r>
            <a:r>
              <a:rPr lang="fr-FR" sz="2400" dirty="0" smtClean="0"/>
              <a:t>partage</a:t>
            </a:r>
          </a:p>
          <a:p>
            <a:pPr marL="800100" lvl="2" indent="0">
              <a:buNone/>
            </a:pPr>
            <a:r>
              <a:rPr lang="fr-FR" sz="2400" b="1" dirty="0" smtClean="0"/>
              <a:t>Peer </a:t>
            </a:r>
            <a:r>
              <a:rPr lang="fr-FR" sz="2400" b="1" dirty="0"/>
              <a:t>to Peer</a:t>
            </a:r>
            <a:r>
              <a:rPr lang="fr-FR" sz="2400" dirty="0"/>
              <a:t> pour </a:t>
            </a:r>
            <a:r>
              <a:rPr lang="fr-FR" sz="2400" dirty="0" smtClean="0"/>
              <a:t>l’apprentissage</a:t>
            </a:r>
          </a:p>
          <a:p>
            <a:pPr marL="800100" lvl="2" indent="0">
              <a:buNone/>
            </a:pPr>
            <a:r>
              <a:rPr lang="fr-FR" sz="2400" b="1" dirty="0" smtClean="0"/>
              <a:t>Facebook</a:t>
            </a:r>
            <a:r>
              <a:rPr lang="fr-FR" sz="2400" dirty="0" smtClean="0"/>
              <a:t> </a:t>
            </a:r>
            <a:r>
              <a:rPr lang="fr-FR" sz="2400" dirty="0"/>
              <a:t>pour </a:t>
            </a:r>
            <a:r>
              <a:rPr lang="fr-FR" sz="2400" dirty="0" smtClean="0"/>
              <a:t>la communication &amp; l’organisation</a:t>
            </a:r>
            <a:endParaRPr lang="fr-FR" sz="2400" dirty="0"/>
          </a:p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Répartition des tâches</a:t>
            </a:r>
          </a:p>
          <a:p>
            <a:pPr marL="800100" lvl="2" indent="0">
              <a:buNone/>
            </a:pPr>
            <a:r>
              <a:rPr lang="fr-FR" sz="2400" dirty="0"/>
              <a:t>Partage de connaissance et acquisition de compétences</a:t>
            </a:r>
          </a:p>
          <a:p>
            <a:pPr marL="800100" lvl="2" indent="0">
              <a:buNone/>
            </a:pPr>
            <a:r>
              <a:rPr lang="fr-FR" sz="2400" dirty="0"/>
              <a:t>Beaucoup de travail en autonomie, jalonné par des réunions de groupe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Approche agile</a:t>
            </a:r>
          </a:p>
          <a:p>
            <a:pPr marL="800100" lvl="2" indent="0">
              <a:buNone/>
            </a:pPr>
            <a:r>
              <a:rPr lang="fr-FR" sz="2400" dirty="0"/>
              <a:t>Interactions efficaces, logiciels opérationnels, collaboration clients et adaptation au </a:t>
            </a:r>
            <a:r>
              <a:rPr lang="fr-FR" sz="2400" dirty="0" smtClean="0"/>
              <a:t>changement</a:t>
            </a:r>
            <a:endParaRPr lang="fr-FR" sz="2400" dirty="0"/>
          </a:p>
        </p:txBody>
      </p:sp>
      <p:pic>
        <p:nvPicPr>
          <p:cNvPr id="3074" name="Picture 2" descr="See original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2108050" cy="6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Bilan de la phase 3 </a:t>
            </a:r>
            <a:r>
              <a:rPr lang="fr-FR" sz="4000" dirty="0" smtClean="0"/>
              <a:t>et </a:t>
            </a:r>
            <a:r>
              <a:rPr lang="fr-FR" sz="4000" dirty="0" smtClean="0"/>
              <a:t>du projet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064896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Respect du planning d’estimation des charges</a:t>
            </a:r>
          </a:p>
          <a:p>
            <a:pPr marL="800100" lvl="2" indent="0">
              <a:buNone/>
            </a:pPr>
            <a:r>
              <a:rPr lang="fr-FR" sz="2400" dirty="0"/>
              <a:t>Développement de l’application dans le cas de difficulté maximum.</a:t>
            </a:r>
          </a:p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Différentiel résultat souhaité et résultat final</a:t>
            </a:r>
          </a:p>
          <a:p>
            <a:pPr marL="1200150" lvl="2" indent="-342900"/>
            <a:r>
              <a:rPr lang="fr-FR" sz="2400" dirty="0"/>
              <a:t>Fonctions principales toutes bien implémentées</a:t>
            </a:r>
          </a:p>
          <a:p>
            <a:pPr marL="1200150" lvl="2" indent="-342900"/>
            <a:r>
              <a:rPr lang="fr-FR" sz="2400" dirty="0"/>
              <a:t>Quelques fonctions </a:t>
            </a:r>
            <a:r>
              <a:rPr lang="fr-FR" sz="2400" dirty="0" smtClean="0"/>
              <a:t>supplémentaires </a:t>
            </a:r>
            <a:r>
              <a:rPr lang="fr-FR" sz="2400" dirty="0"/>
              <a:t>laissées de </a:t>
            </a:r>
            <a:r>
              <a:rPr lang="fr-FR" sz="2400" dirty="0" smtClean="0"/>
              <a:t>coté</a:t>
            </a:r>
          </a:p>
          <a:p>
            <a:pPr marL="1200150" lvl="2" indent="-342900"/>
            <a:r>
              <a:rPr lang="fr-FR" sz="2400" dirty="0" smtClean="0"/>
              <a:t>Possibilité d’utiliser GATLING </a:t>
            </a:r>
          </a:p>
          <a:p>
            <a:pPr marL="1200150" lvl="2" indent="-342900"/>
            <a:endParaRPr lang="fr-FR" sz="2400" dirty="0"/>
          </a:p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Points d’amélioration</a:t>
            </a:r>
          </a:p>
          <a:p>
            <a:pPr marL="800100" lvl="2" indent="0">
              <a:buNone/>
            </a:pPr>
            <a:r>
              <a:rPr lang="fr-FR" sz="2400" dirty="0" smtClean="0"/>
              <a:t>Meilleure synchronisation </a:t>
            </a:r>
            <a:r>
              <a:rPr lang="fr-FR" sz="2400" dirty="0"/>
              <a:t>au sein du </a:t>
            </a:r>
            <a:r>
              <a:rPr lang="fr-FR" sz="2400" dirty="0" smtClean="0"/>
              <a:t>groupe (calendrier)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2050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21088"/>
            <a:ext cx="1357064" cy="10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4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967943"/>
            <a:ext cx="6048672" cy="922114"/>
          </a:xfrm>
        </p:spPr>
        <p:txBody>
          <a:bodyPr anchor="t"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563-6E8A-4F26-BEDA-AF9BAF8A3FFE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Résultat de la phase Développement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C:\Users\glecomte\Pictures\Projet GSI\ordinateur_portab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6"/>
          <a:stretch/>
        </p:blipFill>
        <p:spPr bwMode="auto">
          <a:xfrm>
            <a:off x="697631" y="1268760"/>
            <a:ext cx="7058025" cy="474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glecomte\Pictures\Projet GSI\EMACovoit\g4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606924" cy="149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Fil Rouge - Démonstration</a:t>
            </a:r>
            <a:endParaRPr lang="fr-FR" sz="4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Cahier des charges </a:t>
            </a:r>
            <a:r>
              <a:rPr lang="fr-FR" dirty="0" err="1" smtClean="0"/>
              <a:t>EMACovoit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6" y="1052736"/>
            <a:ext cx="77048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Utilisateur </a:t>
            </a:r>
            <a:r>
              <a:rPr lang="el-GR" sz="2800" b="1" dirty="0">
                <a:solidFill>
                  <a:schemeClr val="accent1"/>
                </a:solidFill>
              </a:rPr>
              <a:t>λ</a:t>
            </a:r>
            <a:endParaRPr lang="fr-FR" sz="2800" b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Chercher à modifier son </a:t>
            </a:r>
            <a:r>
              <a:rPr lang="fr-FR" sz="2400" dirty="0" smtClean="0"/>
              <a:t>profil (nouveau mail)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Cherche à poster une annonce pour </a:t>
            </a:r>
            <a:r>
              <a:rPr lang="fr-FR" sz="2400" dirty="0" smtClean="0"/>
              <a:t>:</a:t>
            </a:r>
          </a:p>
          <a:p>
            <a:pPr algn="ctr"/>
            <a:r>
              <a:rPr lang="fr-FR" sz="2400" dirty="0" smtClean="0"/>
              <a:t>Albi-Montauban-Limoges</a:t>
            </a:r>
          </a:p>
          <a:p>
            <a:pPr algn="ctr"/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sym typeface="Wingdings" panose="05000000000000000000" pitchFamily="2" charset="2"/>
              </a:rPr>
              <a:t>Consulter les covoiturages </a:t>
            </a:r>
          </a:p>
          <a:p>
            <a:r>
              <a:rPr lang="fr-FR" sz="2400" dirty="0" smtClean="0">
                <a:sym typeface="Wingdings" panose="05000000000000000000" pitchFamily="2" charset="2"/>
              </a:rPr>
              <a:t>destination Cannes (près de Nice)</a:t>
            </a:r>
            <a:endParaRPr lang="fr-FR" sz="2400" dirty="0">
              <a:sym typeface="Wingdings" panose="05000000000000000000" pitchFamily="2" charset="2"/>
            </a:endParaRPr>
          </a:p>
          <a:p>
            <a:pPr marL="0" lvl="1"/>
            <a:endParaRPr lang="fr-FR" sz="2800" b="1" dirty="0" smtClean="0">
              <a:solidFill>
                <a:schemeClr val="accent1"/>
              </a:solidFill>
            </a:endParaRPr>
          </a:p>
          <a:p>
            <a:pPr marL="0" lvl="1"/>
            <a:r>
              <a:rPr lang="fr-FR" sz="2800" b="1" dirty="0" smtClean="0">
                <a:solidFill>
                  <a:schemeClr val="accent1"/>
                </a:solidFill>
              </a:rPr>
              <a:t>Mélanie Administratrice et membre de l’association I2D</a:t>
            </a:r>
            <a:endParaRPr lang="fr-FR" sz="2000" b="1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Cherche à effectuer une maintenance du site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Ajout d’un lieu pour les covoiturages dans </a:t>
            </a:r>
            <a:r>
              <a:rPr lang="fr-FR" sz="2400" dirty="0" smtClean="0">
                <a:sym typeface="Wingdings" panose="05000000000000000000" pitchFamily="2" charset="2"/>
              </a:rPr>
              <a:t>Albi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Gérer les statuts « administrateurs »</a:t>
            </a:r>
            <a:endParaRPr lang="fr-FR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 descr="C:\Users\glecomte\Pictures\Projet GSI\filrouge-hd-300x2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939"/>
            <a:ext cx="1872208" cy="13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lecomte\Pictures\Projet GSI\Sans tit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4" b="16287"/>
          <a:stretch/>
        </p:blipFill>
        <p:spPr bwMode="auto">
          <a:xfrm>
            <a:off x="4932040" y="2708920"/>
            <a:ext cx="2959988" cy="1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9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7128792" cy="1728192"/>
          </a:xfrm>
        </p:spPr>
        <p:txBody>
          <a:bodyPr anchor="t"/>
          <a:lstStyle/>
          <a:p>
            <a:r>
              <a:rPr lang="fr-FR" sz="4800" dirty="0" smtClean="0"/>
              <a:t>Description fonctionnelle de la plateforme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563-6E8A-4F26-BEDA-AF9BAF8A3FFE}" type="datetime1">
              <a:rPr lang="fr-FR" smtClean="0"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5</a:t>
            </a:fld>
            <a:endParaRPr lang="fr-FR"/>
          </a:p>
        </p:txBody>
      </p:sp>
      <p:pic>
        <p:nvPicPr>
          <p:cNvPr id="7" name="Picture 2" descr="C:\Users\glecomte\Pictures\EMACovoit\g4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58978"/>
            <a:ext cx="3421498" cy="96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4176464"/>
          </a:xfrm>
        </p:spPr>
        <p:txBody>
          <a:bodyPr>
            <a:normAutofit/>
          </a:bodyPr>
          <a:lstStyle/>
          <a:p>
            <a:r>
              <a:rPr lang="fr-FR" sz="2400" dirty="0"/>
              <a:t>Pour accéder à </a:t>
            </a:r>
            <a:r>
              <a:rPr lang="fr-FR" sz="2400" dirty="0" smtClean="0"/>
              <a:t>l’application</a:t>
            </a:r>
          </a:p>
          <a:p>
            <a:pPr marL="114300" indent="0">
              <a:buNone/>
            </a:pPr>
            <a:r>
              <a:rPr lang="fr-FR" sz="2400" dirty="0" smtClean="0"/>
              <a:t>	→ authentification </a:t>
            </a:r>
            <a:r>
              <a:rPr lang="fr-FR" sz="2400" dirty="0"/>
              <a:t>requise via le serveur </a:t>
            </a:r>
            <a:r>
              <a:rPr lang="fr-FR" sz="2400" dirty="0" smtClean="0"/>
              <a:t>LDAP</a:t>
            </a:r>
          </a:p>
          <a:p>
            <a:endParaRPr lang="fr-FR" sz="2400" dirty="0"/>
          </a:p>
          <a:p>
            <a:r>
              <a:rPr lang="fr-FR" sz="2400" dirty="0"/>
              <a:t>Si utilisateur enregistré dans la base de </a:t>
            </a:r>
            <a:r>
              <a:rPr lang="fr-FR" sz="2400" dirty="0" smtClean="0"/>
              <a:t>données</a:t>
            </a:r>
          </a:p>
          <a:p>
            <a:pPr marL="114300" indent="0">
              <a:buNone/>
            </a:pPr>
            <a:r>
              <a:rPr lang="fr-FR" sz="2400" dirty="0" smtClean="0"/>
              <a:t>	→L’utilisateur </a:t>
            </a:r>
            <a:r>
              <a:rPr lang="fr-FR" sz="2400" dirty="0"/>
              <a:t>est fixé en variable de </a:t>
            </a:r>
            <a:r>
              <a:rPr lang="fr-FR" sz="2400" dirty="0" smtClean="0"/>
              <a:t>session</a:t>
            </a:r>
          </a:p>
          <a:p>
            <a:endParaRPr lang="fr-FR" sz="2400" dirty="0"/>
          </a:p>
          <a:p>
            <a:r>
              <a:rPr lang="fr-FR" sz="2400" dirty="0"/>
              <a:t>Si l’utilisateur n’existe, on crée l’utilisateur à l’aide des données fournis par l’annuaire </a:t>
            </a:r>
            <a:r>
              <a:rPr lang="fr-FR" sz="2400" dirty="0" smtClean="0"/>
              <a:t>LDAP</a:t>
            </a:r>
          </a:p>
          <a:p>
            <a:pPr marL="114300" indent="0" algn="ctr">
              <a:buNone/>
            </a:pPr>
            <a:r>
              <a:rPr lang="fr-FR" sz="2400" dirty="0" smtClean="0"/>
              <a:t>(Prénom</a:t>
            </a:r>
            <a:r>
              <a:rPr lang="fr-FR" sz="2400" dirty="0"/>
              <a:t>, Nom, Type (ex: IFIE2016))</a:t>
            </a:r>
          </a:p>
          <a:p>
            <a:pPr marL="11430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Authentification de l’utilisateur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2531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Authentification</a:t>
            </a:r>
            <a:endParaRPr lang="fr-FR" sz="4000" dirty="0"/>
          </a:p>
        </p:txBody>
      </p:sp>
      <p:pic>
        <p:nvPicPr>
          <p:cNvPr id="8" name="Picture 2" descr="C:\Users\glecomte\Pictures\Projet GSI\filrouge-hd-300x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939"/>
            <a:ext cx="1872208" cy="13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lecomte\Pictures\Projet GSI\AcceuilStandard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064896" cy="320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2" descr="See original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28528"/>
            <a:ext cx="1688304" cy="16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280920" cy="489654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Un trajet en France va d’un lieu A à un lieu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Passe ou non, par un nombre indéfini d’étapes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Les lieux sont enregistrés dans la table </a:t>
            </a:r>
            <a:r>
              <a:rPr lang="fr-FR" sz="2400" b="1" i="1" dirty="0" err="1" smtClean="0"/>
              <a:t>lieu_france</a:t>
            </a:r>
            <a:endParaRPr lang="fr-FR" sz="2400" b="1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b="1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Champs de lieux → </a:t>
            </a:r>
            <a:r>
              <a:rPr lang="fr-FR" sz="2400" dirty="0" err="1" smtClean="0"/>
              <a:t>autocomplétion</a:t>
            </a:r>
            <a:r>
              <a:rPr lang="fr-FR" sz="2400" dirty="0" smtClean="0"/>
              <a:t> à l’aide d’</a:t>
            </a:r>
            <a:r>
              <a:rPr lang="fr-FR" sz="2400" dirty="0" err="1" smtClean="0"/>
              <a:t>openstreetmap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Requête </a:t>
            </a:r>
            <a:r>
              <a:rPr lang="fr-FR" sz="2400" dirty="0" err="1" smtClean="0"/>
              <a:t>openstreetmap</a:t>
            </a:r>
            <a:r>
              <a:rPr lang="fr-FR" sz="2400" dirty="0" smtClean="0"/>
              <a:t> côté serveur pour vérifier l’existence du lieu et rechercher de la longitude et latitude du lieu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Covoiturage Albi-Toulouse → une sous-catégorie du covoiturage en France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Contraintes de publication </a:t>
            </a:r>
            <a:r>
              <a:rPr lang="fr-FR" sz="2400" dirty="0" smtClean="0"/>
              <a:t>(ex : Départ </a:t>
            </a:r>
            <a:r>
              <a:rPr lang="fr-FR" sz="2400" dirty="0" smtClean="0"/>
              <a:t>différent de la </a:t>
            </a:r>
            <a:r>
              <a:rPr lang="fr-FR" sz="2400" dirty="0" smtClean="0"/>
              <a:t>destination)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Publication Covoiturage en </a:t>
            </a:r>
            <a:r>
              <a:rPr lang="fr-FR" sz="4000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7477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85A9-5344-4068-88C6-0574C17A0994}" type="datetime1">
              <a:rPr lang="fr-FR" smtClean="0"/>
              <a:t>25/02/2016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Cahier des charges EMACovoit'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093B-6AEC-4BCB-920E-41E9680E31CF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 anchor="t"/>
          <a:lstStyle/>
          <a:p>
            <a:pPr lvl="0"/>
            <a:r>
              <a:rPr lang="fr-FR" sz="4000" dirty="0" smtClean="0"/>
              <a:t>Publication Annonce</a:t>
            </a:r>
            <a:endParaRPr lang="fr-FR" sz="4000" dirty="0"/>
          </a:p>
        </p:txBody>
      </p:sp>
      <p:pic>
        <p:nvPicPr>
          <p:cNvPr id="9" name="Picture 2" descr="C:\Users\glecomte\Pictures\Projet GSI\filrouge-hd-300x2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8939"/>
            <a:ext cx="1872208" cy="13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glecomte\Pictures\Projet GSI\Publicatio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2" y="2060848"/>
            <a:ext cx="812179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1989</TotalTime>
  <Words>902</Words>
  <Application>Microsoft Office PowerPoint</Application>
  <PresentationFormat>Affichage à l'écran (4:3)</PresentationFormat>
  <Paragraphs>208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Contiguïté</vt:lpstr>
      <vt:lpstr>Présentation PowerPoint</vt:lpstr>
      <vt:lpstr>Feuille de route</vt:lpstr>
      <vt:lpstr>Résultat de la phase Développement</vt:lpstr>
      <vt:lpstr>Fil Rouge - Démonstration</vt:lpstr>
      <vt:lpstr>Description fonctionnelle de la plateforme </vt:lpstr>
      <vt:lpstr>Authentification de l’utilisateur</vt:lpstr>
      <vt:lpstr>Authentification</vt:lpstr>
      <vt:lpstr>Publication Covoiturage en France</vt:lpstr>
      <vt:lpstr>Publication Annonce</vt:lpstr>
      <vt:lpstr>Publication Covoiturage dans Albi</vt:lpstr>
      <vt:lpstr>Recherche Covoiturage en France</vt:lpstr>
      <vt:lpstr>Recherche Covoiturage</vt:lpstr>
      <vt:lpstr>Recherche Covoiturage dans Albi</vt:lpstr>
      <vt:lpstr>Sauvegarde d’annonce</vt:lpstr>
      <vt:lpstr>Sauvegarde d’annonce</vt:lpstr>
      <vt:lpstr>Statut Administrateur</vt:lpstr>
      <vt:lpstr>Statut Administrateur</vt:lpstr>
      <vt:lpstr>Difficultés rencontrées lors du développement</vt:lpstr>
      <vt:lpstr>Organisation de la base de donnée</vt:lpstr>
      <vt:lpstr>Relation Many-To-Many</vt:lpstr>
      <vt:lpstr>Recherche d’annonces de covoiturage</vt:lpstr>
      <vt:lpstr>Gestion du projet</vt:lpstr>
      <vt:lpstr>Gestion du projet EMACovoit’</vt:lpstr>
      <vt:lpstr>Bilan de la phase 3 et du projet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EMACovoit’</dc:title>
  <dc:creator>glecomte</dc:creator>
  <cp:lastModifiedBy>glecomte</cp:lastModifiedBy>
  <cp:revision>68</cp:revision>
  <dcterms:created xsi:type="dcterms:W3CDTF">2015-11-17T10:21:36Z</dcterms:created>
  <dcterms:modified xsi:type="dcterms:W3CDTF">2016-02-25T16:00:30Z</dcterms:modified>
</cp:coreProperties>
</file>