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71" r:id="rId5"/>
    <p:sldId id="259" r:id="rId6"/>
    <p:sldId id="260" r:id="rId7"/>
    <p:sldId id="274" r:id="rId8"/>
    <p:sldId id="261" r:id="rId9"/>
    <p:sldId id="262" r:id="rId10"/>
    <p:sldId id="272" r:id="rId11"/>
    <p:sldId id="266" r:id="rId12"/>
    <p:sldId id="263" r:id="rId13"/>
    <p:sldId id="273" r:id="rId14"/>
    <p:sldId id="265" r:id="rId15"/>
    <p:sldId id="264" r:id="rId16"/>
    <p:sldId id="267" r:id="rId17"/>
    <p:sldId id="269" r:id="rId18"/>
    <p:sldId id="270" r:id="rId1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7" autoAdjust="0"/>
    <p:restoredTop sz="93584" autoAdjust="0"/>
  </p:normalViewPr>
  <p:slideViewPr>
    <p:cSldViewPr snapToGrid="0">
      <p:cViewPr varScale="1">
        <p:scale>
          <a:sx n="70" d="100"/>
          <a:sy n="70" d="100"/>
        </p:scale>
        <p:origin x="66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A9D184CF-6386-4335-9FA2-8DC64AABE7F8}" type="datetimeFigureOut">
              <a:rPr lang="en-US" smtClean="0"/>
              <a:pPr/>
              <a:t>5/18/2020</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1D04F552-16CA-4291-B7E2-5B71F6608ADC}" type="slidenum">
              <a:rPr lang="en-US" smtClean="0"/>
              <a:pPr/>
              <a:t>‹#›</a:t>
            </a:fld>
            <a:endParaRPr lang="en-US"/>
          </a:p>
        </p:txBody>
      </p:sp>
    </p:spTree>
    <p:extLst>
      <p:ext uri="{BB962C8B-B14F-4D97-AF65-F5344CB8AC3E}">
        <p14:creationId xmlns:p14="http://schemas.microsoft.com/office/powerpoint/2010/main" val="8835407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DEE5D00-CD2A-41CC-85D3-713F234E79DD}" type="datetimeFigureOut">
              <a:rPr lang="en-US" smtClean="0"/>
              <a:pPr/>
              <a:t>5/18/2020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24ABD79B-0200-47C5-BD53-1D0900C10287}" type="slidenum">
              <a:rPr lang="en-US" smtClean="0"/>
              <a:pPr/>
              <a:t>‹#›</a:t>
            </a:fld>
            <a:endParaRPr lang="en-US"/>
          </a:p>
        </p:txBody>
      </p:sp>
    </p:spTree>
    <p:extLst>
      <p:ext uri="{BB962C8B-B14F-4D97-AF65-F5344CB8AC3E}">
        <p14:creationId xmlns:p14="http://schemas.microsoft.com/office/powerpoint/2010/main" val="236159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ABD79B-0200-47C5-BD53-1D0900C10287}" type="slidenum">
              <a:rPr lang="en-US" smtClean="0"/>
              <a:pPr/>
              <a:t>1</a:t>
            </a:fld>
            <a:endParaRPr lang="en-US"/>
          </a:p>
        </p:txBody>
      </p:sp>
    </p:spTree>
    <p:extLst>
      <p:ext uri="{BB962C8B-B14F-4D97-AF65-F5344CB8AC3E}">
        <p14:creationId xmlns:p14="http://schemas.microsoft.com/office/powerpoint/2010/main" val="19926754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2FE95A-76AD-4562-9BDD-AA40B575DCDB}" type="datetime1">
              <a:rPr lang="en-US" smtClean="0"/>
              <a:pPr/>
              <a:t>5/18/2020</a:t>
            </a:fld>
            <a:endParaRPr lang="en-US"/>
          </a:p>
        </p:txBody>
      </p:sp>
      <p:sp>
        <p:nvSpPr>
          <p:cNvPr id="5" name="Footer Placeholder 4"/>
          <p:cNvSpPr>
            <a:spLocks noGrp="1"/>
          </p:cNvSpPr>
          <p:nvPr>
            <p:ph type="ftr" sz="quarter" idx="11"/>
          </p:nvPr>
        </p:nvSpPr>
        <p:spPr/>
        <p:txBody>
          <a:bodyPr/>
          <a:lstStyle/>
          <a:p>
            <a:r>
              <a:rPr lang="en-US"/>
              <a:t>Title of your project</a:t>
            </a:r>
          </a:p>
        </p:txBody>
      </p:sp>
      <p:sp>
        <p:nvSpPr>
          <p:cNvPr id="6" name="Slide Number Placeholder 5"/>
          <p:cNvSpPr>
            <a:spLocks noGrp="1"/>
          </p:cNvSpPr>
          <p:nvPr>
            <p:ph type="sldNum" sz="quarter" idx="12"/>
          </p:nvPr>
        </p:nvSpPr>
        <p:spPr/>
        <p:txBody>
          <a:bodyPr/>
          <a:lstStyle/>
          <a:p>
            <a:fld id="{2B1E2C4E-F76E-4530-B441-125E49167A38}" type="slidenum">
              <a:rPr lang="en-US" smtClean="0"/>
              <a:pPr/>
              <a:t>‹#›</a:t>
            </a:fld>
            <a:endParaRPr lang="en-US"/>
          </a:p>
        </p:txBody>
      </p:sp>
      <p:sp>
        <p:nvSpPr>
          <p:cNvPr id="10" name="Rectangle 9"/>
          <p:cNvSpPr/>
          <p:nvPr userDrawn="1"/>
        </p:nvSpPr>
        <p:spPr>
          <a:xfrm>
            <a:off x="6822586" y="-75605"/>
            <a:ext cx="1330814" cy="923330"/>
          </a:xfrm>
          <a:prstGeom prst="rect">
            <a:avLst/>
          </a:prstGeom>
          <a:noFill/>
          <a:effectLst>
            <a:outerShdw blurRad="50800" dist="38100" dir="2700000" algn="tl" rotWithShape="0">
              <a:prstClr val="black">
                <a:alpha val="40000"/>
              </a:prstClr>
            </a:outerShdw>
          </a:effectLst>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VIIT</a:t>
            </a:r>
          </a:p>
        </p:txBody>
      </p:sp>
      <p:pic>
        <p:nvPicPr>
          <p:cNvPr id="1026" name="Picture 2" descr="http://www.viit.ac.in/images/vii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05800" y="26944"/>
            <a:ext cx="762000" cy="66675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067800" y="74213"/>
            <a:ext cx="2736647" cy="646331"/>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dirty="0">
                <a:latin typeface="Arial Narrow" panose="020B0606020202030204" pitchFamily="34" charset="0"/>
              </a:rPr>
              <a:t>Department of Electronics and</a:t>
            </a:r>
          </a:p>
          <a:p>
            <a:r>
              <a:rPr lang="en-US" dirty="0">
                <a:latin typeface="Arial Narrow" panose="020B0606020202030204" pitchFamily="34" charset="0"/>
              </a:rPr>
              <a:t>Telecommunications</a:t>
            </a:r>
          </a:p>
        </p:txBody>
      </p:sp>
    </p:spTree>
    <p:extLst>
      <p:ext uri="{BB962C8B-B14F-4D97-AF65-F5344CB8AC3E}">
        <p14:creationId xmlns:p14="http://schemas.microsoft.com/office/powerpoint/2010/main" val="42913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142744-7F3C-4C95-A4A4-30757272E7ED}" type="datetime1">
              <a:rPr lang="en-US" smtClean="0"/>
              <a:pPr/>
              <a:t>5/18/2020</a:t>
            </a:fld>
            <a:endParaRPr lang="en-US"/>
          </a:p>
        </p:txBody>
      </p:sp>
      <p:sp>
        <p:nvSpPr>
          <p:cNvPr id="5" name="Footer Placeholder 4"/>
          <p:cNvSpPr>
            <a:spLocks noGrp="1"/>
          </p:cNvSpPr>
          <p:nvPr>
            <p:ph type="ftr" sz="quarter" idx="11"/>
          </p:nvPr>
        </p:nvSpPr>
        <p:spPr/>
        <p:txBody>
          <a:bodyPr/>
          <a:lstStyle/>
          <a:p>
            <a:r>
              <a:rPr lang="en-US"/>
              <a:t>Title of your project</a:t>
            </a:r>
          </a:p>
        </p:txBody>
      </p:sp>
      <p:sp>
        <p:nvSpPr>
          <p:cNvPr id="6" name="Slide Number Placeholder 5"/>
          <p:cNvSpPr>
            <a:spLocks noGrp="1"/>
          </p:cNvSpPr>
          <p:nvPr>
            <p:ph type="sldNum" sz="quarter" idx="12"/>
          </p:nvPr>
        </p:nvSpPr>
        <p:spPr/>
        <p:txBody>
          <a:bodyPr/>
          <a:lstStyle/>
          <a:p>
            <a:fld id="{2B1E2C4E-F76E-4530-B441-125E49167A38}" type="slidenum">
              <a:rPr lang="en-US" smtClean="0"/>
              <a:pPr/>
              <a:t>‹#›</a:t>
            </a:fld>
            <a:endParaRPr lang="en-US"/>
          </a:p>
        </p:txBody>
      </p:sp>
    </p:spTree>
    <p:extLst>
      <p:ext uri="{BB962C8B-B14F-4D97-AF65-F5344CB8AC3E}">
        <p14:creationId xmlns:p14="http://schemas.microsoft.com/office/powerpoint/2010/main" val="101818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340566-1B15-427E-A611-E0946A339027}" type="datetime1">
              <a:rPr lang="en-US" smtClean="0"/>
              <a:pPr/>
              <a:t>5/18/2020</a:t>
            </a:fld>
            <a:endParaRPr lang="en-US"/>
          </a:p>
        </p:txBody>
      </p:sp>
      <p:sp>
        <p:nvSpPr>
          <p:cNvPr id="5" name="Footer Placeholder 4"/>
          <p:cNvSpPr>
            <a:spLocks noGrp="1"/>
          </p:cNvSpPr>
          <p:nvPr>
            <p:ph type="ftr" sz="quarter" idx="11"/>
          </p:nvPr>
        </p:nvSpPr>
        <p:spPr/>
        <p:txBody>
          <a:bodyPr/>
          <a:lstStyle/>
          <a:p>
            <a:r>
              <a:rPr lang="en-US"/>
              <a:t>Title of your project</a:t>
            </a:r>
          </a:p>
        </p:txBody>
      </p:sp>
      <p:sp>
        <p:nvSpPr>
          <p:cNvPr id="6" name="Slide Number Placeholder 5"/>
          <p:cNvSpPr>
            <a:spLocks noGrp="1"/>
          </p:cNvSpPr>
          <p:nvPr>
            <p:ph type="sldNum" sz="quarter" idx="12"/>
          </p:nvPr>
        </p:nvSpPr>
        <p:spPr/>
        <p:txBody>
          <a:bodyPr/>
          <a:lstStyle/>
          <a:p>
            <a:fld id="{2B1E2C4E-F76E-4530-B441-125E49167A38}" type="slidenum">
              <a:rPr lang="en-US" smtClean="0"/>
              <a:pPr/>
              <a:t>‹#›</a:t>
            </a:fld>
            <a:endParaRPr lang="en-US"/>
          </a:p>
        </p:txBody>
      </p:sp>
    </p:spTree>
    <p:extLst>
      <p:ext uri="{BB962C8B-B14F-4D97-AF65-F5344CB8AC3E}">
        <p14:creationId xmlns:p14="http://schemas.microsoft.com/office/powerpoint/2010/main" val="2600774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A21599-19C2-422D-8E99-48A3A80A7807}" type="datetime1">
              <a:rPr lang="en-US" smtClean="0"/>
              <a:pPr/>
              <a:t>5/18/2020</a:t>
            </a:fld>
            <a:endParaRPr lang="en-US"/>
          </a:p>
        </p:txBody>
      </p:sp>
      <p:sp>
        <p:nvSpPr>
          <p:cNvPr id="5" name="Footer Placeholder 4"/>
          <p:cNvSpPr>
            <a:spLocks noGrp="1"/>
          </p:cNvSpPr>
          <p:nvPr>
            <p:ph type="ftr" sz="quarter" idx="11"/>
          </p:nvPr>
        </p:nvSpPr>
        <p:spPr/>
        <p:txBody>
          <a:bodyPr/>
          <a:lstStyle/>
          <a:p>
            <a:r>
              <a:rPr lang="en-US"/>
              <a:t>Title of your project</a:t>
            </a:r>
          </a:p>
        </p:txBody>
      </p:sp>
      <p:sp>
        <p:nvSpPr>
          <p:cNvPr id="6" name="Slide Number Placeholder 5"/>
          <p:cNvSpPr>
            <a:spLocks noGrp="1"/>
          </p:cNvSpPr>
          <p:nvPr>
            <p:ph type="sldNum" sz="quarter" idx="12"/>
          </p:nvPr>
        </p:nvSpPr>
        <p:spPr/>
        <p:txBody>
          <a:bodyPr/>
          <a:lstStyle/>
          <a:p>
            <a:fld id="{2B1E2C4E-F76E-4530-B441-125E49167A38}" type="slidenum">
              <a:rPr lang="en-US" smtClean="0"/>
              <a:pPr/>
              <a:t>‹#›</a:t>
            </a:fld>
            <a:endParaRPr lang="en-US"/>
          </a:p>
        </p:txBody>
      </p:sp>
      <p:sp>
        <p:nvSpPr>
          <p:cNvPr id="7" name="Rectangle 6"/>
          <p:cNvSpPr/>
          <p:nvPr userDrawn="1"/>
        </p:nvSpPr>
        <p:spPr>
          <a:xfrm>
            <a:off x="6711563" y="452665"/>
            <a:ext cx="1330814" cy="923330"/>
          </a:xfrm>
          <a:prstGeom prst="rect">
            <a:avLst/>
          </a:prstGeom>
          <a:noFill/>
          <a:effectLst>
            <a:outerShdw blurRad="50800" dist="38100" dir="2700000" algn="tl" rotWithShape="0">
              <a:prstClr val="black">
                <a:alpha val="40000"/>
              </a:prstClr>
            </a:outerShdw>
          </a:effectLst>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VIIT</a:t>
            </a:r>
          </a:p>
        </p:txBody>
      </p:sp>
      <p:pic>
        <p:nvPicPr>
          <p:cNvPr id="8" name="Picture 2" descr="http://www.viit.ac.in/images/vii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42377" y="566062"/>
            <a:ext cx="762000" cy="77213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p:nvPr userDrawn="1"/>
        </p:nvSpPr>
        <p:spPr>
          <a:xfrm>
            <a:off x="8804377" y="644353"/>
            <a:ext cx="2549423" cy="61555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700" dirty="0">
                <a:latin typeface="Arial Narrow" panose="020B0606020202030204" pitchFamily="34" charset="0"/>
              </a:rPr>
              <a:t>Department of Electronics and Telecommunications</a:t>
            </a:r>
          </a:p>
        </p:txBody>
      </p:sp>
    </p:spTree>
    <p:extLst>
      <p:ext uri="{BB962C8B-B14F-4D97-AF65-F5344CB8AC3E}">
        <p14:creationId xmlns:p14="http://schemas.microsoft.com/office/powerpoint/2010/main" val="2074042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841634-6EDF-4126-B6BD-F0314E3A545D}" type="datetime1">
              <a:rPr lang="en-US" smtClean="0"/>
              <a:pPr/>
              <a:t>5/18/2020</a:t>
            </a:fld>
            <a:endParaRPr lang="en-US"/>
          </a:p>
        </p:txBody>
      </p:sp>
      <p:sp>
        <p:nvSpPr>
          <p:cNvPr id="5" name="Footer Placeholder 4"/>
          <p:cNvSpPr>
            <a:spLocks noGrp="1"/>
          </p:cNvSpPr>
          <p:nvPr>
            <p:ph type="ftr" sz="quarter" idx="11"/>
          </p:nvPr>
        </p:nvSpPr>
        <p:spPr/>
        <p:txBody>
          <a:bodyPr/>
          <a:lstStyle/>
          <a:p>
            <a:r>
              <a:rPr lang="en-US"/>
              <a:t>Title of your project</a:t>
            </a:r>
          </a:p>
        </p:txBody>
      </p:sp>
      <p:sp>
        <p:nvSpPr>
          <p:cNvPr id="6" name="Slide Number Placeholder 5"/>
          <p:cNvSpPr>
            <a:spLocks noGrp="1"/>
          </p:cNvSpPr>
          <p:nvPr>
            <p:ph type="sldNum" sz="quarter" idx="12"/>
          </p:nvPr>
        </p:nvSpPr>
        <p:spPr/>
        <p:txBody>
          <a:bodyPr/>
          <a:lstStyle/>
          <a:p>
            <a:fld id="{2B1E2C4E-F76E-4530-B441-125E49167A38}" type="slidenum">
              <a:rPr lang="en-US" smtClean="0"/>
              <a:pPr/>
              <a:t>‹#›</a:t>
            </a:fld>
            <a:endParaRPr lang="en-US"/>
          </a:p>
        </p:txBody>
      </p:sp>
    </p:spTree>
    <p:extLst>
      <p:ext uri="{BB962C8B-B14F-4D97-AF65-F5344CB8AC3E}">
        <p14:creationId xmlns:p14="http://schemas.microsoft.com/office/powerpoint/2010/main" val="223822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4CDCF9-3042-4925-A639-CD49D2B7E764}" type="datetime1">
              <a:rPr lang="en-US" smtClean="0"/>
              <a:pPr/>
              <a:t>5/18/2020</a:t>
            </a:fld>
            <a:endParaRPr lang="en-US"/>
          </a:p>
        </p:txBody>
      </p:sp>
      <p:sp>
        <p:nvSpPr>
          <p:cNvPr id="6" name="Footer Placeholder 5"/>
          <p:cNvSpPr>
            <a:spLocks noGrp="1"/>
          </p:cNvSpPr>
          <p:nvPr>
            <p:ph type="ftr" sz="quarter" idx="11"/>
          </p:nvPr>
        </p:nvSpPr>
        <p:spPr/>
        <p:txBody>
          <a:bodyPr/>
          <a:lstStyle/>
          <a:p>
            <a:r>
              <a:rPr lang="en-US"/>
              <a:t>Title of your project</a:t>
            </a:r>
          </a:p>
        </p:txBody>
      </p:sp>
      <p:sp>
        <p:nvSpPr>
          <p:cNvPr id="7" name="Slide Number Placeholder 6"/>
          <p:cNvSpPr>
            <a:spLocks noGrp="1"/>
          </p:cNvSpPr>
          <p:nvPr>
            <p:ph type="sldNum" sz="quarter" idx="12"/>
          </p:nvPr>
        </p:nvSpPr>
        <p:spPr/>
        <p:txBody>
          <a:bodyPr/>
          <a:lstStyle/>
          <a:p>
            <a:fld id="{2B1E2C4E-F76E-4530-B441-125E49167A38}" type="slidenum">
              <a:rPr lang="en-US" smtClean="0"/>
              <a:pPr/>
              <a:t>‹#›</a:t>
            </a:fld>
            <a:endParaRPr lang="en-US"/>
          </a:p>
        </p:txBody>
      </p:sp>
    </p:spTree>
    <p:extLst>
      <p:ext uri="{BB962C8B-B14F-4D97-AF65-F5344CB8AC3E}">
        <p14:creationId xmlns:p14="http://schemas.microsoft.com/office/powerpoint/2010/main" val="3892332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2272B5-3D87-4BBE-A24C-F0FBEFA0EA7E}" type="datetime1">
              <a:rPr lang="en-US" smtClean="0"/>
              <a:pPr/>
              <a:t>5/18/2020</a:t>
            </a:fld>
            <a:endParaRPr lang="en-US"/>
          </a:p>
        </p:txBody>
      </p:sp>
      <p:sp>
        <p:nvSpPr>
          <p:cNvPr id="8" name="Footer Placeholder 7"/>
          <p:cNvSpPr>
            <a:spLocks noGrp="1"/>
          </p:cNvSpPr>
          <p:nvPr>
            <p:ph type="ftr" sz="quarter" idx="11"/>
          </p:nvPr>
        </p:nvSpPr>
        <p:spPr/>
        <p:txBody>
          <a:bodyPr/>
          <a:lstStyle/>
          <a:p>
            <a:r>
              <a:rPr lang="en-US"/>
              <a:t>Title of your project</a:t>
            </a:r>
          </a:p>
        </p:txBody>
      </p:sp>
      <p:sp>
        <p:nvSpPr>
          <p:cNvPr id="9" name="Slide Number Placeholder 8"/>
          <p:cNvSpPr>
            <a:spLocks noGrp="1"/>
          </p:cNvSpPr>
          <p:nvPr>
            <p:ph type="sldNum" sz="quarter" idx="12"/>
          </p:nvPr>
        </p:nvSpPr>
        <p:spPr/>
        <p:txBody>
          <a:bodyPr/>
          <a:lstStyle/>
          <a:p>
            <a:fld id="{2B1E2C4E-F76E-4530-B441-125E49167A38}" type="slidenum">
              <a:rPr lang="en-US" smtClean="0"/>
              <a:pPr/>
              <a:t>‹#›</a:t>
            </a:fld>
            <a:endParaRPr lang="en-US"/>
          </a:p>
        </p:txBody>
      </p:sp>
    </p:spTree>
    <p:extLst>
      <p:ext uri="{BB962C8B-B14F-4D97-AF65-F5344CB8AC3E}">
        <p14:creationId xmlns:p14="http://schemas.microsoft.com/office/powerpoint/2010/main" val="47433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A99372-D806-46A5-9FFA-1E4974927293}" type="datetime1">
              <a:rPr lang="en-US" smtClean="0"/>
              <a:pPr/>
              <a:t>5/18/2020</a:t>
            </a:fld>
            <a:endParaRPr lang="en-US"/>
          </a:p>
        </p:txBody>
      </p:sp>
      <p:sp>
        <p:nvSpPr>
          <p:cNvPr id="4" name="Footer Placeholder 3"/>
          <p:cNvSpPr>
            <a:spLocks noGrp="1"/>
          </p:cNvSpPr>
          <p:nvPr>
            <p:ph type="ftr" sz="quarter" idx="11"/>
          </p:nvPr>
        </p:nvSpPr>
        <p:spPr/>
        <p:txBody>
          <a:bodyPr/>
          <a:lstStyle/>
          <a:p>
            <a:r>
              <a:rPr lang="en-US"/>
              <a:t>Title of your project</a:t>
            </a:r>
          </a:p>
        </p:txBody>
      </p:sp>
      <p:sp>
        <p:nvSpPr>
          <p:cNvPr id="5" name="Slide Number Placeholder 4"/>
          <p:cNvSpPr>
            <a:spLocks noGrp="1"/>
          </p:cNvSpPr>
          <p:nvPr>
            <p:ph type="sldNum" sz="quarter" idx="12"/>
          </p:nvPr>
        </p:nvSpPr>
        <p:spPr/>
        <p:txBody>
          <a:bodyPr/>
          <a:lstStyle/>
          <a:p>
            <a:fld id="{2B1E2C4E-F76E-4530-B441-125E49167A38}" type="slidenum">
              <a:rPr lang="en-US" smtClean="0"/>
              <a:pPr/>
              <a:t>‹#›</a:t>
            </a:fld>
            <a:endParaRPr lang="en-US"/>
          </a:p>
        </p:txBody>
      </p:sp>
    </p:spTree>
    <p:extLst>
      <p:ext uri="{BB962C8B-B14F-4D97-AF65-F5344CB8AC3E}">
        <p14:creationId xmlns:p14="http://schemas.microsoft.com/office/powerpoint/2010/main" val="1710716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4A518-7DF4-45AB-81AD-40A8B81A746E}" type="datetime1">
              <a:rPr lang="en-US" smtClean="0"/>
              <a:pPr/>
              <a:t>5/18/2020</a:t>
            </a:fld>
            <a:endParaRPr lang="en-US"/>
          </a:p>
        </p:txBody>
      </p:sp>
      <p:sp>
        <p:nvSpPr>
          <p:cNvPr id="3" name="Footer Placeholder 2"/>
          <p:cNvSpPr>
            <a:spLocks noGrp="1"/>
          </p:cNvSpPr>
          <p:nvPr>
            <p:ph type="ftr" sz="quarter" idx="11"/>
          </p:nvPr>
        </p:nvSpPr>
        <p:spPr/>
        <p:txBody>
          <a:bodyPr/>
          <a:lstStyle/>
          <a:p>
            <a:r>
              <a:rPr lang="en-US"/>
              <a:t>Title of your project</a:t>
            </a:r>
          </a:p>
        </p:txBody>
      </p:sp>
      <p:sp>
        <p:nvSpPr>
          <p:cNvPr id="4" name="Slide Number Placeholder 3"/>
          <p:cNvSpPr>
            <a:spLocks noGrp="1"/>
          </p:cNvSpPr>
          <p:nvPr>
            <p:ph type="sldNum" sz="quarter" idx="12"/>
          </p:nvPr>
        </p:nvSpPr>
        <p:spPr/>
        <p:txBody>
          <a:bodyPr/>
          <a:lstStyle/>
          <a:p>
            <a:fld id="{2B1E2C4E-F76E-4530-B441-125E49167A38}" type="slidenum">
              <a:rPr lang="en-US" smtClean="0"/>
              <a:pPr/>
              <a:t>‹#›</a:t>
            </a:fld>
            <a:endParaRPr lang="en-US"/>
          </a:p>
        </p:txBody>
      </p:sp>
    </p:spTree>
    <p:extLst>
      <p:ext uri="{BB962C8B-B14F-4D97-AF65-F5344CB8AC3E}">
        <p14:creationId xmlns:p14="http://schemas.microsoft.com/office/powerpoint/2010/main" val="4238316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8771A7-8EE0-4A4F-AED0-8A709439DA2B}" type="datetime1">
              <a:rPr lang="en-US" smtClean="0"/>
              <a:pPr/>
              <a:t>5/18/2020</a:t>
            </a:fld>
            <a:endParaRPr lang="en-US"/>
          </a:p>
        </p:txBody>
      </p:sp>
      <p:sp>
        <p:nvSpPr>
          <p:cNvPr id="6" name="Footer Placeholder 5"/>
          <p:cNvSpPr>
            <a:spLocks noGrp="1"/>
          </p:cNvSpPr>
          <p:nvPr>
            <p:ph type="ftr" sz="quarter" idx="11"/>
          </p:nvPr>
        </p:nvSpPr>
        <p:spPr/>
        <p:txBody>
          <a:bodyPr/>
          <a:lstStyle/>
          <a:p>
            <a:r>
              <a:rPr lang="en-US"/>
              <a:t>Title of your project</a:t>
            </a:r>
          </a:p>
        </p:txBody>
      </p:sp>
      <p:sp>
        <p:nvSpPr>
          <p:cNvPr id="7" name="Slide Number Placeholder 6"/>
          <p:cNvSpPr>
            <a:spLocks noGrp="1"/>
          </p:cNvSpPr>
          <p:nvPr>
            <p:ph type="sldNum" sz="quarter" idx="12"/>
          </p:nvPr>
        </p:nvSpPr>
        <p:spPr/>
        <p:txBody>
          <a:bodyPr/>
          <a:lstStyle/>
          <a:p>
            <a:fld id="{2B1E2C4E-F76E-4530-B441-125E49167A38}" type="slidenum">
              <a:rPr lang="en-US" smtClean="0"/>
              <a:pPr/>
              <a:t>‹#›</a:t>
            </a:fld>
            <a:endParaRPr lang="en-US"/>
          </a:p>
        </p:txBody>
      </p:sp>
    </p:spTree>
    <p:extLst>
      <p:ext uri="{BB962C8B-B14F-4D97-AF65-F5344CB8AC3E}">
        <p14:creationId xmlns:p14="http://schemas.microsoft.com/office/powerpoint/2010/main" val="412930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D64C51-9BB0-41F1-8EB2-DC6D7DEA5638}" type="datetime1">
              <a:rPr lang="en-US" smtClean="0"/>
              <a:pPr/>
              <a:t>5/18/2020</a:t>
            </a:fld>
            <a:endParaRPr lang="en-US"/>
          </a:p>
        </p:txBody>
      </p:sp>
      <p:sp>
        <p:nvSpPr>
          <p:cNvPr id="6" name="Footer Placeholder 5"/>
          <p:cNvSpPr>
            <a:spLocks noGrp="1"/>
          </p:cNvSpPr>
          <p:nvPr>
            <p:ph type="ftr" sz="quarter" idx="11"/>
          </p:nvPr>
        </p:nvSpPr>
        <p:spPr/>
        <p:txBody>
          <a:bodyPr/>
          <a:lstStyle/>
          <a:p>
            <a:r>
              <a:rPr lang="en-US"/>
              <a:t>Title of your project</a:t>
            </a:r>
          </a:p>
        </p:txBody>
      </p:sp>
      <p:sp>
        <p:nvSpPr>
          <p:cNvPr id="7" name="Slide Number Placeholder 6"/>
          <p:cNvSpPr>
            <a:spLocks noGrp="1"/>
          </p:cNvSpPr>
          <p:nvPr>
            <p:ph type="sldNum" sz="quarter" idx="12"/>
          </p:nvPr>
        </p:nvSpPr>
        <p:spPr/>
        <p:txBody>
          <a:bodyPr/>
          <a:lstStyle/>
          <a:p>
            <a:fld id="{2B1E2C4E-F76E-4530-B441-125E49167A38}" type="slidenum">
              <a:rPr lang="en-US" smtClean="0"/>
              <a:pPr/>
              <a:t>‹#›</a:t>
            </a:fld>
            <a:endParaRPr lang="en-US"/>
          </a:p>
        </p:txBody>
      </p:sp>
    </p:spTree>
    <p:extLst>
      <p:ext uri="{BB962C8B-B14F-4D97-AF65-F5344CB8AC3E}">
        <p14:creationId xmlns:p14="http://schemas.microsoft.com/office/powerpoint/2010/main" val="2247761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D1CF0-3A4C-4427-A3BC-0D20F01CD292}" type="datetime1">
              <a:rPr lang="en-US" smtClean="0"/>
              <a:pPr/>
              <a:t>5/18/2020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Title of your project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E2C4E-F76E-4530-B441-125E49167A38}" type="slidenum">
              <a:rPr lang="en-US" smtClean="0"/>
              <a:pPr/>
              <a:t>‹#›</a:t>
            </a:fld>
            <a:endParaRPr lang="en-US"/>
          </a:p>
        </p:txBody>
      </p:sp>
    </p:spTree>
    <p:extLst>
      <p:ext uri="{BB962C8B-B14F-4D97-AF65-F5344CB8AC3E}">
        <p14:creationId xmlns:p14="http://schemas.microsoft.com/office/powerpoint/2010/main" val="1089106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092758"/>
            <a:ext cx="9144000" cy="2387600"/>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r>
              <a:rPr lang="en-US" sz="2000" dirty="0">
                <a:latin typeface="Bookman Old Style" panose="02050604050505020204" pitchFamily="18" charset="0"/>
              </a:rPr>
              <a:t>Presentation on</a:t>
            </a:r>
            <a:r>
              <a:rPr lang="en-US" sz="4800" dirty="0">
                <a:latin typeface="Bookman Old Style" panose="02050604050505020204" pitchFamily="18" charset="0"/>
              </a:rPr>
              <a:t/>
            </a:r>
            <a:br>
              <a:rPr lang="en-US" sz="4800" dirty="0">
                <a:latin typeface="Bookman Old Style" panose="02050604050505020204" pitchFamily="18" charset="0"/>
              </a:rPr>
            </a:br>
            <a:r>
              <a:rPr lang="en-US" sz="4400" dirty="0">
                <a:latin typeface="Bookman Old Style" panose="02050604050505020204" pitchFamily="18" charset="0"/>
              </a:rPr>
              <a:t>Traffic Sign Classification using Deep-Learning</a:t>
            </a:r>
            <a:r>
              <a:rPr lang="en-US" sz="4800" dirty="0">
                <a:latin typeface="Bookman Old Style" panose="02050604050505020204" pitchFamily="18" charset="0"/>
              </a:rPr>
              <a:t/>
            </a:r>
            <a:br>
              <a:rPr lang="en-US" sz="4800" dirty="0">
                <a:latin typeface="Bookman Old Style" panose="02050604050505020204" pitchFamily="18" charset="0"/>
              </a:rPr>
            </a:br>
            <a:r>
              <a:rPr lang="en-US" sz="2400" i="1" dirty="0">
                <a:latin typeface="Bookman Old Style" panose="02050604050505020204" pitchFamily="18" charset="0"/>
              </a:rPr>
              <a:t>By</a:t>
            </a:r>
            <a:br>
              <a:rPr lang="en-US" sz="2400" i="1" dirty="0">
                <a:latin typeface="Bookman Old Style" panose="02050604050505020204" pitchFamily="18" charset="0"/>
              </a:rPr>
            </a:br>
            <a:r>
              <a:rPr lang="en-US" sz="2400" i="1" dirty="0">
                <a:latin typeface="Bookman Old Style" panose="02050604050505020204" pitchFamily="18" charset="0"/>
              </a:rPr>
              <a:t/>
            </a:r>
            <a:br>
              <a:rPr lang="en-US" sz="2400" i="1" dirty="0">
                <a:latin typeface="Bookman Old Style" panose="02050604050505020204" pitchFamily="18" charset="0"/>
              </a:rPr>
            </a:br>
            <a:r>
              <a:rPr lang="en-US" sz="2400" dirty="0">
                <a:latin typeface="Bookman Old Style" panose="02050604050505020204" pitchFamily="18" charset="0"/>
              </a:rPr>
              <a:t>Aditya Sangle –C- 17u463-313005 </a:t>
            </a:r>
            <a:br>
              <a:rPr lang="en-US" sz="2400" dirty="0">
                <a:latin typeface="Bookman Old Style" panose="02050604050505020204" pitchFamily="18" charset="0"/>
              </a:rPr>
            </a:br>
            <a:r>
              <a:rPr lang="en-US" sz="2400" dirty="0">
                <a:latin typeface="Bookman Old Style" panose="02050604050505020204" pitchFamily="18" charset="0"/>
              </a:rPr>
              <a:t>Nagarjuna </a:t>
            </a:r>
            <a:r>
              <a:rPr lang="en-US" sz="2400" dirty="0" err="1">
                <a:latin typeface="Bookman Old Style" panose="02050604050505020204" pitchFamily="18" charset="0"/>
              </a:rPr>
              <a:t>Vatti</a:t>
            </a:r>
            <a:r>
              <a:rPr lang="en-US" sz="2400" dirty="0">
                <a:latin typeface="Bookman Old Style" panose="02050604050505020204" pitchFamily="18" charset="0"/>
              </a:rPr>
              <a:t> –C- 17u340- 313023</a:t>
            </a:r>
            <a:br>
              <a:rPr lang="en-US" sz="2400" dirty="0">
                <a:latin typeface="Bookman Old Style" panose="02050604050505020204" pitchFamily="18" charset="0"/>
              </a:rPr>
            </a:br>
            <a:r>
              <a:rPr lang="en-US" sz="2400" dirty="0">
                <a:latin typeface="Bookman Old Style" panose="02050604050505020204" pitchFamily="18" charset="0"/>
              </a:rPr>
              <a:t>Shreyas Kulkarni –B- 17u232- 312060</a:t>
            </a:r>
            <a:r>
              <a:rPr lang="en-US" sz="2400">
                <a:latin typeface="Bookman Old Style" panose="02050604050505020204" pitchFamily="18" charset="0"/>
              </a:rPr>
              <a:t/>
            </a:r>
            <a:br>
              <a:rPr lang="en-US" sz="2400">
                <a:latin typeface="Bookman Old Style" panose="02050604050505020204" pitchFamily="18" charset="0"/>
              </a:rPr>
            </a:br>
            <a:r>
              <a:rPr lang="en-US" sz="2400" smtClean="0">
                <a:latin typeface="Bookman Old Style" panose="02050604050505020204" pitchFamily="18" charset="0"/>
              </a:rPr>
              <a:t>Rutuparn </a:t>
            </a:r>
            <a:r>
              <a:rPr lang="en-US" sz="2400" dirty="0">
                <a:latin typeface="Bookman Old Style" panose="02050604050505020204" pitchFamily="18" charset="0"/>
              </a:rPr>
              <a:t>Pawar –B- 17u253- 312052</a:t>
            </a:r>
            <a:br>
              <a:rPr lang="en-US" sz="2400" dirty="0">
                <a:latin typeface="Bookman Old Style" panose="02050604050505020204" pitchFamily="18" charset="0"/>
              </a:rPr>
            </a:br>
            <a:r>
              <a:rPr lang="en-US" sz="2400" dirty="0">
                <a:latin typeface="Bookman Old Style" panose="02050604050505020204" pitchFamily="18" charset="0"/>
              </a:rPr>
              <a:t/>
            </a:r>
            <a:br>
              <a:rPr lang="en-US" sz="2400" dirty="0">
                <a:latin typeface="Bookman Old Style" panose="02050604050505020204" pitchFamily="18" charset="0"/>
              </a:rPr>
            </a:br>
            <a:r>
              <a:rPr lang="en-US" sz="2400" dirty="0">
                <a:latin typeface="Bookman Old Style" panose="02050604050505020204" pitchFamily="18" charset="0"/>
              </a:rPr>
              <a:t>Subject : Machine Learning (Value added Course)</a:t>
            </a:r>
          </a:p>
        </p:txBody>
      </p:sp>
      <p:sp>
        <p:nvSpPr>
          <p:cNvPr id="3" name="Subtitle 2"/>
          <p:cNvSpPr>
            <a:spLocks noGrp="1"/>
          </p:cNvSpPr>
          <p:nvPr>
            <p:ph type="subTitle" idx="1"/>
          </p:nvPr>
        </p:nvSpPr>
        <p:spPr>
          <a:xfrm>
            <a:off x="2009775" y="4191000"/>
            <a:ext cx="7839075" cy="2073274"/>
          </a:xfrm>
        </p:spPr>
        <p:txBody>
          <a:bodyPr>
            <a:normAutofit fontScale="92500" lnSpcReduction="10000"/>
          </a:bodyPr>
          <a:lstStyle/>
          <a:p>
            <a:endParaRPr lang="en-US" dirty="0"/>
          </a:p>
          <a:p>
            <a:r>
              <a:rPr lang="en-US" sz="2300" dirty="0"/>
              <a:t>Guided by</a:t>
            </a:r>
            <a:endParaRPr lang="en-US" sz="3100" dirty="0"/>
          </a:p>
          <a:p>
            <a:r>
              <a:rPr lang="en-US" sz="2600" b="1" dirty="0"/>
              <a:t>Dr. </a:t>
            </a:r>
            <a:r>
              <a:rPr lang="en-US" sz="2600" b="1" dirty="0" err="1"/>
              <a:t>A.V.Bang</a:t>
            </a:r>
            <a:endParaRPr lang="en-US" sz="2600" b="1" dirty="0"/>
          </a:p>
          <a:p>
            <a:r>
              <a:rPr lang="en-US" sz="2300" dirty="0"/>
              <a:t>Department of Electronics and Telecommunications</a:t>
            </a:r>
          </a:p>
          <a:p>
            <a:r>
              <a:rPr lang="en-US" sz="2300" dirty="0" err="1"/>
              <a:t>Vishwakarma</a:t>
            </a:r>
            <a:r>
              <a:rPr lang="en-US" sz="2300" dirty="0"/>
              <a:t> Institute of Information </a:t>
            </a:r>
            <a:r>
              <a:rPr lang="en-US" sz="2300" dirty="0" err="1"/>
              <a:t>Technology,Pune</a:t>
            </a:r>
            <a:r>
              <a:rPr lang="en-US" sz="2600" dirty="0"/>
              <a:t> </a:t>
            </a:r>
          </a:p>
          <a:p>
            <a:endParaRPr lang="en-US" dirty="0"/>
          </a:p>
        </p:txBody>
      </p:sp>
      <p:sp>
        <p:nvSpPr>
          <p:cNvPr id="4" name="Footer Placeholder 3"/>
          <p:cNvSpPr>
            <a:spLocks noGrp="1"/>
          </p:cNvSpPr>
          <p:nvPr>
            <p:ph type="ftr" sz="quarter" idx="11"/>
          </p:nvPr>
        </p:nvSpPr>
        <p:spPr/>
        <p:txBody>
          <a:bodyPr/>
          <a:lstStyle/>
          <a:p>
            <a:r>
              <a:rPr lang="en-US" dirty="0"/>
              <a:t>Traffic Sign Classification</a:t>
            </a:r>
          </a:p>
        </p:txBody>
      </p:sp>
      <p:sp>
        <p:nvSpPr>
          <p:cNvPr id="5" name="Slide Number Placeholder 4"/>
          <p:cNvSpPr>
            <a:spLocks noGrp="1"/>
          </p:cNvSpPr>
          <p:nvPr>
            <p:ph type="sldNum" sz="quarter" idx="12"/>
          </p:nvPr>
        </p:nvSpPr>
        <p:spPr/>
        <p:txBody>
          <a:bodyPr/>
          <a:lstStyle/>
          <a:p>
            <a:fld id="{2B1E2C4E-F76E-4530-B441-125E49167A38}" type="slidenum">
              <a:rPr lang="en-US" smtClean="0"/>
              <a:pPr/>
              <a:t>1</a:t>
            </a:fld>
            <a:endParaRPr lang="en-US"/>
          </a:p>
        </p:txBody>
      </p:sp>
      <p:sp>
        <p:nvSpPr>
          <p:cNvPr id="6" name="TextBox 5"/>
          <p:cNvSpPr txBox="1"/>
          <p:nvPr/>
        </p:nvSpPr>
        <p:spPr>
          <a:xfrm>
            <a:off x="5638800" y="2923309"/>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535073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608" y="365125"/>
            <a:ext cx="10788192" cy="1325563"/>
          </a:xfrm>
        </p:spPr>
        <p:txBody>
          <a:bodyPr>
            <a:normAutofit/>
          </a:bodyPr>
          <a:lstStyle/>
          <a:p>
            <a:r>
              <a:rPr lang="en-IN" sz="4000" dirty="0"/>
              <a:t>SOFTWARE, LIBRARIES </a:t>
            </a:r>
            <a:br>
              <a:rPr lang="en-IN" sz="4000" dirty="0"/>
            </a:br>
            <a:r>
              <a:rPr lang="en-IN" sz="4000" dirty="0"/>
              <a:t>AND HARDWARE</a:t>
            </a:r>
          </a:p>
        </p:txBody>
      </p:sp>
      <p:sp>
        <p:nvSpPr>
          <p:cNvPr id="3" name="Content Placeholder 2"/>
          <p:cNvSpPr>
            <a:spLocks noGrp="1"/>
          </p:cNvSpPr>
          <p:nvPr>
            <p:ph idx="1"/>
          </p:nvPr>
        </p:nvSpPr>
        <p:spPr/>
        <p:txBody>
          <a:bodyPr>
            <a:normAutofit/>
          </a:bodyPr>
          <a:lstStyle/>
          <a:p>
            <a:r>
              <a:rPr lang="en-IN" sz="2400" dirty="0" err="1"/>
              <a:t>Softwares</a:t>
            </a:r>
            <a:r>
              <a:rPr lang="en-IN" sz="2400" dirty="0"/>
              <a:t>: PyCharm ,</a:t>
            </a:r>
            <a:r>
              <a:rPr lang="en-IN" sz="2400" dirty="0" err="1"/>
              <a:t>Juypter</a:t>
            </a:r>
            <a:r>
              <a:rPr lang="en-IN" sz="2400" dirty="0"/>
              <a:t> Notebook and Arduino IDE.</a:t>
            </a:r>
          </a:p>
          <a:p>
            <a:r>
              <a:rPr lang="en-IN" sz="2400" dirty="0"/>
              <a:t>Libraries : </a:t>
            </a:r>
            <a:r>
              <a:rPr lang="en-IN" sz="2400" dirty="0" err="1"/>
              <a:t>Tensorflow</a:t>
            </a:r>
            <a:r>
              <a:rPr lang="en-IN" sz="2400" dirty="0"/>
              <a:t>, </a:t>
            </a:r>
            <a:r>
              <a:rPr lang="en-IN" sz="2400" dirty="0" err="1"/>
              <a:t>Keras</a:t>
            </a:r>
            <a:r>
              <a:rPr lang="en-IN" sz="2400" dirty="0"/>
              <a:t>, Pandas, </a:t>
            </a:r>
            <a:r>
              <a:rPr lang="en-IN" sz="2400" dirty="0" err="1"/>
              <a:t>Matlplotlib</a:t>
            </a:r>
            <a:r>
              <a:rPr lang="en-IN" sz="2400" dirty="0"/>
              <a:t>, OS, PIL, Open CV, Serial, Python txt to speech, </a:t>
            </a:r>
            <a:r>
              <a:rPr lang="en-IN" sz="2400" dirty="0" err="1"/>
              <a:t>Tkinter</a:t>
            </a:r>
            <a:r>
              <a:rPr lang="en-IN" sz="2400" dirty="0"/>
              <a:t> .</a:t>
            </a:r>
          </a:p>
          <a:p>
            <a:r>
              <a:rPr lang="en-IN" sz="2400" dirty="0"/>
              <a:t>Developed a ‘User Interface(UI)’ using </a:t>
            </a:r>
            <a:r>
              <a:rPr lang="en-IN" sz="2400" dirty="0" err="1"/>
              <a:t>Tkinter</a:t>
            </a:r>
            <a:r>
              <a:rPr lang="en-IN" sz="2400" dirty="0"/>
              <a:t> library which asks user to upload a traffic sign and classifies it among 43 classes.</a:t>
            </a:r>
          </a:p>
          <a:p>
            <a:r>
              <a:rPr lang="en-IN" sz="2400" dirty="0"/>
              <a:t>Also developed a small car using </a:t>
            </a:r>
            <a:r>
              <a:rPr lang="en-IN" sz="2400" dirty="0" err="1"/>
              <a:t>arduino</a:t>
            </a:r>
            <a:r>
              <a:rPr lang="en-IN" sz="2400" dirty="0"/>
              <a:t> ,who’s movement is controlled according to the traffic sign detected by the camera.</a:t>
            </a:r>
          </a:p>
          <a:p>
            <a:pPr>
              <a:buNone/>
            </a:pPr>
            <a:endParaRPr lang="en-IN" sz="2400" dirty="0"/>
          </a:p>
          <a:p>
            <a:pPr>
              <a:buNone/>
            </a:pPr>
            <a:endParaRPr lang="en-IN" sz="2400" dirty="0"/>
          </a:p>
          <a:p>
            <a:endParaRPr lang="en-IN" sz="2400" dirty="0"/>
          </a:p>
          <a:p>
            <a:endParaRPr lang="en-IN" sz="2400" dirty="0"/>
          </a:p>
        </p:txBody>
      </p:sp>
      <p:sp>
        <p:nvSpPr>
          <p:cNvPr id="4" name="Footer Placeholder 3"/>
          <p:cNvSpPr>
            <a:spLocks noGrp="1"/>
          </p:cNvSpPr>
          <p:nvPr>
            <p:ph type="ftr" sz="quarter" idx="11"/>
          </p:nvPr>
        </p:nvSpPr>
        <p:spPr/>
        <p:txBody>
          <a:bodyPr/>
          <a:lstStyle/>
          <a:p>
            <a:r>
              <a:rPr lang="en-US" dirty="0"/>
              <a:t>Traffic Sign Classification</a:t>
            </a:r>
          </a:p>
        </p:txBody>
      </p:sp>
      <p:sp>
        <p:nvSpPr>
          <p:cNvPr id="5" name="Slide Number Placeholder 4"/>
          <p:cNvSpPr>
            <a:spLocks noGrp="1"/>
          </p:cNvSpPr>
          <p:nvPr>
            <p:ph type="sldNum" sz="quarter" idx="12"/>
          </p:nvPr>
        </p:nvSpPr>
        <p:spPr/>
        <p:txBody>
          <a:bodyPr/>
          <a:lstStyle/>
          <a:p>
            <a:fld id="{2B1E2C4E-F76E-4530-B441-125E49167A3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used</a:t>
            </a:r>
          </a:p>
        </p:txBody>
      </p:sp>
      <p:sp>
        <p:nvSpPr>
          <p:cNvPr id="3" name="Content Placeholder 2"/>
          <p:cNvSpPr>
            <a:spLocks noGrp="1"/>
          </p:cNvSpPr>
          <p:nvPr>
            <p:ph idx="1"/>
          </p:nvPr>
        </p:nvSpPr>
        <p:spPr/>
        <p:txBody>
          <a:bodyPr>
            <a:normAutofit/>
          </a:bodyPr>
          <a:lstStyle/>
          <a:p>
            <a:r>
              <a:rPr lang="en-IN" sz="2400" dirty="0"/>
              <a:t>The ‘</a:t>
            </a:r>
            <a:r>
              <a:rPr lang="en-IN" sz="2400" dirty="0" err="1"/>
              <a:t>gtsrb</a:t>
            </a:r>
            <a:r>
              <a:rPr lang="en-IN" sz="2400" dirty="0"/>
              <a:t>-</a:t>
            </a:r>
            <a:r>
              <a:rPr lang="en-IN" sz="2400" dirty="0" err="1"/>
              <a:t>german</a:t>
            </a:r>
            <a:r>
              <a:rPr lang="en-IN" sz="2400" dirty="0"/>
              <a:t>-traffic-sign’  is a open source dataset ,available on </a:t>
            </a:r>
            <a:r>
              <a:rPr lang="en-IN" sz="2400" dirty="0" err="1"/>
              <a:t>Kaggel</a:t>
            </a:r>
            <a:r>
              <a:rPr lang="en-IN" sz="2400" dirty="0"/>
              <a:t>.</a:t>
            </a:r>
          </a:p>
          <a:p>
            <a:r>
              <a:rPr lang="en-IN" sz="2400" dirty="0"/>
              <a:t>The dataset consists of total 43 classes representing 43 traffic signs.</a:t>
            </a:r>
          </a:p>
          <a:p>
            <a:r>
              <a:rPr lang="en-IN" sz="2400" dirty="0"/>
              <a:t>The dataset contains  51839  samples of which  39209 are used for training and remaining  12630 are used for testing.</a:t>
            </a:r>
          </a:p>
          <a:p>
            <a:endParaRPr lang="en-IN" sz="2400" dirty="0"/>
          </a:p>
          <a:p>
            <a:endParaRPr lang="en-US" sz="2400" dirty="0"/>
          </a:p>
        </p:txBody>
      </p:sp>
      <p:sp>
        <p:nvSpPr>
          <p:cNvPr id="5" name="Slide Number Placeholder 4"/>
          <p:cNvSpPr>
            <a:spLocks noGrp="1"/>
          </p:cNvSpPr>
          <p:nvPr>
            <p:ph type="sldNum" sz="quarter" idx="12"/>
          </p:nvPr>
        </p:nvSpPr>
        <p:spPr/>
        <p:txBody>
          <a:bodyPr/>
          <a:lstStyle/>
          <a:p>
            <a:fld id="{2B1E2C4E-F76E-4530-B441-125E49167A38}" type="slidenum">
              <a:rPr lang="en-US" smtClean="0"/>
              <a:pPr/>
              <a:t>11</a:t>
            </a:fld>
            <a:endParaRPr lang="en-US"/>
          </a:p>
        </p:txBody>
      </p:sp>
      <p:pic>
        <p:nvPicPr>
          <p:cNvPr id="37" name="Picture 36" descr="collage.png"/>
          <p:cNvPicPr>
            <a:picLocks noChangeAspect="1"/>
          </p:cNvPicPr>
          <p:nvPr/>
        </p:nvPicPr>
        <p:blipFill>
          <a:blip r:embed="rId2"/>
          <a:stretch>
            <a:fillRect/>
          </a:stretch>
        </p:blipFill>
        <p:spPr>
          <a:xfrm>
            <a:off x="2072639" y="4218110"/>
            <a:ext cx="4023361" cy="1755805"/>
          </a:xfrm>
          <a:prstGeom prst="rect">
            <a:avLst/>
          </a:prstGeom>
        </p:spPr>
      </p:pic>
      <p:sp>
        <p:nvSpPr>
          <p:cNvPr id="7" name="Rectangle 6">
            <a:extLst>
              <a:ext uri="{FF2B5EF4-FFF2-40B4-BE49-F238E27FC236}">
                <a16:creationId xmlns="" xmlns:a16="http://schemas.microsoft.com/office/drawing/2014/main" id="{FBA8A37D-98CE-4932-9753-CE4283B3CB5E}"/>
              </a:ext>
            </a:extLst>
          </p:cNvPr>
          <p:cNvSpPr/>
          <p:nvPr/>
        </p:nvSpPr>
        <p:spPr>
          <a:xfrm>
            <a:off x="4713402" y="6335140"/>
            <a:ext cx="3044858" cy="553998"/>
          </a:xfrm>
          <a:prstGeom prst="rect">
            <a:avLst/>
          </a:prstGeom>
        </p:spPr>
        <p:txBody>
          <a:bodyPr wrap="square">
            <a:spAutoFit/>
          </a:bodyPr>
          <a:lstStyle/>
          <a:p>
            <a:r>
              <a:rPr lang="en-US" sz="1200" dirty="0"/>
              <a:t>Traffic Sign Classification</a:t>
            </a:r>
          </a:p>
          <a:p>
            <a:endParaRPr lang="en-US" dirty="0"/>
          </a:p>
        </p:txBody>
      </p:sp>
    </p:spTree>
    <p:extLst>
      <p:ext uri="{BB962C8B-B14F-4D97-AF65-F5344CB8AC3E}">
        <p14:creationId xmlns:p14="http://schemas.microsoft.com/office/powerpoint/2010/main" val="2129112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rgbClr val="000000"/>
                </a:solidFill>
              </a:rPr>
              <a:t>Different Phases of </a:t>
            </a:r>
            <a:br>
              <a:rPr lang="en-IE" dirty="0">
                <a:solidFill>
                  <a:srgbClr val="000000"/>
                </a:solidFill>
              </a:rPr>
            </a:br>
            <a:r>
              <a:rPr lang="en-IE" dirty="0">
                <a:solidFill>
                  <a:srgbClr val="000000"/>
                </a:solidFill>
              </a:rPr>
              <a:t>Implementation</a:t>
            </a:r>
            <a:endParaRPr lang="en-US" dirty="0"/>
          </a:p>
        </p:txBody>
      </p:sp>
      <p:sp>
        <p:nvSpPr>
          <p:cNvPr id="3" name="Content Placeholder 2"/>
          <p:cNvSpPr>
            <a:spLocks noGrp="1"/>
          </p:cNvSpPr>
          <p:nvPr>
            <p:ph idx="1"/>
          </p:nvPr>
        </p:nvSpPr>
        <p:spPr>
          <a:xfrm>
            <a:off x="838200" y="2083323"/>
            <a:ext cx="10515600" cy="4093639"/>
          </a:xfrm>
        </p:spPr>
        <p:txBody>
          <a:bodyPr/>
          <a:lstStyle/>
          <a:p>
            <a:pPr marL="0" indent="0"/>
            <a:r>
              <a:rPr lang="en-US" sz="2400" dirty="0"/>
              <a:t> </a:t>
            </a:r>
            <a:r>
              <a:rPr lang="en-US" sz="2400" dirty="0" err="1"/>
              <a:t>Bulding</a:t>
            </a:r>
            <a:r>
              <a:rPr lang="en-US" sz="2400" dirty="0"/>
              <a:t> a Deep Learning model with Convolutional Neural            Network(CNN) Architecture.</a:t>
            </a:r>
          </a:p>
          <a:p>
            <a:pPr marL="0" indent="0"/>
            <a:r>
              <a:rPr lang="en-US" sz="2400" dirty="0"/>
              <a:t> Building a GUI(</a:t>
            </a:r>
            <a:r>
              <a:rPr lang="en-US" sz="2400" dirty="0" err="1"/>
              <a:t>Tkinter</a:t>
            </a:r>
            <a:r>
              <a:rPr lang="en-US" sz="2400" dirty="0"/>
              <a:t>) to interface the model and a </a:t>
            </a:r>
            <a:r>
              <a:rPr lang="en-US" sz="2400" dirty="0" err="1"/>
              <a:t>OpenCv</a:t>
            </a:r>
            <a:r>
              <a:rPr lang="en-US" sz="2400" dirty="0"/>
              <a:t> architecture for real time detection and classification</a:t>
            </a:r>
          </a:p>
          <a:p>
            <a:pPr marL="0" indent="0"/>
            <a:r>
              <a:rPr lang="en-US" sz="2400" dirty="0"/>
              <a:t> Interfacing hardware(Arduino) with developed model ,to perform real time classification and execution.</a:t>
            </a:r>
          </a:p>
          <a:p>
            <a:pPr marL="0" indent="0"/>
            <a:endParaRPr lang="en-US" sz="2400" dirty="0"/>
          </a:p>
        </p:txBody>
      </p:sp>
      <p:sp>
        <p:nvSpPr>
          <p:cNvPr id="4" name="Footer Placeholder 3"/>
          <p:cNvSpPr>
            <a:spLocks noGrp="1"/>
          </p:cNvSpPr>
          <p:nvPr>
            <p:ph type="ftr" sz="quarter" idx="11"/>
          </p:nvPr>
        </p:nvSpPr>
        <p:spPr/>
        <p:txBody>
          <a:bodyPr/>
          <a:lstStyle/>
          <a:p>
            <a:r>
              <a:rPr lang="en-US" dirty="0"/>
              <a:t>Traffic Sign Classification</a:t>
            </a:r>
          </a:p>
        </p:txBody>
      </p:sp>
      <p:sp>
        <p:nvSpPr>
          <p:cNvPr id="5" name="Slide Number Placeholder 4"/>
          <p:cNvSpPr>
            <a:spLocks noGrp="1"/>
          </p:cNvSpPr>
          <p:nvPr>
            <p:ph type="sldNum" sz="quarter" idx="12"/>
          </p:nvPr>
        </p:nvSpPr>
        <p:spPr/>
        <p:txBody>
          <a:bodyPr/>
          <a:lstStyle/>
          <a:p>
            <a:fld id="{2B1E2C4E-F76E-4530-B441-125E49167A38}" type="slidenum">
              <a:rPr lang="en-US" smtClean="0"/>
              <a:pPr/>
              <a:t>12</a:t>
            </a:fld>
            <a:endParaRPr lang="en-US"/>
          </a:p>
        </p:txBody>
      </p:sp>
    </p:spTree>
    <p:extLst>
      <p:ext uri="{BB962C8B-B14F-4D97-AF65-F5344CB8AC3E}">
        <p14:creationId xmlns:p14="http://schemas.microsoft.com/office/powerpoint/2010/main" val="1398511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748B8-7230-4D0D-9487-680FBF34287A}"/>
              </a:ext>
            </a:extLst>
          </p:cNvPr>
          <p:cNvSpPr>
            <a:spLocks noGrp="1"/>
          </p:cNvSpPr>
          <p:nvPr>
            <p:ph type="title"/>
          </p:nvPr>
        </p:nvSpPr>
        <p:spPr>
          <a:xfrm>
            <a:off x="838201" y="365125"/>
            <a:ext cx="6363878" cy="1325563"/>
          </a:xfrm>
        </p:spPr>
        <p:txBody>
          <a:bodyPr>
            <a:normAutofit/>
          </a:bodyPr>
          <a:lstStyle/>
          <a:p>
            <a:r>
              <a:rPr lang="en-US" dirty="0"/>
              <a:t>Trained Models and Results</a:t>
            </a:r>
            <a:endParaRPr lang="en-IN" dirty="0"/>
          </a:p>
        </p:txBody>
      </p:sp>
      <p:graphicFrame>
        <p:nvGraphicFramePr>
          <p:cNvPr id="6" name="Content Placeholder 5">
            <a:extLst>
              <a:ext uri="{FF2B5EF4-FFF2-40B4-BE49-F238E27FC236}">
                <a16:creationId xmlns="" xmlns:a16="http://schemas.microsoft.com/office/drawing/2014/main" id="{03342953-29D6-4282-B7BB-CD8B2BCC4AC2}"/>
              </a:ext>
            </a:extLst>
          </p:cNvPr>
          <p:cNvGraphicFramePr>
            <a:graphicFrameLocks noGrp="1"/>
          </p:cNvGraphicFramePr>
          <p:nvPr>
            <p:ph idx="1"/>
            <p:extLst>
              <p:ext uri="{D42A27DB-BD31-4B8C-83A1-F6EECF244321}">
                <p14:modId xmlns:p14="http://schemas.microsoft.com/office/powerpoint/2010/main" val="1658499255"/>
              </p:ext>
            </p:extLst>
          </p:nvPr>
        </p:nvGraphicFramePr>
        <p:xfrm>
          <a:off x="2556387" y="1690685"/>
          <a:ext cx="6980902" cy="4444644"/>
        </p:xfrm>
        <a:graphic>
          <a:graphicData uri="http://schemas.openxmlformats.org/drawingml/2006/table">
            <a:tbl>
              <a:tblPr firstRow="1" bandRow="1">
                <a:tableStyleId>{5C22544A-7EE6-4342-B048-85BDC9FD1C3A}</a:tableStyleId>
              </a:tblPr>
              <a:tblGrid>
                <a:gridCol w="1144006">
                  <a:extLst>
                    <a:ext uri="{9D8B030D-6E8A-4147-A177-3AD203B41FA5}">
                      <a16:colId xmlns="" xmlns:a16="http://schemas.microsoft.com/office/drawing/2014/main" val="3677962659"/>
                    </a:ext>
                  </a:extLst>
                </a:gridCol>
                <a:gridCol w="991332">
                  <a:extLst>
                    <a:ext uri="{9D8B030D-6E8A-4147-A177-3AD203B41FA5}">
                      <a16:colId xmlns="" xmlns:a16="http://schemas.microsoft.com/office/drawing/2014/main" val="1123183604"/>
                    </a:ext>
                  </a:extLst>
                </a:gridCol>
                <a:gridCol w="770691">
                  <a:extLst>
                    <a:ext uri="{9D8B030D-6E8A-4147-A177-3AD203B41FA5}">
                      <a16:colId xmlns="" xmlns:a16="http://schemas.microsoft.com/office/drawing/2014/main" val="500031678"/>
                    </a:ext>
                  </a:extLst>
                </a:gridCol>
                <a:gridCol w="881012">
                  <a:extLst>
                    <a:ext uri="{9D8B030D-6E8A-4147-A177-3AD203B41FA5}">
                      <a16:colId xmlns="" xmlns:a16="http://schemas.microsoft.com/office/drawing/2014/main" val="637607065"/>
                    </a:ext>
                  </a:extLst>
                </a:gridCol>
                <a:gridCol w="991332">
                  <a:extLst>
                    <a:ext uri="{9D8B030D-6E8A-4147-A177-3AD203B41FA5}">
                      <a16:colId xmlns="" xmlns:a16="http://schemas.microsoft.com/office/drawing/2014/main" val="1078506648"/>
                    </a:ext>
                  </a:extLst>
                </a:gridCol>
                <a:gridCol w="1100877">
                  <a:extLst>
                    <a:ext uri="{9D8B030D-6E8A-4147-A177-3AD203B41FA5}">
                      <a16:colId xmlns="" xmlns:a16="http://schemas.microsoft.com/office/drawing/2014/main" val="74543406"/>
                    </a:ext>
                  </a:extLst>
                </a:gridCol>
                <a:gridCol w="1101652">
                  <a:extLst>
                    <a:ext uri="{9D8B030D-6E8A-4147-A177-3AD203B41FA5}">
                      <a16:colId xmlns="" xmlns:a16="http://schemas.microsoft.com/office/drawing/2014/main" val="1289409928"/>
                    </a:ext>
                  </a:extLst>
                </a:gridCol>
              </a:tblGrid>
              <a:tr h="740774">
                <a:tc>
                  <a:txBody>
                    <a:bodyPr/>
                    <a:lstStyle/>
                    <a:p>
                      <a:pPr marL="0" marR="0" algn="ctr"/>
                      <a:r>
                        <a:rPr lang="en-IN" sz="1100">
                          <a:effectLst/>
                        </a:rPr>
                        <a:t>No. of Convolutional  Layers</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r>
                        <a:rPr lang="en-IN" sz="1100">
                          <a:effectLst/>
                        </a:rPr>
                        <a:t>Optimizer</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r>
                        <a:rPr lang="en-IN" sz="1100">
                          <a:effectLst/>
                        </a:rPr>
                        <a:t>Epochs</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r>
                        <a:rPr lang="en-IN" sz="1100">
                          <a:effectLst/>
                        </a:rPr>
                        <a:t>Training</a:t>
                      </a:r>
                    </a:p>
                    <a:p>
                      <a:pPr marL="0" marR="0" algn="ctr"/>
                      <a:r>
                        <a:rPr lang="en-IN" sz="1100">
                          <a:effectLst/>
                        </a:rPr>
                        <a:t>Loss</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r>
                        <a:rPr lang="en-IN" sz="1100">
                          <a:effectLst/>
                        </a:rPr>
                        <a:t>Training</a:t>
                      </a:r>
                    </a:p>
                    <a:p>
                      <a:pPr marL="0" marR="0" algn="ctr"/>
                      <a:r>
                        <a:rPr lang="en-IN" sz="1100">
                          <a:effectLst/>
                        </a:rPr>
                        <a:t>Accuracy</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r>
                        <a:rPr lang="en-IN" sz="1100">
                          <a:effectLst/>
                        </a:rPr>
                        <a:t>Validation</a:t>
                      </a:r>
                    </a:p>
                    <a:p>
                      <a:pPr marL="0" marR="0" algn="ctr"/>
                      <a:r>
                        <a:rPr lang="en-IN" sz="1100">
                          <a:effectLst/>
                        </a:rPr>
                        <a:t>Loss</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r>
                        <a:rPr lang="en-IN" sz="1100">
                          <a:effectLst/>
                        </a:rPr>
                        <a:t>Validation</a:t>
                      </a:r>
                    </a:p>
                    <a:p>
                      <a:pPr marL="0" marR="0" algn="ctr"/>
                      <a:r>
                        <a:rPr lang="en-IN" sz="1100">
                          <a:effectLst/>
                        </a:rPr>
                        <a:t>Accuracy</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 xmlns:a16="http://schemas.microsoft.com/office/drawing/2014/main" val="1870830218"/>
                  </a:ext>
                </a:extLst>
              </a:tr>
              <a:tr h="740774">
                <a:tc>
                  <a:txBody>
                    <a:bodyPr/>
                    <a:lstStyle/>
                    <a:p>
                      <a:pPr marL="0" marR="0" algn="just">
                        <a:lnSpc>
                          <a:spcPct val="115000"/>
                        </a:lnSpc>
                      </a:pPr>
                      <a:r>
                        <a:rPr lang="en-IN" sz="1400" dirty="0">
                          <a:effectLst/>
                        </a:rPr>
                        <a:t>4</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Adam</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15</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0.0939</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0.9940</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.1212</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0.9590</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 xmlns:a16="http://schemas.microsoft.com/office/drawing/2014/main" val="4014896086"/>
                  </a:ext>
                </a:extLst>
              </a:tr>
              <a:tr h="740774">
                <a:tc>
                  <a:txBody>
                    <a:bodyPr/>
                    <a:lstStyle/>
                    <a:p>
                      <a:pPr marL="0" marR="0" algn="just">
                        <a:lnSpc>
                          <a:spcPct val="115000"/>
                        </a:lnSpc>
                      </a:pPr>
                      <a:r>
                        <a:rPr lang="en-IN" sz="1400" dirty="0">
                          <a:solidFill>
                            <a:srgbClr val="FF0000"/>
                          </a:solidFill>
                          <a:effectLst/>
                        </a:rPr>
                        <a:t>5</a:t>
                      </a:r>
                      <a:endParaRPr lang="en-IN" sz="1400" dirty="0">
                        <a:solidFill>
                          <a:srgbClr val="FF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solidFill>
                            <a:srgbClr val="FF0000"/>
                          </a:solidFill>
                          <a:effectLst/>
                        </a:rPr>
                        <a:t>Adam</a:t>
                      </a:r>
                      <a:endParaRPr lang="en-IN" sz="1400" dirty="0">
                        <a:solidFill>
                          <a:srgbClr val="FF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solidFill>
                            <a:srgbClr val="FF0000"/>
                          </a:solidFill>
                          <a:effectLst/>
                        </a:rPr>
                        <a:t>20</a:t>
                      </a:r>
                      <a:endParaRPr lang="en-IN" sz="1400" dirty="0">
                        <a:solidFill>
                          <a:srgbClr val="FF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solidFill>
                            <a:srgbClr val="FF0000"/>
                          </a:solidFill>
                          <a:effectLst/>
                        </a:rPr>
                        <a:t>0.0477</a:t>
                      </a:r>
                      <a:endParaRPr lang="en-IN" sz="1400" dirty="0">
                        <a:solidFill>
                          <a:srgbClr val="FF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solidFill>
                            <a:srgbClr val="FF0000"/>
                          </a:solidFill>
                          <a:effectLst/>
                        </a:rPr>
                        <a:t>0.9869</a:t>
                      </a:r>
                      <a:endParaRPr lang="en-IN" sz="1400" dirty="0">
                        <a:solidFill>
                          <a:srgbClr val="FF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solidFill>
                            <a:srgbClr val="FF0000"/>
                          </a:solidFill>
                          <a:effectLst/>
                        </a:rPr>
                        <a:t>0.0185</a:t>
                      </a:r>
                      <a:endParaRPr lang="en-IN" sz="1400" dirty="0">
                        <a:solidFill>
                          <a:srgbClr val="FF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solidFill>
                            <a:srgbClr val="FF0000"/>
                          </a:solidFill>
                          <a:effectLst/>
                        </a:rPr>
                        <a:t>0.9953</a:t>
                      </a:r>
                      <a:endParaRPr lang="en-IN" sz="1400" dirty="0">
                        <a:solidFill>
                          <a:srgbClr val="FF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 xmlns:a16="http://schemas.microsoft.com/office/drawing/2014/main" val="1831285121"/>
                  </a:ext>
                </a:extLst>
              </a:tr>
              <a:tr h="740774">
                <a:tc>
                  <a:txBody>
                    <a:bodyPr/>
                    <a:lstStyle/>
                    <a:p>
                      <a:pPr marL="0" marR="0" algn="just">
                        <a:lnSpc>
                          <a:spcPct val="115000"/>
                        </a:lnSpc>
                      </a:pPr>
                      <a:r>
                        <a:rPr lang="en-IN" sz="1400" dirty="0">
                          <a:effectLst/>
                        </a:rPr>
                        <a:t>4</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Adam</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20</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0.281</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0.9248</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0.1062</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0.9703</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 xmlns:a16="http://schemas.microsoft.com/office/drawing/2014/main" val="2573453250"/>
                  </a:ext>
                </a:extLst>
              </a:tr>
              <a:tr h="740774">
                <a:tc>
                  <a:txBody>
                    <a:bodyPr/>
                    <a:lstStyle/>
                    <a:p>
                      <a:pPr marL="0" marR="0" algn="just">
                        <a:lnSpc>
                          <a:spcPct val="115000"/>
                        </a:lnSpc>
                      </a:pPr>
                      <a:r>
                        <a:rPr lang="en-IN" sz="1400" dirty="0">
                          <a:effectLst/>
                        </a:rPr>
                        <a:t>5</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Adagrad</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15</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0.6569</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0.8284</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0.2884</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0.9454</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 xmlns:a16="http://schemas.microsoft.com/office/drawing/2014/main" val="2414950467"/>
                  </a:ext>
                </a:extLst>
              </a:tr>
              <a:tr h="740774">
                <a:tc>
                  <a:txBody>
                    <a:bodyPr/>
                    <a:lstStyle/>
                    <a:p>
                      <a:pPr marL="0" marR="0" algn="just">
                        <a:lnSpc>
                          <a:spcPct val="115000"/>
                        </a:lnSpc>
                      </a:pPr>
                      <a:r>
                        <a:rPr lang="en-IN" sz="1400" dirty="0">
                          <a:effectLst/>
                        </a:rPr>
                        <a:t>5</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SGD</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15</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0.1953</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0.9515</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0.0559</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pPr>
                      <a:r>
                        <a:rPr lang="en-IN" sz="1400" dirty="0">
                          <a:effectLst/>
                        </a:rPr>
                        <a:t>0.9885</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 xmlns:a16="http://schemas.microsoft.com/office/drawing/2014/main" val="3044666669"/>
                  </a:ext>
                </a:extLst>
              </a:tr>
            </a:tbl>
          </a:graphicData>
        </a:graphic>
      </p:graphicFrame>
      <p:sp>
        <p:nvSpPr>
          <p:cNvPr id="4" name="Footer Placeholder 3">
            <a:extLst>
              <a:ext uri="{FF2B5EF4-FFF2-40B4-BE49-F238E27FC236}">
                <a16:creationId xmlns="" xmlns:a16="http://schemas.microsoft.com/office/drawing/2014/main" id="{1E3A4D07-AFBA-4343-A417-8349EBA5A9F4}"/>
              </a:ext>
            </a:extLst>
          </p:cNvPr>
          <p:cNvSpPr>
            <a:spLocks noGrp="1"/>
          </p:cNvSpPr>
          <p:nvPr>
            <p:ph type="ftr" sz="quarter" idx="11"/>
          </p:nvPr>
        </p:nvSpPr>
        <p:spPr/>
        <p:txBody>
          <a:bodyPr/>
          <a:lstStyle/>
          <a:p>
            <a:r>
              <a:rPr lang="en-US" dirty="0"/>
              <a:t>Traffic Sign Classification </a:t>
            </a:r>
          </a:p>
        </p:txBody>
      </p:sp>
      <p:sp>
        <p:nvSpPr>
          <p:cNvPr id="5" name="Slide Number Placeholder 4">
            <a:extLst>
              <a:ext uri="{FF2B5EF4-FFF2-40B4-BE49-F238E27FC236}">
                <a16:creationId xmlns="" xmlns:a16="http://schemas.microsoft.com/office/drawing/2014/main" id="{FA76D406-4910-4456-BD36-F1B33A35F4E2}"/>
              </a:ext>
            </a:extLst>
          </p:cNvPr>
          <p:cNvSpPr>
            <a:spLocks noGrp="1"/>
          </p:cNvSpPr>
          <p:nvPr>
            <p:ph type="sldNum" sz="quarter" idx="12"/>
          </p:nvPr>
        </p:nvSpPr>
        <p:spPr/>
        <p:txBody>
          <a:bodyPr/>
          <a:lstStyle/>
          <a:p>
            <a:fld id="{2B1E2C4E-F76E-4530-B441-125E49167A38}" type="slidenum">
              <a:rPr lang="en-US" smtClean="0"/>
              <a:pPr/>
              <a:t>13</a:t>
            </a:fld>
            <a:endParaRPr lang="en-US"/>
          </a:p>
        </p:txBody>
      </p:sp>
      <p:sp>
        <p:nvSpPr>
          <p:cNvPr id="7" name="Rectangle 1">
            <a:extLst>
              <a:ext uri="{FF2B5EF4-FFF2-40B4-BE49-F238E27FC236}">
                <a16:creationId xmlns="" xmlns:a16="http://schemas.microsoft.com/office/drawing/2014/main" id="{92643735-4E42-4543-A2AB-C7B828DF6339}"/>
              </a:ext>
            </a:extLst>
          </p:cNvPr>
          <p:cNvSpPr>
            <a:spLocks noChangeArrowheads="1"/>
          </p:cNvSpPr>
          <p:nvPr/>
        </p:nvSpPr>
        <p:spPr bwMode="auto">
          <a:xfrm>
            <a:off x="-2741976" y="43934"/>
            <a:ext cx="176759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endParaRPr lang="en-IN"/>
          </a:p>
        </p:txBody>
      </p:sp>
    </p:spTree>
    <p:extLst>
      <p:ext uri="{BB962C8B-B14F-4D97-AF65-F5344CB8AC3E}">
        <p14:creationId xmlns:p14="http://schemas.microsoft.com/office/powerpoint/2010/main" val="1263203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420439" cy="1325563"/>
          </a:xfrm>
        </p:spPr>
        <p:txBody>
          <a:bodyPr/>
          <a:lstStyle/>
          <a:p>
            <a:r>
              <a:rPr lang="en-US" dirty="0"/>
              <a:t>Results : Plots and GUI output</a:t>
            </a:r>
          </a:p>
        </p:txBody>
      </p:sp>
      <p:pic>
        <p:nvPicPr>
          <p:cNvPr id="6" name="Content Placeholder 5" descr="WhatsApp Image 2020-05-15 at 12.06.48 PM.jpeg"/>
          <p:cNvPicPr>
            <a:picLocks noGrp="1" noChangeAspect="1"/>
          </p:cNvPicPr>
          <p:nvPr>
            <p:ph idx="1"/>
          </p:nvPr>
        </p:nvPicPr>
        <p:blipFill>
          <a:blip r:embed="rId2"/>
          <a:stretch>
            <a:fillRect/>
          </a:stretch>
        </p:blipFill>
        <p:spPr>
          <a:xfrm>
            <a:off x="1154723" y="1621410"/>
            <a:ext cx="4642762" cy="2541662"/>
          </a:xfrm>
        </p:spPr>
      </p:pic>
      <p:sp>
        <p:nvSpPr>
          <p:cNvPr id="4" name="Footer Placeholder 3"/>
          <p:cNvSpPr>
            <a:spLocks noGrp="1"/>
          </p:cNvSpPr>
          <p:nvPr>
            <p:ph type="ftr" sz="quarter" idx="11"/>
          </p:nvPr>
        </p:nvSpPr>
        <p:spPr/>
        <p:txBody>
          <a:bodyPr/>
          <a:lstStyle/>
          <a:p>
            <a:r>
              <a:rPr lang="en-US" dirty="0"/>
              <a:t>Traffic Sign Classification</a:t>
            </a:r>
          </a:p>
        </p:txBody>
      </p:sp>
      <p:sp>
        <p:nvSpPr>
          <p:cNvPr id="5" name="Slide Number Placeholder 4"/>
          <p:cNvSpPr>
            <a:spLocks noGrp="1"/>
          </p:cNvSpPr>
          <p:nvPr>
            <p:ph type="sldNum" sz="quarter" idx="12"/>
          </p:nvPr>
        </p:nvSpPr>
        <p:spPr/>
        <p:txBody>
          <a:bodyPr/>
          <a:lstStyle/>
          <a:p>
            <a:fld id="{2B1E2C4E-F76E-4530-B441-125E49167A38}" type="slidenum">
              <a:rPr lang="en-US" smtClean="0"/>
              <a:pPr/>
              <a:t>14</a:t>
            </a:fld>
            <a:endParaRPr lang="en-US"/>
          </a:p>
        </p:txBody>
      </p:sp>
      <p:pic>
        <p:nvPicPr>
          <p:cNvPr id="7" name="Picture 6" descr="WhatsApp Image 2020-05-15 at 12.06.47 PM.jpeg"/>
          <p:cNvPicPr>
            <a:picLocks noChangeAspect="1"/>
          </p:cNvPicPr>
          <p:nvPr/>
        </p:nvPicPr>
        <p:blipFill>
          <a:blip r:embed="rId3"/>
          <a:stretch>
            <a:fillRect/>
          </a:stretch>
        </p:blipFill>
        <p:spPr>
          <a:xfrm>
            <a:off x="6096000" y="1452490"/>
            <a:ext cx="4311191" cy="2743200"/>
          </a:xfrm>
          <a:prstGeom prst="rect">
            <a:avLst/>
          </a:prstGeom>
        </p:spPr>
      </p:pic>
      <p:pic>
        <p:nvPicPr>
          <p:cNvPr id="8" name="Picture 7" descr="WhatsApp Image 2020-05-16 at 8.16.59 PM.jpeg"/>
          <p:cNvPicPr>
            <a:picLocks noChangeAspect="1"/>
          </p:cNvPicPr>
          <p:nvPr/>
        </p:nvPicPr>
        <p:blipFill>
          <a:blip r:embed="rId4" cstate="print"/>
          <a:stretch>
            <a:fillRect/>
          </a:stretch>
        </p:blipFill>
        <p:spPr>
          <a:xfrm>
            <a:off x="1302506" y="4556850"/>
            <a:ext cx="2537973" cy="1651031"/>
          </a:xfrm>
          <a:prstGeom prst="rect">
            <a:avLst/>
          </a:prstGeom>
        </p:spPr>
      </p:pic>
      <p:pic>
        <p:nvPicPr>
          <p:cNvPr id="9" name="Picture 8" descr="WhatsApp Image 2020-05-16 at 8.17.00 PM.jpeg"/>
          <p:cNvPicPr>
            <a:picLocks noChangeAspect="1"/>
          </p:cNvPicPr>
          <p:nvPr/>
        </p:nvPicPr>
        <p:blipFill>
          <a:blip r:embed="rId5"/>
          <a:stretch>
            <a:fillRect/>
          </a:stretch>
        </p:blipFill>
        <p:spPr>
          <a:xfrm>
            <a:off x="4473526" y="4469448"/>
            <a:ext cx="2642528" cy="1799028"/>
          </a:xfrm>
          <a:prstGeom prst="rect">
            <a:avLst/>
          </a:prstGeom>
        </p:spPr>
      </p:pic>
      <p:pic>
        <p:nvPicPr>
          <p:cNvPr id="10" name="Picture 9" descr="WhatsApp Image 2020-05-16 at 8.18.05 PM.jpeg"/>
          <p:cNvPicPr>
            <a:picLocks noChangeAspect="1"/>
          </p:cNvPicPr>
          <p:nvPr/>
        </p:nvPicPr>
        <p:blipFill>
          <a:blip r:embed="rId6" cstate="print"/>
          <a:stretch>
            <a:fillRect/>
          </a:stretch>
        </p:blipFill>
        <p:spPr>
          <a:xfrm>
            <a:off x="7550870" y="4425925"/>
            <a:ext cx="2568489" cy="1799028"/>
          </a:xfrm>
          <a:prstGeom prst="rect">
            <a:avLst/>
          </a:prstGeom>
        </p:spPr>
      </p:pic>
    </p:spTree>
    <p:extLst>
      <p:ext uri="{BB962C8B-B14F-4D97-AF65-F5344CB8AC3E}">
        <p14:creationId xmlns:p14="http://schemas.microsoft.com/office/powerpoint/2010/main" val="3762422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rgbClr val="000000"/>
                </a:solidFill>
              </a:rPr>
              <a:t>Conclusion</a:t>
            </a:r>
            <a:br>
              <a:rPr lang="en-IE" dirty="0">
                <a:solidFill>
                  <a:srgbClr val="000000"/>
                </a:solidFill>
              </a:rPr>
            </a:br>
            <a:endParaRPr lang="en-US" dirty="0"/>
          </a:p>
        </p:txBody>
      </p:sp>
      <p:sp>
        <p:nvSpPr>
          <p:cNvPr id="3" name="Content Placeholder 2"/>
          <p:cNvSpPr>
            <a:spLocks noGrp="1"/>
          </p:cNvSpPr>
          <p:nvPr>
            <p:ph idx="1"/>
          </p:nvPr>
        </p:nvSpPr>
        <p:spPr/>
        <p:txBody>
          <a:bodyPr>
            <a:normAutofit/>
          </a:bodyPr>
          <a:lstStyle/>
          <a:p>
            <a:r>
              <a:rPr lang="en-US" sz="2400" dirty="0"/>
              <a:t>We successfully have built a deep learning model to classify traffic signs with 98.7% accuracy on train data and 99.53% accuracy on test data, employing a variety of pre-processing and regularization techniques(e.g. dropout) and trying different model architectures.</a:t>
            </a:r>
          </a:p>
          <a:p>
            <a:r>
              <a:rPr lang="en-US" sz="2400" dirty="0"/>
              <a:t>We thoroughly enjoyed this project and gained practical experience using </a:t>
            </a:r>
            <a:r>
              <a:rPr lang="en-US" sz="2400" dirty="0" err="1"/>
              <a:t>Tensorflow</a:t>
            </a:r>
            <a:r>
              <a:rPr lang="en-US" sz="2400" dirty="0"/>
              <a:t>, </a:t>
            </a:r>
            <a:r>
              <a:rPr lang="en-US" sz="2400" dirty="0" err="1"/>
              <a:t>Keras</a:t>
            </a:r>
            <a:r>
              <a:rPr lang="en-US" sz="2400" dirty="0"/>
              <a:t> </a:t>
            </a:r>
            <a:r>
              <a:rPr lang="en-US" sz="2400" dirty="0" err="1"/>
              <a:t>matplotlib</a:t>
            </a:r>
            <a:r>
              <a:rPr lang="en-US" sz="2400" dirty="0"/>
              <a:t> and investigating artificial neural network architectures.</a:t>
            </a:r>
          </a:p>
          <a:p>
            <a:r>
              <a:rPr lang="en-US" sz="2400" dirty="0"/>
              <a:t>In the future, We believe higher accuracy can be achieved by applying further regularization techniques such as batch normalization and also by adopting more modern architecture such as </a:t>
            </a:r>
            <a:r>
              <a:rPr lang="en-US" sz="2400" dirty="0" err="1"/>
              <a:t>GoogleNet’s</a:t>
            </a:r>
            <a:r>
              <a:rPr lang="en-US" sz="2400" dirty="0"/>
              <a:t> Inception Module, </a:t>
            </a:r>
            <a:r>
              <a:rPr lang="en-US" sz="2400" dirty="0" err="1"/>
              <a:t>ResNet</a:t>
            </a:r>
            <a:r>
              <a:rPr lang="en-US" sz="2400" dirty="0"/>
              <a:t> or </a:t>
            </a:r>
            <a:r>
              <a:rPr lang="en-US" sz="2400" dirty="0" err="1"/>
              <a:t>Xception</a:t>
            </a:r>
            <a:r>
              <a:rPr lang="en-US" sz="2400" dirty="0"/>
              <a:t>. 	</a:t>
            </a:r>
          </a:p>
        </p:txBody>
      </p:sp>
      <p:sp>
        <p:nvSpPr>
          <p:cNvPr id="4" name="Footer Placeholder 3"/>
          <p:cNvSpPr>
            <a:spLocks noGrp="1"/>
          </p:cNvSpPr>
          <p:nvPr>
            <p:ph type="ftr" sz="quarter" idx="11"/>
          </p:nvPr>
        </p:nvSpPr>
        <p:spPr/>
        <p:txBody>
          <a:bodyPr/>
          <a:lstStyle/>
          <a:p>
            <a:r>
              <a:rPr lang="en-US" dirty="0"/>
              <a:t>Traffic Sign Classification</a:t>
            </a:r>
          </a:p>
        </p:txBody>
      </p:sp>
      <p:sp>
        <p:nvSpPr>
          <p:cNvPr id="5" name="Slide Number Placeholder 4"/>
          <p:cNvSpPr>
            <a:spLocks noGrp="1"/>
          </p:cNvSpPr>
          <p:nvPr>
            <p:ph type="sldNum" sz="quarter" idx="12"/>
          </p:nvPr>
        </p:nvSpPr>
        <p:spPr/>
        <p:txBody>
          <a:bodyPr/>
          <a:lstStyle/>
          <a:p>
            <a:fld id="{2B1E2C4E-F76E-4530-B441-125E49167A38}" type="slidenum">
              <a:rPr lang="en-US" smtClean="0"/>
              <a:pPr/>
              <a:t>15</a:t>
            </a:fld>
            <a:endParaRPr lang="en-US"/>
          </a:p>
        </p:txBody>
      </p:sp>
    </p:spTree>
    <p:extLst>
      <p:ext uri="{BB962C8B-B14F-4D97-AF65-F5344CB8AC3E}">
        <p14:creationId xmlns:p14="http://schemas.microsoft.com/office/powerpoint/2010/main" val="428779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algn="just"/>
            <a:r>
              <a:rPr lang="en-US" sz="2400" dirty="0"/>
              <a:t>Saad </a:t>
            </a:r>
            <a:r>
              <a:rPr lang="en-US" sz="2400" dirty="0" err="1"/>
              <a:t>Albawi,Tarek</a:t>
            </a:r>
            <a:r>
              <a:rPr lang="en-US" sz="2400" dirty="0"/>
              <a:t> Abed Mohammed and Saad-Al-</a:t>
            </a:r>
            <a:r>
              <a:rPr lang="en-US" sz="2400" dirty="0" err="1"/>
              <a:t>Zawi</a:t>
            </a:r>
            <a:r>
              <a:rPr lang="en-US" sz="2400" dirty="0"/>
              <a:t> “</a:t>
            </a:r>
            <a:r>
              <a:rPr lang="en-IN" sz="2400" dirty="0"/>
              <a:t>Understanding of a convolutional neural network” 2017.</a:t>
            </a:r>
          </a:p>
          <a:p>
            <a:pPr algn="just"/>
            <a:r>
              <a:rPr lang="en-US" sz="2400" dirty="0" err="1"/>
              <a:t>Neena</a:t>
            </a:r>
            <a:r>
              <a:rPr lang="en-US" sz="2400" dirty="0"/>
              <a:t> Aloysius and M Geeta “</a:t>
            </a:r>
            <a:r>
              <a:rPr lang="en-IN" sz="2400" dirty="0"/>
              <a:t>A review on deep convolutional neural networks” IEEE 2017</a:t>
            </a:r>
            <a:r>
              <a:rPr lang="en-IN" sz="2400" dirty="0" smtClean="0"/>
              <a:t>.</a:t>
            </a:r>
          </a:p>
          <a:p>
            <a:pPr algn="just">
              <a:buNone/>
            </a:pPr>
            <a:endParaRPr lang="en-IN" sz="2400" dirty="0" smtClean="0"/>
          </a:p>
          <a:p>
            <a:pPr algn="just"/>
            <a:endParaRPr lang="en-IN" sz="2400" dirty="0" smtClean="0"/>
          </a:p>
          <a:p>
            <a:pPr algn="just"/>
            <a:endParaRPr lang="en-IN" dirty="0"/>
          </a:p>
          <a:p>
            <a:pPr marL="0" indent="0" algn="just">
              <a:buNone/>
            </a:pPr>
            <a:endParaRPr lang="en-US" dirty="0"/>
          </a:p>
        </p:txBody>
      </p:sp>
      <p:sp>
        <p:nvSpPr>
          <p:cNvPr id="4" name="Footer Placeholder 3"/>
          <p:cNvSpPr>
            <a:spLocks noGrp="1"/>
          </p:cNvSpPr>
          <p:nvPr>
            <p:ph type="ftr" sz="quarter" idx="11"/>
          </p:nvPr>
        </p:nvSpPr>
        <p:spPr/>
        <p:txBody>
          <a:bodyPr/>
          <a:lstStyle/>
          <a:p>
            <a:r>
              <a:rPr lang="en-US" dirty="0"/>
              <a:t>Traffic Sign Classification </a:t>
            </a:r>
          </a:p>
        </p:txBody>
      </p:sp>
      <p:sp>
        <p:nvSpPr>
          <p:cNvPr id="5" name="Slide Number Placeholder 4"/>
          <p:cNvSpPr>
            <a:spLocks noGrp="1"/>
          </p:cNvSpPr>
          <p:nvPr>
            <p:ph type="sldNum" sz="quarter" idx="12"/>
          </p:nvPr>
        </p:nvSpPr>
        <p:spPr/>
        <p:txBody>
          <a:bodyPr/>
          <a:lstStyle/>
          <a:p>
            <a:fld id="{2B1E2C4E-F76E-4530-B441-125E49167A38}" type="slidenum">
              <a:rPr lang="en-US" smtClean="0"/>
              <a:pPr/>
              <a:t>16</a:t>
            </a:fld>
            <a:endParaRPr lang="en-US"/>
          </a:p>
        </p:txBody>
      </p:sp>
    </p:spTree>
    <p:extLst>
      <p:ext uri="{BB962C8B-B14F-4D97-AF65-F5344CB8AC3E}">
        <p14:creationId xmlns:p14="http://schemas.microsoft.com/office/powerpoint/2010/main" val="3022971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Books</a:t>
            </a:r>
          </a:p>
        </p:txBody>
      </p:sp>
      <p:sp>
        <p:nvSpPr>
          <p:cNvPr id="3" name="Content Placeholder 2"/>
          <p:cNvSpPr>
            <a:spLocks noGrp="1"/>
          </p:cNvSpPr>
          <p:nvPr>
            <p:ph idx="1"/>
          </p:nvPr>
        </p:nvSpPr>
        <p:spPr/>
        <p:txBody>
          <a:bodyPr/>
          <a:lstStyle/>
          <a:p>
            <a:r>
              <a:rPr lang="en-IN" dirty="0"/>
              <a:t>Hands-On Machine Learning with Scikit-Learn, </a:t>
            </a:r>
            <a:r>
              <a:rPr lang="en-IN" dirty="0" err="1"/>
              <a:t>Keras</a:t>
            </a:r>
            <a:r>
              <a:rPr lang="en-IN" dirty="0"/>
              <a:t>, and TensorFlow, 2nd Edition by </a:t>
            </a:r>
            <a:r>
              <a:rPr lang="en-IN" dirty="0" err="1"/>
              <a:t>Aurélien</a:t>
            </a:r>
            <a:r>
              <a:rPr lang="en-IN" dirty="0"/>
              <a:t> </a:t>
            </a:r>
            <a:r>
              <a:rPr lang="en-IN" dirty="0" err="1"/>
              <a:t>Géron.Released</a:t>
            </a:r>
            <a:r>
              <a:rPr lang="en-IN" dirty="0"/>
              <a:t> September 2019.Publisher(s): O'Reilly Media, Inc.</a:t>
            </a:r>
          </a:p>
          <a:p>
            <a:pPr marL="0" indent="0">
              <a:buNone/>
            </a:pPr>
            <a:r>
              <a:rPr lang="en-IN" dirty="0"/>
              <a:t>  ISBN: 9781492032649</a:t>
            </a:r>
          </a:p>
          <a:p>
            <a:r>
              <a:rPr lang="en-IN" dirty="0"/>
              <a:t>Fundamentals of Deep Learning ,by Nikhil  </a:t>
            </a:r>
            <a:r>
              <a:rPr lang="en-IN" dirty="0" err="1"/>
              <a:t>Baduma</a:t>
            </a:r>
            <a:r>
              <a:rPr lang="en-IN" dirty="0"/>
              <a:t> , Nicholas </a:t>
            </a:r>
            <a:r>
              <a:rPr lang="en-IN" dirty="0" err="1"/>
              <a:t>Locascio</a:t>
            </a:r>
            <a:r>
              <a:rPr lang="en-IN" dirty="0"/>
              <a:t>. Publisher(s): O'Reilly Media, Inc.</a:t>
            </a:r>
          </a:p>
          <a:p>
            <a:pPr marL="0" indent="0">
              <a:buNone/>
            </a:pPr>
            <a:r>
              <a:rPr lang="en-IN" dirty="0"/>
              <a:t>  ISBN:  9781491925614</a:t>
            </a:r>
          </a:p>
          <a:p>
            <a:endParaRPr lang="en-IN"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Traffic Sign Classification</a:t>
            </a:r>
          </a:p>
        </p:txBody>
      </p:sp>
      <p:sp>
        <p:nvSpPr>
          <p:cNvPr id="5" name="Slide Number Placeholder 4"/>
          <p:cNvSpPr>
            <a:spLocks noGrp="1"/>
          </p:cNvSpPr>
          <p:nvPr>
            <p:ph type="sldNum" sz="quarter" idx="12"/>
          </p:nvPr>
        </p:nvSpPr>
        <p:spPr/>
        <p:txBody>
          <a:bodyPr/>
          <a:lstStyle/>
          <a:p>
            <a:fld id="{2B1E2C4E-F76E-4530-B441-125E49167A38}" type="slidenum">
              <a:rPr lang="en-US" smtClean="0"/>
              <a:pPr/>
              <a:t>17</a:t>
            </a:fld>
            <a:endParaRPr lang="en-US"/>
          </a:p>
        </p:txBody>
      </p:sp>
    </p:spTree>
    <p:extLst>
      <p:ext uri="{BB962C8B-B14F-4D97-AF65-F5344CB8AC3E}">
        <p14:creationId xmlns:p14="http://schemas.microsoft.com/office/powerpoint/2010/main" val="2416655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275" y="2822575"/>
            <a:ext cx="10515600" cy="1325563"/>
          </a:xfrm>
        </p:spPr>
        <p:txBody>
          <a:bodyPr>
            <a:normAutofit fontScale="90000"/>
          </a:bodyPr>
          <a:lstStyle/>
          <a:p>
            <a:pPr algn="ctr"/>
            <a:r>
              <a:rPr lang="en-US" dirty="0"/>
              <a:t>Questions Please ???</a:t>
            </a:r>
            <a:br>
              <a:rPr lang="en-US" dirty="0"/>
            </a:br>
            <a:r>
              <a:rPr lang="en-US" dirty="0"/>
              <a:t/>
            </a:r>
            <a:br>
              <a:rPr lang="en-US" dirty="0"/>
            </a:br>
            <a:r>
              <a:rPr lang="en-US" dirty="0"/>
              <a:t> </a:t>
            </a:r>
            <a:r>
              <a:rPr lang="en-US" sz="7300" dirty="0"/>
              <a:t>THANK- YOU</a:t>
            </a:r>
          </a:p>
        </p:txBody>
      </p:sp>
      <p:sp>
        <p:nvSpPr>
          <p:cNvPr id="4" name="Footer Placeholder 3"/>
          <p:cNvSpPr>
            <a:spLocks noGrp="1"/>
          </p:cNvSpPr>
          <p:nvPr>
            <p:ph type="ftr" sz="quarter" idx="11"/>
          </p:nvPr>
        </p:nvSpPr>
        <p:spPr/>
        <p:txBody>
          <a:bodyPr/>
          <a:lstStyle/>
          <a:p>
            <a:r>
              <a:rPr lang="en-US" dirty="0"/>
              <a:t>Traffic Sign Classification</a:t>
            </a:r>
          </a:p>
        </p:txBody>
      </p:sp>
      <p:sp>
        <p:nvSpPr>
          <p:cNvPr id="5" name="Slide Number Placeholder 4"/>
          <p:cNvSpPr>
            <a:spLocks noGrp="1"/>
          </p:cNvSpPr>
          <p:nvPr>
            <p:ph type="sldNum" sz="quarter" idx="12"/>
          </p:nvPr>
        </p:nvSpPr>
        <p:spPr/>
        <p:txBody>
          <a:bodyPr/>
          <a:lstStyle/>
          <a:p>
            <a:fld id="{2B1E2C4E-F76E-4530-B441-125E49167A38}" type="slidenum">
              <a:rPr lang="en-US" smtClean="0"/>
              <a:pPr/>
              <a:t>18</a:t>
            </a:fld>
            <a:endParaRPr lang="en-US"/>
          </a:p>
        </p:txBody>
      </p:sp>
    </p:spTree>
    <p:extLst>
      <p:ext uri="{BB962C8B-B14F-4D97-AF65-F5344CB8AC3E}">
        <p14:creationId xmlns:p14="http://schemas.microsoft.com/office/powerpoint/2010/main" val="789723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fontScale="92500" lnSpcReduction="10000"/>
          </a:bodyPr>
          <a:lstStyle/>
          <a:p>
            <a:r>
              <a:rPr lang="en-US" dirty="0"/>
              <a:t>Introduction</a:t>
            </a:r>
          </a:p>
          <a:p>
            <a:pPr marL="0" algn="just">
              <a:spcBef>
                <a:spcPts val="600"/>
              </a:spcBef>
            </a:pPr>
            <a:r>
              <a:rPr lang="en-IE" dirty="0">
                <a:solidFill>
                  <a:srgbClr val="000000"/>
                </a:solidFill>
              </a:rPr>
              <a:t>Motivation</a:t>
            </a:r>
          </a:p>
          <a:p>
            <a:pPr marL="0" algn="just">
              <a:spcBef>
                <a:spcPts val="600"/>
              </a:spcBef>
            </a:pPr>
            <a:r>
              <a:rPr lang="en-IE" dirty="0">
                <a:solidFill>
                  <a:srgbClr val="000000"/>
                </a:solidFill>
              </a:rPr>
              <a:t>Literature Survey</a:t>
            </a:r>
          </a:p>
          <a:p>
            <a:pPr marL="0" algn="just">
              <a:spcBef>
                <a:spcPts val="600"/>
              </a:spcBef>
            </a:pPr>
            <a:r>
              <a:rPr lang="en-IE" dirty="0">
                <a:solidFill>
                  <a:srgbClr val="000000"/>
                </a:solidFill>
              </a:rPr>
              <a:t>Objectives</a:t>
            </a:r>
          </a:p>
          <a:p>
            <a:pPr marL="0" algn="just">
              <a:spcBef>
                <a:spcPts val="600"/>
              </a:spcBef>
            </a:pPr>
            <a:r>
              <a:rPr lang="en-IE" dirty="0">
                <a:solidFill>
                  <a:srgbClr val="000000"/>
                </a:solidFill>
              </a:rPr>
              <a:t>Methodology</a:t>
            </a:r>
          </a:p>
          <a:p>
            <a:pPr marL="0" algn="just">
              <a:spcBef>
                <a:spcPts val="600"/>
              </a:spcBef>
            </a:pPr>
            <a:r>
              <a:rPr lang="en-IE" dirty="0">
                <a:solidFill>
                  <a:srgbClr val="000000"/>
                </a:solidFill>
              </a:rPr>
              <a:t>Dataset</a:t>
            </a:r>
          </a:p>
          <a:p>
            <a:pPr marL="0" algn="just">
              <a:spcBef>
                <a:spcPts val="600"/>
              </a:spcBef>
            </a:pPr>
            <a:r>
              <a:rPr lang="en-IE" dirty="0">
                <a:solidFill>
                  <a:srgbClr val="000000"/>
                </a:solidFill>
              </a:rPr>
              <a:t>Implementation </a:t>
            </a:r>
          </a:p>
          <a:p>
            <a:pPr marL="0" algn="just">
              <a:spcBef>
                <a:spcPts val="600"/>
              </a:spcBef>
            </a:pPr>
            <a:r>
              <a:rPr lang="en-IE" dirty="0">
                <a:solidFill>
                  <a:srgbClr val="000000"/>
                </a:solidFill>
              </a:rPr>
              <a:t>Different Phases of Implementation (if any)</a:t>
            </a:r>
          </a:p>
          <a:p>
            <a:pPr marL="0" algn="just">
              <a:spcBef>
                <a:spcPts val="600"/>
              </a:spcBef>
            </a:pPr>
            <a:r>
              <a:rPr lang="en-IE" dirty="0">
                <a:solidFill>
                  <a:srgbClr val="000000"/>
                </a:solidFill>
              </a:rPr>
              <a:t>Results</a:t>
            </a:r>
          </a:p>
          <a:p>
            <a:pPr marL="0" algn="just">
              <a:spcBef>
                <a:spcPts val="600"/>
              </a:spcBef>
            </a:pPr>
            <a:r>
              <a:rPr lang="en-IE" dirty="0">
                <a:solidFill>
                  <a:srgbClr val="000000"/>
                </a:solidFill>
              </a:rPr>
              <a:t>Conclusions</a:t>
            </a:r>
          </a:p>
          <a:p>
            <a:pPr marL="0" algn="just">
              <a:spcBef>
                <a:spcPts val="600"/>
              </a:spcBef>
            </a:pPr>
            <a:r>
              <a:rPr lang="en-IE" dirty="0">
                <a:solidFill>
                  <a:srgbClr val="000000"/>
                </a:solidFill>
              </a:rPr>
              <a:t>References</a:t>
            </a:r>
            <a:endParaRPr lang="en-IN" dirty="0">
              <a:solidFill>
                <a:srgbClr val="000000"/>
              </a:solidFill>
            </a:endParaRPr>
          </a:p>
          <a:p>
            <a:endParaRPr lang="en-US" dirty="0"/>
          </a:p>
        </p:txBody>
      </p:sp>
      <p:sp>
        <p:nvSpPr>
          <p:cNvPr id="4" name="Footer Placeholder 3"/>
          <p:cNvSpPr>
            <a:spLocks noGrp="1"/>
          </p:cNvSpPr>
          <p:nvPr>
            <p:ph type="ftr" sz="quarter" idx="11"/>
          </p:nvPr>
        </p:nvSpPr>
        <p:spPr/>
        <p:txBody>
          <a:bodyPr/>
          <a:lstStyle/>
          <a:p>
            <a:r>
              <a:rPr lang="en-US" dirty="0"/>
              <a:t>Traffic Sign Classification</a:t>
            </a:r>
          </a:p>
          <a:p>
            <a:endParaRPr lang="en-US" dirty="0"/>
          </a:p>
        </p:txBody>
      </p:sp>
      <p:sp>
        <p:nvSpPr>
          <p:cNvPr id="5" name="Slide Number Placeholder 4"/>
          <p:cNvSpPr>
            <a:spLocks noGrp="1"/>
          </p:cNvSpPr>
          <p:nvPr>
            <p:ph type="sldNum" sz="quarter" idx="12"/>
          </p:nvPr>
        </p:nvSpPr>
        <p:spPr/>
        <p:txBody>
          <a:bodyPr/>
          <a:lstStyle/>
          <a:p>
            <a:fld id="{2B1E2C4E-F76E-4530-B441-125E49167A38}" type="slidenum">
              <a:rPr lang="en-US" smtClean="0"/>
              <a:pPr/>
              <a:t>2</a:t>
            </a:fld>
            <a:endParaRPr lang="en-US"/>
          </a:p>
        </p:txBody>
      </p:sp>
    </p:spTree>
    <p:extLst>
      <p:ext uri="{BB962C8B-B14F-4D97-AF65-F5344CB8AC3E}">
        <p14:creationId xmlns:p14="http://schemas.microsoft.com/office/powerpoint/2010/main" val="3397045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945" y="84547"/>
            <a:ext cx="10515600" cy="1325563"/>
          </a:xfrm>
        </p:spPr>
        <p:txBody>
          <a:bodyPr/>
          <a:lstStyle/>
          <a:p>
            <a:r>
              <a:rPr lang="en-IN" b="1" dirty="0"/>
              <a:t>INTRODUCTION</a:t>
            </a:r>
            <a:endParaRPr lang="en-US" b="1" dirty="0"/>
          </a:p>
        </p:txBody>
      </p:sp>
      <p:pic>
        <p:nvPicPr>
          <p:cNvPr id="13" name="Content Placeholder 12">
            <a:extLst>
              <a:ext uri="{FF2B5EF4-FFF2-40B4-BE49-F238E27FC236}">
                <a16:creationId xmlns="" xmlns:a16="http://schemas.microsoft.com/office/drawing/2014/main" id="{1B0BD242-1EBE-4ADB-843B-2D7AF1E301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915" y="1358491"/>
            <a:ext cx="3658107" cy="2386689"/>
          </a:xfrm>
        </p:spPr>
      </p:pic>
      <p:sp>
        <p:nvSpPr>
          <p:cNvPr id="5" name="Slide Number Placeholder 4"/>
          <p:cNvSpPr>
            <a:spLocks noGrp="1"/>
          </p:cNvSpPr>
          <p:nvPr>
            <p:ph type="sldNum" sz="quarter" idx="12"/>
          </p:nvPr>
        </p:nvSpPr>
        <p:spPr/>
        <p:txBody>
          <a:bodyPr/>
          <a:lstStyle/>
          <a:p>
            <a:fld id="{2B1E2C4E-F76E-4530-B441-125E49167A38}" type="slidenum">
              <a:rPr lang="en-US" smtClean="0"/>
              <a:pPr/>
              <a:t>3</a:t>
            </a:fld>
            <a:endParaRPr lang="en-US"/>
          </a:p>
        </p:txBody>
      </p:sp>
      <p:pic>
        <p:nvPicPr>
          <p:cNvPr id="6" name="Picture 5" descr="sign 1.jpg"/>
          <p:cNvPicPr>
            <a:picLocks noChangeAspect="1"/>
          </p:cNvPicPr>
          <p:nvPr/>
        </p:nvPicPr>
        <p:blipFill>
          <a:blip r:embed="rId3"/>
          <a:stretch>
            <a:fillRect/>
          </a:stretch>
        </p:blipFill>
        <p:spPr>
          <a:xfrm>
            <a:off x="4305580" y="4130411"/>
            <a:ext cx="2483837" cy="1916694"/>
          </a:xfrm>
          <a:prstGeom prst="rect">
            <a:avLst/>
          </a:prstGeom>
        </p:spPr>
      </p:pic>
      <p:pic>
        <p:nvPicPr>
          <p:cNvPr id="7" name="Picture 6" descr="sign 2.jpg"/>
          <p:cNvPicPr>
            <a:picLocks noChangeAspect="1"/>
          </p:cNvPicPr>
          <p:nvPr/>
        </p:nvPicPr>
        <p:blipFill>
          <a:blip r:embed="rId4"/>
          <a:stretch>
            <a:fillRect/>
          </a:stretch>
        </p:blipFill>
        <p:spPr>
          <a:xfrm>
            <a:off x="4406157" y="1438275"/>
            <a:ext cx="2143125" cy="2143125"/>
          </a:xfrm>
          <a:prstGeom prst="rect">
            <a:avLst/>
          </a:prstGeom>
        </p:spPr>
      </p:pic>
      <p:pic>
        <p:nvPicPr>
          <p:cNvPr id="8" name="Picture 7" descr="sign5.png"/>
          <p:cNvPicPr>
            <a:picLocks noChangeAspect="1"/>
          </p:cNvPicPr>
          <p:nvPr/>
        </p:nvPicPr>
        <p:blipFill>
          <a:blip r:embed="rId5" cstate="print"/>
          <a:stretch>
            <a:fillRect/>
          </a:stretch>
        </p:blipFill>
        <p:spPr>
          <a:xfrm>
            <a:off x="1195795" y="4027617"/>
            <a:ext cx="2738430" cy="2122283"/>
          </a:xfrm>
          <a:prstGeom prst="rect">
            <a:avLst/>
          </a:prstGeom>
        </p:spPr>
      </p:pic>
      <p:sp>
        <p:nvSpPr>
          <p:cNvPr id="10" name="TextBox 9"/>
          <p:cNvSpPr txBox="1"/>
          <p:nvPr/>
        </p:nvSpPr>
        <p:spPr>
          <a:xfrm>
            <a:off x="6789417" y="1864803"/>
            <a:ext cx="5322291" cy="1754326"/>
          </a:xfrm>
          <a:prstGeom prst="rect">
            <a:avLst/>
          </a:prstGeom>
          <a:noFill/>
        </p:spPr>
        <p:txBody>
          <a:bodyPr wrap="none" rtlCol="0">
            <a:spAutoFit/>
          </a:bodyPr>
          <a:lstStyle/>
          <a:p>
            <a:r>
              <a:rPr lang="en-IN" b="1" dirty="0"/>
              <a:t>Traffic Sign Detection and</a:t>
            </a:r>
          </a:p>
          <a:p>
            <a:r>
              <a:rPr lang="en-IN" b="1" dirty="0"/>
              <a:t>Classification using Deep-Learning’s</a:t>
            </a:r>
          </a:p>
          <a:p>
            <a:r>
              <a:rPr lang="en-IN" b="1" dirty="0" err="1"/>
              <a:t>Covolutional</a:t>
            </a:r>
            <a:r>
              <a:rPr lang="en-IN" b="1" dirty="0"/>
              <a:t> Neural Network Architecture.</a:t>
            </a:r>
          </a:p>
          <a:p>
            <a:endParaRPr lang="en-IN" b="1" dirty="0"/>
          </a:p>
          <a:p>
            <a:r>
              <a:rPr lang="en-IN" b="1" dirty="0"/>
              <a:t> </a:t>
            </a:r>
          </a:p>
          <a:p>
            <a:endParaRPr lang="en-IN" b="1" dirty="0"/>
          </a:p>
        </p:txBody>
      </p:sp>
      <p:sp>
        <p:nvSpPr>
          <p:cNvPr id="11" name="AutoShape 2" descr="Figure 1 from Road sign classification using Laplace kernel ...">
            <a:extLst>
              <a:ext uri="{FF2B5EF4-FFF2-40B4-BE49-F238E27FC236}">
                <a16:creationId xmlns="" xmlns:a16="http://schemas.microsoft.com/office/drawing/2014/main" id="{040B4C37-D46C-4D81-BA83-163683A04AD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755884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a:bodyPr>
          <a:lstStyle/>
          <a:p>
            <a:r>
              <a:rPr lang="en-IN" sz="2400" dirty="0"/>
              <a:t>We have trained a deep learning model using 51839 traffic  signs images dataset.</a:t>
            </a:r>
          </a:p>
          <a:p>
            <a:r>
              <a:rPr lang="en-IN" sz="2400" dirty="0"/>
              <a:t>We have created a GUI using </a:t>
            </a:r>
            <a:r>
              <a:rPr lang="en-IN" sz="2400" dirty="0" err="1"/>
              <a:t>Tkinter</a:t>
            </a:r>
            <a:r>
              <a:rPr lang="en-IN" sz="2400" dirty="0"/>
              <a:t>.</a:t>
            </a:r>
          </a:p>
          <a:p>
            <a:r>
              <a:rPr lang="en-IN" sz="2400" dirty="0"/>
              <a:t>We are using </a:t>
            </a:r>
            <a:r>
              <a:rPr lang="en-IN" sz="2400" dirty="0" err="1"/>
              <a:t>openCV</a:t>
            </a:r>
            <a:r>
              <a:rPr lang="en-IN" sz="2400" dirty="0"/>
              <a:t> library for real time computer vision.</a:t>
            </a:r>
          </a:p>
          <a:p>
            <a:r>
              <a:rPr lang="en-IN" sz="2400" dirty="0"/>
              <a:t>This computer vision we have interfaced with </a:t>
            </a:r>
            <a:r>
              <a:rPr lang="en-IN" sz="2400" dirty="0" err="1"/>
              <a:t>Arduino</a:t>
            </a:r>
            <a:r>
              <a:rPr lang="en-IN" sz="2400" dirty="0"/>
              <a:t> </a:t>
            </a:r>
            <a:r>
              <a:rPr lang="en-IN" sz="2400" dirty="0" err="1"/>
              <a:t>uno</a:t>
            </a:r>
            <a:r>
              <a:rPr lang="en-IN" sz="2400" dirty="0"/>
              <a:t>.</a:t>
            </a:r>
          </a:p>
          <a:p>
            <a:r>
              <a:rPr lang="en-IN" sz="2400" dirty="0"/>
              <a:t>We have developed a CNN model having training accuracy of 98.69% and test accuracy = 99.53%.</a:t>
            </a:r>
          </a:p>
          <a:p>
            <a:r>
              <a:rPr lang="en-IN" sz="2400" dirty="0"/>
              <a:t>A hardware model is also implemented using the deep learning .</a:t>
            </a:r>
          </a:p>
          <a:p>
            <a:pPr>
              <a:buNone/>
            </a:pPr>
            <a:endParaRPr lang="en-IN" sz="2400" dirty="0"/>
          </a:p>
          <a:p>
            <a:endParaRPr lang="en-IN" sz="2400" dirty="0"/>
          </a:p>
        </p:txBody>
      </p:sp>
      <p:sp>
        <p:nvSpPr>
          <p:cNvPr id="4" name="Footer Placeholder 3"/>
          <p:cNvSpPr>
            <a:spLocks noGrp="1"/>
          </p:cNvSpPr>
          <p:nvPr>
            <p:ph type="ftr" sz="quarter" idx="11"/>
          </p:nvPr>
        </p:nvSpPr>
        <p:spPr/>
        <p:txBody>
          <a:bodyPr/>
          <a:lstStyle/>
          <a:p>
            <a:r>
              <a:rPr lang="en-US" dirty="0"/>
              <a:t>Traffic Sign Classification</a:t>
            </a:r>
          </a:p>
        </p:txBody>
      </p:sp>
      <p:sp>
        <p:nvSpPr>
          <p:cNvPr id="5" name="Slide Number Placeholder 4"/>
          <p:cNvSpPr>
            <a:spLocks noGrp="1"/>
          </p:cNvSpPr>
          <p:nvPr>
            <p:ph type="sldNum" sz="quarter" idx="12"/>
          </p:nvPr>
        </p:nvSpPr>
        <p:spPr/>
        <p:txBody>
          <a:bodyPr/>
          <a:lstStyle/>
          <a:p>
            <a:fld id="{2B1E2C4E-F76E-4530-B441-125E49167A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lnSpcReduction="10000"/>
          </a:bodyPr>
          <a:lstStyle/>
          <a:p>
            <a:r>
              <a:rPr lang="en-IN" sz="2400" dirty="0"/>
              <a:t>Traffic signs are an integral part of our road infrastructure. They provide critical information, sometimes compelling recommendations, for road users, which in turn requires them to adjust their driving behaviour to make sure they adhere with whatever road regulation currently enforced. </a:t>
            </a:r>
          </a:p>
          <a:p>
            <a:r>
              <a:rPr lang="en-IN" sz="2400" dirty="0"/>
              <a:t>Without such useful signs, we would most likely be faced with more accidents, as drivers would not be given critical feedback on how fast they could safely go, or informed about road works, sharp turn, or school crossings ahead.</a:t>
            </a:r>
          </a:p>
          <a:p>
            <a:r>
              <a:rPr lang="en-IN" sz="2400" dirty="0"/>
              <a:t> In our modern age, around 1.3M people die on roads each year. This number would be much higher without our road </a:t>
            </a:r>
            <a:r>
              <a:rPr lang="en-IN" sz="2400" dirty="0" err="1"/>
              <a:t>signs.Naturally</a:t>
            </a:r>
            <a:r>
              <a:rPr lang="en-IN" sz="2400" dirty="0"/>
              <a:t>, autonomous vehicles must also abide by road legislation and therefore recognize and understand traffic signs.</a:t>
            </a:r>
            <a:endParaRPr lang="en-US" sz="2400" dirty="0"/>
          </a:p>
        </p:txBody>
      </p:sp>
      <p:sp>
        <p:nvSpPr>
          <p:cNvPr id="4" name="Footer Placeholder 3"/>
          <p:cNvSpPr>
            <a:spLocks noGrp="1"/>
          </p:cNvSpPr>
          <p:nvPr>
            <p:ph type="ftr" sz="quarter" idx="11"/>
          </p:nvPr>
        </p:nvSpPr>
        <p:spPr/>
        <p:txBody>
          <a:bodyPr/>
          <a:lstStyle/>
          <a:p>
            <a:r>
              <a:rPr lang="en-US" dirty="0"/>
              <a:t>Traffic Sign Classification</a:t>
            </a:r>
          </a:p>
        </p:txBody>
      </p:sp>
      <p:sp>
        <p:nvSpPr>
          <p:cNvPr id="5" name="Slide Number Placeholder 4"/>
          <p:cNvSpPr>
            <a:spLocks noGrp="1"/>
          </p:cNvSpPr>
          <p:nvPr>
            <p:ph type="sldNum" sz="quarter" idx="12"/>
          </p:nvPr>
        </p:nvSpPr>
        <p:spPr/>
        <p:txBody>
          <a:bodyPr/>
          <a:lstStyle/>
          <a:p>
            <a:fld id="{2B1E2C4E-F76E-4530-B441-125E49167A38}" type="slidenum">
              <a:rPr lang="en-US" smtClean="0"/>
              <a:pPr/>
              <a:t>5</a:t>
            </a:fld>
            <a:endParaRPr lang="en-US"/>
          </a:p>
        </p:txBody>
      </p:sp>
    </p:spTree>
    <p:extLst>
      <p:ext uri="{BB962C8B-B14F-4D97-AF65-F5344CB8AC3E}">
        <p14:creationId xmlns:p14="http://schemas.microsoft.com/office/powerpoint/2010/main" val="3686327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E" sz="4000" dirty="0">
                <a:solidFill>
                  <a:srgbClr val="000000"/>
                </a:solidFill>
              </a:rPr>
              <a:t/>
            </a:r>
            <a:br>
              <a:rPr lang="en-IE" sz="4000" dirty="0">
                <a:solidFill>
                  <a:srgbClr val="000000"/>
                </a:solidFill>
              </a:rPr>
            </a:br>
            <a:r>
              <a:rPr lang="en-IE" sz="4000" dirty="0">
                <a:solidFill>
                  <a:srgbClr val="000000"/>
                </a:solidFill>
              </a:rPr>
              <a:t>Literature Survey</a:t>
            </a:r>
            <a:br>
              <a:rPr lang="en-IE" sz="4000" dirty="0">
                <a:solidFill>
                  <a:srgbClr val="000000"/>
                </a:solidFill>
              </a:rPr>
            </a:br>
            <a:endParaRPr lang="en-US" sz="4000" dirty="0"/>
          </a:p>
        </p:txBody>
      </p:sp>
      <p:sp>
        <p:nvSpPr>
          <p:cNvPr id="3" name="Content Placeholder 2"/>
          <p:cNvSpPr>
            <a:spLocks noGrp="1"/>
          </p:cNvSpPr>
          <p:nvPr>
            <p:ph idx="1"/>
          </p:nvPr>
        </p:nvSpPr>
        <p:spPr/>
        <p:txBody>
          <a:bodyPr>
            <a:noAutofit/>
          </a:bodyPr>
          <a:lstStyle/>
          <a:p>
            <a:r>
              <a:rPr lang="en-IN" sz="2400" dirty="0" smtClean="0"/>
              <a:t>Data </a:t>
            </a:r>
            <a:r>
              <a:rPr lang="en-IN" sz="2400" dirty="0" err="1" smtClean="0"/>
              <a:t>debiased</a:t>
            </a:r>
            <a:r>
              <a:rPr lang="en-IN" sz="2400" dirty="0" smtClean="0"/>
              <a:t> traffic sign recognition using MSERs and CNN.</a:t>
            </a:r>
          </a:p>
          <a:p>
            <a:pPr lvl="1"/>
            <a:r>
              <a:rPr lang="en-IN" sz="2000" dirty="0" smtClean="0"/>
              <a:t>In this paper </a:t>
            </a:r>
            <a:r>
              <a:rPr lang="en-IN" sz="2000" dirty="0" err="1" smtClean="0"/>
              <a:t>CheolyongJang</a:t>
            </a:r>
            <a:r>
              <a:rPr lang="en-IN" sz="2000" dirty="0" smtClean="0"/>
              <a:t> ; </a:t>
            </a:r>
            <a:r>
              <a:rPr lang="en-IN" sz="2000" dirty="0" err="1" smtClean="0"/>
              <a:t>Hyoungrae</a:t>
            </a:r>
            <a:r>
              <a:rPr lang="en-IN" sz="2000" dirty="0" smtClean="0"/>
              <a:t> Kim et al proposed a traffic sign recognition algorithm which is unaffected by dataset bias.</a:t>
            </a:r>
          </a:p>
          <a:p>
            <a:pPr lvl="1">
              <a:buNone/>
            </a:pPr>
            <a:endParaRPr lang="en-IN" sz="2000" dirty="0" smtClean="0"/>
          </a:p>
          <a:p>
            <a:r>
              <a:rPr lang="en-IN" sz="2400" dirty="0" smtClean="0"/>
              <a:t>Traffic Sign Detection and Recognition Based on </a:t>
            </a:r>
            <a:r>
              <a:rPr lang="en-IN" sz="2400" dirty="0" err="1" smtClean="0"/>
              <a:t>Convolutional</a:t>
            </a:r>
            <a:r>
              <a:rPr lang="en-IN" sz="2400" dirty="0" smtClean="0"/>
              <a:t> Neural Network</a:t>
            </a:r>
          </a:p>
          <a:p>
            <a:pPr lvl="1"/>
            <a:r>
              <a:rPr lang="en-IN" sz="2000" dirty="0" smtClean="0"/>
              <a:t>This paper brings forward a traffic sign recognition technique on the strength of deep learning, which mainly aims at the detection and classification of circular signs.</a:t>
            </a:r>
          </a:p>
          <a:p>
            <a:pPr lvl="1">
              <a:buNone/>
            </a:pPr>
            <a:endParaRPr lang="en-IN" sz="2000" dirty="0" smtClean="0"/>
          </a:p>
          <a:p>
            <a:pPr>
              <a:buNone/>
            </a:pPr>
            <a:endParaRPr lang="en-IN" sz="2000" dirty="0" smtClean="0"/>
          </a:p>
          <a:p>
            <a:pPr marL="457200" indent="-457200"/>
            <a:endParaRPr lang="en-IN" sz="2000" dirty="0" smtClean="0"/>
          </a:p>
          <a:p>
            <a:pPr marL="457200" indent="-457200"/>
            <a:endParaRPr lang="en-IN" sz="2000" dirty="0" smtClean="0"/>
          </a:p>
          <a:p>
            <a:pPr marL="914400" lvl="1" indent="-457200">
              <a:buNone/>
            </a:pPr>
            <a:r>
              <a:rPr lang="en-IN" sz="2000" dirty="0" smtClean="0"/>
              <a:t>      </a:t>
            </a:r>
          </a:p>
          <a:p>
            <a:endParaRPr lang="en-US" sz="2000" dirty="0"/>
          </a:p>
        </p:txBody>
      </p:sp>
      <p:sp>
        <p:nvSpPr>
          <p:cNvPr id="4" name="Footer Placeholder 3"/>
          <p:cNvSpPr>
            <a:spLocks noGrp="1"/>
          </p:cNvSpPr>
          <p:nvPr>
            <p:ph type="ftr" sz="quarter" idx="11"/>
          </p:nvPr>
        </p:nvSpPr>
        <p:spPr/>
        <p:txBody>
          <a:bodyPr/>
          <a:lstStyle/>
          <a:p>
            <a:r>
              <a:rPr lang="en-US" dirty="0"/>
              <a:t>Traffic Sign Classification</a:t>
            </a:r>
          </a:p>
        </p:txBody>
      </p:sp>
      <p:sp>
        <p:nvSpPr>
          <p:cNvPr id="5" name="Slide Number Placeholder 4"/>
          <p:cNvSpPr>
            <a:spLocks noGrp="1"/>
          </p:cNvSpPr>
          <p:nvPr>
            <p:ph type="sldNum" sz="quarter" idx="12"/>
          </p:nvPr>
        </p:nvSpPr>
        <p:spPr/>
        <p:txBody>
          <a:bodyPr/>
          <a:lstStyle/>
          <a:p>
            <a:fld id="{2B1E2C4E-F76E-4530-B441-125E49167A38}" type="slidenum">
              <a:rPr lang="en-US" smtClean="0"/>
              <a:pPr/>
              <a:t>6</a:t>
            </a:fld>
            <a:endParaRPr lang="en-US"/>
          </a:p>
        </p:txBody>
      </p:sp>
    </p:spTree>
    <p:extLst>
      <p:ext uri="{BB962C8B-B14F-4D97-AF65-F5344CB8AC3E}">
        <p14:creationId xmlns:p14="http://schemas.microsoft.com/office/powerpoint/2010/main" val="3924550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E" sz="4000" dirty="0" smtClean="0">
                <a:solidFill>
                  <a:srgbClr val="000000"/>
                </a:solidFill>
              </a:rPr>
              <a:t/>
            </a:r>
            <a:br>
              <a:rPr lang="en-IE" sz="4000" dirty="0" smtClean="0">
                <a:solidFill>
                  <a:srgbClr val="000000"/>
                </a:solidFill>
              </a:rPr>
            </a:br>
            <a:r>
              <a:rPr lang="en-IE" sz="4000" dirty="0" smtClean="0">
                <a:solidFill>
                  <a:srgbClr val="000000"/>
                </a:solidFill>
              </a:rPr>
              <a:t>Literature Survey</a:t>
            </a:r>
            <a:br>
              <a:rPr lang="en-IE" sz="4000" dirty="0" smtClean="0">
                <a:solidFill>
                  <a:srgbClr val="000000"/>
                </a:solidFill>
              </a:rPr>
            </a:br>
            <a:endParaRPr lang="en-IN" sz="4000" dirty="0"/>
          </a:p>
        </p:txBody>
      </p:sp>
      <p:sp>
        <p:nvSpPr>
          <p:cNvPr id="3" name="Content Placeholder 2"/>
          <p:cNvSpPr>
            <a:spLocks noGrp="1"/>
          </p:cNvSpPr>
          <p:nvPr>
            <p:ph idx="1"/>
          </p:nvPr>
        </p:nvSpPr>
        <p:spPr/>
        <p:txBody>
          <a:bodyPr>
            <a:normAutofit/>
          </a:bodyPr>
          <a:lstStyle/>
          <a:p>
            <a:r>
              <a:rPr lang="en-IN" sz="2400" dirty="0" smtClean="0"/>
              <a:t>Lightweight Traffic Sign Recognition Algorithm based on Cascaded CNN</a:t>
            </a:r>
          </a:p>
          <a:p>
            <a:pPr lvl="1"/>
            <a:r>
              <a:rPr lang="en-IN" sz="2000" dirty="0" smtClean="0"/>
              <a:t>In this paper, the authors collected Traffic signs in South Korea and we proposed a light-weight traffic sign recognition (TSR) algorithm based on cascaded CNN</a:t>
            </a:r>
          </a:p>
          <a:p>
            <a:r>
              <a:rPr lang="en-IN" sz="2400" dirty="0" smtClean="0"/>
              <a:t>Real-time Traffic Sign Recognition system with deep </a:t>
            </a:r>
            <a:r>
              <a:rPr lang="en-IN" sz="2400" dirty="0" err="1" smtClean="0"/>
              <a:t>convolutional</a:t>
            </a:r>
            <a:r>
              <a:rPr lang="en-IN" sz="2400" dirty="0" smtClean="0"/>
              <a:t> neural network.</a:t>
            </a:r>
          </a:p>
          <a:p>
            <a:pPr lvl="1"/>
            <a:r>
              <a:rPr lang="en-IN" sz="2000" dirty="0" smtClean="0"/>
              <a:t>In this paper, 6 types of traffic sign images are trained by LeNet-5 </a:t>
            </a:r>
            <a:r>
              <a:rPr lang="en-IN" sz="2000" dirty="0" err="1" smtClean="0"/>
              <a:t>convolutional</a:t>
            </a:r>
            <a:r>
              <a:rPr lang="en-IN" sz="2000" dirty="0" smtClean="0"/>
              <a:t> neural network architecture. </a:t>
            </a:r>
            <a:endParaRPr lang="en-IN" sz="2000" b="1" dirty="0" smtClean="0"/>
          </a:p>
          <a:p>
            <a:endParaRPr lang="en-IN" sz="2400" dirty="0" smtClean="0"/>
          </a:p>
          <a:p>
            <a:pPr>
              <a:buNone/>
            </a:pPr>
            <a:endParaRPr lang="en-IN" sz="2400" dirty="0"/>
          </a:p>
        </p:txBody>
      </p:sp>
      <p:sp>
        <p:nvSpPr>
          <p:cNvPr id="4" name="Footer Placeholder 3"/>
          <p:cNvSpPr>
            <a:spLocks noGrp="1"/>
          </p:cNvSpPr>
          <p:nvPr>
            <p:ph type="ftr" sz="quarter" idx="11"/>
          </p:nvPr>
        </p:nvSpPr>
        <p:spPr/>
        <p:txBody>
          <a:bodyPr/>
          <a:lstStyle/>
          <a:p>
            <a:r>
              <a:rPr lang="en-US" smtClean="0"/>
              <a:t>Title of your project</a:t>
            </a:r>
            <a:endParaRPr lang="en-US"/>
          </a:p>
        </p:txBody>
      </p:sp>
      <p:sp>
        <p:nvSpPr>
          <p:cNvPr id="5" name="Slide Number Placeholder 4"/>
          <p:cNvSpPr>
            <a:spLocks noGrp="1"/>
          </p:cNvSpPr>
          <p:nvPr>
            <p:ph type="sldNum" sz="quarter" idx="12"/>
          </p:nvPr>
        </p:nvSpPr>
        <p:spPr/>
        <p:txBody>
          <a:bodyPr/>
          <a:lstStyle/>
          <a:p>
            <a:fld id="{2B1E2C4E-F76E-4530-B441-125E49167A3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solidFill>
                  <a:srgbClr val="000000"/>
                </a:solidFill>
              </a:rPr>
              <a:t/>
            </a:r>
            <a:br>
              <a:rPr lang="en-IE" dirty="0">
                <a:solidFill>
                  <a:srgbClr val="000000"/>
                </a:solidFill>
              </a:rPr>
            </a:br>
            <a:r>
              <a:rPr lang="en-IE" dirty="0">
                <a:solidFill>
                  <a:srgbClr val="000000"/>
                </a:solidFill>
              </a:rPr>
              <a:t>Objectives or</a:t>
            </a:r>
            <a:br>
              <a:rPr lang="en-IE" dirty="0">
                <a:solidFill>
                  <a:srgbClr val="000000"/>
                </a:solidFill>
              </a:rPr>
            </a:br>
            <a:r>
              <a:rPr lang="en-IE" dirty="0">
                <a:solidFill>
                  <a:srgbClr val="000000"/>
                </a:solidFill>
              </a:rPr>
              <a:t>Aim and Objectives</a:t>
            </a:r>
            <a:br>
              <a:rPr lang="en-IE" dirty="0">
                <a:solidFill>
                  <a:srgbClr val="000000"/>
                </a:solidFill>
              </a:rPr>
            </a:br>
            <a:endParaRPr lang="en-US" dirty="0"/>
          </a:p>
        </p:txBody>
      </p:sp>
      <p:sp>
        <p:nvSpPr>
          <p:cNvPr id="3" name="Content Placeholder 2"/>
          <p:cNvSpPr>
            <a:spLocks noGrp="1"/>
          </p:cNvSpPr>
          <p:nvPr>
            <p:ph idx="1"/>
          </p:nvPr>
        </p:nvSpPr>
        <p:spPr/>
        <p:txBody>
          <a:bodyPr>
            <a:normAutofit/>
          </a:bodyPr>
          <a:lstStyle/>
          <a:p>
            <a:r>
              <a:rPr lang="en-IN" sz="2400" dirty="0"/>
              <a:t>Aim :- To build a Deep Learning model which will detect and classify traffic signs accordingly. </a:t>
            </a:r>
          </a:p>
          <a:p>
            <a:r>
              <a:rPr lang="en-IN" sz="2400" dirty="0"/>
              <a:t>Objective :- 1) Identifying the sign and classifying it.</a:t>
            </a:r>
          </a:p>
          <a:p>
            <a:pPr>
              <a:buNone/>
            </a:pPr>
            <a:r>
              <a:rPr lang="en-IN" sz="2400" dirty="0"/>
              <a:t>                     2) To interface the model with GUI and hardware. </a:t>
            </a:r>
          </a:p>
          <a:p>
            <a:pPr algn="just"/>
            <a:endParaRPr lang="en-US" sz="2400" dirty="0"/>
          </a:p>
        </p:txBody>
      </p:sp>
      <p:sp>
        <p:nvSpPr>
          <p:cNvPr id="4" name="Footer Placeholder 3"/>
          <p:cNvSpPr>
            <a:spLocks noGrp="1"/>
          </p:cNvSpPr>
          <p:nvPr>
            <p:ph type="ftr" sz="quarter" idx="11"/>
          </p:nvPr>
        </p:nvSpPr>
        <p:spPr/>
        <p:txBody>
          <a:bodyPr/>
          <a:lstStyle/>
          <a:p>
            <a:r>
              <a:rPr lang="en-US" dirty="0"/>
              <a:t>Traffic Sign Classification</a:t>
            </a:r>
          </a:p>
        </p:txBody>
      </p:sp>
      <p:sp>
        <p:nvSpPr>
          <p:cNvPr id="5" name="Slide Number Placeholder 4"/>
          <p:cNvSpPr>
            <a:spLocks noGrp="1"/>
          </p:cNvSpPr>
          <p:nvPr>
            <p:ph type="sldNum" sz="quarter" idx="12"/>
          </p:nvPr>
        </p:nvSpPr>
        <p:spPr/>
        <p:txBody>
          <a:bodyPr/>
          <a:lstStyle/>
          <a:p>
            <a:fld id="{2B1E2C4E-F76E-4530-B441-125E49167A38}" type="slidenum">
              <a:rPr lang="en-US" smtClean="0"/>
              <a:pPr/>
              <a:t>8</a:t>
            </a:fld>
            <a:endParaRPr lang="en-US"/>
          </a:p>
        </p:txBody>
      </p:sp>
      <p:pic>
        <p:nvPicPr>
          <p:cNvPr id="6" name="Picture 5" descr="sign5.png"/>
          <p:cNvPicPr>
            <a:picLocks noChangeAspect="1"/>
          </p:cNvPicPr>
          <p:nvPr/>
        </p:nvPicPr>
        <p:blipFill>
          <a:blip r:embed="rId2" cstate="print"/>
          <a:stretch>
            <a:fillRect/>
          </a:stretch>
        </p:blipFill>
        <p:spPr>
          <a:xfrm>
            <a:off x="4764323" y="4013472"/>
            <a:ext cx="2738430" cy="2122283"/>
          </a:xfrm>
          <a:prstGeom prst="rect">
            <a:avLst/>
          </a:prstGeom>
        </p:spPr>
      </p:pic>
      <p:pic>
        <p:nvPicPr>
          <p:cNvPr id="7" name="Picture 6" descr="sign 3.jpg"/>
          <p:cNvPicPr>
            <a:picLocks noChangeAspect="1"/>
          </p:cNvPicPr>
          <p:nvPr/>
        </p:nvPicPr>
        <p:blipFill>
          <a:blip r:embed="rId3"/>
          <a:stretch>
            <a:fillRect/>
          </a:stretch>
        </p:blipFill>
        <p:spPr>
          <a:xfrm>
            <a:off x="7764719" y="4013472"/>
            <a:ext cx="2234331" cy="2174002"/>
          </a:xfrm>
          <a:prstGeom prst="rect">
            <a:avLst/>
          </a:prstGeom>
        </p:spPr>
      </p:pic>
      <p:pic>
        <p:nvPicPr>
          <p:cNvPr id="8" name="Picture 7" descr="sign 2.jpg"/>
          <p:cNvPicPr>
            <a:picLocks noChangeAspect="1"/>
          </p:cNvPicPr>
          <p:nvPr/>
        </p:nvPicPr>
        <p:blipFill>
          <a:blip r:embed="rId4"/>
          <a:stretch>
            <a:fillRect/>
          </a:stretch>
        </p:blipFill>
        <p:spPr>
          <a:xfrm>
            <a:off x="2263993" y="3942034"/>
            <a:ext cx="2143125" cy="2143125"/>
          </a:xfrm>
          <a:prstGeom prst="rect">
            <a:avLst/>
          </a:prstGeom>
        </p:spPr>
      </p:pic>
    </p:spTree>
    <p:extLst>
      <p:ext uri="{BB962C8B-B14F-4D97-AF65-F5344CB8AC3E}">
        <p14:creationId xmlns:p14="http://schemas.microsoft.com/office/powerpoint/2010/main" val="83900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solidFill>
                  <a:srgbClr val="000000"/>
                </a:solidFill>
              </a:rPr>
              <a:t>METHODOLOGY </a:t>
            </a:r>
            <a:br>
              <a:rPr lang="en-IE" dirty="0">
                <a:solidFill>
                  <a:srgbClr val="000000"/>
                </a:solidFill>
              </a:rPr>
            </a:br>
            <a:endParaRPr lang="en-US" dirty="0"/>
          </a:p>
        </p:txBody>
      </p:sp>
      <p:sp>
        <p:nvSpPr>
          <p:cNvPr id="4" name="Footer Placeholder 3"/>
          <p:cNvSpPr>
            <a:spLocks noGrp="1"/>
          </p:cNvSpPr>
          <p:nvPr>
            <p:ph type="ftr" sz="quarter" idx="11"/>
          </p:nvPr>
        </p:nvSpPr>
        <p:spPr/>
        <p:txBody>
          <a:bodyPr/>
          <a:lstStyle/>
          <a:p>
            <a:r>
              <a:rPr lang="en-US" dirty="0"/>
              <a:t>Traffic Sign Classification</a:t>
            </a:r>
          </a:p>
        </p:txBody>
      </p:sp>
      <p:sp>
        <p:nvSpPr>
          <p:cNvPr id="5" name="Slide Number Placeholder 4"/>
          <p:cNvSpPr>
            <a:spLocks noGrp="1"/>
          </p:cNvSpPr>
          <p:nvPr>
            <p:ph type="sldNum" sz="quarter" idx="12"/>
          </p:nvPr>
        </p:nvSpPr>
        <p:spPr/>
        <p:txBody>
          <a:bodyPr/>
          <a:lstStyle/>
          <a:p>
            <a:fld id="{2B1E2C4E-F76E-4530-B441-125E49167A38}" type="slidenum">
              <a:rPr lang="en-US" smtClean="0"/>
              <a:pPr/>
              <a:t>9</a:t>
            </a:fld>
            <a:endParaRPr lang="en-US"/>
          </a:p>
        </p:txBody>
      </p:sp>
      <p:pic>
        <p:nvPicPr>
          <p:cNvPr id="8" name="Content Placeholder 7" descr="WhatsApp Image 2020-05-15 at 12.06.49 PM.jpeg"/>
          <p:cNvPicPr>
            <a:picLocks noGrp="1" noChangeAspect="1"/>
          </p:cNvPicPr>
          <p:nvPr>
            <p:ph idx="1"/>
          </p:nvPr>
        </p:nvPicPr>
        <p:blipFill>
          <a:blip r:embed="rId2"/>
          <a:stretch>
            <a:fillRect/>
          </a:stretch>
        </p:blipFill>
        <p:spPr>
          <a:xfrm>
            <a:off x="3502855" y="1702191"/>
            <a:ext cx="5120639" cy="4474772"/>
          </a:xfrm>
        </p:spPr>
      </p:pic>
    </p:spTree>
    <p:extLst>
      <p:ext uri="{BB962C8B-B14F-4D97-AF65-F5344CB8AC3E}">
        <p14:creationId xmlns:p14="http://schemas.microsoft.com/office/powerpoint/2010/main" val="985476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YHD-Custom1">
      <a:majorFont>
        <a:latin typeface="Georgia"/>
        <a:ea typeface=""/>
        <a:cs typeface=""/>
      </a:majorFont>
      <a:minorFont>
        <a:latin typeface="Bookman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IT-ETC Temp" id="{1338105A-F749-4CCD-91BC-0B63B4C2F660}" vid="{14126956-D7DD-4666-BA19-925DFF610A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8496</TotalTime>
  <Words>888</Words>
  <Application>Microsoft Office PowerPoint</Application>
  <PresentationFormat>Widescreen</PresentationFormat>
  <Paragraphs>170</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Narrow</vt:lpstr>
      <vt:lpstr>Bookman Old Style</vt:lpstr>
      <vt:lpstr>Calibri</vt:lpstr>
      <vt:lpstr>Georgia</vt:lpstr>
      <vt:lpstr>Mangal</vt:lpstr>
      <vt:lpstr>Times New Roman</vt:lpstr>
      <vt:lpstr>Office Theme</vt:lpstr>
      <vt:lpstr>Presentation on Traffic Sign Classification using Deep-Learning By  Aditya Sangle –C- 17u463-313005  Nagarjuna Vatti –C- 17u340- 313023 Shreyas Kulkarni –B- 17u232- 312060 Rutuparn Pawar –B- 17u253- 312052  Subject : Machine Learning (Value added Course)</vt:lpstr>
      <vt:lpstr>Outline</vt:lpstr>
      <vt:lpstr>INTRODUCTION</vt:lpstr>
      <vt:lpstr>INTRODUCTION</vt:lpstr>
      <vt:lpstr>Motivation</vt:lpstr>
      <vt:lpstr> Literature Survey </vt:lpstr>
      <vt:lpstr> Literature Survey </vt:lpstr>
      <vt:lpstr> Objectives or Aim and Objectives </vt:lpstr>
      <vt:lpstr>METHODOLOGY  </vt:lpstr>
      <vt:lpstr>SOFTWARE, LIBRARIES  AND HARDWARE</vt:lpstr>
      <vt:lpstr>Dataset used</vt:lpstr>
      <vt:lpstr>Different Phases of  Implementation</vt:lpstr>
      <vt:lpstr>Trained Models and Results</vt:lpstr>
      <vt:lpstr>Results : Plots and GUI output</vt:lpstr>
      <vt:lpstr>Conclusion </vt:lpstr>
      <vt:lpstr>References</vt:lpstr>
      <vt:lpstr>Reference Books</vt:lpstr>
      <vt:lpstr>Questions Please ???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Rutuparn Pawar</cp:lastModifiedBy>
  <cp:revision>270</cp:revision>
  <cp:lastPrinted>2018-07-12T01:20:30Z</cp:lastPrinted>
  <dcterms:created xsi:type="dcterms:W3CDTF">2017-08-14T16:57:40Z</dcterms:created>
  <dcterms:modified xsi:type="dcterms:W3CDTF">2020-05-18T03:45:00Z</dcterms:modified>
</cp:coreProperties>
</file>