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61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spTree>
      <p:nvGrpSpPr>
        <p:cNvPr id="1" name=""/>
        <p:cNvGrpSpPr/>
        <p:nvPr/>
      </p:nvGrpSpPr>
      <p:grpSpPr>
        <a:xfrm>
          <a:off x="0" y="0"/>
          <a:ext cx="0" cy="0"/>
          <a:chOff x="0" y="0"/>
          <a:chExt cx="0" cy="0"/>
        </a:xfrm>
      </p:grpSpPr>
      <p:pic>
        <p:nvPicPr>
          <p:cNvPr id="5" name="Picture 18" descr="vz_logotab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563" y="0"/>
            <a:ext cx="169068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09563" y="6589713"/>
            <a:ext cx="8582025" cy="182562"/>
          </a:xfrm>
          <a:prstGeom prst="rect">
            <a:avLst/>
          </a:prstGeom>
          <a:noFill/>
        </p:spPr>
        <p:txBody>
          <a:bodyPr wrap="none" lIns="0" tIns="0" rIns="0" bIns="0"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0"/>
              </a:spcBef>
              <a:spcAft>
                <a:spcPct val="0"/>
              </a:spcAft>
              <a:defRPr/>
            </a:pPr>
            <a:r>
              <a:rPr lang="en-US" altLang="en-US" sz="700" kern="10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7" name="TextBox 6"/>
          <p:cNvSpPr txBox="1"/>
          <p:nvPr/>
        </p:nvSpPr>
        <p:spPr>
          <a:xfrm>
            <a:off x="320675" y="6470650"/>
            <a:ext cx="914400" cy="182563"/>
          </a:xfrm>
          <a:prstGeom prst="rect">
            <a:avLst/>
          </a:prstGeom>
          <a:noFill/>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defTabSz="914400" eaLnBrk="1" fontAlgn="base" hangingPunct="1">
              <a:spcBef>
                <a:spcPct val="0"/>
              </a:spcBef>
              <a:spcAft>
                <a:spcPct val="0"/>
              </a:spcAft>
              <a:defRPr/>
            </a:pPr>
            <a:r>
              <a:rPr lang="en-US" sz="700" dirty="0" smtClean="0">
                <a:solidFill>
                  <a:srgbClr val="4C4C4C"/>
                </a:solidFill>
              </a:rPr>
              <a:t>PTEXXXXX XX/14</a:t>
            </a:r>
            <a:endParaRPr lang="en-US" sz="900" dirty="0" smtClean="0">
              <a:solidFill>
                <a:srgbClr val="4C4C4C"/>
              </a:solidFill>
            </a:endParaRPr>
          </a:p>
        </p:txBody>
      </p:sp>
      <p:cxnSp>
        <p:nvCxnSpPr>
          <p:cNvPr id="8" name="Straight Connector 7"/>
          <p:cNvCxnSpPr/>
          <p:nvPr/>
        </p:nvCxnSpPr>
        <p:spPr>
          <a:xfrm>
            <a:off x="330200" y="2489200"/>
            <a:ext cx="8491538" cy="1588"/>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9" name="Group 30"/>
          <p:cNvGrpSpPr>
            <a:grpSpLocks/>
          </p:cNvGrpSpPr>
          <p:nvPr/>
        </p:nvGrpSpPr>
        <p:grpSpPr bwMode="auto">
          <a:xfrm>
            <a:off x="319088" y="4121150"/>
            <a:ext cx="8502650" cy="111125"/>
            <a:chOff x="311150" y="3791213"/>
            <a:chExt cx="8502650" cy="111659"/>
          </a:xfrm>
        </p:grpSpPr>
        <p:cxnSp>
          <p:nvCxnSpPr>
            <p:cNvPr id="10" name="Straight Connector 9"/>
            <p:cNvCxnSpPr/>
            <p:nvPr/>
          </p:nvCxnSpPr>
          <p:spPr bwMode="auto">
            <a:xfrm>
              <a:off x="311150" y="3800784"/>
              <a:ext cx="4094162" cy="1596"/>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bwMode="auto">
            <a:xfrm>
              <a:off x="4711700" y="3797594"/>
              <a:ext cx="4102100" cy="1596"/>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bwMode="auto">
            <a:xfrm rot="16200000" flipH="1">
              <a:off x="4366956" y="3826394"/>
              <a:ext cx="106874" cy="36513"/>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bwMode="auto">
            <a:xfrm flipV="1">
              <a:off x="4429125" y="3797594"/>
              <a:ext cx="287337" cy="105278"/>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328085" y="2489112"/>
            <a:ext cx="8502649" cy="1642607"/>
          </a:xfrm>
        </p:spPr>
        <p:txBody>
          <a:bodyPr anchor="ctr" anchorCtr="1"/>
          <a:lstStyle>
            <a:lvl1pPr algn="ctr">
              <a:defRPr sz="4000" cap="all" baseline="0">
                <a:solidFill>
                  <a:schemeClr val="tx1"/>
                </a:solidFill>
              </a:defRPr>
            </a:lvl1pPr>
          </a:lstStyle>
          <a:p>
            <a:r>
              <a:rPr lang="en-US" smtClean="0"/>
              <a:t>Click to edit Master title style</a:t>
            </a:r>
            <a:endParaRPr lang="en-US" dirty="0"/>
          </a:p>
        </p:txBody>
      </p:sp>
      <p:sp>
        <p:nvSpPr>
          <p:cNvPr id="13" name="Text Placeholder 12"/>
          <p:cNvSpPr>
            <a:spLocks noGrp="1"/>
          </p:cNvSpPr>
          <p:nvPr>
            <p:ph type="body" sz="quarter" idx="10"/>
          </p:nvPr>
        </p:nvSpPr>
        <p:spPr>
          <a:xfrm>
            <a:off x="322381" y="5404547"/>
            <a:ext cx="3154362" cy="606425"/>
          </a:xfrm>
        </p:spPr>
        <p:txBody>
          <a:bodyPr/>
          <a:lstStyle>
            <a:lvl1pPr marL="0" indent="0">
              <a:buNone/>
              <a:defRPr sz="1800" baseline="0">
                <a:solidFill>
                  <a:schemeClr val="tx1"/>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smtClean="0"/>
              <a:t>Click to edit Master text styles</a:t>
            </a:r>
          </a:p>
        </p:txBody>
      </p:sp>
      <p:sp>
        <p:nvSpPr>
          <p:cNvPr id="18" name="Text Placeholder 17"/>
          <p:cNvSpPr>
            <a:spLocks noGrp="1"/>
          </p:cNvSpPr>
          <p:nvPr>
            <p:ph type="body" sz="quarter" idx="11"/>
          </p:nvPr>
        </p:nvSpPr>
        <p:spPr>
          <a:xfrm>
            <a:off x="330730" y="4428067"/>
            <a:ext cx="8500004" cy="829734"/>
          </a:xfrm>
        </p:spPr>
        <p:txBody>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36803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Cover">
    <p:spTree>
      <p:nvGrpSpPr>
        <p:cNvPr id="1" name=""/>
        <p:cNvGrpSpPr/>
        <p:nvPr/>
      </p:nvGrpSpPr>
      <p:grpSpPr>
        <a:xfrm>
          <a:off x="0" y="0"/>
          <a:ext cx="0" cy="0"/>
          <a:chOff x="0" y="0"/>
          <a:chExt cx="0" cy="0"/>
        </a:xfrm>
      </p:grpSpPr>
      <p:pic>
        <p:nvPicPr>
          <p:cNvPr id="5" name="Picture 18" descr="vz_logotab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563" y="0"/>
            <a:ext cx="169068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553450" y="6589713"/>
            <a:ext cx="274638" cy="182562"/>
          </a:xfrm>
          <a:prstGeom prst="rect">
            <a:avLst/>
          </a:prstGeom>
          <a:noFill/>
        </p:spPr>
        <p:txBody>
          <a:bodyPr wrap="none"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defTabSz="914400" eaLnBrk="1" fontAlgn="base" hangingPunct="1">
              <a:spcBef>
                <a:spcPct val="0"/>
              </a:spcBef>
              <a:spcAft>
                <a:spcPct val="0"/>
              </a:spcAft>
            </a:pPr>
            <a:fld id="{C1CDA172-2C50-46A8-8053-B0C952139635}" type="slidenum">
              <a:rPr lang="en-US" altLang="en-US" sz="900">
                <a:solidFill>
                  <a:srgbClr val="4C4C4C"/>
                </a:solidFill>
              </a:rPr>
              <a:pPr algn="r" defTabSz="914400" eaLnBrk="1" fontAlgn="base" hangingPunct="1">
                <a:spcBef>
                  <a:spcPct val="0"/>
                </a:spcBef>
                <a:spcAft>
                  <a:spcPct val="0"/>
                </a:spcAft>
              </a:pPr>
              <a:t>‹#›</a:t>
            </a:fld>
            <a:endParaRPr lang="en-US" altLang="en-US" sz="900" dirty="0">
              <a:solidFill>
                <a:srgbClr val="4C4C4C"/>
              </a:solidFill>
            </a:endParaRPr>
          </a:p>
        </p:txBody>
      </p:sp>
      <p:sp>
        <p:nvSpPr>
          <p:cNvPr id="7" name="TextBox 6"/>
          <p:cNvSpPr txBox="1"/>
          <p:nvPr/>
        </p:nvSpPr>
        <p:spPr>
          <a:xfrm>
            <a:off x="309563" y="6589713"/>
            <a:ext cx="8582025" cy="182562"/>
          </a:xfrm>
          <a:prstGeom prst="rect">
            <a:avLst/>
          </a:prstGeom>
          <a:noFill/>
        </p:spPr>
        <p:txBody>
          <a:bodyPr wrap="none" lIns="0" tIns="0" rIns="0" bIns="0"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0"/>
              </a:spcBef>
              <a:spcAft>
                <a:spcPct val="0"/>
              </a:spcAft>
              <a:defRPr/>
            </a:pPr>
            <a:r>
              <a:rPr lang="en-US" altLang="en-US" sz="700" kern="10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title"/>
          </p:nvPr>
        </p:nvSpPr>
        <p:spPr>
          <a:xfrm>
            <a:off x="323675" y="2184400"/>
            <a:ext cx="8500353" cy="1664547"/>
          </a:xfrm>
        </p:spPr>
        <p:txBody>
          <a:bodyPr/>
          <a:lstStyle>
            <a:lvl1pPr algn="l">
              <a:defRPr sz="4500" cap="all" baseline="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23675" y="3861607"/>
            <a:ext cx="8500353" cy="921532"/>
          </a:xfrm>
        </p:spPr>
        <p:txBody>
          <a:bodyPr/>
          <a:lstStyle>
            <a:lvl1pPr marL="0" indent="0">
              <a:buNone/>
              <a:defRPr sz="3600" i="0" baseline="0">
                <a:solidFill>
                  <a:schemeClr val="tx1"/>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smtClean="0"/>
              <a:t>Click to edit Master text styles</a:t>
            </a:r>
          </a:p>
        </p:txBody>
      </p:sp>
    </p:spTree>
    <p:extLst>
      <p:ext uri="{BB962C8B-B14F-4D97-AF65-F5344CB8AC3E}">
        <p14:creationId xmlns:p14="http://schemas.microsoft.com/office/powerpoint/2010/main" val="23513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20768" y="1478513"/>
            <a:ext cx="8497795" cy="5035008"/>
          </a:xfrm>
          <a:noFill/>
          <a:ln w="9525">
            <a:noFill/>
            <a:miter lim="800000"/>
            <a:headEnd/>
            <a:tailEnd/>
          </a:ln>
        </p:spPr>
        <p:txBody>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1588910" y="210666"/>
            <a:ext cx="7229653" cy="887884"/>
          </a:xfrm>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849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88912" y="209079"/>
            <a:ext cx="7229652" cy="887884"/>
          </a:xfrm>
          <a:noFill/>
          <a:ln w="9525">
            <a:noFill/>
            <a:miter lim="800000"/>
            <a:headEnd/>
            <a:tailEnd/>
          </a:ln>
        </p:spPr>
        <p:txBody>
          <a:bodyPr/>
          <a:lstStyle>
            <a:lvl1pPr>
              <a:defRPr lang="en-US" sz="2800">
                <a:solidFill>
                  <a:schemeClr val="tx1"/>
                </a:solidFill>
              </a:defRPr>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326848" y="1478513"/>
            <a:ext cx="4023360" cy="5049120"/>
          </a:xfrm>
          <a:noFill/>
          <a:ln w="9525">
            <a:noFill/>
            <a:miter lim="800000"/>
            <a:headEnd/>
            <a:tailEnd/>
          </a:ln>
        </p:spPr>
        <p:txBody>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6016" y="1478513"/>
            <a:ext cx="4022548" cy="5049120"/>
          </a:xfrm>
          <a:noFill/>
          <a:ln w="9525">
            <a:noFill/>
            <a:miter lim="800000"/>
            <a:headEnd/>
            <a:tailEnd/>
          </a:ln>
        </p:spPr>
        <p:txBody>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323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3" name="Title 1"/>
          <p:cNvSpPr>
            <a:spLocks noGrp="1"/>
          </p:cNvSpPr>
          <p:nvPr>
            <p:ph type="title"/>
          </p:nvPr>
        </p:nvSpPr>
        <p:spPr>
          <a:xfrm>
            <a:off x="1588910" y="210666"/>
            <a:ext cx="7229653" cy="887884"/>
          </a:xfrm>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95198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vz_logotab_v.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9563" y="0"/>
            <a:ext cx="1106487"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317500" y="1477963"/>
            <a:ext cx="8501063"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body copy</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Title Placeholder 1"/>
          <p:cNvSpPr>
            <a:spLocks noGrp="1"/>
          </p:cNvSpPr>
          <p:nvPr>
            <p:ph type="title"/>
          </p:nvPr>
        </p:nvSpPr>
        <p:spPr bwMode="auto">
          <a:xfrm>
            <a:off x="1589088" y="212725"/>
            <a:ext cx="72294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a:t>
            </a:r>
          </a:p>
        </p:txBody>
      </p:sp>
      <p:sp>
        <p:nvSpPr>
          <p:cNvPr id="7" name="TextBox 6"/>
          <p:cNvSpPr txBox="1"/>
          <p:nvPr/>
        </p:nvSpPr>
        <p:spPr>
          <a:xfrm>
            <a:off x="306388" y="6589713"/>
            <a:ext cx="8582025" cy="182562"/>
          </a:xfrm>
          <a:prstGeom prst="rect">
            <a:avLst/>
          </a:prstGeom>
          <a:noFill/>
        </p:spPr>
        <p:txBody>
          <a:bodyPr wrap="none" lIns="0" tIns="0" rIns="0" bIns="0"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0"/>
              </a:spcBef>
              <a:spcAft>
                <a:spcPct val="0"/>
              </a:spcAft>
              <a:defRPr/>
            </a:pPr>
            <a:r>
              <a:rPr lang="en-US" altLang="en-US" sz="700" kern="10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8" name="TextBox 7"/>
          <p:cNvSpPr txBox="1"/>
          <p:nvPr/>
        </p:nvSpPr>
        <p:spPr>
          <a:xfrm>
            <a:off x="8553450" y="6589713"/>
            <a:ext cx="274638" cy="182562"/>
          </a:xfrm>
          <a:prstGeom prst="rect">
            <a:avLst/>
          </a:prstGeom>
          <a:noFill/>
        </p:spPr>
        <p:txBody>
          <a:bodyPr wrap="none"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defTabSz="914400" eaLnBrk="1" fontAlgn="base" hangingPunct="1">
              <a:spcBef>
                <a:spcPct val="0"/>
              </a:spcBef>
              <a:spcAft>
                <a:spcPct val="0"/>
              </a:spcAft>
            </a:pPr>
            <a:fld id="{369BE39A-47D5-41E1-B730-63ACF8CA6783}" type="slidenum">
              <a:rPr lang="en-US" altLang="en-US" sz="900">
                <a:solidFill>
                  <a:srgbClr val="4C4C4C"/>
                </a:solidFill>
              </a:rPr>
              <a:pPr algn="r" defTabSz="914400" eaLnBrk="1" fontAlgn="base" hangingPunct="1">
                <a:spcBef>
                  <a:spcPct val="0"/>
                </a:spcBef>
                <a:spcAft>
                  <a:spcPct val="0"/>
                </a:spcAft>
              </a:pPr>
              <a:t>‹#›</a:t>
            </a:fld>
            <a:endParaRPr lang="en-US" altLang="en-US" sz="900" dirty="0">
              <a:solidFill>
                <a:srgbClr val="4C4C4C"/>
              </a:solidFill>
            </a:endParaRPr>
          </a:p>
        </p:txBody>
      </p:sp>
      <p:cxnSp>
        <p:nvCxnSpPr>
          <p:cNvPr id="6" name="Straight Connector 5"/>
          <p:cNvCxnSpPr/>
          <p:nvPr/>
        </p:nvCxnSpPr>
        <p:spPr>
          <a:xfrm>
            <a:off x="320675" y="1289050"/>
            <a:ext cx="8497888" cy="15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744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spcBef>
          <a:spcPct val="0"/>
        </a:spcBef>
        <a:spcAft>
          <a:spcPct val="0"/>
        </a:spcAft>
        <a:defRPr sz="2800" b="1" kern="1200">
          <a:solidFill>
            <a:schemeClr val="tx1"/>
          </a:solidFill>
          <a:latin typeface="Arial" pitchFamily="34" charset="0"/>
          <a:ea typeface="ＭＳ Ｐゴシック" charset="-128"/>
          <a:cs typeface="Arial" pitchFamily="34" charset="0"/>
        </a:defRPr>
      </a:lvl1pPr>
      <a:lvl2pPr algn="r" rtl="0" eaLnBrk="1" fontAlgn="base" hangingPunct="1">
        <a:spcBef>
          <a:spcPct val="0"/>
        </a:spcBef>
        <a:spcAft>
          <a:spcPct val="0"/>
        </a:spcAft>
        <a:defRPr sz="2800" b="1">
          <a:solidFill>
            <a:schemeClr val="tx1"/>
          </a:solidFill>
          <a:latin typeface="Arial" charset="0"/>
          <a:ea typeface="ＭＳ Ｐゴシック" charset="-128"/>
          <a:cs typeface="Arial" charset="0"/>
        </a:defRPr>
      </a:lvl2pPr>
      <a:lvl3pPr algn="r" rtl="0" eaLnBrk="1" fontAlgn="base" hangingPunct="1">
        <a:spcBef>
          <a:spcPct val="0"/>
        </a:spcBef>
        <a:spcAft>
          <a:spcPct val="0"/>
        </a:spcAft>
        <a:defRPr sz="2800" b="1">
          <a:solidFill>
            <a:schemeClr val="tx1"/>
          </a:solidFill>
          <a:latin typeface="Arial" charset="0"/>
          <a:ea typeface="ＭＳ Ｐゴシック" charset="-128"/>
          <a:cs typeface="Arial" charset="0"/>
        </a:defRPr>
      </a:lvl3pPr>
      <a:lvl4pPr algn="r" rtl="0" eaLnBrk="1" fontAlgn="base" hangingPunct="1">
        <a:spcBef>
          <a:spcPct val="0"/>
        </a:spcBef>
        <a:spcAft>
          <a:spcPct val="0"/>
        </a:spcAft>
        <a:defRPr sz="2800" b="1">
          <a:solidFill>
            <a:schemeClr val="tx1"/>
          </a:solidFill>
          <a:latin typeface="Arial" charset="0"/>
          <a:ea typeface="ＭＳ Ｐゴシック" charset="-128"/>
          <a:cs typeface="Arial" charset="0"/>
        </a:defRPr>
      </a:lvl4pPr>
      <a:lvl5pPr algn="r" rtl="0" eaLnBrk="1" fontAlgn="base" hangingPunct="1">
        <a:spcBef>
          <a:spcPct val="0"/>
        </a:spcBef>
        <a:spcAft>
          <a:spcPct val="0"/>
        </a:spcAft>
        <a:defRPr sz="2800" b="1">
          <a:solidFill>
            <a:schemeClr val="tx1"/>
          </a:solidFill>
          <a:latin typeface="Arial" charset="0"/>
          <a:ea typeface="ＭＳ Ｐゴシック" charset="-128"/>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pitchFamily="34" charset="0"/>
        <a:buChar char="•"/>
        <a:defRPr lang="en-US" sz="2000" kern="1200" dirty="0">
          <a:solidFill>
            <a:schemeClr val="tx1"/>
          </a:solidFill>
          <a:latin typeface="Arial" pitchFamily="34" charset="0"/>
          <a:ea typeface="ＭＳ Ｐゴシック" charset="-128"/>
          <a:cs typeface="Arial" pitchFamily="34" charset="0"/>
        </a:defRPr>
      </a:lvl1pPr>
      <a:lvl2pPr marL="457200" indent="-223838" algn="l" rtl="0" eaLnBrk="1" fontAlgn="base" hangingPunct="1">
        <a:spcBef>
          <a:spcPct val="0"/>
        </a:spcBef>
        <a:spcAft>
          <a:spcPts val="600"/>
        </a:spcAft>
        <a:buFont typeface="Arial" pitchFamily="34" charset="0"/>
        <a:buChar char="–"/>
        <a:defRPr lang="en-US" kern="1200" dirty="0">
          <a:solidFill>
            <a:schemeClr val="tx1"/>
          </a:solidFill>
          <a:latin typeface="Arial" pitchFamily="34" charset="0"/>
          <a:ea typeface="ＭＳ Ｐゴシック" charset="-128"/>
          <a:cs typeface="Arial" pitchFamily="34" charset="0"/>
        </a:defRPr>
      </a:lvl2pPr>
      <a:lvl3pPr marL="627063" indent="-169863" algn="l" rtl="0" eaLnBrk="1" fontAlgn="base" hangingPunct="1">
        <a:spcBef>
          <a:spcPct val="0"/>
        </a:spcBef>
        <a:spcAft>
          <a:spcPts val="400"/>
        </a:spcAft>
        <a:buFont typeface="Arial" pitchFamily="34" charset="0"/>
        <a:buChar char="•"/>
        <a:defRPr lang="en-US" sz="1600" kern="1200" dirty="0">
          <a:solidFill>
            <a:schemeClr val="tx1"/>
          </a:solidFill>
          <a:latin typeface="Arial" pitchFamily="34" charset="0"/>
          <a:ea typeface="ＭＳ Ｐゴシック" charset="-128"/>
          <a:cs typeface="Arial" pitchFamily="34" charset="0"/>
        </a:defRPr>
      </a:lvl3pPr>
      <a:lvl4pPr marL="796925" indent="-169863" algn="l" rtl="0" eaLnBrk="1" fontAlgn="base" hangingPunct="1">
        <a:spcBef>
          <a:spcPct val="0"/>
        </a:spcBef>
        <a:spcAft>
          <a:spcPts val="400"/>
        </a:spcAft>
        <a:buFont typeface="Arial" pitchFamily="34" charset="0"/>
        <a:buChar char="–"/>
        <a:defRPr lang="en-US" sz="1400" kern="1200" dirty="0">
          <a:solidFill>
            <a:schemeClr val="tx1"/>
          </a:solidFill>
          <a:latin typeface="Arial" pitchFamily="34" charset="0"/>
          <a:ea typeface="ＭＳ Ｐゴシック" charset="-128"/>
          <a:cs typeface="Arial" pitchFamily="34" charset="0"/>
        </a:defRPr>
      </a:lvl4pPr>
      <a:lvl5pPr marL="966788" indent="-169863" algn="l" rtl="0" eaLnBrk="1" fontAlgn="base" hangingPunct="1">
        <a:spcBef>
          <a:spcPct val="0"/>
        </a:spcBef>
        <a:spcAft>
          <a:spcPts val="400"/>
        </a:spcAft>
        <a:buFont typeface="Arial" pitchFamily="34" charset="0"/>
        <a:buChar char="»"/>
        <a:defRPr lang="en-US" sz="1200" kern="1200" dirty="0">
          <a:solidFill>
            <a:schemeClr val="tx1"/>
          </a:solidFill>
          <a:latin typeface="Arial" pitchFamily="34" charset="0"/>
          <a:ea typeface="ＭＳ Ｐゴシック"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p:cNvSpPr>
            <a:spLocks noGrp="1"/>
          </p:cNvSpPr>
          <p:nvPr>
            <p:ph type="title"/>
          </p:nvPr>
        </p:nvSpPr>
        <p:spPr>
          <a:xfrm>
            <a:off x="1665170" y="210666"/>
            <a:ext cx="7180659" cy="887884"/>
          </a:xfrm>
        </p:spPr>
        <p:txBody>
          <a:bodyPr/>
          <a:lstStyle/>
          <a:p>
            <a:r>
              <a:rPr lang="en-US" dirty="0" smtClean="0"/>
              <a:t>VEC 2.0- Billing  </a:t>
            </a:r>
            <a:br>
              <a:rPr lang="en-US" dirty="0" smtClean="0"/>
            </a:br>
            <a:endParaRPr lang="en-US" sz="1200" i="1" dirty="0"/>
          </a:p>
        </p:txBody>
      </p:sp>
      <p:sp>
        <p:nvSpPr>
          <p:cNvPr id="20" name="AutoShape 13"/>
          <p:cNvSpPr>
            <a:spLocks noChangeArrowheads="1"/>
          </p:cNvSpPr>
          <p:nvPr/>
        </p:nvSpPr>
        <p:spPr bwMode="auto">
          <a:xfrm>
            <a:off x="136679" y="6494693"/>
            <a:ext cx="8613848" cy="339981"/>
          </a:xfrm>
          <a:prstGeom prst="rect">
            <a:avLst/>
          </a:prstGeom>
          <a:solidFill>
            <a:srgbClr val="FF0000"/>
          </a:solidFill>
          <a:ln w="9525" algn="ctr">
            <a:noFill/>
            <a:round/>
            <a:headEnd/>
            <a:tailEnd/>
          </a:ln>
        </p:spPr>
        <p:txBody>
          <a:bodyPr tIns="91440" bIns="91440" anchor="ctr"/>
          <a:lstStyle/>
          <a:p>
            <a:pPr algn="ctr"/>
            <a:r>
              <a:rPr lang="en-US" sz="1600" dirty="0">
                <a:solidFill>
                  <a:schemeClr val="bg1"/>
                </a:solidFill>
              </a:rPr>
              <a:t>E</a:t>
            </a:r>
            <a:r>
              <a:rPr lang="en-US" sz="1600" dirty="0" smtClean="0">
                <a:solidFill>
                  <a:schemeClr val="bg1"/>
                </a:solidFill>
              </a:rPr>
              <a:t>nhanced usability &amp; navigability to key actions/features </a:t>
            </a:r>
            <a:endParaRPr lang="en-US" sz="1600" b="1" dirty="0">
              <a:solidFill>
                <a:schemeClr val="bg1"/>
              </a:solidFill>
            </a:endParaRPr>
          </a:p>
        </p:txBody>
      </p:sp>
      <p:sp>
        <p:nvSpPr>
          <p:cNvPr id="33" name="Content Placeholder 2"/>
          <p:cNvSpPr txBox="1">
            <a:spLocks/>
          </p:cNvSpPr>
          <p:nvPr/>
        </p:nvSpPr>
        <p:spPr bwMode="auto">
          <a:xfrm>
            <a:off x="371318" y="4483309"/>
            <a:ext cx="5105846" cy="13443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spcBef>
                <a:spcPct val="0"/>
              </a:spcBef>
              <a:spcAft>
                <a:spcPts val="400"/>
              </a:spcAft>
              <a:buFont typeface="Arial" charset="0"/>
              <a:buChar char="•"/>
              <a:defRPr lang="en-US" sz="2000" b="1" kern="1200" baseline="0" dirty="0" smtClean="0">
                <a:solidFill>
                  <a:schemeClr val="tx1"/>
                </a:solidFill>
                <a:latin typeface="Calibri" pitchFamily="34" charset="0"/>
                <a:ea typeface="+mn-ea"/>
                <a:cs typeface="Calibri" pitchFamily="34" charset="0"/>
              </a:defRPr>
            </a:lvl1pPr>
            <a:lvl2pPr marL="457200" indent="-223838" algn="l" rtl="0" eaLnBrk="0" fontAlgn="base" hangingPunct="0">
              <a:spcBef>
                <a:spcPct val="0"/>
              </a:spcBef>
              <a:spcAft>
                <a:spcPts val="600"/>
              </a:spcAft>
              <a:buFont typeface="Arial" charset="0"/>
              <a:buChar char="–"/>
              <a:defRPr lang="en-US" kern="1200" dirty="0" smtClean="0">
                <a:solidFill>
                  <a:schemeClr val="tx1"/>
                </a:solidFill>
                <a:latin typeface="Calibri" pitchFamily="34" charset="0"/>
                <a:ea typeface="+mn-ea"/>
                <a:cs typeface="Calibri" pitchFamily="34" charset="0"/>
              </a:defRPr>
            </a:lvl2pPr>
            <a:lvl3pPr marL="627063" indent="-169863" algn="l" rtl="0" eaLnBrk="0" fontAlgn="base" hangingPunct="0">
              <a:spcBef>
                <a:spcPct val="0"/>
              </a:spcBef>
              <a:spcAft>
                <a:spcPts val="400"/>
              </a:spcAft>
              <a:buFont typeface="Arial" charset="0"/>
              <a:buChar char="•"/>
              <a:defRPr lang="en-US" sz="1600" kern="1200" dirty="0" smtClean="0">
                <a:solidFill>
                  <a:schemeClr val="tx1"/>
                </a:solidFill>
                <a:latin typeface="Calibri" pitchFamily="34" charset="0"/>
                <a:ea typeface="+mn-ea"/>
                <a:cs typeface="Calibri" pitchFamily="34" charset="0"/>
              </a:defRPr>
            </a:lvl3pPr>
            <a:lvl4pPr marL="796925" indent="-169863" algn="l" rtl="0" eaLnBrk="0" fontAlgn="base" hangingPunct="0">
              <a:spcBef>
                <a:spcPct val="0"/>
              </a:spcBef>
              <a:spcAft>
                <a:spcPts val="400"/>
              </a:spcAft>
              <a:buFont typeface="Arial" charset="0"/>
              <a:buChar char="–"/>
              <a:defRPr lang="en-US" sz="1400" kern="1200" dirty="0" smtClean="0">
                <a:solidFill>
                  <a:schemeClr val="tx1"/>
                </a:solidFill>
                <a:latin typeface="Calibri" pitchFamily="34" charset="0"/>
                <a:ea typeface="+mn-ea"/>
                <a:cs typeface="Calibri" pitchFamily="34" charset="0"/>
              </a:defRPr>
            </a:lvl4pPr>
            <a:lvl5pPr marL="966788" indent="-169863" algn="l" rtl="0" eaLnBrk="0" fontAlgn="base" hangingPunct="0">
              <a:spcBef>
                <a:spcPct val="0"/>
              </a:spcBef>
              <a:spcAft>
                <a:spcPts val="400"/>
              </a:spcAft>
              <a:buFont typeface="Arial" charset="0"/>
              <a:buChar char="»"/>
              <a:defRPr lang="en-US" sz="1200" kern="1200" dirty="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sz="1100" b="0" dirty="0" smtClean="0">
                <a:latin typeface="+mn-lt"/>
                <a:cs typeface="+mn-cs"/>
              </a:rPr>
              <a:t>Highly intuitive design to enhance customer experience.</a:t>
            </a:r>
          </a:p>
          <a:p>
            <a:pPr defTabSz="914400"/>
            <a:r>
              <a:rPr lang="en-US" sz="1100" b="0" dirty="0" smtClean="0">
                <a:latin typeface="+mn-lt"/>
                <a:cs typeface="+mn-cs"/>
              </a:rPr>
              <a:t>Single Action menu to navigate across key functions. </a:t>
            </a:r>
          </a:p>
          <a:p>
            <a:pPr defTabSz="914400"/>
            <a:r>
              <a:rPr lang="en-US" sz="1100" b="0" dirty="0" smtClean="0">
                <a:latin typeface="+mn-lt"/>
                <a:cs typeface="+mn-cs"/>
              </a:rPr>
              <a:t>Bill views obtained through single click directly from invoice home.</a:t>
            </a:r>
          </a:p>
          <a:p>
            <a:pPr defTabSz="914400"/>
            <a:r>
              <a:rPr lang="en-US" sz="1100" b="0" dirty="0" smtClean="0">
                <a:latin typeface="+mn-lt"/>
                <a:cs typeface="+mn-cs"/>
              </a:rPr>
              <a:t>Account Summary info integrated in the invoices grid.</a:t>
            </a:r>
            <a:endParaRPr lang="en-US" sz="1100" b="0" dirty="0" smtClean="0">
              <a:latin typeface="+mn-lt"/>
              <a:cs typeface="+mn-cs"/>
            </a:endParaRPr>
          </a:p>
          <a:p>
            <a:pPr defTabSz="914400"/>
            <a:r>
              <a:rPr lang="en-US" sz="1100" b="0" dirty="0" smtClean="0">
                <a:latin typeface="+mn-lt"/>
                <a:cs typeface="+mn-cs"/>
              </a:rPr>
              <a:t>Reduced steps taken for making payments from 7 to 2.</a:t>
            </a:r>
          </a:p>
          <a:p>
            <a:pPr defTabSz="914400"/>
            <a:r>
              <a:rPr lang="en-US" sz="1100" b="0" dirty="0" smtClean="0">
                <a:latin typeface="+mn-lt"/>
                <a:cs typeface="+mn-cs"/>
              </a:rPr>
              <a:t>Reduction in manual routing of inquiries by 20%.</a:t>
            </a:r>
            <a:endParaRPr sz="1100" b="0" dirty="0">
              <a:latin typeface="+mn-lt"/>
              <a:cs typeface="VerizonApex-Medium"/>
            </a:endParaRPr>
          </a:p>
        </p:txBody>
      </p:sp>
      <p:sp>
        <p:nvSpPr>
          <p:cNvPr id="26" name="Rounded Rectangle 25"/>
          <p:cNvSpPr/>
          <p:nvPr/>
        </p:nvSpPr>
        <p:spPr>
          <a:xfrm>
            <a:off x="350321" y="1379229"/>
            <a:ext cx="4102156" cy="272143"/>
          </a:xfrm>
          <a:prstGeom prst="roundRect">
            <a:avLst/>
          </a:prstGeom>
          <a:solidFill>
            <a:schemeClr val="tx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rtlCol="0" anchor="ctr"/>
          <a:lstStyle/>
          <a:p>
            <a:pPr defTabSz="914400" fontAlgn="base">
              <a:spcBef>
                <a:spcPct val="0"/>
              </a:spcBef>
              <a:spcAft>
                <a:spcPct val="0"/>
              </a:spcAft>
            </a:pPr>
            <a:r>
              <a:rPr lang="en-US" sz="1600" dirty="0" smtClean="0">
                <a:solidFill>
                  <a:srgbClr val="FFFFFF"/>
                </a:solidFill>
                <a:latin typeface="VerizonApex-Medium"/>
                <a:cs typeface="VerizonApex-Medium"/>
              </a:rPr>
              <a:t>Progress</a:t>
            </a:r>
            <a:endParaRPr lang="en-US" sz="1600" dirty="0">
              <a:solidFill>
                <a:srgbClr val="FFFFFF"/>
              </a:solidFill>
              <a:latin typeface="VerizonApex-Medium"/>
              <a:cs typeface="VerizonApex-Medium"/>
            </a:endParaRPr>
          </a:p>
        </p:txBody>
      </p:sp>
      <p:sp>
        <p:nvSpPr>
          <p:cNvPr id="28" name="Rounded Rectangle 27"/>
          <p:cNvSpPr/>
          <p:nvPr/>
        </p:nvSpPr>
        <p:spPr>
          <a:xfrm>
            <a:off x="297681" y="4119438"/>
            <a:ext cx="4154795" cy="272143"/>
          </a:xfrm>
          <a:prstGeom prst="roundRect">
            <a:avLst/>
          </a:prstGeom>
          <a:solidFill>
            <a:schemeClr val="tx1">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rtlCol="0" anchor="ctr"/>
          <a:lstStyle/>
          <a:p>
            <a:pPr defTabSz="914400" fontAlgn="base">
              <a:spcBef>
                <a:spcPct val="0"/>
              </a:spcBef>
              <a:spcAft>
                <a:spcPct val="0"/>
              </a:spcAft>
            </a:pPr>
            <a:r>
              <a:rPr lang="en-US" sz="1600" dirty="0" smtClean="0">
                <a:solidFill>
                  <a:srgbClr val="FFFFFF"/>
                </a:solidFill>
                <a:latin typeface="VerizonApex-Medium"/>
                <a:cs typeface="VerizonApex-Medium"/>
              </a:rPr>
              <a:t>Benefits</a:t>
            </a:r>
            <a:endParaRPr lang="en-US" sz="1600" dirty="0">
              <a:solidFill>
                <a:srgbClr val="FFFFFF"/>
              </a:solidFill>
              <a:latin typeface="VerizonApex-Medium"/>
              <a:cs typeface="VerizonApex-Medium"/>
            </a:endParaRPr>
          </a:p>
        </p:txBody>
      </p:sp>
      <p:grpSp>
        <p:nvGrpSpPr>
          <p:cNvPr id="4" name="Group 3"/>
          <p:cNvGrpSpPr/>
          <p:nvPr/>
        </p:nvGrpSpPr>
        <p:grpSpPr>
          <a:xfrm>
            <a:off x="297682" y="5786674"/>
            <a:ext cx="8478852" cy="600164"/>
            <a:chOff x="297682" y="5786674"/>
            <a:chExt cx="8478852" cy="600164"/>
          </a:xfrm>
        </p:grpSpPr>
        <p:sp>
          <p:nvSpPr>
            <p:cNvPr id="3" name="Pentagon 2"/>
            <p:cNvSpPr/>
            <p:nvPr/>
          </p:nvSpPr>
          <p:spPr>
            <a:xfrm>
              <a:off x="297682" y="5805377"/>
              <a:ext cx="3006415" cy="578270"/>
            </a:xfrm>
            <a:prstGeom prst="homePlate">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2400">
                <a:solidFill>
                  <a:srgbClr val="FFFFFF"/>
                </a:solidFill>
                <a:latin typeface="Arial"/>
              </a:endParaRPr>
            </a:p>
          </p:txBody>
        </p:sp>
        <p:sp>
          <p:nvSpPr>
            <p:cNvPr id="5" name="Chevron 4"/>
            <p:cNvSpPr/>
            <p:nvPr/>
          </p:nvSpPr>
          <p:spPr>
            <a:xfrm>
              <a:off x="3128307" y="5805377"/>
              <a:ext cx="2912008" cy="578270"/>
            </a:xfrm>
            <a:prstGeom prst="chevron">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2400">
                <a:solidFill>
                  <a:srgbClr val="4C4C4C"/>
                </a:solidFill>
                <a:latin typeface="Arial"/>
              </a:endParaRPr>
            </a:p>
          </p:txBody>
        </p:sp>
        <p:sp>
          <p:nvSpPr>
            <p:cNvPr id="12" name="Chevron 11"/>
            <p:cNvSpPr/>
            <p:nvPr/>
          </p:nvSpPr>
          <p:spPr>
            <a:xfrm>
              <a:off x="5864526" y="5805377"/>
              <a:ext cx="2912008" cy="578270"/>
            </a:xfrm>
            <a:prstGeom prst="chevron">
              <a:avLst/>
            </a:prstGeom>
            <a:solidFill>
              <a:schemeClr val="bg1">
                <a:lumMod val="9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2400">
                <a:solidFill>
                  <a:srgbClr val="4C4C4C"/>
                </a:solidFill>
                <a:latin typeface="Arial"/>
              </a:endParaRPr>
            </a:p>
          </p:txBody>
        </p:sp>
        <p:sp>
          <p:nvSpPr>
            <p:cNvPr id="6" name="TextBox 5"/>
            <p:cNvSpPr txBox="1"/>
            <p:nvPr/>
          </p:nvSpPr>
          <p:spPr>
            <a:xfrm>
              <a:off x="350321" y="5886701"/>
              <a:ext cx="770486" cy="400110"/>
            </a:xfrm>
            <a:prstGeom prst="rect">
              <a:avLst/>
            </a:prstGeom>
            <a:noFill/>
          </p:spPr>
          <p:txBody>
            <a:bodyPr wrap="square" rtlCol="0">
              <a:spAutoFit/>
            </a:bodyPr>
            <a:lstStyle/>
            <a:p>
              <a:pPr defTabSz="914400" fontAlgn="base">
                <a:spcBef>
                  <a:spcPct val="0"/>
                </a:spcBef>
                <a:spcAft>
                  <a:spcPct val="0"/>
                </a:spcAft>
              </a:pPr>
              <a:r>
                <a:rPr lang="en-US" sz="2000" dirty="0" smtClean="0">
                  <a:solidFill>
                    <a:srgbClr val="4C4C4C"/>
                  </a:solidFill>
                  <a:latin typeface="VerizonApex-Medium"/>
                  <a:ea typeface="ＭＳ Ｐゴシック" pitchFamily="34" charset="-128"/>
                  <a:cs typeface="VerizonApex-Medium"/>
                </a:rPr>
                <a:t>Q3</a:t>
              </a:r>
              <a:endParaRPr lang="en-US" sz="2000" dirty="0">
                <a:solidFill>
                  <a:srgbClr val="4C4C4C"/>
                </a:solidFill>
                <a:latin typeface="VerizonApex-Medium"/>
                <a:ea typeface="ＭＳ Ｐゴシック" pitchFamily="34" charset="-128"/>
                <a:cs typeface="VerizonApex-Medium"/>
              </a:endParaRPr>
            </a:p>
          </p:txBody>
        </p:sp>
        <p:sp>
          <p:nvSpPr>
            <p:cNvPr id="14" name="TextBox 13"/>
            <p:cNvSpPr txBox="1"/>
            <p:nvPr/>
          </p:nvSpPr>
          <p:spPr>
            <a:xfrm>
              <a:off x="3410356" y="5886701"/>
              <a:ext cx="770486" cy="400110"/>
            </a:xfrm>
            <a:prstGeom prst="rect">
              <a:avLst/>
            </a:prstGeom>
            <a:noFill/>
          </p:spPr>
          <p:txBody>
            <a:bodyPr wrap="square" rtlCol="0">
              <a:spAutoFit/>
            </a:bodyPr>
            <a:lstStyle/>
            <a:p>
              <a:pPr defTabSz="914400" fontAlgn="base">
                <a:spcBef>
                  <a:spcPct val="0"/>
                </a:spcBef>
                <a:spcAft>
                  <a:spcPct val="0"/>
                </a:spcAft>
              </a:pPr>
              <a:r>
                <a:rPr lang="en-US" sz="2000" dirty="0" smtClean="0">
                  <a:solidFill>
                    <a:srgbClr val="4C4C4C"/>
                  </a:solidFill>
                  <a:latin typeface="VerizonApex-Medium"/>
                  <a:ea typeface="ＭＳ Ｐゴシック" pitchFamily="34" charset="-128"/>
                  <a:cs typeface="VerizonApex-Medium"/>
                </a:rPr>
                <a:t>Q4</a:t>
              </a:r>
              <a:endParaRPr lang="en-US" sz="2000" dirty="0">
                <a:solidFill>
                  <a:srgbClr val="4C4C4C"/>
                </a:solidFill>
                <a:latin typeface="VerizonApex-Medium"/>
                <a:ea typeface="ＭＳ Ｐゴシック" pitchFamily="34" charset="-128"/>
                <a:cs typeface="VerizonApex-Medium"/>
              </a:endParaRPr>
            </a:p>
          </p:txBody>
        </p:sp>
        <p:sp>
          <p:nvSpPr>
            <p:cNvPr id="15" name="TextBox 14"/>
            <p:cNvSpPr txBox="1"/>
            <p:nvPr/>
          </p:nvSpPr>
          <p:spPr>
            <a:xfrm>
              <a:off x="6123466" y="5886701"/>
              <a:ext cx="770486" cy="400110"/>
            </a:xfrm>
            <a:prstGeom prst="rect">
              <a:avLst/>
            </a:prstGeom>
            <a:noFill/>
          </p:spPr>
          <p:txBody>
            <a:bodyPr wrap="square" rtlCol="0">
              <a:spAutoFit/>
            </a:bodyPr>
            <a:lstStyle/>
            <a:p>
              <a:pPr defTabSz="914400" fontAlgn="base">
                <a:spcBef>
                  <a:spcPct val="0"/>
                </a:spcBef>
                <a:spcAft>
                  <a:spcPct val="0"/>
                </a:spcAft>
              </a:pPr>
              <a:r>
                <a:rPr lang="en-US" sz="2000" dirty="0" smtClean="0">
                  <a:solidFill>
                    <a:srgbClr val="4C4C4C"/>
                  </a:solidFill>
                  <a:latin typeface="VerizonApex-Medium"/>
                  <a:ea typeface="ＭＳ Ｐゴシック" pitchFamily="34" charset="-128"/>
                  <a:cs typeface="VerizonApex-Medium"/>
                </a:rPr>
                <a:t>Q1</a:t>
              </a:r>
              <a:endParaRPr lang="en-US" sz="2000" dirty="0">
                <a:solidFill>
                  <a:srgbClr val="4C4C4C"/>
                </a:solidFill>
                <a:latin typeface="VerizonApex-Medium"/>
                <a:ea typeface="ＭＳ Ｐゴシック" pitchFamily="34" charset="-128"/>
                <a:cs typeface="VerizonApex-Medium"/>
              </a:endParaRPr>
            </a:p>
          </p:txBody>
        </p:sp>
        <p:sp>
          <p:nvSpPr>
            <p:cNvPr id="7" name="TextBox 6"/>
            <p:cNvSpPr txBox="1"/>
            <p:nvPr/>
          </p:nvSpPr>
          <p:spPr>
            <a:xfrm>
              <a:off x="766004" y="5786674"/>
              <a:ext cx="2148607" cy="600164"/>
            </a:xfrm>
            <a:prstGeom prst="rect">
              <a:avLst/>
            </a:prstGeom>
            <a:noFill/>
          </p:spPr>
          <p:txBody>
            <a:bodyPr wrap="square" rtlCol="0">
              <a:spAutoFit/>
            </a:bodyPr>
            <a:lstStyle/>
            <a:p>
              <a:pPr marL="171450" indent="-171450" defTabSz="914400" fontAlgn="base">
                <a:spcBef>
                  <a:spcPct val="0"/>
                </a:spcBef>
                <a:spcAft>
                  <a:spcPct val="0"/>
                </a:spcAft>
                <a:buFont typeface="Arial"/>
                <a:buChar char="•"/>
              </a:pPr>
              <a:endParaRPr lang="en-US" sz="1100" dirty="0" smtClean="0">
                <a:solidFill>
                  <a:srgbClr val="FF0000"/>
                </a:solidFill>
                <a:latin typeface="Arial" pitchFamily="34" charset="0"/>
                <a:ea typeface="ＭＳ Ｐゴシック" pitchFamily="34" charset="-128"/>
              </a:endParaRPr>
            </a:p>
            <a:p>
              <a:pPr marL="171450" indent="-171450" defTabSz="914400" fontAlgn="base">
                <a:spcBef>
                  <a:spcPct val="0"/>
                </a:spcBef>
                <a:spcAft>
                  <a:spcPct val="0"/>
                </a:spcAft>
                <a:buFont typeface="Arial"/>
                <a:buChar char="•"/>
              </a:pPr>
              <a:r>
                <a:rPr lang="en-US" sz="1100" dirty="0" smtClean="0">
                  <a:solidFill>
                    <a:srgbClr val="FF0000"/>
                  </a:solidFill>
                  <a:latin typeface="Arial" pitchFamily="34" charset="0"/>
                  <a:ea typeface="ＭＳ Ｐゴシック" pitchFamily="34" charset="-128"/>
                </a:rPr>
                <a:t>Pilot Launch Oct 2</a:t>
              </a:r>
              <a:r>
                <a:rPr lang="en-US" sz="1100" baseline="30000" dirty="0" smtClean="0">
                  <a:solidFill>
                    <a:srgbClr val="FF0000"/>
                  </a:solidFill>
                  <a:latin typeface="Arial" pitchFamily="34" charset="0"/>
                  <a:ea typeface="ＭＳ Ｐゴシック" pitchFamily="34" charset="-128"/>
                </a:rPr>
                <a:t>nd</a:t>
              </a:r>
              <a:r>
                <a:rPr lang="en-US" sz="1100" dirty="0" smtClean="0">
                  <a:solidFill>
                    <a:srgbClr val="FF0000"/>
                  </a:solidFill>
                  <a:latin typeface="Arial" pitchFamily="34" charset="0"/>
                  <a:ea typeface="ＭＳ Ｐゴシック" pitchFamily="34" charset="-128"/>
                </a:rPr>
                <a:t> week</a:t>
              </a:r>
            </a:p>
            <a:p>
              <a:pPr defTabSz="914400" fontAlgn="base">
                <a:spcBef>
                  <a:spcPct val="0"/>
                </a:spcBef>
                <a:spcAft>
                  <a:spcPct val="0"/>
                </a:spcAft>
              </a:pPr>
              <a:endParaRPr lang="en-US" sz="1100" dirty="0">
                <a:solidFill>
                  <a:srgbClr val="FF0000"/>
                </a:solidFill>
                <a:latin typeface="Arial" pitchFamily="34" charset="0"/>
                <a:ea typeface="ＭＳ Ｐゴシック" pitchFamily="34" charset="-128"/>
              </a:endParaRPr>
            </a:p>
          </p:txBody>
        </p:sp>
        <p:sp>
          <p:nvSpPr>
            <p:cNvPr id="31" name="TextBox 30"/>
            <p:cNvSpPr txBox="1"/>
            <p:nvPr/>
          </p:nvSpPr>
          <p:spPr>
            <a:xfrm>
              <a:off x="3847301" y="5957842"/>
              <a:ext cx="2148607" cy="261610"/>
            </a:xfrm>
            <a:prstGeom prst="rect">
              <a:avLst/>
            </a:prstGeom>
            <a:noFill/>
          </p:spPr>
          <p:txBody>
            <a:bodyPr wrap="square" rtlCol="0">
              <a:spAutoFit/>
            </a:bodyPr>
            <a:lstStyle/>
            <a:p>
              <a:pPr marL="171450" indent="-171450" defTabSz="914400" fontAlgn="base">
                <a:spcBef>
                  <a:spcPct val="0"/>
                </a:spcBef>
                <a:spcAft>
                  <a:spcPct val="0"/>
                </a:spcAft>
                <a:buFont typeface="Arial"/>
                <a:buChar char="•"/>
              </a:pPr>
              <a:r>
                <a:rPr lang="en-US" sz="1100" dirty="0" smtClean="0">
                  <a:solidFill>
                    <a:srgbClr val="FF0000"/>
                  </a:solidFill>
                  <a:latin typeface="Arial" pitchFamily="34" charset="0"/>
                  <a:ea typeface="ＭＳ Ｐゴシック" pitchFamily="34" charset="-128"/>
                </a:rPr>
                <a:t>Phase </a:t>
              </a:r>
              <a:r>
                <a:rPr lang="en-US" sz="1100" dirty="0">
                  <a:solidFill>
                    <a:srgbClr val="FF0000"/>
                  </a:solidFill>
                  <a:latin typeface="Arial" pitchFamily="34" charset="0"/>
                  <a:ea typeface="ＭＳ Ｐゴシック" pitchFamily="34" charset="-128"/>
                </a:rPr>
                <a:t>2</a:t>
              </a:r>
              <a:r>
                <a:rPr lang="en-US" sz="1100" dirty="0" smtClean="0">
                  <a:solidFill>
                    <a:srgbClr val="FF0000"/>
                  </a:solidFill>
                  <a:latin typeface="Arial" pitchFamily="34" charset="0"/>
                  <a:ea typeface="ＭＳ Ｐゴシック" pitchFamily="34" charset="-128"/>
                </a:rPr>
                <a:t> </a:t>
              </a:r>
              <a:r>
                <a:rPr lang="en-US" sz="1100" dirty="0">
                  <a:solidFill>
                    <a:srgbClr val="FF0000"/>
                  </a:solidFill>
                  <a:latin typeface="Arial" pitchFamily="34" charset="0"/>
                  <a:ea typeface="ＭＳ Ｐゴシック" pitchFamily="34" charset="-128"/>
                </a:rPr>
                <a:t>	</a:t>
              </a:r>
              <a:r>
                <a:rPr lang="en-US" sz="1100" dirty="0" smtClean="0">
                  <a:solidFill>
                    <a:srgbClr val="FF0000"/>
                  </a:solidFill>
                  <a:latin typeface="Arial" pitchFamily="34" charset="0"/>
                  <a:ea typeface="ＭＳ Ｐゴシック" pitchFamily="34" charset="-128"/>
                </a:rPr>
                <a:t>14-Nov</a:t>
              </a:r>
              <a:endParaRPr lang="en-US" sz="1100" dirty="0">
                <a:solidFill>
                  <a:srgbClr val="FF0000"/>
                </a:solidFill>
                <a:latin typeface="Arial" pitchFamily="34" charset="0"/>
                <a:ea typeface="ＭＳ Ｐゴシック" pitchFamily="34" charset="-128"/>
              </a:endParaRPr>
            </a:p>
          </p:txBody>
        </p:sp>
        <p:sp>
          <p:nvSpPr>
            <p:cNvPr id="35" name="TextBox 34"/>
            <p:cNvSpPr txBox="1"/>
            <p:nvPr/>
          </p:nvSpPr>
          <p:spPr>
            <a:xfrm>
              <a:off x="6510270" y="5786674"/>
              <a:ext cx="2148607" cy="430887"/>
            </a:xfrm>
            <a:prstGeom prst="rect">
              <a:avLst/>
            </a:prstGeom>
            <a:noFill/>
          </p:spPr>
          <p:txBody>
            <a:bodyPr wrap="square" rtlCol="0">
              <a:spAutoFit/>
            </a:bodyPr>
            <a:lstStyle/>
            <a:p>
              <a:pPr marL="171450" indent="-171450" defTabSz="914400" fontAlgn="base">
                <a:spcBef>
                  <a:spcPct val="0"/>
                </a:spcBef>
                <a:spcAft>
                  <a:spcPct val="0"/>
                </a:spcAft>
                <a:buFont typeface="Arial"/>
                <a:buChar char="•"/>
              </a:pPr>
              <a:endParaRPr lang="en-US" sz="1100" dirty="0" smtClean="0">
                <a:solidFill>
                  <a:srgbClr val="FF0000"/>
                </a:solidFill>
                <a:latin typeface="Arial" pitchFamily="34" charset="0"/>
                <a:ea typeface="ＭＳ Ｐゴシック" pitchFamily="34" charset="-128"/>
              </a:endParaRPr>
            </a:p>
            <a:p>
              <a:pPr marL="171450" indent="-171450" defTabSz="914400" fontAlgn="base">
                <a:spcBef>
                  <a:spcPct val="0"/>
                </a:spcBef>
                <a:spcAft>
                  <a:spcPct val="0"/>
                </a:spcAft>
                <a:buFont typeface="Arial"/>
                <a:buChar char="•"/>
              </a:pPr>
              <a:r>
                <a:rPr lang="en-US" sz="1100" dirty="0" smtClean="0">
                  <a:solidFill>
                    <a:srgbClr val="FF0000"/>
                  </a:solidFill>
                  <a:latin typeface="Arial" pitchFamily="34" charset="0"/>
                  <a:ea typeface="ＭＳ Ｐゴシック" pitchFamily="34" charset="-128"/>
                </a:rPr>
                <a:t>TBD</a:t>
              </a:r>
              <a:endParaRPr lang="en-US" sz="1100" dirty="0">
                <a:solidFill>
                  <a:srgbClr val="FF0000"/>
                </a:solidFill>
                <a:latin typeface="Arial" pitchFamily="34" charset="0"/>
                <a:ea typeface="ＭＳ Ｐゴシック" pitchFamily="34" charset="-128"/>
              </a:endParaRPr>
            </a:p>
          </p:txBody>
        </p:sp>
      </p:grpSp>
      <p:sp>
        <p:nvSpPr>
          <p:cNvPr id="2" name="Rectangle 1"/>
          <p:cNvSpPr/>
          <p:nvPr/>
        </p:nvSpPr>
        <p:spPr>
          <a:xfrm>
            <a:off x="371318" y="1804200"/>
            <a:ext cx="5192084" cy="2152074"/>
          </a:xfrm>
          <a:prstGeom prst="rect">
            <a:avLst/>
          </a:prstGeom>
          <a:ln w="12700">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171450" indent="-171450">
              <a:buFont typeface="Wingdings" panose="05000000000000000000" pitchFamily="2" charset="2"/>
              <a:buChar char="q"/>
            </a:pPr>
            <a:r>
              <a:rPr lang="en-US" sz="1100" b="1" dirty="0" smtClean="0">
                <a:solidFill>
                  <a:schemeClr val="tx1"/>
                </a:solidFill>
              </a:rPr>
              <a:t>Phase:1</a:t>
            </a:r>
            <a:r>
              <a:rPr lang="en-US" sz="1100" dirty="0" smtClean="0">
                <a:solidFill>
                  <a:schemeClr val="tx1"/>
                </a:solidFill>
              </a:rPr>
              <a:t> </a:t>
            </a:r>
            <a:r>
              <a:rPr lang="en-US" sz="900" b="1" dirty="0" smtClean="0">
                <a:solidFill>
                  <a:schemeClr val="tx1"/>
                </a:solidFill>
              </a:rPr>
              <a:t>(Sep 27</a:t>
            </a:r>
            <a:r>
              <a:rPr lang="en-US" sz="900" b="1" baseline="30000" dirty="0" smtClean="0">
                <a:solidFill>
                  <a:schemeClr val="tx1"/>
                </a:solidFill>
              </a:rPr>
              <a:t>th</a:t>
            </a:r>
            <a:r>
              <a:rPr lang="en-US" sz="900" b="1" dirty="0" smtClean="0">
                <a:solidFill>
                  <a:schemeClr val="tx1"/>
                </a:solidFill>
              </a:rPr>
              <a:t>) – UAT phase</a:t>
            </a:r>
          </a:p>
          <a:p>
            <a:pPr marL="628650" lvl="1" indent="-171450">
              <a:buFont typeface="Arial" panose="020B0604020202020204" pitchFamily="34" charset="0"/>
              <a:buChar char="•"/>
            </a:pPr>
            <a:r>
              <a:rPr lang="en-US" sz="1000" dirty="0" smtClean="0">
                <a:solidFill>
                  <a:schemeClr val="tx1"/>
                </a:solidFill>
              </a:rPr>
              <a:t>Invoice home, </a:t>
            </a:r>
            <a:r>
              <a:rPr lang="en-US" sz="1000" dirty="0">
                <a:solidFill>
                  <a:schemeClr val="tx1"/>
                </a:solidFill>
              </a:rPr>
              <a:t>Payments, </a:t>
            </a:r>
            <a:r>
              <a:rPr lang="en-US" sz="1000" dirty="0" smtClean="0">
                <a:solidFill>
                  <a:schemeClr val="tx1"/>
                </a:solidFill>
              </a:rPr>
              <a:t>Inquiries, Account summary</a:t>
            </a:r>
            <a:endParaRPr lang="en-US" sz="1000" dirty="0">
              <a:solidFill>
                <a:schemeClr val="tx1"/>
              </a:solidFill>
            </a:endParaRPr>
          </a:p>
          <a:p>
            <a:pPr marL="628650" lvl="1" indent="-171450">
              <a:buFont typeface="Arial" panose="020B0604020202020204" pitchFamily="34" charset="0"/>
              <a:buChar char="•"/>
            </a:pPr>
            <a:r>
              <a:rPr lang="en-US" sz="1000" dirty="0" smtClean="0">
                <a:solidFill>
                  <a:schemeClr val="tx1"/>
                </a:solidFill>
              </a:rPr>
              <a:t>Archived invoices, Invoice images, </a:t>
            </a:r>
          </a:p>
          <a:p>
            <a:pPr marL="628650" lvl="1" indent="-171450">
              <a:buFont typeface="Arial" panose="020B0604020202020204" pitchFamily="34" charset="0"/>
              <a:buChar char="•"/>
            </a:pPr>
            <a:r>
              <a:rPr lang="en-US" sz="1000" dirty="0" smtClean="0">
                <a:solidFill>
                  <a:schemeClr val="tx1"/>
                </a:solidFill>
              </a:rPr>
              <a:t>Change Billing Address, Manage Paper settings</a:t>
            </a:r>
          </a:p>
          <a:p>
            <a:pPr marL="628650" lvl="1" indent="-171450">
              <a:buFont typeface="Arial" panose="020B0604020202020204" pitchFamily="34" charset="0"/>
              <a:buChar char="•"/>
            </a:pPr>
            <a:r>
              <a:rPr lang="en-US" sz="1000" dirty="0">
                <a:solidFill>
                  <a:schemeClr val="tx1"/>
                </a:solidFill>
              </a:rPr>
              <a:t>Bill views (Wireless, VRD, IXPLUS, IBRS)</a:t>
            </a:r>
          </a:p>
          <a:p>
            <a:endParaRPr lang="en-US" sz="1100" b="1" dirty="0" smtClean="0">
              <a:solidFill>
                <a:schemeClr val="tx1"/>
              </a:solidFill>
            </a:endParaRPr>
          </a:p>
          <a:p>
            <a:pPr marL="171450" indent="-171450">
              <a:buFont typeface="Wingdings" panose="05000000000000000000" pitchFamily="2" charset="2"/>
              <a:buChar char="q"/>
            </a:pPr>
            <a:r>
              <a:rPr lang="en-US" sz="1100" b="1" dirty="0" smtClean="0">
                <a:solidFill>
                  <a:schemeClr val="tx1"/>
                </a:solidFill>
              </a:rPr>
              <a:t>Phase:2</a:t>
            </a:r>
            <a:r>
              <a:rPr lang="en-US" sz="1100" dirty="0" smtClean="0">
                <a:solidFill>
                  <a:schemeClr val="tx1"/>
                </a:solidFill>
              </a:rPr>
              <a:t> </a:t>
            </a:r>
            <a:r>
              <a:rPr lang="en-US" sz="900" b="1" dirty="0" smtClean="0">
                <a:solidFill>
                  <a:schemeClr val="tx1"/>
                </a:solidFill>
              </a:rPr>
              <a:t>(Nov 14</a:t>
            </a:r>
            <a:r>
              <a:rPr lang="en-US" sz="900" b="1" baseline="30000" dirty="0" smtClean="0">
                <a:solidFill>
                  <a:schemeClr val="tx1"/>
                </a:solidFill>
              </a:rPr>
              <a:t>th</a:t>
            </a:r>
            <a:r>
              <a:rPr lang="en-US" sz="900" b="1" dirty="0" smtClean="0">
                <a:solidFill>
                  <a:schemeClr val="tx1"/>
                </a:solidFill>
              </a:rPr>
              <a:t>) – Analysis in progress</a:t>
            </a:r>
          </a:p>
          <a:p>
            <a:pPr marL="628650" lvl="1" indent="-171450">
              <a:buFont typeface="Arial" panose="020B0604020202020204" pitchFamily="34" charset="0"/>
              <a:buChar char="•"/>
            </a:pPr>
            <a:r>
              <a:rPr lang="en-US" sz="1000" dirty="0" smtClean="0">
                <a:solidFill>
                  <a:schemeClr val="tx1"/>
                </a:solidFill>
              </a:rPr>
              <a:t>Bill views (All flavors)</a:t>
            </a:r>
          </a:p>
          <a:p>
            <a:pPr marL="628650" lvl="1" indent="-171450">
              <a:buFont typeface="Arial" panose="020B0604020202020204" pitchFamily="34" charset="0"/>
              <a:buChar char="•"/>
            </a:pPr>
            <a:r>
              <a:rPr lang="en-US" sz="1000" dirty="0" smtClean="0">
                <a:solidFill>
                  <a:schemeClr val="tx1"/>
                </a:solidFill>
              </a:rPr>
              <a:t>Adoption to smart Entitlements</a:t>
            </a:r>
          </a:p>
          <a:p>
            <a:pPr marL="628650" lvl="1" indent="-171450">
              <a:buFont typeface="Arial" panose="020B0604020202020204" pitchFamily="34" charset="0"/>
              <a:buChar char="•"/>
            </a:pPr>
            <a:r>
              <a:rPr lang="en-US" sz="1000" dirty="0" smtClean="0">
                <a:solidFill>
                  <a:schemeClr val="tx1"/>
                </a:solidFill>
              </a:rPr>
              <a:t>Quick tasks</a:t>
            </a:r>
            <a:endParaRPr lang="en-US" sz="1000" dirty="0">
              <a:solidFill>
                <a:schemeClr val="tx1"/>
              </a:solidFill>
            </a:endParaRPr>
          </a:p>
          <a:p>
            <a:pPr marL="171450" indent="-171450">
              <a:buFont typeface="Arial" panose="020B0604020202020204" pitchFamily="34" charset="0"/>
              <a:buChar char="•"/>
            </a:pPr>
            <a:endParaRPr lang="en-US" sz="1100" dirty="0">
              <a:solidFill>
                <a:schemeClr val="tx1"/>
              </a:solidFill>
            </a:endParaRPr>
          </a:p>
          <a:p>
            <a:pPr marL="171450" indent="-171450">
              <a:buFont typeface="Wingdings" panose="05000000000000000000" pitchFamily="2" charset="2"/>
              <a:buChar char="q"/>
            </a:pPr>
            <a:r>
              <a:rPr lang="en-US" sz="1100" b="1" dirty="0" smtClean="0">
                <a:solidFill>
                  <a:schemeClr val="tx1"/>
                </a:solidFill>
              </a:rPr>
              <a:t>Phase:3</a:t>
            </a:r>
            <a:r>
              <a:rPr lang="en-US" sz="1100" dirty="0" smtClean="0">
                <a:solidFill>
                  <a:schemeClr val="tx1"/>
                </a:solidFill>
              </a:rPr>
              <a:t> </a:t>
            </a:r>
            <a:r>
              <a:rPr lang="en-US" sz="900" b="1" dirty="0" smtClean="0">
                <a:solidFill>
                  <a:schemeClr val="tx1"/>
                </a:solidFill>
              </a:rPr>
              <a:t>(2015)</a:t>
            </a:r>
          </a:p>
          <a:p>
            <a:pPr marL="628650" lvl="1" indent="-171450">
              <a:buFont typeface="Arial" panose="020B0604020202020204" pitchFamily="34" charset="0"/>
              <a:buChar char="•"/>
            </a:pPr>
            <a:r>
              <a:rPr lang="en-US" sz="1000" dirty="0">
                <a:solidFill>
                  <a:schemeClr val="tx1"/>
                </a:solidFill>
              </a:rPr>
              <a:t>Notification </a:t>
            </a:r>
          </a:p>
          <a:p>
            <a:pPr marL="628650" lvl="1" indent="-171450">
              <a:buFont typeface="Arial" panose="020B0604020202020204" pitchFamily="34" charset="0"/>
              <a:buChar char="•"/>
            </a:pPr>
            <a:r>
              <a:rPr lang="en-US" sz="1000" dirty="0">
                <a:solidFill>
                  <a:schemeClr val="tx1"/>
                </a:solidFill>
              </a:rPr>
              <a:t>GBR, Reporting</a:t>
            </a:r>
          </a:p>
          <a:p>
            <a:pPr marL="628650" lvl="1" indent="-171450">
              <a:buFont typeface="Arial" panose="020B0604020202020204" pitchFamily="34" charset="0"/>
              <a:buChar char="•"/>
            </a:pPr>
            <a:r>
              <a:rPr lang="en-US" sz="1000" dirty="0">
                <a:solidFill>
                  <a:schemeClr val="tx1"/>
                </a:solidFill>
              </a:rPr>
              <a:t>Downloads, Batch processes</a:t>
            </a:r>
          </a:p>
        </p:txBody>
      </p:sp>
      <p:sp>
        <p:nvSpPr>
          <p:cNvPr id="21" name="Rounded Rectangle 20"/>
          <p:cNvSpPr/>
          <p:nvPr/>
        </p:nvSpPr>
        <p:spPr>
          <a:xfrm>
            <a:off x="369012" y="1371600"/>
            <a:ext cx="4102100" cy="271462"/>
          </a:xfrm>
          <a:prstGeom prst="roundRect">
            <a:avLst/>
          </a:prstGeom>
          <a:gradFill flip="none" rotWithShape="1">
            <a:gsLst>
              <a:gs pos="0">
                <a:schemeClr val="tx1">
                  <a:lumMod val="75000"/>
                  <a:shade val="30000"/>
                  <a:satMod val="115000"/>
                </a:schemeClr>
              </a:gs>
              <a:gs pos="50000">
                <a:schemeClr val="tx1">
                  <a:lumMod val="75000"/>
                  <a:shade val="67500"/>
                  <a:satMod val="115000"/>
                </a:schemeClr>
              </a:gs>
              <a:gs pos="100000">
                <a:schemeClr val="tx1">
                  <a:lumMod val="75000"/>
                  <a:shade val="100000"/>
                  <a:satMod val="115000"/>
                </a:schemeClr>
              </a:gs>
            </a:gsLst>
            <a:lin ang="5400000" scaled="1"/>
            <a:tileRect/>
          </a:gradFill>
          <a:ln w="1270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defRPr/>
            </a:pPr>
            <a:r>
              <a:rPr lang="en-US" sz="1400" b="1" dirty="0">
                <a:latin typeface="Arial" charset="0"/>
                <a:ea typeface="ＭＳ Ｐゴシック" charset="-128"/>
                <a:cs typeface="Arial" charset="0"/>
              </a:rPr>
              <a:t>Project Objectives and Results</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311" y="1379229"/>
            <a:ext cx="4402372" cy="22095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604" y="3705009"/>
            <a:ext cx="4176713" cy="19476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645508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VES_PPT_TEMPLATE_v2">
  <a:themeElements>
    <a:clrScheme name="Custom 29">
      <a:dk1>
        <a:srgbClr val="4C4C4C"/>
      </a:dk1>
      <a:lt1>
        <a:srgbClr val="FFFFFF"/>
      </a:lt1>
      <a:dk2>
        <a:srgbClr val="CCCCCC"/>
      </a:dk2>
      <a:lt2>
        <a:srgbClr val="FFFFFF"/>
      </a:lt2>
      <a:accent1>
        <a:srgbClr val="ED1C24"/>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885</TotalTime>
  <Words>158</Words>
  <Application>Microsoft Office PowerPoint</Application>
  <PresentationFormat>On-screen Show (4:3)</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VES_PPT_TEMPLATE_v2</vt:lpstr>
      <vt:lpstr>VEC 2.0- Billing   </vt:lpstr>
    </vt:vector>
  </TitlesOfParts>
  <Company>Verizon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 2.0 Deep Dive Application Name</dc:title>
  <dc:creator>Reid Webber</dc:creator>
  <cp:lastModifiedBy>Ureta Barrios, Gino G</cp:lastModifiedBy>
  <cp:revision>23</cp:revision>
  <dcterms:created xsi:type="dcterms:W3CDTF">2014-09-05T12:34:56Z</dcterms:created>
  <dcterms:modified xsi:type="dcterms:W3CDTF">2014-09-25T10:42:28Z</dcterms:modified>
</cp:coreProperties>
</file>