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4" r:id="rId2"/>
    <p:sldId id="265" r:id="rId3"/>
    <p:sldId id="279" r:id="rId4"/>
    <p:sldId id="280" r:id="rId5"/>
    <p:sldId id="268" r:id="rId6"/>
    <p:sldId id="266" r:id="rId7"/>
    <p:sldId id="260" r:id="rId8"/>
    <p:sldId id="281" r:id="rId9"/>
    <p:sldId id="282" r:id="rId10"/>
    <p:sldId id="283" r:id="rId11"/>
    <p:sldId id="263" r:id="rId12"/>
    <p:sldId id="27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1" autoAdjust="0"/>
    <p:restoredTop sz="94676" autoAdjust="0"/>
  </p:normalViewPr>
  <p:slideViewPr>
    <p:cSldViewPr>
      <p:cViewPr varScale="1">
        <p:scale>
          <a:sx n="69" d="100"/>
          <a:sy n="69" d="100"/>
        </p:scale>
        <p:origin x="-1786"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F21BE0-B10A-48D1-ACD8-E1AE87A55658}" type="datetimeFigureOut">
              <a:rPr lang="en-US" smtClean="0"/>
              <a:pPr/>
              <a:t>12/10/2013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34EBD3-015A-417B-B909-0B9F6B42E778}" type="slidenum">
              <a:rPr lang="en-US" smtClean="0"/>
              <a:pPr/>
              <a:t>‹#›</a:t>
            </a:fld>
            <a:endParaRPr lang="en-US"/>
          </a:p>
        </p:txBody>
      </p:sp>
    </p:spTree>
    <p:extLst>
      <p:ext uri="{BB962C8B-B14F-4D97-AF65-F5344CB8AC3E}">
        <p14:creationId xmlns:p14="http://schemas.microsoft.com/office/powerpoint/2010/main" val="3475452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5047" y="686112"/>
            <a:ext cx="3487907" cy="2630616"/>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r>
              <a:rPr lang="en-US" smtClean="0"/>
              <a:t>&lt;#&gt;</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74813" y="685800"/>
            <a:ext cx="3508375" cy="26304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r>
              <a:rPr lang="en-US" smtClean="0">
                <a:solidFill>
                  <a:prstClr val="black"/>
                </a:solidFill>
              </a:rPr>
              <a:t>&lt;#&gt;</a:t>
            </a:r>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Option #1">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8" y="2910841"/>
            <a:ext cx="8506768" cy="934720"/>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19973" y="3867369"/>
            <a:ext cx="8501234" cy="914400"/>
          </a:xfrm>
        </p:spPr>
        <p:txBody>
          <a:bodyPr/>
          <a:lstStyle>
            <a:lvl1pPr marL="0" indent="0" algn="l">
              <a:buNone/>
              <a:defRPr sz="3600" b="0" baseline="0">
                <a:solidFill>
                  <a:srgbClr val="4C4C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userDrawn="1"/>
        </p:nvSpPr>
        <p:spPr>
          <a:xfrm>
            <a:off x="320767" y="6589743"/>
            <a:ext cx="8582371" cy="182562"/>
          </a:xfrm>
          <a:prstGeom prst="rect">
            <a:avLst/>
          </a:prstGeom>
          <a:noFill/>
        </p:spPr>
        <p:txBody>
          <a:bodyPr wrap="none" lIns="0" tIns="0" rIns="0" bIns="0" anchor="b"/>
          <a:lstStyle/>
          <a:p>
            <a:pPr>
              <a:defRPr/>
            </a:pPr>
            <a:r>
              <a:rPr lang="en-US" sz="700" kern="0" spc="-30" dirty="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13" name="Text Placeholder 12"/>
          <p:cNvSpPr>
            <a:spLocks noGrp="1"/>
          </p:cNvSpPr>
          <p:nvPr>
            <p:ph type="body" sz="quarter" idx="10" hasCustomPrompt="1"/>
          </p:nvPr>
        </p:nvSpPr>
        <p:spPr>
          <a:xfrm>
            <a:off x="322381" y="5404547"/>
            <a:ext cx="3154362" cy="606425"/>
          </a:xfrm>
        </p:spPr>
        <p:txBody>
          <a:bodyPr/>
          <a:lstStyle>
            <a:lvl1pPr marL="0" indent="0">
              <a:buNone/>
              <a:defRPr sz="1800" baseline="0">
                <a:solidFill>
                  <a:srgbClr val="4C4C4C"/>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14438" y="6290403"/>
            <a:ext cx="3144837" cy="186598"/>
          </a:xfrm>
        </p:spPr>
        <p:txBody>
          <a:bodyPr/>
          <a:lstStyle>
            <a:lvl1pPr marL="0" indent="0">
              <a:buNone/>
              <a:defRPr sz="1000" baseline="0"/>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Layout: Option #2">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8315" y="2049144"/>
            <a:ext cx="7988359" cy="886299"/>
          </a:xfrm>
        </p:spPr>
        <p:txBody>
          <a:bodyPr anchor="b"/>
          <a:lstStyle>
            <a:lvl1pPr>
              <a:defRPr sz="4500" baseline="0">
                <a:solidFill>
                  <a:srgbClr val="FFFFFF"/>
                </a:solidFill>
              </a:defRPr>
            </a:lvl1pPr>
          </a:lstStyle>
          <a:p>
            <a:r>
              <a:rPr lang="en-US" dirty="0" smtClean="0"/>
              <a:t>ALTERNATE COVER OPTION</a:t>
            </a:r>
            <a:endParaRPr lang="en-US" dirty="0"/>
          </a:p>
        </p:txBody>
      </p:sp>
      <p:sp>
        <p:nvSpPr>
          <p:cNvPr id="6" name="Text Placeholder 5"/>
          <p:cNvSpPr>
            <a:spLocks noGrp="1"/>
          </p:cNvSpPr>
          <p:nvPr>
            <p:ph type="body" idx="10" hasCustomPrompt="1"/>
          </p:nvPr>
        </p:nvSpPr>
        <p:spPr>
          <a:xfrm>
            <a:off x="968375" y="2938145"/>
            <a:ext cx="7988299" cy="806450"/>
          </a:xfrm>
        </p:spPr>
        <p:txBody>
          <a:bodyPr anchor="t"/>
          <a:lstStyle>
            <a:lvl1pPr marL="0" indent="0">
              <a:buNone/>
              <a:defRPr sz="3600">
                <a:solidFill>
                  <a:srgbClr val="FFFFFF"/>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cover subtitle</a:t>
            </a:r>
            <a:endParaRPr lang="en-US" dirty="0"/>
          </a:p>
        </p:txBody>
      </p:sp>
      <p:sp>
        <p:nvSpPr>
          <p:cNvPr id="7" name="Text Placeholder 12"/>
          <p:cNvSpPr>
            <a:spLocks noGrp="1"/>
          </p:cNvSpPr>
          <p:nvPr>
            <p:ph type="body" sz="quarter" idx="11" hasCustomPrompt="1"/>
          </p:nvPr>
        </p:nvSpPr>
        <p:spPr>
          <a:xfrm>
            <a:off x="968375" y="4452047"/>
            <a:ext cx="3154362" cy="606425"/>
          </a:xfrm>
        </p:spPr>
        <p:txBody>
          <a:bodyPr/>
          <a:lstStyle>
            <a:lvl1pPr marL="0" indent="0">
              <a:buNone/>
              <a:defRPr sz="1800" baseline="0">
                <a:solidFill>
                  <a:srgbClr val="FFFFFF"/>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 name</a:t>
            </a:r>
          </a:p>
          <a:p>
            <a:pPr lvl="0"/>
            <a:r>
              <a:rPr lang="en-US" dirty="0" smtClean="0"/>
              <a:t>Click to add date</a:t>
            </a:r>
            <a:endParaRPr lang="en-US" dirty="0"/>
          </a:p>
        </p:txBody>
      </p:sp>
      <p:sp>
        <p:nvSpPr>
          <p:cNvPr id="8" name="Text Placeholder 4"/>
          <p:cNvSpPr>
            <a:spLocks noGrp="1"/>
          </p:cNvSpPr>
          <p:nvPr>
            <p:ph type="body" sz="quarter" idx="12" hasCustomPrompt="1"/>
          </p:nvPr>
        </p:nvSpPr>
        <p:spPr>
          <a:xfrm>
            <a:off x="321945" y="6448518"/>
            <a:ext cx="3144837" cy="186598"/>
          </a:xfrm>
        </p:spPr>
        <p:txBody>
          <a:bodyPr/>
          <a:lstStyle>
            <a:lvl1pPr marL="0" indent="0">
              <a:buNone/>
              <a:defRPr sz="1000" baseline="0">
                <a:solidFill>
                  <a:srgbClr val="4C4C4C"/>
                </a:solidFill>
              </a:defRPr>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
        <p:nvSpPr>
          <p:cNvPr id="9" name="TextBox 8"/>
          <p:cNvSpPr txBox="1"/>
          <p:nvPr userDrawn="1"/>
        </p:nvSpPr>
        <p:spPr>
          <a:xfrm>
            <a:off x="320767" y="6589743"/>
            <a:ext cx="8582371" cy="182562"/>
          </a:xfrm>
          <a:prstGeom prst="rect">
            <a:avLst/>
          </a:prstGeom>
          <a:noFill/>
        </p:spPr>
        <p:txBody>
          <a:bodyPr wrap="none" lIns="0" tIns="0" rIns="0" bIns="0" anchor="b"/>
          <a:lstStyle/>
          <a:p>
            <a:pPr>
              <a:defRPr/>
            </a:pPr>
            <a:r>
              <a:rPr lang="en-US" sz="700" kern="0" spc="-30" dirty="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64342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Cover">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75" y="2892425"/>
            <a:ext cx="8500353" cy="956522"/>
          </a:xfrm>
        </p:spPr>
        <p:txBody>
          <a:bodyPr anchor="b"/>
          <a:lstStyle>
            <a:lvl1pPr algn="l">
              <a:defRPr sz="4500" baseline="0">
                <a:solidFill>
                  <a:srgbClr val="4C4C4C"/>
                </a:solidFill>
              </a:defRPr>
            </a:lvl1pPr>
          </a:lstStyle>
          <a:p>
            <a:r>
              <a:rPr lang="en-US" dirty="0" smtClean="0"/>
              <a:t>CLICK TO EDIT DIVIDER TITLE</a:t>
            </a:r>
            <a:endParaRPr lang="en-US" dirty="0"/>
          </a:p>
        </p:txBody>
      </p:sp>
      <p:sp>
        <p:nvSpPr>
          <p:cNvPr id="4" name="Text Placeholder 3"/>
          <p:cNvSpPr>
            <a:spLocks noGrp="1"/>
          </p:cNvSpPr>
          <p:nvPr>
            <p:ph type="body" sz="quarter" idx="10" hasCustomPrompt="1"/>
          </p:nvPr>
        </p:nvSpPr>
        <p:spPr>
          <a:xfrm>
            <a:off x="323675" y="3861607"/>
            <a:ext cx="8500353" cy="921532"/>
          </a:xfrm>
        </p:spPr>
        <p:txBody>
          <a:bodyPr/>
          <a:lstStyle>
            <a:lvl1pPr marL="0" indent="0">
              <a:buNone/>
              <a:defRPr sz="3600" i="0" baseline="0">
                <a:solidFill>
                  <a:srgbClr val="4C4C4C"/>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divider subtitle</a:t>
            </a:r>
          </a:p>
        </p:txBody>
      </p:sp>
      <p:sp>
        <p:nvSpPr>
          <p:cNvPr id="19" name="TextBox 18"/>
          <p:cNvSpPr txBox="1"/>
          <p:nvPr userDrawn="1"/>
        </p:nvSpPr>
        <p:spPr>
          <a:xfrm>
            <a:off x="8586168" y="6589743"/>
            <a:ext cx="274637" cy="182562"/>
          </a:xfrm>
          <a:prstGeom prst="rect">
            <a:avLst/>
          </a:prstGeom>
          <a:noFill/>
        </p:spPr>
        <p:txBody>
          <a:bodyPr wrap="none" lIns="0" tIns="0" rIns="0" bIns="0" anchor="b"/>
          <a:lstStyle/>
          <a:p>
            <a:pPr algn="r">
              <a:defRPr/>
            </a:pPr>
            <a:fld id="{29562520-176D-42A7-B13D-106F8AF044D0}" type="slidenum">
              <a:rPr lang="en-US" sz="900">
                <a:solidFill>
                  <a:srgbClr val="4C4C4C"/>
                </a:solidFill>
              </a:rPr>
              <a:pPr algn="r">
                <a:defRPr/>
              </a:pPr>
              <a:t>‹#›</a:t>
            </a:fld>
            <a:endParaRPr lang="en-US" sz="900" dirty="0">
              <a:solidFill>
                <a:srgbClr val="4C4C4C"/>
              </a:solidFill>
            </a:endParaRPr>
          </a:p>
        </p:txBody>
      </p:sp>
      <p:sp>
        <p:nvSpPr>
          <p:cNvPr id="20" name="TextBox 19"/>
          <p:cNvSpPr txBox="1"/>
          <p:nvPr userDrawn="1"/>
        </p:nvSpPr>
        <p:spPr>
          <a:xfrm>
            <a:off x="323675" y="6589743"/>
            <a:ext cx="8582371" cy="182562"/>
          </a:xfrm>
          <a:prstGeom prst="rect">
            <a:avLst/>
          </a:prstGeom>
          <a:noFill/>
        </p:spPr>
        <p:txBody>
          <a:bodyPr wrap="none" lIns="0" tIns="0" rIns="0" bIns="0" anchor="b"/>
          <a:lstStyle/>
          <a:p>
            <a:pPr>
              <a:defRPr/>
            </a:pPr>
            <a:r>
              <a:rPr lang="en-US" sz="700" kern="0" spc="-30" dirty="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85552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20768" y="1478513"/>
            <a:ext cx="8532981" cy="5035008"/>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1588910" y="210666"/>
            <a:ext cx="7264839" cy="887884"/>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11" y="209079"/>
            <a:ext cx="7262545" cy="887884"/>
          </a:xfrm>
          <a:noFill/>
          <a:ln w="9525">
            <a:noFill/>
            <a:miter lim="800000"/>
            <a:headEnd/>
            <a:tailEnd/>
          </a:ln>
        </p:spPr>
        <p:txBody>
          <a:bodyPr vert="horz" wrap="square" lIns="0" tIns="0" rIns="0" bIns="0" numCol="1" anchor="b" anchorCtr="0" compatLnSpc="1">
            <a:prstTxWarp prst="textNoShape">
              <a:avLst/>
            </a:prstTxWarp>
          </a:bodyPr>
          <a:lstStyle>
            <a:lvl1pPr>
              <a:defRPr lang="en-US" sz="2800">
                <a:solidFill>
                  <a:srgbClr val="4C4C4C"/>
                </a:solidFill>
              </a:defRPr>
            </a:lvl1pPr>
          </a:lstStyle>
          <a:p>
            <a:pPr lvl="0"/>
            <a:r>
              <a:rPr lang="en-US" dirty="0" smtClean="0"/>
              <a:t>CLICK TO EDIT </a:t>
            </a:r>
            <a:br>
              <a:rPr lang="en-US" dirty="0" smtClean="0"/>
            </a:br>
            <a:r>
              <a:rPr lang="en-US" dirty="0" smtClean="0"/>
              <a:t>TITLE</a:t>
            </a:r>
            <a:endParaRPr lang="en-US" dirty="0"/>
          </a:p>
        </p:txBody>
      </p:sp>
      <p:sp>
        <p:nvSpPr>
          <p:cNvPr id="3" name="Content Placeholder 2"/>
          <p:cNvSpPr>
            <a:spLocks noGrp="1"/>
          </p:cNvSpPr>
          <p:nvPr>
            <p:ph sz="half" idx="1" hasCustomPrompt="1"/>
          </p:nvPr>
        </p:nvSpPr>
        <p:spPr>
          <a:xfrm>
            <a:off x="326848" y="1478513"/>
            <a:ext cx="401655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96015" y="1478513"/>
            <a:ext cx="405544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09" y="212724"/>
            <a:ext cx="7264839" cy="886299"/>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328820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79052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cstate="print"/>
          <a:stretch>
            <a:fillRect/>
          </a:stretch>
        </a:blip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317324" y="1478513"/>
            <a:ext cx="8509352" cy="5027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6" name="Title Placeholder 1"/>
          <p:cNvSpPr>
            <a:spLocks noGrp="1"/>
          </p:cNvSpPr>
          <p:nvPr>
            <p:ph type="title"/>
          </p:nvPr>
        </p:nvSpPr>
        <p:spPr bwMode="auto">
          <a:xfrm>
            <a:off x="1588910" y="212724"/>
            <a:ext cx="7237765" cy="88629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a:t>
            </a:r>
          </a:p>
        </p:txBody>
      </p:sp>
      <p:sp>
        <p:nvSpPr>
          <p:cNvPr id="7" name="TextBox 6"/>
          <p:cNvSpPr txBox="1"/>
          <p:nvPr/>
        </p:nvSpPr>
        <p:spPr>
          <a:xfrm>
            <a:off x="320767" y="6589743"/>
            <a:ext cx="8582371" cy="182562"/>
          </a:xfrm>
          <a:prstGeom prst="rect">
            <a:avLst/>
          </a:prstGeom>
          <a:noFill/>
        </p:spPr>
        <p:txBody>
          <a:bodyPr wrap="none" lIns="0" tIns="0" rIns="0" bIns="0" anchor="b"/>
          <a:lstStyle/>
          <a:p>
            <a:pPr>
              <a:defRPr/>
            </a:pPr>
            <a:r>
              <a:rPr lang="en-US" sz="700" kern="0" spc="-30" dirty="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8" name="TextBox 7"/>
          <p:cNvSpPr txBox="1"/>
          <p:nvPr/>
        </p:nvSpPr>
        <p:spPr>
          <a:xfrm>
            <a:off x="8586168" y="6589743"/>
            <a:ext cx="274637" cy="182562"/>
          </a:xfrm>
          <a:prstGeom prst="rect">
            <a:avLst/>
          </a:prstGeom>
          <a:noFill/>
        </p:spPr>
        <p:txBody>
          <a:bodyPr wrap="none" lIns="0" tIns="0" rIns="0" bIns="0" anchor="b"/>
          <a:lstStyle/>
          <a:p>
            <a:pPr algn="r">
              <a:defRPr/>
            </a:pPr>
            <a:fld id="{29562520-176D-42A7-B13D-106F8AF044D0}" type="slidenum">
              <a:rPr lang="en-US" sz="900">
                <a:solidFill>
                  <a:srgbClr val="4C4C4C"/>
                </a:solidFill>
              </a:rPr>
              <a:pPr algn="r">
                <a:defRPr/>
              </a:pPr>
              <a:t>‹#›</a:t>
            </a:fld>
            <a:endParaRPr lang="en-US" sz="900" dirty="0">
              <a:solidFill>
                <a:srgbClr val="4C4C4C"/>
              </a:solidFill>
            </a:endParaRPr>
          </a:p>
        </p:txBody>
      </p:sp>
      <p:cxnSp>
        <p:nvCxnSpPr>
          <p:cNvPr id="6" name="Straight Connector 5"/>
          <p:cNvCxnSpPr/>
          <p:nvPr/>
        </p:nvCxnSpPr>
        <p:spPr>
          <a:xfrm>
            <a:off x="320768" y="1289521"/>
            <a:ext cx="8532981" cy="0"/>
          </a:xfrm>
          <a:prstGeom prst="line">
            <a:avLst/>
          </a:prstGeom>
          <a:ln w="12700">
            <a:solidFill>
              <a:srgbClr val="B3B3B3"/>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l" rtl="0" eaLnBrk="1" fontAlgn="base" hangingPunct="1">
        <a:spcBef>
          <a:spcPct val="0"/>
        </a:spcBef>
        <a:spcAft>
          <a:spcPct val="0"/>
        </a:spcAft>
        <a:defRPr sz="2800" b="1" kern="1200" baseline="0">
          <a:solidFill>
            <a:srgbClr val="4C4C4C"/>
          </a:solidFill>
          <a:latin typeface="Arial" pitchFamily="34" charset="0"/>
          <a:ea typeface="+mj-ea"/>
          <a:cs typeface="Arial" pitchFamily="34" charset="0"/>
        </a:defRPr>
      </a:lvl1pPr>
      <a:lvl2pPr algn="r" rtl="0" eaLnBrk="1" fontAlgn="base" hangingPunct="1">
        <a:spcBef>
          <a:spcPct val="0"/>
        </a:spcBef>
        <a:spcAft>
          <a:spcPct val="0"/>
        </a:spcAft>
        <a:defRPr sz="2800">
          <a:solidFill>
            <a:schemeClr val="bg1"/>
          </a:solidFill>
          <a:latin typeface="Arial" charset="0"/>
          <a:cs typeface="Arial" charset="0"/>
        </a:defRPr>
      </a:lvl2pPr>
      <a:lvl3pPr algn="r" rtl="0" eaLnBrk="1" fontAlgn="base" hangingPunct="1">
        <a:spcBef>
          <a:spcPct val="0"/>
        </a:spcBef>
        <a:spcAft>
          <a:spcPct val="0"/>
        </a:spcAft>
        <a:defRPr sz="2800">
          <a:solidFill>
            <a:schemeClr val="bg1"/>
          </a:solidFill>
          <a:latin typeface="Arial" charset="0"/>
          <a:cs typeface="Arial" charset="0"/>
        </a:defRPr>
      </a:lvl3pPr>
      <a:lvl4pPr algn="r" rtl="0" eaLnBrk="1" fontAlgn="base" hangingPunct="1">
        <a:spcBef>
          <a:spcPct val="0"/>
        </a:spcBef>
        <a:spcAft>
          <a:spcPct val="0"/>
        </a:spcAft>
        <a:defRPr sz="2800">
          <a:solidFill>
            <a:schemeClr val="bg1"/>
          </a:solidFill>
          <a:latin typeface="Arial" charset="0"/>
          <a:cs typeface="Arial" charset="0"/>
        </a:defRPr>
      </a:lvl4pPr>
      <a:lvl5pPr algn="r" rtl="0" eaLnBrk="1" fontAlgn="base" hangingPunct="1">
        <a:spcBef>
          <a:spcPct val="0"/>
        </a:spcBef>
        <a:spcAft>
          <a:spcPct val="0"/>
        </a:spcAft>
        <a:defRPr sz="2800">
          <a:solidFill>
            <a:schemeClr val="bg1"/>
          </a:solidFill>
          <a:latin typeface="Arial" charset="0"/>
          <a:cs typeface="Arial" charset="0"/>
        </a:defRPr>
      </a:lvl5pPr>
      <a:lvl6pPr marL="457200" algn="r" rtl="0" eaLnBrk="1" fontAlgn="base" hangingPunct="1">
        <a:spcBef>
          <a:spcPct val="0"/>
        </a:spcBef>
        <a:spcAft>
          <a:spcPct val="0"/>
        </a:spcAft>
        <a:defRPr sz="2800">
          <a:solidFill>
            <a:schemeClr val="bg1"/>
          </a:solidFill>
          <a:latin typeface="Arial" charset="0"/>
          <a:cs typeface="Arial" charset="0"/>
        </a:defRPr>
      </a:lvl6pPr>
      <a:lvl7pPr marL="914400" algn="r" rtl="0" eaLnBrk="1" fontAlgn="base" hangingPunct="1">
        <a:spcBef>
          <a:spcPct val="0"/>
        </a:spcBef>
        <a:spcAft>
          <a:spcPct val="0"/>
        </a:spcAft>
        <a:defRPr sz="2800">
          <a:solidFill>
            <a:schemeClr val="bg1"/>
          </a:solidFill>
          <a:latin typeface="Arial" charset="0"/>
          <a:cs typeface="Arial" charset="0"/>
        </a:defRPr>
      </a:lvl7pPr>
      <a:lvl8pPr marL="1371600" algn="r" rtl="0" eaLnBrk="1" fontAlgn="base" hangingPunct="1">
        <a:spcBef>
          <a:spcPct val="0"/>
        </a:spcBef>
        <a:spcAft>
          <a:spcPct val="0"/>
        </a:spcAft>
        <a:defRPr sz="2800">
          <a:solidFill>
            <a:schemeClr val="bg1"/>
          </a:solidFill>
          <a:latin typeface="Arial" charset="0"/>
          <a:cs typeface="Arial" charset="0"/>
        </a:defRPr>
      </a:lvl8pPr>
      <a:lvl9pPr marL="1828800" algn="r" rtl="0" eaLnBrk="1" fontAlgn="base" hangingPunct="1">
        <a:spcBef>
          <a:spcPct val="0"/>
        </a:spcBef>
        <a:spcAft>
          <a:spcPct val="0"/>
        </a:spcAft>
        <a:defRPr sz="2800">
          <a:solidFill>
            <a:schemeClr val="bg1"/>
          </a:solidFill>
          <a:latin typeface="Arial" charset="0"/>
          <a:cs typeface="Arial" charset="0"/>
        </a:defRPr>
      </a:lvl9pPr>
    </p:titleStyle>
    <p:bodyStyle>
      <a:lvl1pPr marL="233363" indent="-233363" algn="l" rtl="0" eaLnBrk="1" fontAlgn="base" hangingPunct="1">
        <a:spcBef>
          <a:spcPct val="0"/>
        </a:spcBef>
        <a:spcAft>
          <a:spcPts val="400"/>
        </a:spcAft>
        <a:buFont typeface="Arial" charset="0"/>
        <a:buChar char="•"/>
        <a:defRPr lang="en-US" sz="2000" b="0" kern="1200" baseline="0" dirty="0" smtClean="0">
          <a:solidFill>
            <a:srgbClr val="4C4C4C"/>
          </a:solidFill>
          <a:latin typeface="Arial" pitchFamily="34" charset="0"/>
          <a:ea typeface="+mn-ea"/>
          <a:cs typeface="Arial" pitchFamily="34" charset="0"/>
        </a:defRPr>
      </a:lvl1pPr>
      <a:lvl2pPr marL="457200" indent="-223838" algn="l" rtl="0" eaLnBrk="1" fontAlgn="base" hangingPunct="1">
        <a:spcBef>
          <a:spcPct val="0"/>
        </a:spcBef>
        <a:spcAft>
          <a:spcPts val="600"/>
        </a:spcAft>
        <a:buFont typeface="Arial" charset="0"/>
        <a:buChar char="–"/>
        <a:defRPr lang="en-US" kern="1200" dirty="0" smtClean="0">
          <a:solidFill>
            <a:srgbClr val="4C4C4C"/>
          </a:solidFill>
          <a:latin typeface="Arial" pitchFamily="34" charset="0"/>
          <a:ea typeface="+mn-ea"/>
          <a:cs typeface="Arial" pitchFamily="34" charset="0"/>
        </a:defRPr>
      </a:lvl2pPr>
      <a:lvl3pPr marL="627063" indent="-169863" algn="l" rtl="0" eaLnBrk="1" fontAlgn="base" hangingPunct="1">
        <a:spcBef>
          <a:spcPct val="0"/>
        </a:spcBef>
        <a:spcAft>
          <a:spcPts val="400"/>
        </a:spcAft>
        <a:buFont typeface="Arial" charset="0"/>
        <a:buChar char="•"/>
        <a:defRPr lang="en-US" sz="1600" kern="1200" dirty="0" smtClean="0">
          <a:solidFill>
            <a:srgbClr val="4C4C4C"/>
          </a:solidFill>
          <a:latin typeface="Arial" pitchFamily="34" charset="0"/>
          <a:ea typeface="+mn-ea"/>
          <a:cs typeface="Arial" pitchFamily="34" charset="0"/>
        </a:defRPr>
      </a:lvl3pPr>
      <a:lvl4pPr marL="796925" indent="-169863" algn="l" rtl="0" eaLnBrk="1" fontAlgn="base" hangingPunct="1">
        <a:spcBef>
          <a:spcPct val="0"/>
        </a:spcBef>
        <a:spcAft>
          <a:spcPts val="400"/>
        </a:spcAft>
        <a:buFont typeface="Arial" charset="0"/>
        <a:buChar char="–"/>
        <a:defRPr lang="en-US" sz="1400" kern="1200" dirty="0" smtClean="0">
          <a:solidFill>
            <a:srgbClr val="4C4C4C"/>
          </a:solidFill>
          <a:latin typeface="Arial" pitchFamily="34" charset="0"/>
          <a:ea typeface="+mn-ea"/>
          <a:cs typeface="Arial" pitchFamily="34" charset="0"/>
        </a:defRPr>
      </a:lvl4pPr>
      <a:lvl5pPr marL="966788" indent="-169863" algn="l" rtl="0" eaLnBrk="1" fontAlgn="base" hangingPunct="1">
        <a:spcBef>
          <a:spcPct val="0"/>
        </a:spcBef>
        <a:spcAft>
          <a:spcPts val="400"/>
        </a:spcAft>
        <a:buFont typeface="Arial" charset="0"/>
        <a:buChar char="»"/>
        <a:defRPr lang="en-US" sz="1200" kern="1200" dirty="0" smtClean="0">
          <a:solidFill>
            <a:srgbClr val="4C4C4C"/>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6219" y="2819400"/>
            <a:ext cx="8532981" cy="959887"/>
          </a:xfrm>
        </p:spPr>
        <p:txBody>
          <a:bodyPr/>
          <a:lstStyle/>
          <a:p>
            <a:pPr marL="0" indent="0" algn="ctr">
              <a:buNone/>
            </a:pPr>
            <a:r>
              <a:rPr lang="en-US" sz="3600" b="1" dirty="0" smtClean="0"/>
              <a:t>VEC Refresh</a:t>
            </a:r>
          </a:p>
          <a:p>
            <a:pPr marL="0" indent="0" algn="ctr">
              <a:buNone/>
            </a:pPr>
            <a:r>
              <a:rPr lang="en-US" sz="3600" b="1" dirty="0" smtClean="0"/>
              <a:t>Billing Review</a:t>
            </a:r>
          </a:p>
          <a:p>
            <a:pPr marL="0" indent="0" algn="ctr">
              <a:buNone/>
            </a:pPr>
            <a:r>
              <a:rPr lang="en-US" sz="3600" b="1" dirty="0" smtClean="0"/>
              <a:t>December </a:t>
            </a:r>
            <a:r>
              <a:rPr lang="en-US" sz="3600" b="1" dirty="0" smtClean="0"/>
              <a:t>10, </a:t>
            </a:r>
            <a:r>
              <a:rPr lang="en-US" sz="3600" b="1" dirty="0" smtClean="0"/>
              <a:t>2013</a:t>
            </a:r>
            <a:endParaRPr lang="en-US" sz="3600" b="1" dirty="0"/>
          </a:p>
        </p:txBody>
      </p:sp>
    </p:spTree>
    <p:extLst>
      <p:ext uri="{BB962C8B-B14F-4D97-AF65-F5344CB8AC3E}">
        <p14:creationId xmlns:p14="http://schemas.microsoft.com/office/powerpoint/2010/main" val="3478436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Account Summary</a:t>
            </a:r>
            <a:endParaRPr lang="en-US" dirty="0"/>
          </a:p>
        </p:txBody>
      </p:sp>
      <p:pic>
        <p:nvPicPr>
          <p:cNvPr id="14341" name="Picture 5"/>
          <p:cNvPicPr>
            <a:picLocks noChangeAspect="1" noChangeArrowheads="1"/>
          </p:cNvPicPr>
          <p:nvPr/>
        </p:nvPicPr>
        <p:blipFill>
          <a:blip r:embed="rId2" cstate="print"/>
          <a:srcRect r="3448"/>
          <a:stretch>
            <a:fillRect/>
          </a:stretch>
        </p:blipFill>
        <p:spPr bwMode="auto">
          <a:xfrm>
            <a:off x="76200" y="1981200"/>
            <a:ext cx="4803913" cy="18288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rcRect b="18056"/>
          <a:stretch>
            <a:fillRect/>
          </a:stretch>
        </p:blipFill>
        <p:spPr>
          <a:xfrm>
            <a:off x="5029200" y="1752600"/>
            <a:ext cx="3823226" cy="3962400"/>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76200" y="1676400"/>
            <a:ext cx="4096058" cy="369332"/>
          </a:xfrm>
          <a:prstGeom prst="rect">
            <a:avLst/>
          </a:prstGeom>
          <a:noFill/>
        </p:spPr>
        <p:txBody>
          <a:bodyPr wrap="none" rtlCol="0">
            <a:spAutoFit/>
          </a:bodyPr>
          <a:lstStyle/>
          <a:p>
            <a:r>
              <a:rPr lang="en-US" dirty="0" smtClean="0">
                <a:solidFill>
                  <a:schemeClr val="tx2">
                    <a:lumMod val="25000"/>
                  </a:schemeClr>
                </a:solidFill>
              </a:rPr>
              <a:t>New Account Summary is a good start</a:t>
            </a:r>
            <a:endParaRPr lang="en-US" dirty="0">
              <a:solidFill>
                <a:schemeClr val="tx2">
                  <a:lumMod val="25000"/>
                </a:schemeClr>
              </a:solidFill>
            </a:endParaRPr>
          </a:p>
        </p:txBody>
      </p:sp>
      <p:sp>
        <p:nvSpPr>
          <p:cNvPr id="11" name="TextBox 10"/>
          <p:cNvSpPr txBox="1"/>
          <p:nvPr/>
        </p:nvSpPr>
        <p:spPr>
          <a:xfrm>
            <a:off x="1600200" y="4267200"/>
            <a:ext cx="3200400" cy="1461939"/>
          </a:xfrm>
          <a:prstGeom prst="rect">
            <a:avLst/>
          </a:prstGeom>
          <a:noFill/>
        </p:spPr>
        <p:txBody>
          <a:bodyPr wrap="square" rtlCol="0">
            <a:spAutoFit/>
          </a:bodyPr>
          <a:lstStyle/>
          <a:p>
            <a:r>
              <a:rPr lang="en-US" dirty="0" smtClean="0">
                <a:solidFill>
                  <a:srgbClr val="FF0000"/>
                </a:solidFill>
              </a:rPr>
              <a:t>But we can improve it:</a:t>
            </a:r>
          </a:p>
          <a:p>
            <a:pPr marL="457200" indent="-91440">
              <a:spcAft>
                <a:spcPts val="600"/>
              </a:spcAft>
              <a:buFont typeface="Arial" pitchFamily="34" charset="0"/>
              <a:buChar char="•"/>
            </a:pPr>
            <a:r>
              <a:rPr lang="en-US" sz="1400" dirty="0" smtClean="0">
                <a:solidFill>
                  <a:schemeClr val="tx2">
                    <a:lumMod val="25000"/>
                  </a:schemeClr>
                </a:solidFill>
              </a:rPr>
              <a:t>More detail</a:t>
            </a:r>
          </a:p>
          <a:p>
            <a:pPr marL="457200" indent="-91440">
              <a:spcAft>
                <a:spcPts val="600"/>
              </a:spcAft>
              <a:buFont typeface="Arial" pitchFamily="34" charset="0"/>
              <a:buChar char="•"/>
            </a:pPr>
            <a:r>
              <a:rPr lang="en-US" sz="1400" dirty="0" smtClean="0">
                <a:solidFill>
                  <a:schemeClr val="tx2">
                    <a:lumMod val="25000"/>
                  </a:schemeClr>
                </a:solidFill>
              </a:rPr>
              <a:t>More actions</a:t>
            </a:r>
          </a:p>
          <a:p>
            <a:pPr marL="457200" indent="-91440">
              <a:spcAft>
                <a:spcPts val="600"/>
              </a:spcAft>
              <a:buFont typeface="Arial" pitchFamily="34" charset="0"/>
              <a:buChar char="•"/>
            </a:pPr>
            <a:r>
              <a:rPr lang="en-US" sz="1400" dirty="0" smtClean="0">
                <a:solidFill>
                  <a:schemeClr val="tx2">
                    <a:lumMod val="25000"/>
                  </a:schemeClr>
                </a:solidFill>
              </a:rPr>
              <a:t>Account Activity history</a:t>
            </a:r>
          </a:p>
          <a:p>
            <a:pPr marL="457200" indent="-91440">
              <a:spcAft>
                <a:spcPts val="600"/>
              </a:spcAft>
              <a:buFont typeface="Arial" pitchFamily="34" charset="0"/>
              <a:buChar char="•"/>
            </a:pPr>
            <a:r>
              <a:rPr lang="en-US" sz="1400" dirty="0" smtClean="0">
                <a:solidFill>
                  <a:schemeClr val="tx2">
                    <a:lumMod val="25000"/>
                  </a:schemeClr>
                </a:solidFill>
              </a:rPr>
              <a:t>Easy to find what you need</a:t>
            </a:r>
          </a:p>
        </p:txBody>
      </p:sp>
    </p:spTree>
    <p:extLst>
      <p:ext uri="{BB962C8B-B14F-4D97-AF65-F5344CB8AC3E}">
        <p14:creationId xmlns:p14="http://schemas.microsoft.com/office/powerpoint/2010/main" val="2937954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Billing Phase 2</a:t>
            </a:r>
            <a:endParaRPr lang="en-US" dirty="0"/>
          </a:p>
        </p:txBody>
      </p:sp>
      <p:sp>
        <p:nvSpPr>
          <p:cNvPr id="4" name="Content Placeholder 25"/>
          <p:cNvSpPr txBox="1">
            <a:spLocks/>
          </p:cNvSpPr>
          <p:nvPr/>
        </p:nvSpPr>
        <p:spPr bwMode="auto">
          <a:xfrm>
            <a:off x="228600" y="1450553"/>
            <a:ext cx="8686800" cy="3654847"/>
          </a:xfrm>
          <a:prstGeom prst="rect">
            <a:avLst/>
          </a:prstGeom>
          <a:ln w="2222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lvl1pPr marL="285750" indent="-285750" algn="l" rtl="0" eaLnBrk="0" fontAlgn="base" hangingPunct="0">
              <a:lnSpc>
                <a:spcPct val="90000"/>
              </a:lnSpc>
              <a:spcBef>
                <a:spcPts val="1800"/>
              </a:spcBef>
              <a:spcAft>
                <a:spcPct val="0"/>
              </a:spcAft>
              <a:buClr>
                <a:srgbClr val="3641AD"/>
              </a:buClr>
              <a:buFont typeface="Times" pitchFamily="18" charset="0"/>
              <a:buBlip>
                <a:blip r:embed="rId2"/>
              </a:buBlip>
              <a:defRPr lang="en-US" sz="2400" b="1" kern="1200" dirty="0">
                <a:solidFill>
                  <a:schemeClr val="dk1"/>
                </a:solidFill>
                <a:latin typeface="+mn-lt"/>
                <a:ea typeface="+mn-ea"/>
                <a:cs typeface="+mn-cs"/>
              </a:defRPr>
            </a:lvl1pPr>
            <a:lvl2pPr marL="571500" indent="-223838" algn="l" rtl="0" eaLnBrk="0" fontAlgn="base" hangingPunct="0">
              <a:lnSpc>
                <a:spcPct val="90000"/>
              </a:lnSpc>
              <a:spcBef>
                <a:spcPts val="300"/>
              </a:spcBef>
              <a:spcAft>
                <a:spcPct val="0"/>
              </a:spcAft>
              <a:buFont typeface="Calibri" pitchFamily="34" charset="0"/>
              <a:buChar char="–"/>
              <a:defRPr lang="en-US" sz="2000" kern="1200" dirty="0">
                <a:solidFill>
                  <a:schemeClr val="dk1"/>
                </a:solidFill>
                <a:latin typeface="+mn-lt"/>
                <a:ea typeface="+mn-ea"/>
                <a:cs typeface="+mn-cs"/>
              </a:defRPr>
            </a:lvl2pPr>
            <a:lvl3pPr marL="742950" indent="-171450" algn="l" rtl="0" eaLnBrk="0" fontAlgn="base" hangingPunct="0">
              <a:lnSpc>
                <a:spcPct val="90000"/>
              </a:lnSpc>
              <a:spcBef>
                <a:spcPts val="300"/>
              </a:spcBef>
              <a:spcAft>
                <a:spcPct val="0"/>
              </a:spcAft>
              <a:buFont typeface="Arial" charset="0"/>
              <a:buChar char="•"/>
              <a:defRPr lang="en-US" kern="1200" dirty="0">
                <a:solidFill>
                  <a:schemeClr val="dk1"/>
                </a:solidFill>
                <a:latin typeface="+mn-lt"/>
                <a:ea typeface="+mn-ea"/>
                <a:cs typeface="+mn-cs"/>
              </a:defRPr>
            </a:lvl3pPr>
            <a:lvl4pPr marL="968375" indent="-169863" algn="l" rtl="0" eaLnBrk="0" fontAlgn="base" hangingPunct="0">
              <a:lnSpc>
                <a:spcPct val="90000"/>
              </a:lnSpc>
              <a:spcBef>
                <a:spcPts val="300"/>
              </a:spcBef>
              <a:spcAft>
                <a:spcPct val="0"/>
              </a:spcAft>
              <a:buFont typeface="Arial" charset="0"/>
              <a:buChar char="–"/>
              <a:defRPr lang="en-US" sz="1600" kern="1200" dirty="0">
                <a:solidFill>
                  <a:schemeClr val="dk1"/>
                </a:solidFill>
                <a:latin typeface="+mn-lt"/>
                <a:ea typeface="+mn-ea"/>
                <a:cs typeface="+mn-cs"/>
              </a:defRPr>
            </a:lvl4pPr>
            <a:lvl5pPr marL="1138238" indent="-169863" algn="l" rtl="0" eaLnBrk="0" fontAlgn="base" hangingPunct="0">
              <a:lnSpc>
                <a:spcPct val="90000"/>
              </a:lnSpc>
              <a:spcBef>
                <a:spcPts val="300"/>
              </a:spcBef>
              <a:spcAft>
                <a:spcPct val="0"/>
              </a:spcAft>
              <a:buFont typeface="Wingdings" pitchFamily="2" charset="2"/>
              <a:buChar char="§"/>
              <a:defRPr lang="en-US" sz="14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971550" lvl="2" indent="-342900">
              <a:buFont typeface="Arial" panose="020B0604020202020204" pitchFamily="34" charset="0"/>
              <a:buChar char="•"/>
            </a:pPr>
            <a:endParaRPr lang="en-US" sz="1000" dirty="0" smtClean="0"/>
          </a:p>
          <a:p>
            <a:pPr marL="628650" lvl="1" indent="-342900">
              <a:buFont typeface="Arial" panose="020B0604020202020204" pitchFamily="34" charset="0"/>
              <a:buChar char="•"/>
            </a:pPr>
            <a:r>
              <a:rPr lang="en-US" sz="1800" b="1" dirty="0">
                <a:solidFill>
                  <a:schemeClr val="tx1">
                    <a:lumMod val="50000"/>
                  </a:schemeClr>
                </a:solidFill>
              </a:rPr>
              <a:t>Online Bill View</a:t>
            </a:r>
          </a:p>
          <a:p>
            <a:pPr marL="628650" lvl="1" indent="-342900">
              <a:buFont typeface="Arial" panose="020B0604020202020204" pitchFamily="34" charset="0"/>
              <a:buChar char="•"/>
            </a:pPr>
            <a:r>
              <a:rPr lang="en-US" sz="1800" b="1" dirty="0">
                <a:solidFill>
                  <a:schemeClr val="tx1">
                    <a:lumMod val="50000"/>
                  </a:schemeClr>
                </a:solidFill>
              </a:rPr>
              <a:t>eMedia</a:t>
            </a:r>
          </a:p>
          <a:p>
            <a:pPr marL="628650" lvl="1" indent="-342900">
              <a:buFont typeface="Arial" panose="020B0604020202020204" pitchFamily="34" charset="0"/>
              <a:buChar char="•"/>
            </a:pPr>
            <a:r>
              <a:rPr lang="en-US" sz="1800" b="1" dirty="0">
                <a:solidFill>
                  <a:schemeClr val="tx1">
                    <a:lumMod val="50000"/>
                  </a:schemeClr>
                </a:solidFill>
              </a:rPr>
              <a:t>GBR</a:t>
            </a:r>
          </a:p>
          <a:p>
            <a:pPr marL="628650" lvl="1" indent="-342900">
              <a:buFont typeface="Arial" panose="020B0604020202020204" pitchFamily="34" charset="0"/>
              <a:buChar char="•"/>
            </a:pPr>
            <a:r>
              <a:rPr lang="en-US" sz="1800" b="1" dirty="0">
                <a:solidFill>
                  <a:schemeClr val="tx1">
                    <a:lumMod val="50000"/>
                  </a:schemeClr>
                </a:solidFill>
              </a:rPr>
              <a:t>Downloads</a:t>
            </a:r>
          </a:p>
          <a:p>
            <a:pPr marL="628650" lvl="1" indent="-342900">
              <a:buFont typeface="Arial" panose="020B0604020202020204" pitchFamily="34" charset="0"/>
              <a:buChar char="•"/>
            </a:pPr>
            <a:r>
              <a:rPr lang="en-US" sz="1800" b="1" dirty="0">
                <a:solidFill>
                  <a:schemeClr val="tx1">
                    <a:lumMod val="50000"/>
                  </a:schemeClr>
                </a:solidFill>
              </a:rPr>
              <a:t>Reporting</a:t>
            </a:r>
          </a:p>
          <a:p>
            <a:pPr marL="628650" lvl="1" indent="-342900">
              <a:buFont typeface="Arial" panose="020B0604020202020204" pitchFamily="34" charset="0"/>
              <a:buChar char="•"/>
            </a:pPr>
            <a:r>
              <a:rPr lang="en-US" sz="1800" b="1" dirty="0">
                <a:solidFill>
                  <a:schemeClr val="tx1">
                    <a:lumMod val="50000"/>
                  </a:schemeClr>
                </a:solidFill>
              </a:rPr>
              <a:t>GDA (Global Data Analyzer)</a:t>
            </a:r>
          </a:p>
          <a:p>
            <a:pPr marL="628650" lvl="1" indent="-342900">
              <a:buFont typeface="Arial" panose="020B0604020202020204" pitchFamily="34" charset="0"/>
              <a:buChar char="•"/>
            </a:pPr>
            <a:r>
              <a:rPr lang="en-US" sz="1800" b="1" dirty="0">
                <a:solidFill>
                  <a:schemeClr val="tx1">
                    <a:lumMod val="50000"/>
                  </a:schemeClr>
                </a:solidFill>
              </a:rPr>
              <a:t>Commitment Monitoring</a:t>
            </a:r>
          </a:p>
          <a:p>
            <a:pPr marL="628650" lvl="1" indent="-342900">
              <a:buFont typeface="Arial" panose="020B0604020202020204" pitchFamily="34" charset="0"/>
              <a:buChar char="•"/>
            </a:pPr>
            <a:r>
              <a:rPr lang="en-US" sz="1800" b="1" dirty="0">
                <a:solidFill>
                  <a:schemeClr val="tx1">
                    <a:lumMod val="50000"/>
                  </a:schemeClr>
                </a:solidFill>
              </a:rPr>
              <a:t>Memo Bill Distribution</a:t>
            </a:r>
          </a:p>
          <a:p>
            <a:pPr marL="628650" lvl="1" indent="-342900">
              <a:buFont typeface="Arial" panose="020B0604020202020204" pitchFamily="34" charset="0"/>
              <a:buChar char="•"/>
            </a:pPr>
            <a:r>
              <a:rPr lang="en-US" sz="1800" b="1" dirty="0">
                <a:solidFill>
                  <a:schemeClr val="tx1">
                    <a:lumMod val="50000"/>
                  </a:schemeClr>
                </a:solidFill>
              </a:rPr>
              <a:t>Wireless Punchthrough</a:t>
            </a:r>
          </a:p>
          <a:p>
            <a:pPr marL="628650" lvl="1" indent="-342900">
              <a:buFont typeface="Arial" panose="020B0604020202020204" pitchFamily="34" charset="0"/>
              <a:buChar char="•"/>
            </a:pPr>
            <a:r>
              <a:rPr lang="en-US" sz="1800" b="1" dirty="0">
                <a:solidFill>
                  <a:schemeClr val="tx1">
                    <a:lumMod val="50000"/>
                  </a:schemeClr>
                </a:solidFill>
              </a:rPr>
              <a:t>Anonymous Ticket Creation and Status</a:t>
            </a:r>
          </a:p>
          <a:p>
            <a:pPr marL="628650" lvl="1" indent="-342900">
              <a:buFont typeface="Arial" panose="020B0604020202020204" pitchFamily="34" charset="0"/>
              <a:buChar char="•"/>
            </a:pPr>
            <a:r>
              <a:rPr lang="en-US" sz="1800" b="1" dirty="0">
                <a:solidFill>
                  <a:schemeClr val="tx1">
                    <a:lumMod val="50000"/>
                  </a:schemeClr>
                </a:solidFill>
              </a:rPr>
              <a:t>OMR (Optional Management Reports)</a:t>
            </a:r>
          </a:p>
          <a:p>
            <a:pPr marL="628650" lvl="1" indent="-342900">
              <a:buFont typeface="Arial" panose="020B0604020202020204" pitchFamily="34" charset="0"/>
              <a:buChar char="•"/>
            </a:pPr>
            <a:r>
              <a:rPr lang="en-US" sz="1800" b="1" dirty="0">
                <a:solidFill>
                  <a:schemeClr val="tx1">
                    <a:lumMod val="50000"/>
                  </a:schemeClr>
                </a:solidFill>
              </a:rPr>
              <a:t>Charts / </a:t>
            </a:r>
            <a:r>
              <a:rPr lang="en-US" sz="1800" b="1" dirty="0" smtClean="0">
                <a:solidFill>
                  <a:schemeClr val="tx1">
                    <a:lumMod val="50000"/>
                  </a:schemeClr>
                </a:solidFill>
              </a:rPr>
              <a:t>Graphs</a:t>
            </a:r>
            <a:endParaRPr lang="en-US" sz="1800" b="1" dirty="0">
              <a:solidFill>
                <a:schemeClr val="tx1">
                  <a:lumMod val="50000"/>
                </a:schemeClr>
              </a:solidFill>
            </a:endParaRPr>
          </a:p>
        </p:txBody>
      </p:sp>
      <p:sp>
        <p:nvSpPr>
          <p:cNvPr id="5" name="Text Placeholder 18"/>
          <p:cNvSpPr txBox="1">
            <a:spLocks/>
          </p:cNvSpPr>
          <p:nvPr/>
        </p:nvSpPr>
        <p:spPr>
          <a:xfrm>
            <a:off x="228600" y="1219200"/>
            <a:ext cx="8686800" cy="383753"/>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r>
              <a:rPr lang="en-US" sz="2400" dirty="0" smtClean="0"/>
              <a:t>Billing Phase 2</a:t>
            </a:r>
            <a:endParaRPr lang="en-US" sz="2400" dirty="0"/>
          </a:p>
        </p:txBody>
      </p:sp>
      <p:sp>
        <p:nvSpPr>
          <p:cNvPr id="3" name="TextBox 2"/>
          <p:cNvSpPr txBox="1"/>
          <p:nvPr/>
        </p:nvSpPr>
        <p:spPr>
          <a:xfrm>
            <a:off x="381000" y="5486400"/>
            <a:ext cx="8610600" cy="923330"/>
          </a:xfrm>
          <a:prstGeom prst="rect">
            <a:avLst/>
          </a:prstGeom>
          <a:noFill/>
        </p:spPr>
        <p:txBody>
          <a:bodyPr wrap="square" rtlCol="0">
            <a:spAutoFit/>
          </a:bodyPr>
          <a:lstStyle/>
          <a:p>
            <a:pPr marL="285750" indent="-285750">
              <a:buFont typeface="Arial" panose="020B0604020202020204" pitchFamily="34" charset="0"/>
              <a:buChar char="•"/>
            </a:pPr>
            <a:r>
              <a:rPr lang="en-US" b="1" i="1" dirty="0" smtClean="0">
                <a:solidFill>
                  <a:schemeClr val="tx1">
                    <a:lumMod val="50000"/>
                  </a:schemeClr>
                </a:solidFill>
              </a:rPr>
              <a:t>Need to determine scope and design for phase 2</a:t>
            </a:r>
          </a:p>
          <a:p>
            <a:pPr marL="285750" indent="-285750">
              <a:buFont typeface="Arial" panose="020B0604020202020204" pitchFamily="34" charset="0"/>
              <a:buChar char="•"/>
            </a:pPr>
            <a:r>
              <a:rPr lang="en-US" b="1" i="1" dirty="0" smtClean="0">
                <a:solidFill>
                  <a:schemeClr val="tx1">
                    <a:lumMod val="50000"/>
                  </a:schemeClr>
                </a:solidFill>
              </a:rPr>
              <a:t>Follow up 2</a:t>
            </a:r>
            <a:r>
              <a:rPr lang="en-US" b="1" i="1" baseline="30000" dirty="0" smtClean="0">
                <a:solidFill>
                  <a:schemeClr val="tx1">
                    <a:lumMod val="50000"/>
                  </a:schemeClr>
                </a:solidFill>
              </a:rPr>
              <a:t>nd</a:t>
            </a:r>
            <a:r>
              <a:rPr lang="en-US" b="1" i="1" dirty="0" smtClean="0">
                <a:solidFill>
                  <a:schemeClr val="tx1">
                    <a:lumMod val="50000"/>
                  </a:schemeClr>
                </a:solidFill>
              </a:rPr>
              <a:t> week of January on phase 2</a:t>
            </a:r>
          </a:p>
          <a:p>
            <a:pPr marL="285750" indent="-285750">
              <a:buFont typeface="Arial" panose="020B0604020202020204" pitchFamily="34" charset="0"/>
              <a:buChar char="•"/>
            </a:pPr>
            <a:r>
              <a:rPr lang="en-US" b="1" i="1" dirty="0" smtClean="0">
                <a:solidFill>
                  <a:schemeClr val="tx1">
                    <a:lumMod val="50000"/>
                  </a:schemeClr>
                </a:solidFill>
              </a:rPr>
              <a:t>Targeting before 3Q</a:t>
            </a:r>
            <a:endParaRPr lang="en-US" b="1" i="1" dirty="0">
              <a:solidFill>
                <a:schemeClr val="tx1">
                  <a:lumMod val="50000"/>
                </a:schemeClr>
              </a:solidFill>
            </a:endParaRPr>
          </a:p>
        </p:txBody>
      </p:sp>
    </p:spTree>
    <p:extLst>
      <p:ext uri="{BB962C8B-B14F-4D97-AF65-F5344CB8AC3E}">
        <p14:creationId xmlns:p14="http://schemas.microsoft.com/office/powerpoint/2010/main" val="289368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5"/>
          <p:cNvSpPr txBox="1">
            <a:spLocks/>
          </p:cNvSpPr>
          <p:nvPr/>
        </p:nvSpPr>
        <p:spPr bwMode="auto">
          <a:xfrm>
            <a:off x="228600" y="1351399"/>
            <a:ext cx="8686800" cy="3449201"/>
          </a:xfrm>
          <a:prstGeom prst="rect">
            <a:avLst/>
          </a:prstGeom>
          <a:ln w="2222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lvl1pPr marL="285750" indent="-285750" algn="l" rtl="0" eaLnBrk="0" fontAlgn="base" hangingPunct="0">
              <a:lnSpc>
                <a:spcPct val="90000"/>
              </a:lnSpc>
              <a:spcBef>
                <a:spcPts val="1800"/>
              </a:spcBef>
              <a:spcAft>
                <a:spcPct val="0"/>
              </a:spcAft>
              <a:buClr>
                <a:srgbClr val="3641AD"/>
              </a:buClr>
              <a:buFont typeface="Times" pitchFamily="18" charset="0"/>
              <a:buBlip>
                <a:blip r:embed="rId2"/>
              </a:buBlip>
              <a:defRPr lang="en-US" sz="2400" b="1" kern="1200" dirty="0">
                <a:solidFill>
                  <a:schemeClr val="dk1"/>
                </a:solidFill>
                <a:latin typeface="+mn-lt"/>
                <a:ea typeface="+mn-ea"/>
                <a:cs typeface="+mn-cs"/>
              </a:defRPr>
            </a:lvl1pPr>
            <a:lvl2pPr marL="571500" indent="-223838" algn="l" rtl="0" eaLnBrk="0" fontAlgn="base" hangingPunct="0">
              <a:lnSpc>
                <a:spcPct val="90000"/>
              </a:lnSpc>
              <a:spcBef>
                <a:spcPts val="300"/>
              </a:spcBef>
              <a:spcAft>
                <a:spcPct val="0"/>
              </a:spcAft>
              <a:buFont typeface="Calibri" pitchFamily="34" charset="0"/>
              <a:buChar char="–"/>
              <a:defRPr lang="en-US" sz="2000" kern="1200" dirty="0">
                <a:solidFill>
                  <a:schemeClr val="dk1"/>
                </a:solidFill>
                <a:latin typeface="+mn-lt"/>
                <a:ea typeface="+mn-ea"/>
                <a:cs typeface="+mn-cs"/>
              </a:defRPr>
            </a:lvl2pPr>
            <a:lvl3pPr marL="742950" indent="-171450" algn="l" rtl="0" eaLnBrk="0" fontAlgn="base" hangingPunct="0">
              <a:lnSpc>
                <a:spcPct val="90000"/>
              </a:lnSpc>
              <a:spcBef>
                <a:spcPts val="300"/>
              </a:spcBef>
              <a:spcAft>
                <a:spcPct val="0"/>
              </a:spcAft>
              <a:buFont typeface="Arial" charset="0"/>
              <a:buChar char="•"/>
              <a:defRPr lang="en-US" kern="1200" dirty="0">
                <a:solidFill>
                  <a:schemeClr val="dk1"/>
                </a:solidFill>
                <a:latin typeface="+mn-lt"/>
                <a:ea typeface="+mn-ea"/>
                <a:cs typeface="+mn-cs"/>
              </a:defRPr>
            </a:lvl3pPr>
            <a:lvl4pPr marL="968375" indent="-169863" algn="l" rtl="0" eaLnBrk="0" fontAlgn="base" hangingPunct="0">
              <a:lnSpc>
                <a:spcPct val="90000"/>
              </a:lnSpc>
              <a:spcBef>
                <a:spcPts val="300"/>
              </a:spcBef>
              <a:spcAft>
                <a:spcPct val="0"/>
              </a:spcAft>
              <a:buFont typeface="Arial" charset="0"/>
              <a:buChar char="–"/>
              <a:defRPr lang="en-US" sz="1600" kern="1200" dirty="0">
                <a:solidFill>
                  <a:schemeClr val="dk1"/>
                </a:solidFill>
                <a:latin typeface="+mn-lt"/>
                <a:ea typeface="+mn-ea"/>
                <a:cs typeface="+mn-cs"/>
              </a:defRPr>
            </a:lvl4pPr>
            <a:lvl5pPr marL="1138238" indent="-169863" algn="l" rtl="0" eaLnBrk="0" fontAlgn="base" hangingPunct="0">
              <a:lnSpc>
                <a:spcPct val="90000"/>
              </a:lnSpc>
              <a:spcBef>
                <a:spcPts val="300"/>
              </a:spcBef>
              <a:spcAft>
                <a:spcPct val="0"/>
              </a:spcAft>
              <a:buFont typeface="Wingdings" pitchFamily="2" charset="2"/>
              <a:buChar char="§"/>
              <a:defRPr lang="en-US" sz="14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800100" lvl="1" indent="-342900">
              <a:buFont typeface="Arial" panose="020B0604020202020204" pitchFamily="34" charset="0"/>
              <a:buChar char="•"/>
            </a:pPr>
            <a:r>
              <a:rPr lang="en-US" sz="1200" b="1" dirty="0" err="1" smtClean="0">
                <a:solidFill>
                  <a:schemeClr val="tx1">
                    <a:lumMod val="50000"/>
                  </a:schemeClr>
                </a:solidFill>
              </a:rPr>
              <a:t>Iry</a:t>
            </a:r>
            <a:endParaRPr lang="en-US" sz="1200" b="1" dirty="0">
              <a:solidFill>
                <a:schemeClr val="tx1">
                  <a:lumMod val="50000"/>
                </a:schemeClr>
              </a:solidFill>
            </a:endParaRPr>
          </a:p>
          <a:p>
            <a:pPr marL="800100" lvl="1" indent="-342900">
              <a:buFont typeface="Arial" panose="020B0604020202020204" pitchFamily="34" charset="0"/>
              <a:buChar char="•"/>
            </a:pPr>
            <a:endParaRPr lang="en-US" sz="1200" b="1" dirty="0">
              <a:solidFill>
                <a:schemeClr val="tx1">
                  <a:lumMod val="50000"/>
                </a:schemeClr>
              </a:solidFill>
            </a:endParaRPr>
          </a:p>
          <a:p>
            <a:pPr marL="800100" lvl="1" indent="-342900">
              <a:buFont typeface="Arial" panose="020B0604020202020204" pitchFamily="34" charset="0"/>
              <a:buChar char="•"/>
            </a:pPr>
            <a:r>
              <a:rPr lang="en-US" sz="1800" b="1" dirty="0" smtClean="0">
                <a:solidFill>
                  <a:schemeClr val="tx1">
                    <a:lumMod val="50000"/>
                  </a:schemeClr>
                </a:solidFill>
              </a:rPr>
              <a:t>VAM </a:t>
            </a:r>
            <a:r>
              <a:rPr lang="en-US" sz="1800" b="1" dirty="0" smtClean="0">
                <a:solidFill>
                  <a:schemeClr val="tx1">
                    <a:lumMod val="50000"/>
                  </a:schemeClr>
                </a:solidFill>
              </a:rPr>
              <a:t>and VAC agreement to support for March release – ACTION ITEM:  Dave / Jeff – ETC </a:t>
            </a:r>
            <a:r>
              <a:rPr lang="en-US" sz="1800" b="1" dirty="0" smtClean="0">
                <a:solidFill>
                  <a:schemeClr val="tx1">
                    <a:lumMod val="50000"/>
                  </a:schemeClr>
                </a:solidFill>
              </a:rPr>
              <a:t>12/18</a:t>
            </a:r>
          </a:p>
          <a:p>
            <a:pPr marL="800100" lvl="1" indent="-342900">
              <a:buFont typeface="Arial" panose="020B0604020202020204" pitchFamily="34" charset="0"/>
              <a:buChar char="•"/>
            </a:pPr>
            <a:endParaRPr lang="en-US" sz="1800" b="1" dirty="0" smtClean="0">
              <a:solidFill>
                <a:schemeClr val="tx1">
                  <a:lumMod val="50000"/>
                </a:schemeClr>
              </a:solidFill>
            </a:endParaRPr>
          </a:p>
          <a:p>
            <a:pPr marL="800100" lvl="1" indent="-342900">
              <a:buFont typeface="Arial" panose="020B0604020202020204" pitchFamily="34" charset="0"/>
              <a:buChar char="•"/>
            </a:pPr>
            <a:r>
              <a:rPr lang="en-US" sz="1800" b="1" dirty="0" smtClean="0">
                <a:solidFill>
                  <a:schemeClr val="tx1">
                    <a:lumMod val="50000"/>
                  </a:schemeClr>
                </a:solidFill>
              </a:rPr>
              <a:t>Identify </a:t>
            </a:r>
            <a:r>
              <a:rPr lang="en-US" sz="1800" b="1" dirty="0">
                <a:solidFill>
                  <a:schemeClr val="tx1">
                    <a:lumMod val="50000"/>
                  </a:schemeClr>
                </a:solidFill>
              </a:rPr>
              <a:t>billing key points of contacts to start working </a:t>
            </a:r>
            <a:r>
              <a:rPr lang="en-US" sz="1800" b="1" dirty="0" smtClean="0">
                <a:solidFill>
                  <a:schemeClr val="tx1">
                    <a:lumMod val="50000"/>
                  </a:schemeClr>
                </a:solidFill>
              </a:rPr>
              <a:t>on Interface Control Document (ICD)  – </a:t>
            </a:r>
            <a:r>
              <a:rPr lang="en-US" sz="1800" b="1" dirty="0">
                <a:solidFill>
                  <a:schemeClr val="tx1">
                    <a:lumMod val="50000"/>
                  </a:schemeClr>
                </a:solidFill>
              </a:rPr>
              <a:t>ACTION ITEM:  Dave / Jeff – ETC </a:t>
            </a:r>
            <a:r>
              <a:rPr lang="en-US" sz="1800" b="1" dirty="0" smtClean="0">
                <a:solidFill>
                  <a:schemeClr val="tx1">
                    <a:lumMod val="50000"/>
                  </a:schemeClr>
                </a:solidFill>
              </a:rPr>
              <a:t>12/18</a:t>
            </a:r>
          </a:p>
          <a:p>
            <a:pPr marL="800100" lvl="1" indent="-342900">
              <a:buFont typeface="Arial" panose="020B0604020202020204" pitchFamily="34" charset="0"/>
              <a:buChar char="•"/>
            </a:pPr>
            <a:endParaRPr lang="en-US" sz="1800" b="1" dirty="0" smtClean="0">
              <a:solidFill>
                <a:schemeClr val="tx1">
                  <a:lumMod val="50000"/>
                </a:schemeClr>
              </a:solidFill>
            </a:endParaRPr>
          </a:p>
          <a:p>
            <a:pPr marL="800100" lvl="1" indent="-342900">
              <a:buFont typeface="Arial" panose="020B0604020202020204" pitchFamily="34" charset="0"/>
              <a:buChar char="•"/>
            </a:pPr>
            <a:r>
              <a:rPr lang="en-US" sz="1800" b="1" dirty="0" smtClean="0">
                <a:solidFill>
                  <a:schemeClr val="tx1">
                    <a:lumMod val="50000"/>
                  </a:schemeClr>
                </a:solidFill>
              </a:rPr>
              <a:t>Define </a:t>
            </a:r>
            <a:r>
              <a:rPr lang="en-US" sz="1800" b="1" dirty="0" smtClean="0">
                <a:solidFill>
                  <a:schemeClr val="tx1">
                    <a:lumMod val="50000"/>
                  </a:schemeClr>
                </a:solidFill>
              </a:rPr>
              <a:t>high level timeframes </a:t>
            </a:r>
            <a:r>
              <a:rPr lang="en-US" sz="1800" b="1" dirty="0">
                <a:solidFill>
                  <a:schemeClr val="tx1">
                    <a:lumMod val="50000"/>
                  </a:schemeClr>
                </a:solidFill>
              </a:rPr>
              <a:t>for </a:t>
            </a:r>
            <a:r>
              <a:rPr lang="en-US" sz="1800" b="1" dirty="0" smtClean="0">
                <a:solidFill>
                  <a:schemeClr val="tx1">
                    <a:lumMod val="50000"/>
                  </a:schemeClr>
                </a:solidFill>
              </a:rPr>
              <a:t>deliverables with VAM and VAC – ACTION ITEM:  Fred – ETC </a:t>
            </a:r>
            <a:r>
              <a:rPr lang="en-US" sz="1800" b="1" dirty="0" smtClean="0">
                <a:solidFill>
                  <a:schemeClr val="tx1">
                    <a:lumMod val="50000"/>
                  </a:schemeClr>
                </a:solidFill>
              </a:rPr>
              <a:t>12/20</a:t>
            </a:r>
          </a:p>
          <a:p>
            <a:pPr marL="800100" lvl="1" indent="-342900">
              <a:buFont typeface="Arial" panose="020B0604020202020204" pitchFamily="34" charset="0"/>
              <a:buChar char="•"/>
            </a:pPr>
            <a:endParaRPr lang="en-US" sz="1800" b="1" dirty="0" smtClean="0">
              <a:solidFill>
                <a:schemeClr val="tx1">
                  <a:lumMod val="50000"/>
                </a:schemeClr>
              </a:solidFill>
            </a:endParaRPr>
          </a:p>
          <a:p>
            <a:pPr marL="800100" lvl="1" indent="-342900">
              <a:buFont typeface="Arial" panose="020B0604020202020204" pitchFamily="34" charset="0"/>
              <a:buChar char="•"/>
            </a:pPr>
            <a:r>
              <a:rPr lang="en-US" sz="1800" b="1" dirty="0" smtClean="0">
                <a:solidFill>
                  <a:schemeClr val="tx1">
                    <a:lumMod val="50000"/>
                  </a:schemeClr>
                </a:solidFill>
              </a:rPr>
              <a:t>Support </a:t>
            </a:r>
            <a:r>
              <a:rPr lang="en-US" sz="1800" b="1" dirty="0" smtClean="0">
                <a:solidFill>
                  <a:schemeClr val="tx1">
                    <a:lumMod val="50000"/>
                  </a:schemeClr>
                </a:solidFill>
              </a:rPr>
              <a:t>an agile development</a:t>
            </a:r>
          </a:p>
          <a:p>
            <a:pPr marL="1143000" lvl="1" indent="-400050">
              <a:buFont typeface="Arial" panose="020B0604020202020204" pitchFamily="34" charset="0"/>
              <a:buChar char="•"/>
            </a:pPr>
            <a:r>
              <a:rPr lang="en-US" sz="1800" b="1" dirty="0" smtClean="0">
                <a:solidFill>
                  <a:schemeClr val="tx1">
                    <a:lumMod val="50000"/>
                  </a:schemeClr>
                </a:solidFill>
              </a:rPr>
              <a:t>Meet alternate days with billing </a:t>
            </a:r>
            <a:r>
              <a:rPr lang="en-US" sz="1800" b="1" dirty="0" smtClean="0">
                <a:solidFill>
                  <a:schemeClr val="tx1">
                    <a:lumMod val="50000"/>
                  </a:schemeClr>
                </a:solidFill>
              </a:rPr>
              <a:t>POCs</a:t>
            </a:r>
            <a:endParaRPr lang="en-US" sz="1800" b="1" dirty="0" smtClean="0">
              <a:solidFill>
                <a:schemeClr val="tx1">
                  <a:lumMod val="50000"/>
                </a:schemeClr>
              </a:solidFill>
            </a:endParaRPr>
          </a:p>
        </p:txBody>
      </p:sp>
      <p:sp>
        <p:nvSpPr>
          <p:cNvPr id="4" name="Text Placeholder 18"/>
          <p:cNvSpPr txBox="1">
            <a:spLocks/>
          </p:cNvSpPr>
          <p:nvPr/>
        </p:nvSpPr>
        <p:spPr>
          <a:xfrm>
            <a:off x="228600" y="1193493"/>
            <a:ext cx="8686800" cy="383753"/>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endParaRPr lang="en-US" dirty="0"/>
          </a:p>
        </p:txBody>
      </p:sp>
    </p:spTree>
    <p:extLst>
      <p:ext uri="{BB962C8B-B14F-4D97-AF65-F5344CB8AC3E}">
        <p14:creationId xmlns:p14="http://schemas.microsoft.com/office/powerpoint/2010/main" val="2479098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VES Online Self-service </a:t>
            </a:r>
            <a:br>
              <a:rPr lang="en-US" dirty="0" smtClean="0"/>
            </a:br>
            <a:r>
              <a:rPr lang="en-US" dirty="0" smtClean="0"/>
              <a:t>2014 Focus Areas:</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657653655"/>
              </p:ext>
            </p:extLst>
          </p:nvPr>
        </p:nvGraphicFramePr>
        <p:xfrm>
          <a:off x="318978" y="1501335"/>
          <a:ext cx="8738189" cy="5013880"/>
        </p:xfrm>
        <a:graphic>
          <a:graphicData uri="http://schemas.openxmlformats.org/drawingml/2006/table">
            <a:tbl>
              <a:tblPr firstRow="1" bandRow="1">
                <a:tableStyleId>{5940675A-B579-460E-94D1-54222C63F5DA}</a:tableStyleId>
              </a:tblPr>
              <a:tblGrid>
                <a:gridCol w="1747637"/>
                <a:gridCol w="2109761"/>
                <a:gridCol w="4880791"/>
              </a:tblGrid>
              <a:tr h="1339215">
                <a:tc>
                  <a:txBody>
                    <a:bodyPr/>
                    <a:lstStyle/>
                    <a:p>
                      <a:r>
                        <a:rPr lang="en-US" sz="1600" b="1" dirty="0" smtClean="0">
                          <a:solidFill>
                            <a:schemeClr val="bg1"/>
                          </a:solidFill>
                          <a:latin typeface="VerizonApex-Medium" pitchFamily="50" charset="-95"/>
                          <a:cs typeface="Calibri" pitchFamily="34" charset="0"/>
                        </a:rPr>
                        <a:t>Grow Revenue with eCommerce</a:t>
                      </a:r>
                      <a:endParaRPr lang="en-US" sz="1600" b="1" dirty="0">
                        <a:solidFill>
                          <a:schemeClr val="bg1"/>
                        </a:solidFill>
                        <a:latin typeface="VerizonApex-Medium" pitchFamily="50" charset="-95"/>
                        <a:cs typeface="Calibri" pitchFamily="34" charset="0"/>
                      </a:endParaRPr>
                    </a:p>
                  </a:txBody>
                  <a:tcPr anchor="ctr">
                    <a:solidFill>
                      <a:srgbClr val="E4121C"/>
                    </a:solidFill>
                  </a:tcPr>
                </a:tc>
                <a:tc>
                  <a:txBody>
                    <a:bodyPr/>
                    <a:lstStyle/>
                    <a:p>
                      <a:endParaRPr lang="en-US" dirty="0">
                        <a:latin typeface="Calibri" pitchFamily="34" charset="0"/>
                        <a:cs typeface="Calibri" pitchFamily="34" charset="0"/>
                      </a:endParaRPr>
                    </a:p>
                  </a:txBody>
                  <a:tcPr/>
                </a:tc>
                <a:tc>
                  <a:txBody>
                    <a:bodyPr/>
                    <a:lstStyle/>
                    <a:p>
                      <a:pPr marL="174625" marR="0" indent="-174625" algn="l" defTabSz="914400" rtl="0" eaLnBrk="1" fontAlgn="auto" latinLnBrk="0" hangingPunct="1">
                        <a:lnSpc>
                          <a:spcPct val="110000"/>
                        </a:lnSpc>
                        <a:spcBef>
                          <a:spcPts val="0"/>
                        </a:spcBef>
                        <a:spcAft>
                          <a:spcPts val="200"/>
                        </a:spcAft>
                        <a:buClrTx/>
                        <a:buSzTx/>
                        <a:buFont typeface="Arial" pitchFamily="34" charset="0"/>
                        <a:buChar char="•"/>
                        <a:tabLst/>
                        <a:defRPr/>
                      </a:pPr>
                      <a:r>
                        <a:rPr lang="en-US" sz="1200" kern="1200" baseline="0" dirty="0" smtClean="0">
                          <a:solidFill>
                            <a:schemeClr val="tx1">
                              <a:lumMod val="75000"/>
                            </a:schemeClr>
                          </a:solidFill>
                          <a:latin typeface="Arial" pitchFamily="34" charset="0"/>
                          <a:ea typeface="+mn-ea"/>
                          <a:cs typeface="Arial" pitchFamily="34" charset="0"/>
                        </a:rPr>
                        <a:t>Driving $42M incremental full year revenue ($50M Stretch target)</a:t>
                      </a:r>
                    </a:p>
                    <a:p>
                      <a:pPr marL="174625" marR="0" indent="-174625" algn="l" defTabSz="914400" rtl="0" eaLnBrk="1" fontAlgn="auto" latinLnBrk="0" hangingPunct="1">
                        <a:lnSpc>
                          <a:spcPct val="110000"/>
                        </a:lnSpc>
                        <a:spcBef>
                          <a:spcPts val="0"/>
                        </a:spcBef>
                        <a:spcAft>
                          <a:spcPts val="200"/>
                        </a:spcAft>
                        <a:buClrTx/>
                        <a:buSzTx/>
                        <a:buFont typeface="Arial" pitchFamily="34" charset="0"/>
                        <a:buChar char="•"/>
                        <a:tabLst/>
                        <a:defRPr/>
                      </a:pPr>
                      <a:r>
                        <a:rPr lang="en-US" sz="1200" kern="1200" baseline="0" dirty="0" smtClean="0">
                          <a:solidFill>
                            <a:schemeClr val="tx1">
                              <a:lumMod val="75000"/>
                            </a:schemeClr>
                          </a:solidFill>
                          <a:latin typeface="Arial" pitchFamily="34" charset="0"/>
                          <a:ea typeface="+mn-ea"/>
                          <a:cs typeface="Arial" pitchFamily="34" charset="0"/>
                        </a:rPr>
                        <a:t>Focused on Internet, VoIP, and Cloud for business</a:t>
                      </a:r>
                    </a:p>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Adding over 10 new products</a:t>
                      </a:r>
                    </a:p>
                  </a:txBody>
                  <a:tcPr anchor="ctr"/>
                </a:tc>
              </a:tr>
              <a:tr h="1242352">
                <a:tc>
                  <a:txBody>
                    <a:bodyPr/>
                    <a:lstStyle/>
                    <a:p>
                      <a:r>
                        <a:rPr lang="en-US" sz="1600" b="1" dirty="0" smtClean="0">
                          <a:solidFill>
                            <a:schemeClr val="bg1"/>
                          </a:solidFill>
                          <a:latin typeface="VerizonApex-Medium" pitchFamily="50" charset="-95"/>
                          <a:cs typeface="Calibri" pitchFamily="34" charset="0"/>
                        </a:rPr>
                        <a:t>Unified</a:t>
                      </a:r>
                      <a:r>
                        <a:rPr lang="en-US" sz="1600" b="1" baseline="0" dirty="0" smtClean="0">
                          <a:solidFill>
                            <a:schemeClr val="bg1"/>
                          </a:solidFill>
                          <a:latin typeface="VerizonApex-Medium" pitchFamily="50" charset="-95"/>
                          <a:cs typeface="Calibri" pitchFamily="34" charset="0"/>
                        </a:rPr>
                        <a:t/>
                      </a:r>
                      <a:br>
                        <a:rPr lang="en-US" sz="1600" b="1" baseline="0" dirty="0" smtClean="0">
                          <a:solidFill>
                            <a:schemeClr val="bg1"/>
                          </a:solidFill>
                          <a:latin typeface="VerizonApex-Medium" pitchFamily="50" charset="-95"/>
                          <a:cs typeface="Calibri" pitchFamily="34" charset="0"/>
                        </a:rPr>
                      </a:br>
                      <a:r>
                        <a:rPr lang="en-US" sz="1600" b="1" baseline="0" dirty="0" smtClean="0">
                          <a:solidFill>
                            <a:schemeClr val="bg1"/>
                          </a:solidFill>
                          <a:latin typeface="VerizonApex-Medium" pitchFamily="50" charset="-95"/>
                          <a:cs typeface="Calibri" pitchFamily="34" charset="0"/>
                        </a:rPr>
                        <a:t>Customer Experience</a:t>
                      </a:r>
                      <a:endParaRPr lang="en-US" sz="1600" b="1" dirty="0">
                        <a:solidFill>
                          <a:schemeClr val="bg1"/>
                        </a:solidFill>
                        <a:latin typeface="VerizonApex-Medium" pitchFamily="50" charset="-95"/>
                        <a:cs typeface="Calibri" pitchFamily="34" charset="0"/>
                      </a:endParaRPr>
                    </a:p>
                  </a:txBody>
                  <a:tcPr anchor="ctr">
                    <a:solidFill>
                      <a:srgbClr val="E4121C"/>
                    </a:solidFill>
                  </a:tcPr>
                </a:tc>
                <a:tc>
                  <a:txBody>
                    <a:bodyPr/>
                    <a:lstStyle/>
                    <a:p>
                      <a:endParaRPr lang="en-US" dirty="0">
                        <a:latin typeface="Calibri" pitchFamily="34" charset="0"/>
                        <a:cs typeface="Calibri" pitchFamily="34" charset="0"/>
                      </a:endParaRPr>
                    </a:p>
                  </a:txBody>
                  <a:tcPr/>
                </a:tc>
                <a:tc>
                  <a:txBody>
                    <a:bodyPr/>
                    <a:lstStyle/>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Centralized UI Guidelines</a:t>
                      </a:r>
                    </a:p>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Global Navigation</a:t>
                      </a:r>
                    </a:p>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SSO &amp; Access Authorization</a:t>
                      </a:r>
                    </a:p>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Portal Consolidation</a:t>
                      </a:r>
                    </a:p>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Common Function Consolidation</a:t>
                      </a:r>
                    </a:p>
                  </a:txBody>
                  <a:tcPr anchor="ctr"/>
                </a:tc>
              </a:tr>
              <a:tr h="1177671">
                <a:tc>
                  <a:txBody>
                    <a:bodyPr/>
                    <a:lstStyle/>
                    <a:p>
                      <a:r>
                        <a:rPr lang="en-US" sz="1600" b="1" dirty="0" smtClean="0">
                          <a:solidFill>
                            <a:schemeClr val="bg1"/>
                          </a:solidFill>
                          <a:latin typeface="VerizonApex-Medium" pitchFamily="50" charset="-95"/>
                          <a:cs typeface="Calibri" pitchFamily="34" charset="0"/>
                        </a:rPr>
                        <a:t>Infrastructure Simplification</a:t>
                      </a:r>
                      <a:r>
                        <a:rPr lang="en-US" sz="1600" b="1" baseline="0" dirty="0" smtClean="0">
                          <a:solidFill>
                            <a:schemeClr val="bg1"/>
                          </a:solidFill>
                          <a:latin typeface="VerizonApex-Medium" pitchFamily="50" charset="-95"/>
                          <a:cs typeface="Calibri" pitchFamily="34" charset="0"/>
                        </a:rPr>
                        <a:t> &amp; Elevation</a:t>
                      </a:r>
                      <a:endParaRPr lang="en-US" sz="1600" b="1" dirty="0">
                        <a:solidFill>
                          <a:schemeClr val="bg1"/>
                        </a:solidFill>
                        <a:latin typeface="VerizonApex-Medium" pitchFamily="50" charset="-95"/>
                        <a:cs typeface="Calibri" pitchFamily="34" charset="0"/>
                      </a:endParaRPr>
                    </a:p>
                  </a:txBody>
                  <a:tcPr anchor="ctr">
                    <a:solidFill>
                      <a:srgbClr val="E4121C"/>
                    </a:solidFill>
                  </a:tcPr>
                </a:tc>
                <a:tc>
                  <a:txBody>
                    <a:bodyPr/>
                    <a:lstStyle/>
                    <a:p>
                      <a:endParaRPr lang="en-US" dirty="0">
                        <a:latin typeface="Calibri" pitchFamily="34" charset="0"/>
                        <a:cs typeface="Calibri" pitchFamily="34" charset="0"/>
                      </a:endParaRPr>
                    </a:p>
                  </a:txBody>
                  <a:tcPr/>
                </a:tc>
                <a:tc>
                  <a:txBody>
                    <a:bodyPr/>
                    <a:lstStyle/>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Simplified infrastructure and environment</a:t>
                      </a:r>
                    </a:p>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Easier support and deployment simplification</a:t>
                      </a:r>
                    </a:p>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Active-Active capabilities for high-availability fail-over</a:t>
                      </a:r>
                    </a:p>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SOA architecture for improved integration design</a:t>
                      </a:r>
                    </a:p>
                  </a:txBody>
                  <a:tcPr anchor="ctr"/>
                </a:tc>
              </a:tr>
              <a:tr h="1254642">
                <a:tc>
                  <a:txBody>
                    <a:bodyPr/>
                    <a:lstStyle/>
                    <a:p>
                      <a:r>
                        <a:rPr lang="en-US" sz="1600" b="1" dirty="0" smtClean="0">
                          <a:solidFill>
                            <a:schemeClr val="bg1"/>
                          </a:solidFill>
                          <a:latin typeface="VerizonApex-Medium" pitchFamily="50" charset="-95"/>
                          <a:cs typeface="Calibri" pitchFamily="34" charset="0"/>
                        </a:rPr>
                        <a:t>Online</a:t>
                      </a:r>
                      <a:br>
                        <a:rPr lang="en-US" sz="1600" b="1" dirty="0" smtClean="0">
                          <a:solidFill>
                            <a:schemeClr val="bg1"/>
                          </a:solidFill>
                          <a:latin typeface="VerizonApex-Medium" pitchFamily="50" charset="-95"/>
                          <a:cs typeface="Calibri" pitchFamily="34" charset="0"/>
                        </a:rPr>
                      </a:br>
                      <a:r>
                        <a:rPr lang="en-US" sz="1600" b="1" dirty="0" smtClean="0">
                          <a:solidFill>
                            <a:schemeClr val="bg1"/>
                          </a:solidFill>
                          <a:latin typeface="VerizonApex-Medium" pitchFamily="50" charset="-95"/>
                          <a:cs typeface="Calibri" pitchFamily="34" charset="0"/>
                        </a:rPr>
                        <a:t>Self-service Enhancements</a:t>
                      </a:r>
                      <a:endParaRPr lang="en-US" sz="1600" b="1" dirty="0">
                        <a:solidFill>
                          <a:schemeClr val="bg1"/>
                        </a:solidFill>
                        <a:latin typeface="VerizonApex-Medium" pitchFamily="50" charset="-95"/>
                        <a:cs typeface="Calibri" pitchFamily="34" charset="0"/>
                      </a:endParaRPr>
                    </a:p>
                  </a:txBody>
                  <a:tcPr anchor="ctr">
                    <a:solidFill>
                      <a:srgbClr val="E4121C"/>
                    </a:solidFill>
                  </a:tcPr>
                </a:tc>
                <a:tc>
                  <a:txBody>
                    <a:bodyPr/>
                    <a:lstStyle/>
                    <a:p>
                      <a:endParaRPr lang="en-US" dirty="0">
                        <a:latin typeface="Calibri" pitchFamily="34" charset="0"/>
                        <a:cs typeface="Calibri" pitchFamily="34" charset="0"/>
                      </a:endParaRPr>
                    </a:p>
                  </a:txBody>
                  <a:tcPr/>
                </a:tc>
                <a:tc>
                  <a:txBody>
                    <a:bodyPr/>
                    <a:lstStyle/>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Usability enhancements for key transactions</a:t>
                      </a:r>
                    </a:p>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Entitlement simplification for users</a:t>
                      </a:r>
                    </a:p>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Smart entitlement automation</a:t>
                      </a:r>
                    </a:p>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Registration simplification &amp; enhancements</a:t>
                      </a:r>
                    </a:p>
                    <a:p>
                      <a:pPr marL="174625" indent="-174625" algn="l" defTabSz="914400" rtl="0" eaLnBrk="1" latinLnBrk="0" hangingPunct="1">
                        <a:lnSpc>
                          <a:spcPct val="110000"/>
                        </a:lnSpc>
                        <a:spcBef>
                          <a:spcPts val="0"/>
                        </a:spcBef>
                        <a:spcAft>
                          <a:spcPts val="200"/>
                        </a:spcAft>
                        <a:buFont typeface="Arial" pitchFamily="34" charset="0"/>
                        <a:buChar char="•"/>
                      </a:pPr>
                      <a:r>
                        <a:rPr lang="en-US" sz="1200" kern="1200" baseline="0" dirty="0" smtClean="0">
                          <a:solidFill>
                            <a:schemeClr val="tx1">
                              <a:lumMod val="75000"/>
                            </a:schemeClr>
                          </a:solidFill>
                          <a:latin typeface="Arial" pitchFamily="34" charset="0"/>
                          <a:ea typeface="+mn-ea"/>
                          <a:cs typeface="Arial" pitchFamily="34" charset="0"/>
                        </a:rPr>
                        <a:t>Singular process for all registrations</a:t>
                      </a:r>
                    </a:p>
                  </a:txBody>
                  <a:tcPr anchor="ctr"/>
                </a:tc>
              </a:tr>
            </a:tbl>
          </a:graphicData>
        </a:graphic>
      </p:graphicFrame>
      <p:pic>
        <p:nvPicPr>
          <p:cNvPr id="18" name="Picture 2" descr="F:\VzB\2013\PoC\10.png"/>
          <p:cNvPicPr>
            <a:picLocks noChangeAspect="1" noChangeArrowheads="1"/>
          </p:cNvPicPr>
          <p:nvPr/>
        </p:nvPicPr>
        <p:blipFill>
          <a:blip r:embed="rId3" cstate="print"/>
          <a:srcRect/>
          <a:stretch>
            <a:fillRect/>
          </a:stretch>
        </p:blipFill>
        <p:spPr bwMode="auto">
          <a:xfrm>
            <a:off x="2179550" y="2989870"/>
            <a:ext cx="1889224" cy="914223"/>
          </a:xfrm>
          <a:prstGeom prst="rect">
            <a:avLst/>
          </a:prstGeom>
          <a:noFill/>
          <a:ln>
            <a:noFill/>
          </a:ln>
          <a:effectLst>
            <a:outerShdw blurRad="63500" sx="102000" sy="102000" algn="ctr" rotWithShape="0">
              <a:prstClr val="black">
                <a:alpha val="40000"/>
              </a:prstClr>
            </a:outerShdw>
          </a:effectLst>
        </p:spPr>
      </p:pic>
      <p:pic>
        <p:nvPicPr>
          <p:cNvPr id="24" name="Picture 23"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5650" y="1628931"/>
            <a:ext cx="1192439" cy="1071741"/>
          </a:xfrm>
          <a:prstGeom prst="rect">
            <a:avLst/>
          </a:prstGeom>
          <a:ln>
            <a:noFill/>
          </a:ln>
          <a:effectLst>
            <a:outerShdw blurRad="63500" sx="102000" sy="102000" algn="ctr" rotWithShape="0">
              <a:prstClr val="black">
                <a:alpha val="40000"/>
              </a:prstClr>
            </a:outerShdw>
          </a:effectLst>
        </p:spPr>
      </p:pic>
      <p:pic>
        <p:nvPicPr>
          <p:cNvPr id="1027"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346569" y="4189228"/>
            <a:ext cx="1584179" cy="966068"/>
          </a:xfrm>
          <a:prstGeom prst="rect">
            <a:avLst/>
          </a:prstGeom>
          <a:noFill/>
          <a:ln w="9525">
            <a:noFill/>
            <a:miter lim="800000"/>
            <a:headEnd/>
            <a:tailEnd/>
          </a:ln>
        </p:spPr>
      </p:pic>
      <p:pic>
        <p:nvPicPr>
          <p:cNvPr id="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26728" y="5668236"/>
            <a:ext cx="865009" cy="590170"/>
          </a:xfrm>
          <a:prstGeom prst="rect">
            <a:avLst/>
          </a:prstGeom>
          <a:ln w="12700">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 name="Picture 9" descr="invoice_wireless-presentation-slide-2.png"/>
          <p:cNvPicPr>
            <a:picLocks noChangeAspect="1"/>
          </p:cNvPicPr>
          <p:nvPr/>
        </p:nvPicPr>
        <p:blipFill rotWithShape="1">
          <a:blip r:embed="rId7" cstate="print"/>
          <a:srcRect/>
          <a:stretch/>
        </p:blipFill>
        <p:spPr>
          <a:xfrm>
            <a:off x="2566592" y="5373284"/>
            <a:ext cx="468428" cy="717534"/>
          </a:xfrm>
          <a:prstGeom prst="rect">
            <a:avLst/>
          </a:prstGeom>
        </p:spPr>
      </p:pic>
    </p:spTree>
    <p:extLst>
      <p:ext uri="{BB962C8B-B14F-4D97-AF65-F5344CB8AC3E}">
        <p14:creationId xmlns:p14="http://schemas.microsoft.com/office/powerpoint/2010/main" val="4044840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5"/>
          <p:cNvSpPr txBox="1">
            <a:spLocks/>
          </p:cNvSpPr>
          <p:nvPr/>
        </p:nvSpPr>
        <p:spPr bwMode="auto">
          <a:xfrm>
            <a:off x="228600" y="4094599"/>
            <a:ext cx="8686800" cy="2153801"/>
          </a:xfrm>
          <a:prstGeom prst="rect">
            <a:avLst/>
          </a:prstGeom>
          <a:ln w="2222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lvl1pPr marL="285750" indent="-285750" algn="l" rtl="0" eaLnBrk="0" fontAlgn="base" hangingPunct="0">
              <a:lnSpc>
                <a:spcPct val="90000"/>
              </a:lnSpc>
              <a:spcBef>
                <a:spcPts val="1800"/>
              </a:spcBef>
              <a:spcAft>
                <a:spcPct val="0"/>
              </a:spcAft>
              <a:buClr>
                <a:srgbClr val="3641AD"/>
              </a:buClr>
              <a:buFont typeface="Times" pitchFamily="18" charset="0"/>
              <a:buBlip>
                <a:blip r:embed="rId2"/>
              </a:buBlip>
              <a:defRPr lang="en-US" sz="2400" b="1" kern="1200" dirty="0">
                <a:solidFill>
                  <a:schemeClr val="dk1"/>
                </a:solidFill>
                <a:latin typeface="+mn-lt"/>
                <a:ea typeface="+mn-ea"/>
                <a:cs typeface="+mn-cs"/>
              </a:defRPr>
            </a:lvl1pPr>
            <a:lvl2pPr marL="571500" indent="-223838" algn="l" rtl="0" eaLnBrk="0" fontAlgn="base" hangingPunct="0">
              <a:lnSpc>
                <a:spcPct val="90000"/>
              </a:lnSpc>
              <a:spcBef>
                <a:spcPts val="300"/>
              </a:spcBef>
              <a:spcAft>
                <a:spcPct val="0"/>
              </a:spcAft>
              <a:buFont typeface="Calibri" pitchFamily="34" charset="0"/>
              <a:buChar char="–"/>
              <a:defRPr lang="en-US" sz="2000" kern="1200" dirty="0">
                <a:solidFill>
                  <a:schemeClr val="dk1"/>
                </a:solidFill>
                <a:latin typeface="+mn-lt"/>
                <a:ea typeface="+mn-ea"/>
                <a:cs typeface="+mn-cs"/>
              </a:defRPr>
            </a:lvl2pPr>
            <a:lvl3pPr marL="742950" indent="-171450" algn="l" rtl="0" eaLnBrk="0" fontAlgn="base" hangingPunct="0">
              <a:lnSpc>
                <a:spcPct val="90000"/>
              </a:lnSpc>
              <a:spcBef>
                <a:spcPts val="300"/>
              </a:spcBef>
              <a:spcAft>
                <a:spcPct val="0"/>
              </a:spcAft>
              <a:buFont typeface="Arial" charset="0"/>
              <a:buChar char="•"/>
              <a:defRPr lang="en-US" kern="1200" dirty="0">
                <a:solidFill>
                  <a:schemeClr val="dk1"/>
                </a:solidFill>
                <a:latin typeface="+mn-lt"/>
                <a:ea typeface="+mn-ea"/>
                <a:cs typeface="+mn-cs"/>
              </a:defRPr>
            </a:lvl3pPr>
            <a:lvl4pPr marL="968375" indent="-169863" algn="l" rtl="0" eaLnBrk="0" fontAlgn="base" hangingPunct="0">
              <a:lnSpc>
                <a:spcPct val="90000"/>
              </a:lnSpc>
              <a:spcBef>
                <a:spcPts val="300"/>
              </a:spcBef>
              <a:spcAft>
                <a:spcPct val="0"/>
              </a:spcAft>
              <a:buFont typeface="Arial" charset="0"/>
              <a:buChar char="–"/>
              <a:defRPr lang="en-US" sz="1600" kern="1200" dirty="0">
                <a:solidFill>
                  <a:schemeClr val="dk1"/>
                </a:solidFill>
                <a:latin typeface="+mn-lt"/>
                <a:ea typeface="+mn-ea"/>
                <a:cs typeface="+mn-cs"/>
              </a:defRPr>
            </a:lvl4pPr>
            <a:lvl5pPr marL="1138238" indent="-169863" algn="l" rtl="0" eaLnBrk="0" fontAlgn="base" hangingPunct="0">
              <a:lnSpc>
                <a:spcPct val="90000"/>
              </a:lnSpc>
              <a:spcBef>
                <a:spcPts val="300"/>
              </a:spcBef>
              <a:spcAft>
                <a:spcPct val="0"/>
              </a:spcAft>
              <a:buFont typeface="Wingdings" pitchFamily="2" charset="2"/>
              <a:buChar char="§"/>
              <a:defRPr lang="en-US" sz="14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800100" lvl="1" indent="-342900">
              <a:buFont typeface="Arial" panose="020B0604020202020204" pitchFamily="34" charset="0"/>
              <a:buChar char="•"/>
            </a:pPr>
            <a:r>
              <a:rPr lang="en-US" sz="1200" b="1" dirty="0" err="1" smtClean="0"/>
              <a:t>Iry</a:t>
            </a:r>
            <a:endParaRPr lang="en-US" sz="1200" b="1" dirty="0"/>
          </a:p>
          <a:p>
            <a:pPr marL="800100" lvl="1" indent="-342900">
              <a:buFont typeface="Arial" panose="020B0604020202020204" pitchFamily="34" charset="0"/>
              <a:buChar char="•"/>
            </a:pPr>
            <a:endParaRPr lang="en-US" sz="1800" dirty="0" smtClean="0">
              <a:solidFill>
                <a:schemeClr val="tx1">
                  <a:lumMod val="50000"/>
                </a:schemeClr>
              </a:solidFill>
            </a:endParaRPr>
          </a:p>
          <a:p>
            <a:pPr marL="800100" lvl="1" indent="-342900">
              <a:buFont typeface="Arial" panose="020B0604020202020204" pitchFamily="34" charset="0"/>
              <a:buChar char="•"/>
            </a:pPr>
            <a:r>
              <a:rPr lang="en-US" sz="1800" b="1" dirty="0" smtClean="0">
                <a:solidFill>
                  <a:schemeClr val="tx1">
                    <a:lumMod val="50000"/>
                  </a:schemeClr>
                </a:solidFill>
              </a:rPr>
              <a:t>Architecture </a:t>
            </a:r>
            <a:r>
              <a:rPr lang="en-US" sz="1800" b="1" dirty="0" smtClean="0">
                <a:solidFill>
                  <a:schemeClr val="tx1">
                    <a:lumMod val="50000"/>
                  </a:schemeClr>
                </a:solidFill>
              </a:rPr>
              <a:t>simplification by using SOA </a:t>
            </a:r>
            <a:r>
              <a:rPr lang="en-US" sz="1800" b="1" dirty="0" smtClean="0">
                <a:solidFill>
                  <a:schemeClr val="tx1">
                    <a:lumMod val="50000"/>
                  </a:schemeClr>
                </a:solidFill>
              </a:rPr>
              <a:t>approach</a:t>
            </a:r>
          </a:p>
          <a:p>
            <a:pPr marL="800100" lvl="1" indent="-342900">
              <a:buFont typeface="Arial" panose="020B0604020202020204" pitchFamily="34" charset="0"/>
              <a:buChar char="•"/>
            </a:pPr>
            <a:r>
              <a:rPr lang="en-US" sz="1800" b="1" dirty="0" smtClean="0">
                <a:solidFill>
                  <a:schemeClr val="tx1">
                    <a:lumMod val="50000"/>
                  </a:schemeClr>
                </a:solidFill>
              </a:rPr>
              <a:t>Operational </a:t>
            </a:r>
            <a:r>
              <a:rPr lang="en-US" sz="1800" b="1" dirty="0" smtClean="0">
                <a:solidFill>
                  <a:schemeClr val="tx1">
                    <a:lumMod val="50000"/>
                  </a:schemeClr>
                </a:solidFill>
              </a:rPr>
              <a:t>saving by identifying impacted team rather than involving multiple teams to identify an issue – clear delineation and business logic to clearly identify business </a:t>
            </a:r>
            <a:r>
              <a:rPr lang="en-US" sz="1800" b="1" dirty="0" smtClean="0">
                <a:solidFill>
                  <a:schemeClr val="tx1">
                    <a:lumMod val="50000"/>
                  </a:schemeClr>
                </a:solidFill>
              </a:rPr>
              <a:t>areas</a:t>
            </a:r>
          </a:p>
          <a:p>
            <a:pPr marL="800100" lvl="1" indent="-342900">
              <a:buFont typeface="Arial" panose="020B0604020202020204" pitchFamily="34" charset="0"/>
              <a:buChar char="•"/>
            </a:pPr>
            <a:r>
              <a:rPr lang="en-US" sz="1800" b="1" dirty="0" smtClean="0">
                <a:solidFill>
                  <a:schemeClr val="tx1">
                    <a:lumMod val="50000"/>
                  </a:schemeClr>
                </a:solidFill>
              </a:rPr>
              <a:t>Reusable </a:t>
            </a:r>
            <a:r>
              <a:rPr lang="en-US" sz="1800" b="1" dirty="0" smtClean="0">
                <a:solidFill>
                  <a:schemeClr val="tx1">
                    <a:lumMod val="50000"/>
                  </a:schemeClr>
                </a:solidFill>
              </a:rPr>
              <a:t>services by VEC, CRM and </a:t>
            </a:r>
            <a:r>
              <a:rPr lang="en-US" sz="1800" b="1" dirty="0" smtClean="0">
                <a:solidFill>
                  <a:schemeClr val="tx1">
                    <a:lumMod val="50000"/>
                  </a:schemeClr>
                </a:solidFill>
              </a:rPr>
              <a:t>Mobile</a:t>
            </a:r>
          </a:p>
          <a:p>
            <a:pPr marL="800100" lvl="1" indent="-342900">
              <a:buFont typeface="Arial" panose="020B0604020202020204" pitchFamily="34" charset="0"/>
              <a:buChar char="•"/>
            </a:pPr>
            <a:r>
              <a:rPr lang="en-US" sz="1800" b="1" dirty="0" smtClean="0">
                <a:solidFill>
                  <a:schemeClr val="tx1">
                    <a:lumMod val="50000"/>
                  </a:schemeClr>
                </a:solidFill>
              </a:rPr>
              <a:t>VAM </a:t>
            </a:r>
            <a:r>
              <a:rPr lang="en-US" sz="1800" b="1" dirty="0" smtClean="0">
                <a:solidFill>
                  <a:schemeClr val="tx1">
                    <a:lumMod val="50000"/>
                  </a:schemeClr>
                </a:solidFill>
              </a:rPr>
              <a:t>provides data-only and does not have to deal with presentation</a:t>
            </a:r>
          </a:p>
          <a:p>
            <a:pPr marL="857250" indent="-400050">
              <a:buFont typeface="Arial" panose="020B0604020202020204" pitchFamily="34" charset="0"/>
              <a:buChar char="•"/>
            </a:pPr>
            <a:endParaRPr lang="en-US" sz="1800" dirty="0"/>
          </a:p>
        </p:txBody>
      </p:sp>
      <p:sp>
        <p:nvSpPr>
          <p:cNvPr id="4" name="Text Placeholder 18"/>
          <p:cNvSpPr txBox="1">
            <a:spLocks/>
          </p:cNvSpPr>
          <p:nvPr/>
        </p:nvSpPr>
        <p:spPr>
          <a:xfrm>
            <a:off x="228600" y="3936693"/>
            <a:ext cx="8686800" cy="383753"/>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r>
              <a:rPr lang="en-US" dirty="0" smtClean="0"/>
              <a:t>Billing</a:t>
            </a:r>
            <a:endParaRPr lang="en-US" dirty="0"/>
          </a:p>
        </p:txBody>
      </p:sp>
      <p:sp>
        <p:nvSpPr>
          <p:cNvPr id="5" name="Content Placeholder 25"/>
          <p:cNvSpPr txBox="1">
            <a:spLocks/>
          </p:cNvSpPr>
          <p:nvPr/>
        </p:nvSpPr>
        <p:spPr bwMode="auto">
          <a:xfrm>
            <a:off x="225846" y="1453307"/>
            <a:ext cx="8686800" cy="2356693"/>
          </a:xfrm>
          <a:prstGeom prst="rect">
            <a:avLst/>
          </a:prstGeom>
          <a:ln w="2222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lvl1pPr marL="285750" indent="-285750" algn="l" rtl="0" eaLnBrk="0" fontAlgn="base" hangingPunct="0">
              <a:lnSpc>
                <a:spcPct val="90000"/>
              </a:lnSpc>
              <a:spcBef>
                <a:spcPts val="1800"/>
              </a:spcBef>
              <a:spcAft>
                <a:spcPct val="0"/>
              </a:spcAft>
              <a:buClr>
                <a:srgbClr val="3641AD"/>
              </a:buClr>
              <a:buFont typeface="Times" pitchFamily="18" charset="0"/>
              <a:buBlip>
                <a:blip r:embed="rId2"/>
              </a:buBlip>
              <a:defRPr lang="en-US" sz="2400" b="1" kern="1200" dirty="0">
                <a:solidFill>
                  <a:schemeClr val="dk1"/>
                </a:solidFill>
                <a:latin typeface="+mn-lt"/>
                <a:ea typeface="+mn-ea"/>
                <a:cs typeface="+mn-cs"/>
              </a:defRPr>
            </a:lvl1pPr>
            <a:lvl2pPr marL="571500" indent="-223838" algn="l" rtl="0" eaLnBrk="0" fontAlgn="base" hangingPunct="0">
              <a:lnSpc>
                <a:spcPct val="90000"/>
              </a:lnSpc>
              <a:spcBef>
                <a:spcPts val="300"/>
              </a:spcBef>
              <a:spcAft>
                <a:spcPct val="0"/>
              </a:spcAft>
              <a:buFont typeface="Calibri" pitchFamily="34" charset="0"/>
              <a:buChar char="–"/>
              <a:defRPr lang="en-US" sz="2000" kern="1200" dirty="0">
                <a:solidFill>
                  <a:schemeClr val="dk1"/>
                </a:solidFill>
                <a:latin typeface="+mn-lt"/>
                <a:ea typeface="+mn-ea"/>
                <a:cs typeface="+mn-cs"/>
              </a:defRPr>
            </a:lvl2pPr>
            <a:lvl3pPr marL="742950" indent="-171450" algn="l" rtl="0" eaLnBrk="0" fontAlgn="base" hangingPunct="0">
              <a:lnSpc>
                <a:spcPct val="90000"/>
              </a:lnSpc>
              <a:spcBef>
                <a:spcPts val="300"/>
              </a:spcBef>
              <a:spcAft>
                <a:spcPct val="0"/>
              </a:spcAft>
              <a:buFont typeface="Arial" charset="0"/>
              <a:buChar char="•"/>
              <a:defRPr lang="en-US" kern="1200" dirty="0">
                <a:solidFill>
                  <a:schemeClr val="dk1"/>
                </a:solidFill>
                <a:latin typeface="+mn-lt"/>
                <a:ea typeface="+mn-ea"/>
                <a:cs typeface="+mn-cs"/>
              </a:defRPr>
            </a:lvl3pPr>
            <a:lvl4pPr marL="968375" indent="-169863" algn="l" rtl="0" eaLnBrk="0" fontAlgn="base" hangingPunct="0">
              <a:lnSpc>
                <a:spcPct val="90000"/>
              </a:lnSpc>
              <a:spcBef>
                <a:spcPts val="300"/>
              </a:spcBef>
              <a:spcAft>
                <a:spcPct val="0"/>
              </a:spcAft>
              <a:buFont typeface="Arial" charset="0"/>
              <a:buChar char="–"/>
              <a:defRPr lang="en-US" sz="1600" kern="1200" dirty="0">
                <a:solidFill>
                  <a:schemeClr val="dk1"/>
                </a:solidFill>
                <a:latin typeface="+mn-lt"/>
                <a:ea typeface="+mn-ea"/>
                <a:cs typeface="+mn-cs"/>
              </a:defRPr>
            </a:lvl4pPr>
            <a:lvl5pPr marL="1138238" indent="-169863" algn="l" rtl="0" eaLnBrk="0" fontAlgn="base" hangingPunct="0">
              <a:lnSpc>
                <a:spcPct val="90000"/>
              </a:lnSpc>
              <a:spcBef>
                <a:spcPts val="300"/>
              </a:spcBef>
              <a:spcAft>
                <a:spcPct val="0"/>
              </a:spcAft>
              <a:buFont typeface="Wingdings" pitchFamily="2" charset="2"/>
              <a:buChar char="§"/>
              <a:defRPr lang="en-US" sz="14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800100" lvl="1" indent="-342900">
              <a:buFont typeface="Arial" panose="020B0604020202020204" pitchFamily="34" charset="0"/>
              <a:buChar char="•"/>
            </a:pPr>
            <a:r>
              <a:rPr lang="en-US" sz="1200" b="1" dirty="0" err="1" smtClean="0"/>
              <a:t>Iry</a:t>
            </a:r>
            <a:endParaRPr lang="en-US" sz="1200" b="1" dirty="0"/>
          </a:p>
          <a:p>
            <a:pPr marL="800100" lvl="1" indent="-342900">
              <a:buFont typeface="Arial" panose="020B0604020202020204" pitchFamily="34" charset="0"/>
              <a:buChar char="•"/>
            </a:pPr>
            <a:endParaRPr lang="en-US" sz="1200" b="1" dirty="0">
              <a:solidFill>
                <a:schemeClr val="tx1">
                  <a:lumMod val="50000"/>
                </a:schemeClr>
              </a:solidFill>
            </a:endParaRPr>
          </a:p>
          <a:p>
            <a:pPr marL="800100" lvl="1" indent="-342900">
              <a:buFont typeface="Arial" panose="020B0604020202020204" pitchFamily="34" charset="0"/>
              <a:buChar char="•"/>
            </a:pPr>
            <a:r>
              <a:rPr lang="en-US" sz="1800" b="1" dirty="0" smtClean="0">
                <a:solidFill>
                  <a:schemeClr val="tx1">
                    <a:lumMod val="50000"/>
                  </a:schemeClr>
                </a:solidFill>
              </a:rPr>
              <a:t>Usability </a:t>
            </a:r>
            <a:r>
              <a:rPr lang="en-US" sz="1800" b="1" dirty="0">
                <a:solidFill>
                  <a:schemeClr val="tx1">
                    <a:lumMod val="50000"/>
                  </a:schemeClr>
                </a:solidFill>
              </a:rPr>
              <a:t>redesign to create an environment that makes it easier for our customers to do their online </a:t>
            </a:r>
            <a:r>
              <a:rPr lang="en-US" sz="1800" b="1" dirty="0" smtClean="0">
                <a:solidFill>
                  <a:schemeClr val="tx1">
                    <a:lumMod val="50000"/>
                  </a:schemeClr>
                </a:solidFill>
              </a:rPr>
              <a:t>tasks</a:t>
            </a:r>
          </a:p>
          <a:p>
            <a:pPr marL="800100" lvl="1" indent="-342900">
              <a:buFont typeface="Arial" panose="020B0604020202020204" pitchFamily="34" charset="0"/>
              <a:buChar char="•"/>
            </a:pPr>
            <a:r>
              <a:rPr lang="en-US" sz="1800" b="1" dirty="0" smtClean="0">
                <a:solidFill>
                  <a:schemeClr val="tx1">
                    <a:lumMod val="50000"/>
                  </a:schemeClr>
                </a:solidFill>
              </a:rPr>
              <a:t>Improved </a:t>
            </a:r>
            <a:r>
              <a:rPr lang="en-US" sz="1800" b="1" dirty="0">
                <a:solidFill>
                  <a:schemeClr val="tx1">
                    <a:lumMod val="50000"/>
                  </a:schemeClr>
                </a:solidFill>
              </a:rPr>
              <a:t>performance and enhanced UI design that improves the user </a:t>
            </a:r>
            <a:r>
              <a:rPr lang="en-US" sz="1800" b="1" dirty="0" smtClean="0">
                <a:solidFill>
                  <a:schemeClr val="tx1">
                    <a:lumMod val="50000"/>
                  </a:schemeClr>
                </a:solidFill>
              </a:rPr>
              <a:t>experience</a:t>
            </a:r>
          </a:p>
          <a:p>
            <a:pPr marL="800100" lvl="1" indent="-342900">
              <a:buFont typeface="Arial" panose="020B0604020202020204" pitchFamily="34" charset="0"/>
              <a:buChar char="•"/>
            </a:pPr>
            <a:r>
              <a:rPr lang="en-US" sz="1800" b="1" dirty="0" smtClean="0">
                <a:solidFill>
                  <a:schemeClr val="tx1">
                    <a:lumMod val="50000"/>
                  </a:schemeClr>
                </a:solidFill>
              </a:rPr>
              <a:t>Clear </a:t>
            </a:r>
            <a:r>
              <a:rPr lang="en-US" sz="1800" b="1" dirty="0">
                <a:solidFill>
                  <a:schemeClr val="tx1">
                    <a:lumMod val="50000"/>
                  </a:schemeClr>
                </a:solidFill>
              </a:rPr>
              <a:t>and direct calls to action that simplify finding what you </a:t>
            </a:r>
            <a:r>
              <a:rPr lang="en-US" sz="1800" b="1" dirty="0" smtClean="0">
                <a:solidFill>
                  <a:schemeClr val="tx1">
                    <a:lumMod val="50000"/>
                  </a:schemeClr>
                </a:solidFill>
              </a:rPr>
              <a:t>need</a:t>
            </a:r>
          </a:p>
          <a:p>
            <a:pPr marL="800100" lvl="1" indent="-342900">
              <a:buFont typeface="Arial" panose="020B0604020202020204" pitchFamily="34" charset="0"/>
              <a:buChar char="•"/>
            </a:pPr>
            <a:r>
              <a:rPr lang="en-US" sz="1800" b="1" dirty="0" smtClean="0">
                <a:solidFill>
                  <a:schemeClr val="tx1">
                    <a:lumMod val="50000"/>
                  </a:schemeClr>
                </a:solidFill>
              </a:rPr>
              <a:t>Consistent </a:t>
            </a:r>
            <a:r>
              <a:rPr lang="en-US" sz="1800" b="1" dirty="0">
                <a:solidFill>
                  <a:schemeClr val="tx1">
                    <a:lumMod val="50000"/>
                  </a:schemeClr>
                </a:solidFill>
              </a:rPr>
              <a:t>and uniform processes for all VES products to build familiarity and confidence in using our online self-service tools</a:t>
            </a:r>
          </a:p>
          <a:p>
            <a:pPr marL="457200" indent="0">
              <a:buNone/>
            </a:pPr>
            <a:endParaRPr lang="en-US" sz="1800" dirty="0" smtClean="0">
              <a:solidFill>
                <a:schemeClr val="tx1">
                  <a:lumMod val="50000"/>
                </a:schemeClr>
              </a:solidFill>
            </a:endParaRPr>
          </a:p>
        </p:txBody>
      </p:sp>
      <p:sp>
        <p:nvSpPr>
          <p:cNvPr id="6" name="Text Placeholder 18"/>
          <p:cNvSpPr txBox="1">
            <a:spLocks/>
          </p:cNvSpPr>
          <p:nvPr/>
        </p:nvSpPr>
        <p:spPr>
          <a:xfrm>
            <a:off x="228600" y="1295400"/>
            <a:ext cx="8686800" cy="383753"/>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r>
              <a:rPr lang="en-US" dirty="0" smtClean="0"/>
              <a:t>Customer</a:t>
            </a:r>
            <a:endParaRPr lang="en-US" dirty="0"/>
          </a:p>
        </p:txBody>
      </p:sp>
    </p:spTree>
    <p:extLst>
      <p:ext uri="{BB962C8B-B14F-4D97-AF65-F5344CB8AC3E}">
        <p14:creationId xmlns:p14="http://schemas.microsoft.com/office/powerpoint/2010/main" val="1912760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New VEC Production Roadmap</a:t>
            </a:r>
            <a:endParaRPr lang="en-US" dirty="0"/>
          </a:p>
        </p:txBody>
      </p:sp>
      <p:graphicFrame>
        <p:nvGraphicFramePr>
          <p:cNvPr id="36" name="Object 35"/>
          <p:cNvGraphicFramePr>
            <a:graphicFrameLocks noChangeAspect="1"/>
          </p:cNvGraphicFramePr>
          <p:nvPr/>
        </p:nvGraphicFramePr>
        <p:xfrm>
          <a:off x="-304800" y="2133600"/>
          <a:ext cx="9753600" cy="4038600"/>
        </p:xfrm>
        <a:graphic>
          <a:graphicData uri="http://schemas.openxmlformats.org/presentationml/2006/ole">
            <mc:AlternateContent xmlns:mc="http://schemas.openxmlformats.org/markup-compatibility/2006">
              <mc:Choice xmlns:v="urn:schemas-microsoft-com:vml" Requires="v">
                <p:oleObj spid="_x0000_s2055" name="Visio" r:id="rId4" imgW="10566940" imgH="3497472" progId="Visio.Drawing.11">
                  <p:embed/>
                </p:oleObj>
              </mc:Choice>
              <mc:Fallback>
                <p:oleObj name="Visio" r:id="rId4" imgW="10566940" imgH="349747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133600"/>
                        <a:ext cx="9753600" cy="403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ight Arrow 3"/>
          <p:cNvSpPr/>
          <p:nvPr/>
        </p:nvSpPr>
        <p:spPr>
          <a:xfrm>
            <a:off x="6248400" y="1371600"/>
            <a:ext cx="2362200" cy="838200"/>
          </a:xfrm>
          <a:prstGeom prst="rightArrow">
            <a:avLst/>
          </a:prstGeom>
          <a:solidFill>
            <a:srgbClr val="00B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rPr>
              <a:t>Beta</a:t>
            </a:r>
            <a:endParaRPr lang="en-US" sz="1600" b="1" dirty="0">
              <a:latin typeface="Calibri" pitchFamily="34" charset="0"/>
            </a:endParaRPr>
          </a:p>
        </p:txBody>
      </p:sp>
      <p:sp>
        <p:nvSpPr>
          <p:cNvPr id="5" name="Right Arrow 4"/>
          <p:cNvSpPr/>
          <p:nvPr/>
        </p:nvSpPr>
        <p:spPr>
          <a:xfrm>
            <a:off x="5334000" y="1371600"/>
            <a:ext cx="1066800" cy="838200"/>
          </a:xfrm>
          <a:prstGeom prst="rightArrow">
            <a:avLst/>
          </a:prstGeom>
          <a:solidFill>
            <a:srgbClr val="0070C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rPr>
              <a:t>Alpha</a:t>
            </a:r>
            <a:endParaRPr lang="en-US" sz="1600" b="1" dirty="0">
              <a:latin typeface="Calibri" pitchFamily="34" charset="0"/>
            </a:endParaRPr>
          </a:p>
        </p:txBody>
      </p:sp>
      <p:sp>
        <p:nvSpPr>
          <p:cNvPr id="6" name="Right Arrow 5"/>
          <p:cNvSpPr/>
          <p:nvPr/>
        </p:nvSpPr>
        <p:spPr>
          <a:xfrm>
            <a:off x="1905000" y="1371600"/>
            <a:ext cx="3581400" cy="838200"/>
          </a:xfrm>
          <a:prstGeom prst="rightArrow">
            <a:avLst/>
          </a:prstGeom>
          <a:solidFill>
            <a:srgbClr val="00B0F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rPr>
              <a:t>New VEC Pilot</a:t>
            </a:r>
            <a:endParaRPr lang="en-US" sz="1600" b="1" dirty="0">
              <a:latin typeface="Calibri" pitchFamily="34" charset="0"/>
            </a:endParaRPr>
          </a:p>
        </p:txBody>
      </p:sp>
      <p:sp>
        <p:nvSpPr>
          <p:cNvPr id="7" name="Oval 6"/>
          <p:cNvSpPr/>
          <p:nvPr/>
        </p:nvSpPr>
        <p:spPr>
          <a:xfrm>
            <a:off x="2362200" y="2286000"/>
            <a:ext cx="1295400" cy="121920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029200" y="2286000"/>
            <a:ext cx="914400" cy="121920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943600" y="2362200"/>
            <a:ext cx="914400" cy="121920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515077" y="1295400"/>
            <a:ext cx="2209323" cy="338554"/>
          </a:xfrm>
          <a:prstGeom prst="rect">
            <a:avLst/>
          </a:prstGeom>
          <a:noFill/>
        </p:spPr>
        <p:txBody>
          <a:bodyPr wrap="none" rtlCol="0">
            <a:spAutoFit/>
          </a:bodyPr>
          <a:lstStyle/>
          <a:p>
            <a:r>
              <a:rPr lang="en-US" sz="1600" dirty="0" smtClean="0">
                <a:solidFill>
                  <a:srgbClr val="FF0000"/>
                </a:solidFill>
                <a:latin typeface="Calibri" pitchFamily="34" charset="0"/>
              </a:rPr>
              <a:t>Iterative/Agile Approach</a:t>
            </a:r>
            <a:endParaRPr lang="en-US" sz="1600" dirty="0">
              <a:solidFill>
                <a:srgbClr val="FF0000"/>
              </a:solidFill>
              <a:latin typeface="Calibri" pitchFamily="34" charset="0"/>
            </a:endParaRPr>
          </a:p>
        </p:txBody>
      </p:sp>
      <p:cxnSp>
        <p:nvCxnSpPr>
          <p:cNvPr id="17" name="Straight Arrow Connector 16"/>
          <p:cNvCxnSpPr/>
          <p:nvPr/>
        </p:nvCxnSpPr>
        <p:spPr>
          <a:xfrm>
            <a:off x="4663440" y="1490472"/>
            <a:ext cx="33528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00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Billing Phase 1 Scope – March Release</a:t>
            </a:r>
            <a:endParaRPr lang="en-US" dirty="0"/>
          </a:p>
        </p:txBody>
      </p:sp>
      <p:sp>
        <p:nvSpPr>
          <p:cNvPr id="3" name="Content Placeholder 25"/>
          <p:cNvSpPr txBox="1">
            <a:spLocks/>
          </p:cNvSpPr>
          <p:nvPr/>
        </p:nvSpPr>
        <p:spPr bwMode="auto">
          <a:xfrm>
            <a:off x="193674" y="1831552"/>
            <a:ext cx="4302126" cy="1902247"/>
          </a:xfrm>
          <a:prstGeom prst="rect">
            <a:avLst/>
          </a:prstGeom>
          <a:ln w="2222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lvl1pPr marL="285750" indent="-285750" algn="l" rtl="0" eaLnBrk="0" fontAlgn="base" hangingPunct="0">
              <a:lnSpc>
                <a:spcPct val="90000"/>
              </a:lnSpc>
              <a:spcBef>
                <a:spcPts val="1800"/>
              </a:spcBef>
              <a:spcAft>
                <a:spcPct val="0"/>
              </a:spcAft>
              <a:buClr>
                <a:srgbClr val="3641AD"/>
              </a:buClr>
              <a:buFont typeface="Times" pitchFamily="18" charset="0"/>
              <a:buBlip>
                <a:blip r:embed="rId2"/>
              </a:buBlip>
              <a:defRPr lang="en-US" sz="2400" b="1" kern="1200" dirty="0">
                <a:solidFill>
                  <a:schemeClr val="dk1"/>
                </a:solidFill>
                <a:latin typeface="+mn-lt"/>
                <a:ea typeface="+mn-ea"/>
                <a:cs typeface="+mn-cs"/>
              </a:defRPr>
            </a:lvl1pPr>
            <a:lvl2pPr marL="571500" indent="-223838" algn="l" rtl="0" eaLnBrk="0" fontAlgn="base" hangingPunct="0">
              <a:lnSpc>
                <a:spcPct val="90000"/>
              </a:lnSpc>
              <a:spcBef>
                <a:spcPts val="300"/>
              </a:spcBef>
              <a:spcAft>
                <a:spcPct val="0"/>
              </a:spcAft>
              <a:buFont typeface="Calibri" pitchFamily="34" charset="0"/>
              <a:buChar char="–"/>
              <a:defRPr lang="en-US" sz="2000" kern="1200" dirty="0">
                <a:solidFill>
                  <a:schemeClr val="dk1"/>
                </a:solidFill>
                <a:latin typeface="+mn-lt"/>
                <a:ea typeface="+mn-ea"/>
                <a:cs typeface="+mn-cs"/>
              </a:defRPr>
            </a:lvl2pPr>
            <a:lvl3pPr marL="742950" indent="-171450" algn="l" rtl="0" eaLnBrk="0" fontAlgn="base" hangingPunct="0">
              <a:lnSpc>
                <a:spcPct val="90000"/>
              </a:lnSpc>
              <a:spcBef>
                <a:spcPts val="300"/>
              </a:spcBef>
              <a:spcAft>
                <a:spcPct val="0"/>
              </a:spcAft>
              <a:buFont typeface="Arial" charset="0"/>
              <a:buChar char="•"/>
              <a:defRPr lang="en-US" kern="1200" dirty="0">
                <a:solidFill>
                  <a:schemeClr val="dk1"/>
                </a:solidFill>
                <a:latin typeface="+mn-lt"/>
                <a:ea typeface="+mn-ea"/>
                <a:cs typeface="+mn-cs"/>
              </a:defRPr>
            </a:lvl3pPr>
            <a:lvl4pPr marL="968375" indent="-169863" algn="l" rtl="0" eaLnBrk="0" fontAlgn="base" hangingPunct="0">
              <a:lnSpc>
                <a:spcPct val="90000"/>
              </a:lnSpc>
              <a:spcBef>
                <a:spcPts val="300"/>
              </a:spcBef>
              <a:spcAft>
                <a:spcPct val="0"/>
              </a:spcAft>
              <a:buFont typeface="Arial" charset="0"/>
              <a:buChar char="–"/>
              <a:defRPr lang="en-US" sz="1600" kern="1200" dirty="0">
                <a:solidFill>
                  <a:schemeClr val="dk1"/>
                </a:solidFill>
                <a:latin typeface="+mn-lt"/>
                <a:ea typeface="+mn-ea"/>
                <a:cs typeface="+mn-cs"/>
              </a:defRPr>
            </a:lvl4pPr>
            <a:lvl5pPr marL="1138238" indent="-169863" algn="l" rtl="0" eaLnBrk="0" fontAlgn="base" hangingPunct="0">
              <a:lnSpc>
                <a:spcPct val="90000"/>
              </a:lnSpc>
              <a:spcBef>
                <a:spcPts val="300"/>
              </a:spcBef>
              <a:spcAft>
                <a:spcPct val="0"/>
              </a:spcAft>
              <a:buFont typeface="Wingdings" pitchFamily="2" charset="2"/>
              <a:buChar char="§"/>
              <a:defRPr lang="en-US" sz="14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r>
              <a:rPr lang="en-US" sz="1800" b="1" dirty="0" smtClean="0">
                <a:solidFill>
                  <a:schemeClr val="tx1">
                    <a:lumMod val="50000"/>
                  </a:schemeClr>
                </a:solidFill>
              </a:rPr>
              <a:t>Listing </a:t>
            </a:r>
            <a:r>
              <a:rPr lang="en-US" sz="1800" b="1" dirty="0">
                <a:solidFill>
                  <a:schemeClr val="tx1">
                    <a:lumMod val="50000"/>
                  </a:schemeClr>
                </a:solidFill>
              </a:rPr>
              <a:t>of billing </a:t>
            </a:r>
            <a:r>
              <a:rPr lang="en-US" sz="1800" b="1" dirty="0" smtClean="0">
                <a:solidFill>
                  <a:schemeClr val="tx1">
                    <a:lumMod val="50000"/>
                  </a:schemeClr>
                </a:solidFill>
              </a:rPr>
              <a:t>accounts / invoices</a:t>
            </a:r>
            <a:endParaRPr lang="en-US" sz="1800" b="1" dirty="0">
              <a:solidFill>
                <a:schemeClr val="tx1">
                  <a:lumMod val="50000"/>
                </a:schemeClr>
              </a:solidFill>
            </a:endParaRPr>
          </a:p>
          <a:p>
            <a:pPr marL="800100" lvl="1" indent="-342900">
              <a:buFont typeface="Arial" panose="020B0604020202020204" pitchFamily="34" charset="0"/>
              <a:buChar char="•"/>
            </a:pPr>
            <a:r>
              <a:rPr lang="en-US" sz="1800" b="1" dirty="0" smtClean="0">
                <a:solidFill>
                  <a:schemeClr val="tx1">
                    <a:lumMod val="50000"/>
                  </a:schemeClr>
                </a:solidFill>
              </a:rPr>
              <a:t>Inquiries</a:t>
            </a:r>
            <a:endParaRPr lang="en-US" sz="1800" b="1" dirty="0">
              <a:solidFill>
                <a:schemeClr val="tx1">
                  <a:lumMod val="50000"/>
                </a:schemeClr>
              </a:solidFill>
            </a:endParaRPr>
          </a:p>
          <a:p>
            <a:pPr marL="800100" lvl="1" indent="-342900">
              <a:buFont typeface="Arial" panose="020B0604020202020204" pitchFamily="34" charset="0"/>
              <a:buChar char="•"/>
            </a:pPr>
            <a:r>
              <a:rPr lang="en-US" sz="1800" b="1" dirty="0">
                <a:solidFill>
                  <a:schemeClr val="tx1">
                    <a:lumMod val="50000"/>
                  </a:schemeClr>
                </a:solidFill>
              </a:rPr>
              <a:t>.pdf of most recent invoice</a:t>
            </a:r>
          </a:p>
          <a:p>
            <a:pPr marL="800100" lvl="1" indent="-342900">
              <a:buFont typeface="Arial" panose="020B0604020202020204" pitchFamily="34" charset="0"/>
              <a:buChar char="•"/>
            </a:pPr>
            <a:r>
              <a:rPr lang="en-US" sz="1800" b="1" dirty="0">
                <a:solidFill>
                  <a:schemeClr val="tx1">
                    <a:lumMod val="50000"/>
                  </a:schemeClr>
                </a:solidFill>
              </a:rPr>
              <a:t>View account summary</a:t>
            </a:r>
          </a:p>
          <a:p>
            <a:pPr marL="800100" lvl="1" indent="-342900">
              <a:buFont typeface="Arial" panose="020B0604020202020204" pitchFamily="34" charset="0"/>
              <a:buChar char="•"/>
            </a:pPr>
            <a:r>
              <a:rPr lang="en-US" sz="1800" b="1" dirty="0" smtClean="0">
                <a:solidFill>
                  <a:schemeClr val="tx1">
                    <a:lumMod val="50000"/>
                  </a:schemeClr>
                </a:solidFill>
              </a:rPr>
              <a:t>Payment status</a:t>
            </a:r>
            <a:endParaRPr lang="en-US" sz="1800" b="1" dirty="0">
              <a:solidFill>
                <a:schemeClr val="tx1">
                  <a:lumMod val="50000"/>
                </a:schemeClr>
              </a:solidFill>
            </a:endParaRPr>
          </a:p>
        </p:txBody>
      </p:sp>
      <p:sp>
        <p:nvSpPr>
          <p:cNvPr id="4" name="Text Placeholder 18"/>
          <p:cNvSpPr txBox="1">
            <a:spLocks/>
          </p:cNvSpPr>
          <p:nvPr/>
        </p:nvSpPr>
        <p:spPr>
          <a:xfrm>
            <a:off x="193674" y="1600200"/>
            <a:ext cx="4302126" cy="383753"/>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r>
              <a:rPr lang="en-US" dirty="0"/>
              <a:t>List of billing accounts with </a:t>
            </a:r>
            <a:r>
              <a:rPr lang="en-US" dirty="0" smtClean="0"/>
              <a:t>invoices</a:t>
            </a:r>
            <a:endParaRPr dirty="0">
              <a:solidFill>
                <a:schemeClr val="bg1">
                  <a:lumMod val="95000"/>
                </a:schemeClr>
              </a:solidFill>
            </a:endParaRPr>
          </a:p>
        </p:txBody>
      </p:sp>
      <p:sp>
        <p:nvSpPr>
          <p:cNvPr id="5" name="Content Placeholder 25"/>
          <p:cNvSpPr txBox="1">
            <a:spLocks/>
          </p:cNvSpPr>
          <p:nvPr/>
        </p:nvSpPr>
        <p:spPr bwMode="auto">
          <a:xfrm>
            <a:off x="193674" y="4120306"/>
            <a:ext cx="4302126" cy="1670893"/>
          </a:xfrm>
          <a:prstGeom prst="rect">
            <a:avLst/>
          </a:prstGeom>
          <a:ln w="2222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lvl1pPr marL="285750" indent="-285750" algn="l" rtl="0" eaLnBrk="0" fontAlgn="base" hangingPunct="0">
              <a:lnSpc>
                <a:spcPct val="90000"/>
              </a:lnSpc>
              <a:spcBef>
                <a:spcPts val="1800"/>
              </a:spcBef>
              <a:spcAft>
                <a:spcPct val="0"/>
              </a:spcAft>
              <a:buClr>
                <a:srgbClr val="3641AD"/>
              </a:buClr>
              <a:buFont typeface="Times" pitchFamily="18" charset="0"/>
              <a:buBlip>
                <a:blip r:embed="rId2"/>
              </a:buBlip>
              <a:defRPr lang="en-US" sz="2400" b="1" kern="1200" dirty="0">
                <a:solidFill>
                  <a:schemeClr val="dk1"/>
                </a:solidFill>
                <a:latin typeface="+mn-lt"/>
                <a:ea typeface="+mn-ea"/>
                <a:cs typeface="+mn-cs"/>
              </a:defRPr>
            </a:lvl1pPr>
            <a:lvl2pPr marL="571500" indent="-223838" algn="l" rtl="0" eaLnBrk="0" fontAlgn="base" hangingPunct="0">
              <a:lnSpc>
                <a:spcPct val="90000"/>
              </a:lnSpc>
              <a:spcBef>
                <a:spcPts val="300"/>
              </a:spcBef>
              <a:spcAft>
                <a:spcPct val="0"/>
              </a:spcAft>
              <a:buFont typeface="Calibri" pitchFamily="34" charset="0"/>
              <a:buChar char="–"/>
              <a:defRPr lang="en-US" sz="2000" kern="1200" dirty="0">
                <a:solidFill>
                  <a:schemeClr val="dk1"/>
                </a:solidFill>
                <a:latin typeface="+mn-lt"/>
                <a:ea typeface="+mn-ea"/>
                <a:cs typeface="+mn-cs"/>
              </a:defRPr>
            </a:lvl2pPr>
            <a:lvl3pPr marL="742950" indent="-171450" algn="l" rtl="0" eaLnBrk="0" fontAlgn="base" hangingPunct="0">
              <a:lnSpc>
                <a:spcPct val="90000"/>
              </a:lnSpc>
              <a:spcBef>
                <a:spcPts val="300"/>
              </a:spcBef>
              <a:spcAft>
                <a:spcPct val="0"/>
              </a:spcAft>
              <a:buFont typeface="Arial" charset="0"/>
              <a:buChar char="•"/>
              <a:defRPr lang="en-US" kern="1200" dirty="0">
                <a:solidFill>
                  <a:schemeClr val="dk1"/>
                </a:solidFill>
                <a:latin typeface="+mn-lt"/>
                <a:ea typeface="+mn-ea"/>
                <a:cs typeface="+mn-cs"/>
              </a:defRPr>
            </a:lvl3pPr>
            <a:lvl4pPr marL="968375" indent="-169863" algn="l" rtl="0" eaLnBrk="0" fontAlgn="base" hangingPunct="0">
              <a:lnSpc>
                <a:spcPct val="90000"/>
              </a:lnSpc>
              <a:spcBef>
                <a:spcPts val="300"/>
              </a:spcBef>
              <a:spcAft>
                <a:spcPct val="0"/>
              </a:spcAft>
              <a:buFont typeface="Arial" charset="0"/>
              <a:buChar char="–"/>
              <a:defRPr lang="en-US" sz="1600" kern="1200" dirty="0">
                <a:solidFill>
                  <a:schemeClr val="dk1"/>
                </a:solidFill>
                <a:latin typeface="+mn-lt"/>
                <a:ea typeface="+mn-ea"/>
                <a:cs typeface="+mn-cs"/>
              </a:defRPr>
            </a:lvl4pPr>
            <a:lvl5pPr marL="1138238" indent="-169863" algn="l" rtl="0" eaLnBrk="0" fontAlgn="base" hangingPunct="0">
              <a:lnSpc>
                <a:spcPct val="90000"/>
              </a:lnSpc>
              <a:spcBef>
                <a:spcPts val="300"/>
              </a:spcBef>
              <a:spcAft>
                <a:spcPct val="0"/>
              </a:spcAft>
              <a:buFont typeface="Wingdings" pitchFamily="2" charset="2"/>
              <a:buChar char="§"/>
              <a:defRPr lang="en-US" sz="14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800100" lvl="1" indent="-342900">
              <a:buFont typeface="Arial" panose="020B0604020202020204" pitchFamily="34" charset="0"/>
              <a:buChar char="•"/>
            </a:pPr>
            <a:r>
              <a:rPr lang="en-US" sz="1200" dirty="0"/>
              <a:t>Account summary</a:t>
            </a:r>
          </a:p>
          <a:p>
            <a:pPr marL="800100" lvl="1" indent="-342900">
              <a:buFont typeface="Arial" panose="020B0604020202020204" pitchFamily="34" charset="0"/>
              <a:buChar char="•"/>
            </a:pPr>
            <a:r>
              <a:rPr lang="en-US" sz="1800" b="1" dirty="0">
                <a:solidFill>
                  <a:schemeClr val="tx1">
                    <a:lumMod val="50000"/>
                  </a:schemeClr>
                </a:solidFill>
              </a:rPr>
              <a:t>Account activity</a:t>
            </a:r>
          </a:p>
          <a:p>
            <a:pPr marL="800100" lvl="1" indent="-342900">
              <a:buFont typeface="Arial" panose="020B0604020202020204" pitchFamily="34" charset="0"/>
              <a:buChar char="•"/>
            </a:pPr>
            <a:r>
              <a:rPr lang="en-US" sz="1800" b="1" dirty="0" smtClean="0">
                <a:solidFill>
                  <a:schemeClr val="tx1">
                    <a:lumMod val="50000"/>
                  </a:schemeClr>
                </a:solidFill>
              </a:rPr>
              <a:t>List </a:t>
            </a:r>
            <a:r>
              <a:rPr lang="en-US" sz="1800" b="1" dirty="0">
                <a:solidFill>
                  <a:schemeClr val="tx1">
                    <a:lumMod val="50000"/>
                  </a:schemeClr>
                </a:solidFill>
              </a:rPr>
              <a:t>of current invoices in VAM</a:t>
            </a:r>
          </a:p>
          <a:p>
            <a:pPr marL="800100" lvl="1" indent="-342900">
              <a:buFont typeface="Arial" panose="020B0604020202020204" pitchFamily="34" charset="0"/>
              <a:buChar char="•"/>
            </a:pPr>
            <a:r>
              <a:rPr lang="en-US" sz="1800" b="1" dirty="0" smtClean="0">
                <a:solidFill>
                  <a:schemeClr val="tx1">
                    <a:lumMod val="50000"/>
                  </a:schemeClr>
                </a:solidFill>
              </a:rPr>
              <a:t>Change </a:t>
            </a:r>
            <a:r>
              <a:rPr lang="en-US" sz="1800" b="1" dirty="0">
                <a:solidFill>
                  <a:schemeClr val="tx1">
                    <a:lumMod val="50000"/>
                  </a:schemeClr>
                </a:solidFill>
              </a:rPr>
              <a:t>Address </a:t>
            </a:r>
          </a:p>
          <a:p>
            <a:pPr marL="800100" lvl="1" indent="-342900">
              <a:buFont typeface="Arial" panose="020B0604020202020204" pitchFamily="34" charset="0"/>
              <a:buChar char="•"/>
            </a:pPr>
            <a:r>
              <a:rPr lang="en-US" sz="1800" b="1" dirty="0" smtClean="0">
                <a:solidFill>
                  <a:schemeClr val="tx1">
                    <a:lumMod val="50000"/>
                  </a:schemeClr>
                </a:solidFill>
              </a:rPr>
              <a:t>Manage paperless</a:t>
            </a:r>
          </a:p>
          <a:p>
            <a:pPr marL="800100" lvl="1" indent="-342900">
              <a:buFont typeface="Arial" panose="020B0604020202020204" pitchFamily="34" charset="0"/>
              <a:buChar char="•"/>
            </a:pPr>
            <a:r>
              <a:rPr lang="en-US" sz="1800" b="1" dirty="0" smtClean="0">
                <a:solidFill>
                  <a:schemeClr val="tx1">
                    <a:lumMod val="50000"/>
                  </a:schemeClr>
                </a:solidFill>
              </a:rPr>
              <a:t>Current Invoice Summary</a:t>
            </a:r>
          </a:p>
          <a:p>
            <a:pPr marL="800100" lvl="1" indent="-342900">
              <a:buFont typeface="Arial" panose="020B0604020202020204" pitchFamily="34" charset="0"/>
              <a:buChar char="•"/>
            </a:pPr>
            <a:endParaRPr lang="en-US" sz="1200" dirty="0" smtClean="0"/>
          </a:p>
          <a:p>
            <a:pPr marL="800100" lvl="1" indent="-342900">
              <a:buFont typeface="Arial" panose="020B0604020202020204" pitchFamily="34" charset="0"/>
              <a:buChar char="•"/>
            </a:pPr>
            <a:endParaRPr lang="en-US" sz="1200" dirty="0"/>
          </a:p>
        </p:txBody>
      </p:sp>
      <p:sp>
        <p:nvSpPr>
          <p:cNvPr id="6" name="Text Placeholder 18"/>
          <p:cNvSpPr txBox="1">
            <a:spLocks/>
          </p:cNvSpPr>
          <p:nvPr/>
        </p:nvSpPr>
        <p:spPr>
          <a:xfrm>
            <a:off x="193674" y="3886200"/>
            <a:ext cx="4302126" cy="383753"/>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r>
              <a:rPr lang="en-US" dirty="0"/>
              <a:t>Account </a:t>
            </a:r>
            <a:r>
              <a:rPr lang="en-US" dirty="0" smtClean="0"/>
              <a:t>summary</a:t>
            </a:r>
            <a:endParaRPr lang="en-US" dirty="0"/>
          </a:p>
        </p:txBody>
      </p:sp>
      <p:sp>
        <p:nvSpPr>
          <p:cNvPr id="7" name="Content Placeholder 25"/>
          <p:cNvSpPr txBox="1">
            <a:spLocks/>
          </p:cNvSpPr>
          <p:nvPr/>
        </p:nvSpPr>
        <p:spPr bwMode="auto">
          <a:xfrm>
            <a:off x="4689474" y="1755352"/>
            <a:ext cx="4302126" cy="1292647"/>
          </a:xfrm>
          <a:prstGeom prst="rect">
            <a:avLst/>
          </a:prstGeom>
          <a:ln w="2222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lvl1pPr marL="285750" indent="-285750" algn="l" rtl="0" eaLnBrk="0" fontAlgn="base" hangingPunct="0">
              <a:lnSpc>
                <a:spcPct val="90000"/>
              </a:lnSpc>
              <a:spcBef>
                <a:spcPts val="1800"/>
              </a:spcBef>
              <a:spcAft>
                <a:spcPct val="0"/>
              </a:spcAft>
              <a:buClr>
                <a:srgbClr val="3641AD"/>
              </a:buClr>
              <a:buFont typeface="Times" pitchFamily="18" charset="0"/>
              <a:buBlip>
                <a:blip r:embed="rId2"/>
              </a:buBlip>
              <a:defRPr lang="en-US" sz="2400" b="1" kern="1200" dirty="0">
                <a:solidFill>
                  <a:schemeClr val="dk1"/>
                </a:solidFill>
                <a:latin typeface="+mn-lt"/>
                <a:ea typeface="+mn-ea"/>
                <a:cs typeface="+mn-cs"/>
              </a:defRPr>
            </a:lvl1pPr>
            <a:lvl2pPr marL="571500" indent="-223838" algn="l" rtl="0" eaLnBrk="0" fontAlgn="base" hangingPunct="0">
              <a:lnSpc>
                <a:spcPct val="90000"/>
              </a:lnSpc>
              <a:spcBef>
                <a:spcPts val="300"/>
              </a:spcBef>
              <a:spcAft>
                <a:spcPct val="0"/>
              </a:spcAft>
              <a:buFont typeface="Calibri" pitchFamily="34" charset="0"/>
              <a:buChar char="–"/>
              <a:defRPr lang="en-US" sz="2000" kern="1200" dirty="0">
                <a:solidFill>
                  <a:schemeClr val="dk1"/>
                </a:solidFill>
                <a:latin typeface="+mn-lt"/>
                <a:ea typeface="+mn-ea"/>
                <a:cs typeface="+mn-cs"/>
              </a:defRPr>
            </a:lvl2pPr>
            <a:lvl3pPr marL="742950" indent="-171450" algn="l" rtl="0" eaLnBrk="0" fontAlgn="base" hangingPunct="0">
              <a:lnSpc>
                <a:spcPct val="90000"/>
              </a:lnSpc>
              <a:spcBef>
                <a:spcPts val="300"/>
              </a:spcBef>
              <a:spcAft>
                <a:spcPct val="0"/>
              </a:spcAft>
              <a:buFont typeface="Arial" charset="0"/>
              <a:buChar char="•"/>
              <a:defRPr lang="en-US" kern="1200" dirty="0">
                <a:solidFill>
                  <a:schemeClr val="dk1"/>
                </a:solidFill>
                <a:latin typeface="+mn-lt"/>
                <a:ea typeface="+mn-ea"/>
                <a:cs typeface="+mn-cs"/>
              </a:defRPr>
            </a:lvl3pPr>
            <a:lvl4pPr marL="968375" indent="-169863" algn="l" rtl="0" eaLnBrk="0" fontAlgn="base" hangingPunct="0">
              <a:lnSpc>
                <a:spcPct val="90000"/>
              </a:lnSpc>
              <a:spcBef>
                <a:spcPts val="300"/>
              </a:spcBef>
              <a:spcAft>
                <a:spcPct val="0"/>
              </a:spcAft>
              <a:buFont typeface="Arial" charset="0"/>
              <a:buChar char="–"/>
              <a:defRPr lang="en-US" sz="1600" kern="1200" dirty="0">
                <a:solidFill>
                  <a:schemeClr val="dk1"/>
                </a:solidFill>
                <a:latin typeface="+mn-lt"/>
                <a:ea typeface="+mn-ea"/>
                <a:cs typeface="+mn-cs"/>
              </a:defRPr>
            </a:lvl4pPr>
            <a:lvl5pPr marL="1138238" indent="-169863" algn="l" rtl="0" eaLnBrk="0" fontAlgn="base" hangingPunct="0">
              <a:lnSpc>
                <a:spcPct val="90000"/>
              </a:lnSpc>
              <a:spcBef>
                <a:spcPts val="300"/>
              </a:spcBef>
              <a:spcAft>
                <a:spcPct val="0"/>
              </a:spcAft>
              <a:buFont typeface="Wingdings" pitchFamily="2" charset="2"/>
              <a:buChar char="§"/>
              <a:defRPr lang="en-US" sz="14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800100" lvl="1" indent="-342900">
              <a:buFont typeface="Arial" panose="020B0604020202020204" pitchFamily="34" charset="0"/>
              <a:buChar char="•"/>
            </a:pPr>
            <a:endParaRPr lang="en-US" sz="1200" b="1" dirty="0" smtClean="0"/>
          </a:p>
          <a:p>
            <a:pPr marL="800100" lvl="1" indent="-342900">
              <a:buFont typeface="Arial" panose="020B0604020202020204" pitchFamily="34" charset="0"/>
              <a:buChar char="•"/>
            </a:pPr>
            <a:endParaRPr lang="en-US" sz="1200" b="1" dirty="0" smtClean="0"/>
          </a:p>
          <a:p>
            <a:pPr marL="971550" lvl="2" indent="-342900">
              <a:buFont typeface="Arial" panose="020B0604020202020204" pitchFamily="34" charset="0"/>
              <a:buChar char="•"/>
            </a:pPr>
            <a:r>
              <a:rPr lang="en-US" b="1" dirty="0" smtClean="0">
                <a:solidFill>
                  <a:schemeClr val="tx1">
                    <a:lumMod val="50000"/>
                  </a:schemeClr>
                </a:solidFill>
              </a:rPr>
              <a:t>Create Inquiry</a:t>
            </a:r>
          </a:p>
          <a:p>
            <a:pPr marL="971550" lvl="2" indent="-342900">
              <a:buFont typeface="Arial" panose="020B0604020202020204" pitchFamily="34" charset="0"/>
              <a:buChar char="•"/>
            </a:pPr>
            <a:r>
              <a:rPr lang="en-US" b="1" dirty="0" smtClean="0">
                <a:solidFill>
                  <a:schemeClr val="tx1">
                    <a:lumMod val="50000"/>
                  </a:schemeClr>
                </a:solidFill>
              </a:rPr>
              <a:t>Inquiry Status</a:t>
            </a:r>
            <a:endParaRPr lang="en-US" b="1" dirty="0">
              <a:solidFill>
                <a:schemeClr val="tx1">
                  <a:lumMod val="50000"/>
                </a:schemeClr>
              </a:solidFill>
            </a:endParaRPr>
          </a:p>
          <a:p>
            <a:pPr marL="971550" lvl="2" indent="-342900">
              <a:buFont typeface="Arial" panose="020B0604020202020204" pitchFamily="34" charset="0"/>
              <a:buChar char="•"/>
            </a:pPr>
            <a:r>
              <a:rPr lang="en-US" b="1" dirty="0" smtClean="0">
                <a:solidFill>
                  <a:schemeClr val="tx1">
                    <a:lumMod val="50000"/>
                  </a:schemeClr>
                </a:solidFill>
              </a:rPr>
              <a:t>Update Inquiry</a:t>
            </a:r>
          </a:p>
        </p:txBody>
      </p:sp>
      <p:sp>
        <p:nvSpPr>
          <p:cNvPr id="8" name="Text Placeholder 18"/>
          <p:cNvSpPr txBox="1">
            <a:spLocks/>
          </p:cNvSpPr>
          <p:nvPr/>
        </p:nvSpPr>
        <p:spPr>
          <a:xfrm>
            <a:off x="4689474" y="1602953"/>
            <a:ext cx="4302126" cy="383753"/>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r>
              <a:rPr lang="en-US" dirty="0" smtClean="0"/>
              <a:t>Inquiries</a:t>
            </a:r>
            <a:endParaRPr lang="en-US" dirty="0"/>
          </a:p>
        </p:txBody>
      </p:sp>
      <p:sp>
        <p:nvSpPr>
          <p:cNvPr id="11" name="Content Placeholder 25"/>
          <p:cNvSpPr txBox="1">
            <a:spLocks/>
          </p:cNvSpPr>
          <p:nvPr/>
        </p:nvSpPr>
        <p:spPr bwMode="auto">
          <a:xfrm>
            <a:off x="4730748" y="4102860"/>
            <a:ext cx="4260852" cy="2297939"/>
          </a:xfrm>
          <a:prstGeom prst="rect">
            <a:avLst/>
          </a:prstGeom>
          <a:ln w="2222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lvl1pPr marL="285750" indent="-285750" algn="l" rtl="0" eaLnBrk="0" fontAlgn="base" hangingPunct="0">
              <a:lnSpc>
                <a:spcPct val="90000"/>
              </a:lnSpc>
              <a:spcBef>
                <a:spcPts val="1800"/>
              </a:spcBef>
              <a:spcAft>
                <a:spcPct val="0"/>
              </a:spcAft>
              <a:buClr>
                <a:srgbClr val="3641AD"/>
              </a:buClr>
              <a:buFont typeface="Times" pitchFamily="18" charset="0"/>
              <a:buBlip>
                <a:blip r:embed="rId2"/>
              </a:buBlip>
              <a:defRPr lang="en-US" sz="2400" b="1" kern="1200" dirty="0">
                <a:solidFill>
                  <a:schemeClr val="dk1"/>
                </a:solidFill>
                <a:latin typeface="+mn-lt"/>
                <a:ea typeface="+mn-ea"/>
                <a:cs typeface="+mn-cs"/>
              </a:defRPr>
            </a:lvl1pPr>
            <a:lvl2pPr marL="571500" indent="-223838" algn="l" rtl="0" eaLnBrk="0" fontAlgn="base" hangingPunct="0">
              <a:lnSpc>
                <a:spcPct val="90000"/>
              </a:lnSpc>
              <a:spcBef>
                <a:spcPts val="300"/>
              </a:spcBef>
              <a:spcAft>
                <a:spcPct val="0"/>
              </a:spcAft>
              <a:buFont typeface="Calibri" pitchFamily="34" charset="0"/>
              <a:buChar char="–"/>
              <a:defRPr lang="en-US" sz="2000" kern="1200" dirty="0">
                <a:solidFill>
                  <a:schemeClr val="dk1"/>
                </a:solidFill>
                <a:latin typeface="+mn-lt"/>
                <a:ea typeface="+mn-ea"/>
                <a:cs typeface="+mn-cs"/>
              </a:defRPr>
            </a:lvl2pPr>
            <a:lvl3pPr marL="742950" indent="-171450" algn="l" rtl="0" eaLnBrk="0" fontAlgn="base" hangingPunct="0">
              <a:lnSpc>
                <a:spcPct val="90000"/>
              </a:lnSpc>
              <a:spcBef>
                <a:spcPts val="300"/>
              </a:spcBef>
              <a:spcAft>
                <a:spcPct val="0"/>
              </a:spcAft>
              <a:buFont typeface="Arial" charset="0"/>
              <a:buChar char="•"/>
              <a:defRPr lang="en-US" kern="1200" dirty="0">
                <a:solidFill>
                  <a:schemeClr val="dk1"/>
                </a:solidFill>
                <a:latin typeface="+mn-lt"/>
                <a:ea typeface="+mn-ea"/>
                <a:cs typeface="+mn-cs"/>
              </a:defRPr>
            </a:lvl3pPr>
            <a:lvl4pPr marL="968375" indent="-169863" algn="l" rtl="0" eaLnBrk="0" fontAlgn="base" hangingPunct="0">
              <a:lnSpc>
                <a:spcPct val="90000"/>
              </a:lnSpc>
              <a:spcBef>
                <a:spcPts val="300"/>
              </a:spcBef>
              <a:spcAft>
                <a:spcPct val="0"/>
              </a:spcAft>
              <a:buFont typeface="Arial" charset="0"/>
              <a:buChar char="–"/>
              <a:defRPr lang="en-US" sz="1600" kern="1200" dirty="0">
                <a:solidFill>
                  <a:schemeClr val="dk1"/>
                </a:solidFill>
                <a:latin typeface="+mn-lt"/>
                <a:ea typeface="+mn-ea"/>
                <a:cs typeface="+mn-cs"/>
              </a:defRPr>
            </a:lvl4pPr>
            <a:lvl5pPr marL="1138238" indent="-169863" algn="l" rtl="0" eaLnBrk="0" fontAlgn="base" hangingPunct="0">
              <a:lnSpc>
                <a:spcPct val="90000"/>
              </a:lnSpc>
              <a:spcBef>
                <a:spcPts val="300"/>
              </a:spcBef>
              <a:spcAft>
                <a:spcPct val="0"/>
              </a:spcAft>
              <a:buFont typeface="Wingdings" pitchFamily="2" charset="2"/>
              <a:buChar char="§"/>
              <a:defRPr lang="en-US" sz="14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800100" lvl="1" indent="-342900">
              <a:buFont typeface="Arial" panose="020B0604020202020204" pitchFamily="34" charset="0"/>
              <a:buChar char="•"/>
            </a:pPr>
            <a:endParaRPr lang="en-US" sz="1600" dirty="0" smtClean="0"/>
          </a:p>
          <a:p>
            <a:pPr marL="1143000" lvl="1" indent="-400050">
              <a:buFont typeface="Arial" panose="020B0604020202020204" pitchFamily="34" charset="0"/>
              <a:buChar char="•"/>
            </a:pPr>
            <a:r>
              <a:rPr lang="en-US" sz="1800" b="1" dirty="0" smtClean="0">
                <a:solidFill>
                  <a:schemeClr val="tx1">
                    <a:lumMod val="50000"/>
                  </a:schemeClr>
                </a:solidFill>
              </a:rPr>
              <a:t>Payments</a:t>
            </a:r>
            <a:endParaRPr lang="en-US" sz="1800" b="1" dirty="0">
              <a:solidFill>
                <a:schemeClr val="tx1">
                  <a:lumMod val="50000"/>
                </a:schemeClr>
              </a:solidFill>
            </a:endParaRPr>
          </a:p>
          <a:p>
            <a:pPr marL="1143000" lvl="1" indent="-400050">
              <a:buFont typeface="Arial" panose="020B0604020202020204" pitchFamily="34" charset="0"/>
              <a:buChar char="•"/>
            </a:pPr>
            <a:r>
              <a:rPr lang="en-US" sz="1800" b="1" dirty="0" smtClean="0">
                <a:solidFill>
                  <a:schemeClr val="tx1">
                    <a:lumMod val="50000"/>
                  </a:schemeClr>
                </a:solidFill>
              </a:rPr>
              <a:t>Payment tracking</a:t>
            </a:r>
          </a:p>
          <a:p>
            <a:pPr marL="1143000" lvl="1" indent="-400050">
              <a:buFont typeface="Arial" panose="020B0604020202020204" pitchFamily="34" charset="0"/>
              <a:buChar char="•"/>
            </a:pPr>
            <a:r>
              <a:rPr lang="en-US" sz="1800" b="1" dirty="0" smtClean="0">
                <a:solidFill>
                  <a:schemeClr val="tx1">
                    <a:lumMod val="50000"/>
                  </a:schemeClr>
                </a:solidFill>
              </a:rPr>
              <a:t>Search</a:t>
            </a:r>
            <a:endParaRPr lang="en-US" sz="1800" b="1" dirty="0">
              <a:solidFill>
                <a:schemeClr val="tx1">
                  <a:lumMod val="50000"/>
                </a:schemeClr>
              </a:solidFill>
            </a:endParaRPr>
          </a:p>
          <a:p>
            <a:pPr marL="1143000" lvl="1" indent="-400050">
              <a:buFont typeface="Arial" panose="020B0604020202020204" pitchFamily="34" charset="0"/>
              <a:buChar char="•"/>
            </a:pPr>
            <a:r>
              <a:rPr lang="en-US" sz="1800" b="1" dirty="0" smtClean="0">
                <a:solidFill>
                  <a:schemeClr val="tx1">
                    <a:lumMod val="50000"/>
                  </a:schemeClr>
                </a:solidFill>
              </a:rPr>
              <a:t>Payment Receipt</a:t>
            </a:r>
          </a:p>
          <a:p>
            <a:pPr marL="1143000" lvl="1" indent="-400050">
              <a:buFont typeface="Arial" panose="020B0604020202020204" pitchFamily="34" charset="0"/>
              <a:buChar char="•"/>
            </a:pPr>
            <a:r>
              <a:rPr lang="en-US" sz="1800" b="1" dirty="0">
                <a:solidFill>
                  <a:schemeClr val="tx1">
                    <a:lumMod val="50000"/>
                  </a:schemeClr>
                </a:solidFill>
              </a:rPr>
              <a:t>Make  </a:t>
            </a:r>
            <a:r>
              <a:rPr lang="en-US" sz="1800" b="1" dirty="0" smtClean="0">
                <a:solidFill>
                  <a:schemeClr val="tx1">
                    <a:lumMod val="50000"/>
                  </a:schemeClr>
                </a:solidFill>
              </a:rPr>
              <a:t>Payments</a:t>
            </a:r>
          </a:p>
          <a:p>
            <a:pPr marL="1143000" lvl="1" indent="-400050">
              <a:buFont typeface="Arial" panose="020B0604020202020204" pitchFamily="34" charset="0"/>
              <a:buChar char="•"/>
            </a:pPr>
            <a:r>
              <a:rPr lang="en-US" sz="1800" b="1" dirty="0">
                <a:solidFill>
                  <a:schemeClr val="tx1">
                    <a:lumMod val="50000"/>
                  </a:schemeClr>
                </a:solidFill>
              </a:rPr>
              <a:t>Manage Payment </a:t>
            </a:r>
            <a:r>
              <a:rPr lang="en-US" sz="1800" b="1" dirty="0" smtClean="0">
                <a:solidFill>
                  <a:schemeClr val="tx1">
                    <a:lumMod val="50000"/>
                  </a:schemeClr>
                </a:solidFill>
              </a:rPr>
              <a:t>Accounts</a:t>
            </a:r>
          </a:p>
          <a:p>
            <a:pPr marL="1143000" lvl="1" indent="-400050">
              <a:buFont typeface="Arial" panose="020B0604020202020204" pitchFamily="34" charset="0"/>
              <a:buChar char="•"/>
            </a:pPr>
            <a:r>
              <a:rPr lang="en-US" sz="1800" b="1" dirty="0" smtClean="0">
                <a:solidFill>
                  <a:schemeClr val="tx1">
                    <a:lumMod val="50000"/>
                  </a:schemeClr>
                </a:solidFill>
              </a:rPr>
              <a:t>Payment History</a:t>
            </a:r>
            <a:endParaRPr lang="en-US" sz="1800" b="1" dirty="0">
              <a:solidFill>
                <a:schemeClr val="tx1">
                  <a:lumMod val="50000"/>
                </a:schemeClr>
              </a:solidFill>
            </a:endParaRPr>
          </a:p>
        </p:txBody>
      </p:sp>
      <p:sp>
        <p:nvSpPr>
          <p:cNvPr id="12" name="Text Placeholder 18"/>
          <p:cNvSpPr txBox="1">
            <a:spLocks/>
          </p:cNvSpPr>
          <p:nvPr/>
        </p:nvSpPr>
        <p:spPr>
          <a:xfrm>
            <a:off x="4689474" y="3886200"/>
            <a:ext cx="4302126" cy="383753"/>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r>
              <a:rPr lang="en-US" dirty="0" smtClean="0"/>
              <a:t>Payment</a:t>
            </a:r>
            <a:endParaRPr lang="en-US" dirty="0"/>
          </a:p>
        </p:txBody>
      </p:sp>
    </p:spTree>
    <p:extLst>
      <p:ext uri="{BB962C8B-B14F-4D97-AF65-F5344CB8AC3E}">
        <p14:creationId xmlns:p14="http://schemas.microsoft.com/office/powerpoint/2010/main" val="1094652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Rectangle 2"/>
          <p:cNvSpPr/>
          <p:nvPr/>
        </p:nvSpPr>
        <p:spPr>
          <a:xfrm>
            <a:off x="2255617" y="3335179"/>
            <a:ext cx="1967745" cy="1200329"/>
          </a:xfrm>
          <a:prstGeom prst="rect">
            <a:avLst/>
          </a:prstGeom>
        </p:spPr>
        <p:txBody>
          <a:bodyPr wrap="square">
            <a:spAutoFit/>
          </a:bodyPr>
          <a:lstStyle/>
          <a:p>
            <a:pPr marL="342900" indent="-342900">
              <a:buAutoNum type="arabicPeriod"/>
            </a:pPr>
            <a:endParaRPr lang="en-US" dirty="0" smtClean="0"/>
          </a:p>
          <a:p>
            <a:pPr marL="800100" lvl="1" indent="-342900">
              <a:buAutoNum type="arabicPeriod"/>
            </a:pPr>
            <a:endParaRPr lang="en-US" dirty="0"/>
          </a:p>
          <a:p>
            <a:endParaRPr lang="en-US" dirty="0" smtClean="0"/>
          </a:p>
          <a:p>
            <a:pPr marL="800100" lvl="1" indent="-342900">
              <a:buAutoNum type="arabicPeriod"/>
            </a:pPr>
            <a:endParaRPr lang="en-US" dirty="0"/>
          </a:p>
        </p:txBody>
      </p:sp>
      <p:sp>
        <p:nvSpPr>
          <p:cNvPr id="5" name="Content Placeholder 25"/>
          <p:cNvSpPr txBox="1">
            <a:spLocks/>
          </p:cNvSpPr>
          <p:nvPr/>
        </p:nvSpPr>
        <p:spPr bwMode="auto">
          <a:xfrm>
            <a:off x="76201" y="1301749"/>
            <a:ext cx="4419600" cy="1831697"/>
          </a:xfrm>
          <a:prstGeom prst="rect">
            <a:avLst/>
          </a:prstGeom>
          <a:ln w="2222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lvl1pPr marL="285750" indent="-285750" algn="l" rtl="0" eaLnBrk="0" fontAlgn="base" hangingPunct="0">
              <a:lnSpc>
                <a:spcPct val="90000"/>
              </a:lnSpc>
              <a:spcBef>
                <a:spcPts val="1800"/>
              </a:spcBef>
              <a:spcAft>
                <a:spcPct val="0"/>
              </a:spcAft>
              <a:buClr>
                <a:srgbClr val="3641AD"/>
              </a:buClr>
              <a:buFont typeface="Times" pitchFamily="18" charset="0"/>
              <a:buBlip>
                <a:blip r:embed="rId2"/>
              </a:buBlip>
              <a:defRPr lang="en-US" sz="2400" b="1" kern="1200" dirty="0">
                <a:solidFill>
                  <a:schemeClr val="dk1"/>
                </a:solidFill>
                <a:latin typeface="+mn-lt"/>
                <a:ea typeface="+mn-ea"/>
                <a:cs typeface="+mn-cs"/>
              </a:defRPr>
            </a:lvl1pPr>
            <a:lvl2pPr marL="571500" indent="-223838" algn="l" rtl="0" eaLnBrk="0" fontAlgn="base" hangingPunct="0">
              <a:lnSpc>
                <a:spcPct val="90000"/>
              </a:lnSpc>
              <a:spcBef>
                <a:spcPts val="300"/>
              </a:spcBef>
              <a:spcAft>
                <a:spcPct val="0"/>
              </a:spcAft>
              <a:buFont typeface="Calibri" pitchFamily="34" charset="0"/>
              <a:buChar char="–"/>
              <a:defRPr lang="en-US" sz="2000" kern="1200" dirty="0">
                <a:solidFill>
                  <a:schemeClr val="dk1"/>
                </a:solidFill>
                <a:latin typeface="+mn-lt"/>
                <a:ea typeface="+mn-ea"/>
                <a:cs typeface="+mn-cs"/>
              </a:defRPr>
            </a:lvl2pPr>
            <a:lvl3pPr marL="742950" indent="-171450" algn="l" rtl="0" eaLnBrk="0" fontAlgn="base" hangingPunct="0">
              <a:lnSpc>
                <a:spcPct val="90000"/>
              </a:lnSpc>
              <a:spcBef>
                <a:spcPts val="300"/>
              </a:spcBef>
              <a:spcAft>
                <a:spcPct val="0"/>
              </a:spcAft>
              <a:buFont typeface="Arial" charset="0"/>
              <a:buChar char="•"/>
              <a:defRPr lang="en-US" kern="1200" dirty="0">
                <a:solidFill>
                  <a:schemeClr val="dk1"/>
                </a:solidFill>
                <a:latin typeface="+mn-lt"/>
                <a:ea typeface="+mn-ea"/>
                <a:cs typeface="+mn-cs"/>
              </a:defRPr>
            </a:lvl3pPr>
            <a:lvl4pPr marL="968375" indent="-169863" algn="l" rtl="0" eaLnBrk="0" fontAlgn="base" hangingPunct="0">
              <a:lnSpc>
                <a:spcPct val="90000"/>
              </a:lnSpc>
              <a:spcBef>
                <a:spcPts val="300"/>
              </a:spcBef>
              <a:spcAft>
                <a:spcPct val="0"/>
              </a:spcAft>
              <a:buFont typeface="Arial" charset="0"/>
              <a:buChar char="–"/>
              <a:defRPr lang="en-US" sz="1600" kern="1200" dirty="0">
                <a:solidFill>
                  <a:schemeClr val="dk1"/>
                </a:solidFill>
                <a:latin typeface="+mn-lt"/>
                <a:ea typeface="+mn-ea"/>
                <a:cs typeface="+mn-cs"/>
              </a:defRPr>
            </a:lvl4pPr>
            <a:lvl5pPr marL="1138238" indent="-169863" algn="l" rtl="0" eaLnBrk="0" fontAlgn="base" hangingPunct="0">
              <a:lnSpc>
                <a:spcPct val="90000"/>
              </a:lnSpc>
              <a:spcBef>
                <a:spcPts val="300"/>
              </a:spcBef>
              <a:spcAft>
                <a:spcPct val="0"/>
              </a:spcAft>
              <a:buFont typeface="Wingdings" pitchFamily="2" charset="2"/>
              <a:buChar char="§"/>
              <a:defRPr lang="en-US" sz="14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800100" lvl="1" indent="-342900">
              <a:buFont typeface="Arial" panose="020B0604020202020204" pitchFamily="34" charset="0"/>
              <a:buChar char="•"/>
            </a:pPr>
            <a:endParaRPr lang="en-US" sz="1800" b="1" dirty="0" smtClean="0"/>
          </a:p>
          <a:p>
            <a:pPr marL="800100" lvl="1" indent="-342900">
              <a:buFont typeface="Arial" panose="020B0604020202020204" pitchFamily="34" charset="0"/>
              <a:buChar char="•"/>
            </a:pPr>
            <a:r>
              <a:rPr lang="en-US" sz="1800" b="1" dirty="0" smtClean="0"/>
              <a:t>SOA</a:t>
            </a:r>
            <a:r>
              <a:rPr lang="en-US" sz="1800" b="1" dirty="0"/>
              <a:t>, reusable services for each function</a:t>
            </a:r>
          </a:p>
          <a:p>
            <a:pPr marL="800100" lvl="1" indent="-342900">
              <a:buFont typeface="Arial" panose="020B0604020202020204" pitchFamily="34" charset="0"/>
              <a:buChar char="•"/>
            </a:pPr>
            <a:r>
              <a:rPr lang="en-US" sz="1800" b="1" dirty="0"/>
              <a:t>VEC Middle tier to call VAM for billing data</a:t>
            </a:r>
          </a:p>
          <a:p>
            <a:pPr marL="800100" lvl="1" indent="-342900">
              <a:buFont typeface="Arial" panose="020B0604020202020204" pitchFamily="34" charset="0"/>
              <a:buChar char="•"/>
            </a:pPr>
            <a:r>
              <a:rPr lang="en-US" sz="1800" b="1" dirty="0"/>
              <a:t>VEC to manage presentation details for </a:t>
            </a:r>
            <a:r>
              <a:rPr lang="en-US" sz="1800" b="1" dirty="0" smtClean="0"/>
              <a:t>services</a:t>
            </a:r>
          </a:p>
          <a:p>
            <a:pPr marL="800100" lvl="1" indent="-342900">
              <a:buFont typeface="Arial" panose="020B0604020202020204" pitchFamily="34" charset="0"/>
              <a:buChar char="•"/>
            </a:pPr>
            <a:endParaRPr lang="en-US" sz="1200" dirty="0"/>
          </a:p>
        </p:txBody>
      </p:sp>
      <p:sp>
        <p:nvSpPr>
          <p:cNvPr id="6" name="Text Placeholder 18"/>
          <p:cNvSpPr txBox="1">
            <a:spLocks/>
          </p:cNvSpPr>
          <p:nvPr/>
        </p:nvSpPr>
        <p:spPr>
          <a:xfrm>
            <a:off x="76200" y="1143000"/>
            <a:ext cx="4419601" cy="286438"/>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r>
              <a:rPr lang="en-US" dirty="0"/>
              <a:t>Architecture considerations - </a:t>
            </a:r>
            <a:r>
              <a:rPr lang="en-US" dirty="0" smtClean="0"/>
              <a:t>VAM</a:t>
            </a:r>
            <a:endParaRPr lang="en-US" dirty="0"/>
          </a:p>
        </p:txBody>
      </p:sp>
      <p:sp>
        <p:nvSpPr>
          <p:cNvPr id="7" name="Content Placeholder 25"/>
          <p:cNvSpPr txBox="1">
            <a:spLocks/>
          </p:cNvSpPr>
          <p:nvPr/>
        </p:nvSpPr>
        <p:spPr bwMode="auto">
          <a:xfrm>
            <a:off x="4724400" y="1308100"/>
            <a:ext cx="4343401" cy="1825346"/>
          </a:xfrm>
          <a:prstGeom prst="rect">
            <a:avLst/>
          </a:prstGeom>
          <a:ln w="2222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lvl1pPr marL="285750" indent="-285750" algn="l" rtl="0" eaLnBrk="0" fontAlgn="base" hangingPunct="0">
              <a:lnSpc>
                <a:spcPct val="90000"/>
              </a:lnSpc>
              <a:spcBef>
                <a:spcPts val="1800"/>
              </a:spcBef>
              <a:spcAft>
                <a:spcPct val="0"/>
              </a:spcAft>
              <a:buClr>
                <a:srgbClr val="3641AD"/>
              </a:buClr>
              <a:buFont typeface="Times" pitchFamily="18" charset="0"/>
              <a:buBlip>
                <a:blip r:embed="rId2"/>
              </a:buBlip>
              <a:defRPr lang="en-US" sz="2400" b="1" kern="1200" dirty="0">
                <a:solidFill>
                  <a:schemeClr val="dk1"/>
                </a:solidFill>
                <a:latin typeface="+mn-lt"/>
                <a:ea typeface="+mn-ea"/>
                <a:cs typeface="+mn-cs"/>
              </a:defRPr>
            </a:lvl1pPr>
            <a:lvl2pPr marL="571500" indent="-223838" algn="l" rtl="0" eaLnBrk="0" fontAlgn="base" hangingPunct="0">
              <a:lnSpc>
                <a:spcPct val="90000"/>
              </a:lnSpc>
              <a:spcBef>
                <a:spcPts val="300"/>
              </a:spcBef>
              <a:spcAft>
                <a:spcPct val="0"/>
              </a:spcAft>
              <a:buFont typeface="Calibri" pitchFamily="34" charset="0"/>
              <a:buChar char="–"/>
              <a:defRPr lang="en-US" sz="2000" kern="1200" dirty="0">
                <a:solidFill>
                  <a:schemeClr val="dk1"/>
                </a:solidFill>
                <a:latin typeface="+mn-lt"/>
                <a:ea typeface="+mn-ea"/>
                <a:cs typeface="+mn-cs"/>
              </a:defRPr>
            </a:lvl2pPr>
            <a:lvl3pPr marL="742950" indent="-171450" algn="l" rtl="0" eaLnBrk="0" fontAlgn="base" hangingPunct="0">
              <a:lnSpc>
                <a:spcPct val="90000"/>
              </a:lnSpc>
              <a:spcBef>
                <a:spcPts val="300"/>
              </a:spcBef>
              <a:spcAft>
                <a:spcPct val="0"/>
              </a:spcAft>
              <a:buFont typeface="Arial" charset="0"/>
              <a:buChar char="•"/>
              <a:defRPr lang="en-US" kern="1200" dirty="0">
                <a:solidFill>
                  <a:schemeClr val="dk1"/>
                </a:solidFill>
                <a:latin typeface="+mn-lt"/>
                <a:ea typeface="+mn-ea"/>
                <a:cs typeface="+mn-cs"/>
              </a:defRPr>
            </a:lvl3pPr>
            <a:lvl4pPr marL="968375" indent="-169863" algn="l" rtl="0" eaLnBrk="0" fontAlgn="base" hangingPunct="0">
              <a:lnSpc>
                <a:spcPct val="90000"/>
              </a:lnSpc>
              <a:spcBef>
                <a:spcPts val="300"/>
              </a:spcBef>
              <a:spcAft>
                <a:spcPct val="0"/>
              </a:spcAft>
              <a:buFont typeface="Arial" charset="0"/>
              <a:buChar char="–"/>
              <a:defRPr lang="en-US" sz="1600" kern="1200" dirty="0">
                <a:solidFill>
                  <a:schemeClr val="dk1"/>
                </a:solidFill>
                <a:latin typeface="+mn-lt"/>
                <a:ea typeface="+mn-ea"/>
                <a:cs typeface="+mn-cs"/>
              </a:defRPr>
            </a:lvl4pPr>
            <a:lvl5pPr marL="1138238" indent="-169863" algn="l" rtl="0" eaLnBrk="0" fontAlgn="base" hangingPunct="0">
              <a:lnSpc>
                <a:spcPct val="90000"/>
              </a:lnSpc>
              <a:spcBef>
                <a:spcPts val="300"/>
              </a:spcBef>
              <a:spcAft>
                <a:spcPct val="0"/>
              </a:spcAft>
              <a:buFont typeface="Wingdings" pitchFamily="2" charset="2"/>
              <a:buChar char="§"/>
              <a:defRPr lang="en-US" sz="14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800100" lvl="1" indent="-342900">
              <a:buFont typeface="Arial" panose="020B0604020202020204" pitchFamily="34" charset="0"/>
              <a:buChar char="•"/>
            </a:pPr>
            <a:endParaRPr lang="en-US" sz="1200" dirty="0" smtClean="0"/>
          </a:p>
          <a:p>
            <a:pPr marL="800100" lvl="1" indent="-342900">
              <a:buFont typeface="Arial" panose="020B0604020202020204" pitchFamily="34" charset="0"/>
              <a:buChar char="•"/>
            </a:pPr>
            <a:r>
              <a:rPr lang="en-US" sz="1800" b="1" dirty="0" smtClean="0"/>
              <a:t>Decouple </a:t>
            </a:r>
            <a:r>
              <a:rPr lang="en-US" sz="1800" b="1" dirty="0"/>
              <a:t>tight integration between Portal Billing and </a:t>
            </a:r>
            <a:r>
              <a:rPr lang="en-US" sz="1800" b="1" dirty="0" smtClean="0"/>
              <a:t>ICI</a:t>
            </a:r>
            <a:endParaRPr lang="en-US" sz="1800" b="1" dirty="0"/>
          </a:p>
          <a:p>
            <a:pPr marL="800100" lvl="1" indent="-342900">
              <a:buFont typeface="Arial" panose="020B0604020202020204" pitchFamily="34" charset="0"/>
              <a:buChar char="•"/>
            </a:pPr>
            <a:r>
              <a:rPr lang="en-US" sz="1800" b="1" dirty="0"/>
              <a:t>Create reusable services for VEC/CRM/Mobile</a:t>
            </a:r>
          </a:p>
          <a:p>
            <a:pPr marL="800100" lvl="1" indent="-342900">
              <a:buFont typeface="Arial" panose="020B0604020202020204" pitchFamily="34" charset="0"/>
              <a:buChar char="•"/>
            </a:pPr>
            <a:r>
              <a:rPr lang="en-US" sz="1800" b="1" dirty="0"/>
              <a:t>VEC Middle tier to call VAC services for Inquiries</a:t>
            </a:r>
          </a:p>
        </p:txBody>
      </p:sp>
      <p:sp>
        <p:nvSpPr>
          <p:cNvPr id="8" name="Text Placeholder 18"/>
          <p:cNvSpPr txBox="1">
            <a:spLocks/>
          </p:cNvSpPr>
          <p:nvPr/>
        </p:nvSpPr>
        <p:spPr>
          <a:xfrm>
            <a:off x="4724400" y="1143000"/>
            <a:ext cx="4343401" cy="286438"/>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r>
              <a:rPr lang="en-US" dirty="0"/>
              <a:t>Architecture considerations </a:t>
            </a:r>
            <a:r>
              <a:rPr lang="en-US" dirty="0" smtClean="0"/>
              <a:t>– VAC</a:t>
            </a:r>
            <a:endParaRPr lang="en-US" dirty="0"/>
          </a:p>
        </p:txBody>
      </p:sp>
      <p:sp>
        <p:nvSpPr>
          <p:cNvPr id="24" name="Line 36"/>
          <p:cNvSpPr>
            <a:spLocks noChangeShapeType="1"/>
          </p:cNvSpPr>
          <p:nvPr/>
        </p:nvSpPr>
        <p:spPr bwMode="auto">
          <a:xfrm>
            <a:off x="4630297" y="3133447"/>
            <a:ext cx="0" cy="3276600"/>
          </a:xfrm>
          <a:prstGeom prst="line">
            <a:avLst/>
          </a:prstGeom>
          <a:noFill/>
          <a:ln w="9525">
            <a:solidFill>
              <a:srgbClr val="FF9900"/>
            </a:solidFill>
            <a:round/>
            <a:headEnd/>
            <a:tailEnd/>
          </a:ln>
        </p:spPr>
        <p:txBody>
          <a:bodyPr/>
          <a:lstStyle/>
          <a:p>
            <a:pPr fontAlgn="auto">
              <a:spcBef>
                <a:spcPts val="0"/>
              </a:spcBef>
              <a:spcAft>
                <a:spcPts val="0"/>
              </a:spcAft>
            </a:pPr>
            <a:endParaRPr lang="en-US" dirty="0">
              <a:solidFill>
                <a:prstClr val="black"/>
              </a:solidFill>
              <a:latin typeface="Calibri"/>
            </a:endParaRPr>
          </a:p>
        </p:txBody>
      </p:sp>
      <p:sp>
        <p:nvSpPr>
          <p:cNvPr id="25" name="Rectangle 13"/>
          <p:cNvSpPr>
            <a:spLocks noChangeArrowheads="1"/>
          </p:cNvSpPr>
          <p:nvPr/>
        </p:nvSpPr>
        <p:spPr bwMode="auto">
          <a:xfrm>
            <a:off x="990600" y="4978233"/>
            <a:ext cx="2483963" cy="713580"/>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pPr algn="ctr"/>
            <a:endParaRPr lang="en-US" sz="800" b="1" dirty="0" smtClean="0">
              <a:solidFill>
                <a:srgbClr val="000000"/>
              </a:solidFill>
            </a:endParaRPr>
          </a:p>
          <a:p>
            <a:pPr algn="ctr"/>
            <a:endParaRPr lang="en-US" sz="800" b="1" dirty="0">
              <a:solidFill>
                <a:srgbClr val="000000"/>
              </a:solidFill>
            </a:endParaRPr>
          </a:p>
          <a:p>
            <a:pPr algn="ctr"/>
            <a:endParaRPr lang="en-US" sz="800" b="1" dirty="0" smtClean="0">
              <a:solidFill>
                <a:srgbClr val="000000"/>
              </a:solidFill>
            </a:endParaRPr>
          </a:p>
          <a:p>
            <a:pPr algn="ctr"/>
            <a:r>
              <a:rPr lang="en-US" sz="800" b="1" dirty="0" smtClean="0">
                <a:solidFill>
                  <a:srgbClr val="000000"/>
                </a:solidFill>
              </a:rPr>
              <a:t>BOSI</a:t>
            </a:r>
          </a:p>
          <a:p>
            <a:pPr algn="ctr"/>
            <a:endParaRPr lang="en-US" sz="800" b="1" dirty="0">
              <a:solidFill>
                <a:srgbClr val="000000"/>
              </a:solidFill>
            </a:endParaRPr>
          </a:p>
          <a:p>
            <a:pPr algn="ctr"/>
            <a:endParaRPr lang="en-US" sz="800" b="1" dirty="0" smtClean="0">
              <a:solidFill>
                <a:srgbClr val="000000"/>
              </a:solidFill>
            </a:endParaRPr>
          </a:p>
          <a:p>
            <a:pPr algn="ctr"/>
            <a:endParaRPr lang="en-US" sz="800" b="1" dirty="0">
              <a:solidFill>
                <a:srgbClr val="000000"/>
              </a:solidFill>
            </a:endParaRPr>
          </a:p>
        </p:txBody>
      </p:sp>
      <p:sp>
        <p:nvSpPr>
          <p:cNvPr id="26" name="Rectangle 13"/>
          <p:cNvSpPr>
            <a:spLocks noChangeArrowheads="1"/>
          </p:cNvSpPr>
          <p:nvPr/>
        </p:nvSpPr>
        <p:spPr bwMode="auto">
          <a:xfrm>
            <a:off x="1707037" y="6044238"/>
            <a:ext cx="959963" cy="333375"/>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pPr algn="ctr"/>
            <a:r>
              <a:rPr lang="en-US" sz="800" b="1" dirty="0" smtClean="0">
                <a:solidFill>
                  <a:srgbClr val="000000"/>
                </a:solidFill>
                <a:latin typeface="Calibri"/>
              </a:rPr>
              <a:t>VAM / VAC</a:t>
            </a:r>
            <a:endParaRPr lang="en-US" sz="800" b="1" dirty="0">
              <a:solidFill>
                <a:srgbClr val="000000"/>
              </a:solidFill>
              <a:latin typeface="Calibri"/>
            </a:endParaRPr>
          </a:p>
        </p:txBody>
      </p:sp>
      <p:sp>
        <p:nvSpPr>
          <p:cNvPr id="27" name="Line 29"/>
          <p:cNvSpPr>
            <a:spLocks noChangeShapeType="1"/>
          </p:cNvSpPr>
          <p:nvPr/>
        </p:nvSpPr>
        <p:spPr bwMode="auto">
          <a:xfrm>
            <a:off x="1470581" y="3982869"/>
            <a:ext cx="0" cy="285750"/>
          </a:xfrm>
          <a:prstGeom prst="line">
            <a:avLst/>
          </a:prstGeom>
          <a:noFill/>
          <a:ln w="9525">
            <a:solidFill>
              <a:schemeClr val="tx1"/>
            </a:solidFill>
            <a:round/>
            <a:headEnd/>
            <a:tailEnd type="triangle" w="med" len="med"/>
          </a:ln>
        </p:spPr>
        <p:txBody>
          <a:bodyPr/>
          <a:lstStyle/>
          <a:p>
            <a:pPr fontAlgn="auto">
              <a:spcBef>
                <a:spcPts val="0"/>
              </a:spcBef>
              <a:spcAft>
                <a:spcPts val="0"/>
              </a:spcAft>
            </a:pPr>
            <a:endParaRPr lang="en-US" dirty="0">
              <a:solidFill>
                <a:prstClr val="black"/>
              </a:solidFill>
              <a:latin typeface="Calibri"/>
            </a:endParaRPr>
          </a:p>
        </p:txBody>
      </p:sp>
      <p:sp>
        <p:nvSpPr>
          <p:cNvPr id="28" name="Line 29"/>
          <p:cNvSpPr>
            <a:spLocks noChangeShapeType="1"/>
          </p:cNvSpPr>
          <p:nvPr/>
        </p:nvSpPr>
        <p:spPr bwMode="auto">
          <a:xfrm>
            <a:off x="2209800" y="5710863"/>
            <a:ext cx="0" cy="285750"/>
          </a:xfrm>
          <a:prstGeom prst="line">
            <a:avLst/>
          </a:prstGeom>
          <a:noFill/>
          <a:ln w="9525">
            <a:solidFill>
              <a:schemeClr val="tx1"/>
            </a:solidFill>
            <a:round/>
            <a:headEnd/>
            <a:tailEnd type="triangle" w="med" len="med"/>
          </a:ln>
        </p:spPr>
        <p:txBody>
          <a:bodyPr/>
          <a:lstStyle/>
          <a:p>
            <a:pPr fontAlgn="auto">
              <a:spcBef>
                <a:spcPts val="0"/>
              </a:spcBef>
              <a:spcAft>
                <a:spcPts val="0"/>
              </a:spcAft>
            </a:pPr>
            <a:endParaRPr lang="en-US" dirty="0">
              <a:solidFill>
                <a:prstClr val="black"/>
              </a:solidFill>
              <a:latin typeface="Calibri"/>
            </a:endParaRPr>
          </a:p>
        </p:txBody>
      </p:sp>
      <p:sp>
        <p:nvSpPr>
          <p:cNvPr id="29" name="Rectangle 13"/>
          <p:cNvSpPr>
            <a:spLocks noChangeArrowheads="1"/>
          </p:cNvSpPr>
          <p:nvPr/>
        </p:nvSpPr>
        <p:spPr bwMode="auto">
          <a:xfrm>
            <a:off x="3474563" y="4839842"/>
            <a:ext cx="646376" cy="236537"/>
          </a:xfrm>
          <a:prstGeom prst="rect">
            <a:avLst/>
          </a:prstGeom>
          <a:ln>
            <a:noFill/>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fontAlgn="auto">
              <a:spcBef>
                <a:spcPts val="0"/>
              </a:spcBef>
              <a:spcAft>
                <a:spcPts val="0"/>
              </a:spcAft>
              <a:defRPr/>
            </a:pPr>
            <a:r>
              <a:rPr lang="en-US" sz="800" b="1" dirty="0" smtClean="0">
                <a:solidFill>
                  <a:srgbClr val="FF0000"/>
                </a:solidFill>
              </a:rPr>
              <a:t>EJB Calls</a:t>
            </a:r>
            <a:endParaRPr lang="en-US" sz="800" b="1" dirty="0">
              <a:solidFill>
                <a:srgbClr val="FF0000"/>
              </a:solidFill>
            </a:endParaRPr>
          </a:p>
        </p:txBody>
      </p:sp>
      <p:sp>
        <p:nvSpPr>
          <p:cNvPr id="30" name="Rectangle 13"/>
          <p:cNvSpPr>
            <a:spLocks noChangeArrowheads="1"/>
          </p:cNvSpPr>
          <p:nvPr/>
        </p:nvSpPr>
        <p:spPr bwMode="auto">
          <a:xfrm>
            <a:off x="3048000" y="5710068"/>
            <a:ext cx="646376" cy="286545"/>
          </a:xfrm>
          <a:prstGeom prst="rect">
            <a:avLst/>
          </a:prstGeom>
          <a:ln>
            <a:noFill/>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fontAlgn="auto">
              <a:spcBef>
                <a:spcPts val="0"/>
              </a:spcBef>
              <a:spcAft>
                <a:spcPts val="0"/>
              </a:spcAft>
              <a:defRPr/>
            </a:pPr>
            <a:r>
              <a:rPr lang="en-US" sz="800" b="1" dirty="0" smtClean="0">
                <a:solidFill>
                  <a:srgbClr val="FF0000"/>
                </a:solidFill>
              </a:rPr>
              <a:t>Stored Procedure Calls / Direct SQL</a:t>
            </a:r>
            <a:endParaRPr lang="en-US" sz="800" b="1" dirty="0">
              <a:solidFill>
                <a:srgbClr val="FF0000"/>
              </a:solidFill>
            </a:endParaRPr>
          </a:p>
        </p:txBody>
      </p:sp>
      <p:sp>
        <p:nvSpPr>
          <p:cNvPr id="31" name="Rectangle 13"/>
          <p:cNvSpPr>
            <a:spLocks noChangeArrowheads="1"/>
          </p:cNvSpPr>
          <p:nvPr/>
        </p:nvSpPr>
        <p:spPr bwMode="auto">
          <a:xfrm>
            <a:off x="5791200" y="3671569"/>
            <a:ext cx="959963" cy="333375"/>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pPr algn="ctr"/>
            <a:r>
              <a:rPr lang="en-US" sz="800" b="1" dirty="0" smtClean="0">
                <a:solidFill>
                  <a:schemeClr val="tx1">
                    <a:lumMod val="50000"/>
                  </a:schemeClr>
                </a:solidFill>
              </a:rPr>
              <a:t>New VEC</a:t>
            </a:r>
            <a:endParaRPr lang="en-US" sz="800" b="1" dirty="0">
              <a:solidFill>
                <a:schemeClr val="tx1">
                  <a:lumMod val="50000"/>
                </a:schemeClr>
              </a:solidFill>
              <a:latin typeface="Calibri"/>
            </a:endParaRPr>
          </a:p>
        </p:txBody>
      </p:sp>
      <p:sp>
        <p:nvSpPr>
          <p:cNvPr id="32" name="Rectangle 13"/>
          <p:cNvSpPr>
            <a:spLocks noChangeArrowheads="1"/>
          </p:cNvSpPr>
          <p:nvPr/>
        </p:nvSpPr>
        <p:spPr bwMode="auto">
          <a:xfrm>
            <a:off x="7253927" y="3657600"/>
            <a:ext cx="975674" cy="333375"/>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pPr algn="ctr"/>
            <a:r>
              <a:rPr lang="en-US" sz="800" b="1" dirty="0" smtClean="0">
                <a:solidFill>
                  <a:schemeClr val="tx1">
                    <a:lumMod val="50000"/>
                  </a:schemeClr>
                </a:solidFill>
              </a:rPr>
              <a:t>CRM</a:t>
            </a:r>
            <a:endParaRPr lang="en-US" sz="800" b="1" dirty="0">
              <a:solidFill>
                <a:schemeClr val="tx1">
                  <a:lumMod val="50000"/>
                </a:schemeClr>
              </a:solidFill>
              <a:latin typeface="Calibri"/>
            </a:endParaRPr>
          </a:p>
        </p:txBody>
      </p:sp>
      <p:sp>
        <p:nvSpPr>
          <p:cNvPr id="33" name="Rectangle 13"/>
          <p:cNvSpPr>
            <a:spLocks noChangeArrowheads="1"/>
          </p:cNvSpPr>
          <p:nvPr/>
        </p:nvSpPr>
        <p:spPr bwMode="auto">
          <a:xfrm>
            <a:off x="5791201" y="4314825"/>
            <a:ext cx="1005526" cy="333375"/>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pPr algn="ctr"/>
            <a:r>
              <a:rPr lang="en-US" sz="800" b="1" dirty="0" smtClean="0">
                <a:solidFill>
                  <a:schemeClr val="tx1">
                    <a:lumMod val="50000"/>
                  </a:schemeClr>
                </a:solidFill>
              </a:rPr>
              <a:t>Integration Layer</a:t>
            </a:r>
          </a:p>
          <a:p>
            <a:pPr algn="ctr"/>
            <a:r>
              <a:rPr lang="en-US" sz="800" b="1" dirty="0" smtClean="0">
                <a:solidFill>
                  <a:schemeClr val="tx1">
                    <a:lumMod val="50000"/>
                  </a:schemeClr>
                </a:solidFill>
                <a:latin typeface="Calibri"/>
              </a:rPr>
              <a:t>VEC</a:t>
            </a:r>
            <a:endParaRPr lang="en-US" sz="800" b="1" dirty="0">
              <a:solidFill>
                <a:schemeClr val="tx1">
                  <a:lumMod val="50000"/>
                </a:schemeClr>
              </a:solidFill>
              <a:latin typeface="Calibri"/>
            </a:endParaRPr>
          </a:p>
        </p:txBody>
      </p:sp>
      <p:sp>
        <p:nvSpPr>
          <p:cNvPr id="34" name="Rectangle 13"/>
          <p:cNvSpPr>
            <a:spLocks noChangeArrowheads="1"/>
          </p:cNvSpPr>
          <p:nvPr/>
        </p:nvSpPr>
        <p:spPr bwMode="auto">
          <a:xfrm>
            <a:off x="7253926" y="4314825"/>
            <a:ext cx="975674" cy="333375"/>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pPr algn="ctr"/>
            <a:r>
              <a:rPr lang="en-US" sz="800" b="1" dirty="0" smtClean="0">
                <a:solidFill>
                  <a:schemeClr val="tx1">
                    <a:lumMod val="50000"/>
                  </a:schemeClr>
                </a:solidFill>
              </a:rPr>
              <a:t>Integration Layer</a:t>
            </a:r>
          </a:p>
          <a:p>
            <a:pPr algn="ctr"/>
            <a:r>
              <a:rPr lang="en-US" sz="800" b="1" dirty="0" smtClean="0">
                <a:solidFill>
                  <a:schemeClr val="tx1">
                    <a:lumMod val="50000"/>
                  </a:schemeClr>
                </a:solidFill>
                <a:latin typeface="Calibri"/>
              </a:rPr>
              <a:t>CRM</a:t>
            </a:r>
            <a:endParaRPr lang="en-US" sz="800" b="1" dirty="0">
              <a:solidFill>
                <a:schemeClr val="tx1">
                  <a:lumMod val="50000"/>
                </a:schemeClr>
              </a:solidFill>
              <a:latin typeface="Calibri"/>
            </a:endParaRPr>
          </a:p>
        </p:txBody>
      </p:sp>
      <p:sp>
        <p:nvSpPr>
          <p:cNvPr id="35" name="Rectangle 13"/>
          <p:cNvSpPr>
            <a:spLocks noChangeArrowheads="1"/>
          </p:cNvSpPr>
          <p:nvPr/>
        </p:nvSpPr>
        <p:spPr bwMode="auto">
          <a:xfrm>
            <a:off x="5791201" y="4953000"/>
            <a:ext cx="2438400" cy="780255"/>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pPr algn="ctr"/>
            <a:endParaRPr lang="en-US" sz="800" b="1" dirty="0" smtClean="0">
              <a:solidFill>
                <a:schemeClr val="tx1">
                  <a:lumMod val="50000"/>
                </a:schemeClr>
              </a:solidFill>
            </a:endParaRPr>
          </a:p>
          <a:p>
            <a:pPr algn="ctr"/>
            <a:endParaRPr lang="en-US" sz="800" b="1" dirty="0">
              <a:solidFill>
                <a:schemeClr val="tx1">
                  <a:lumMod val="50000"/>
                </a:schemeClr>
              </a:solidFill>
            </a:endParaRPr>
          </a:p>
          <a:p>
            <a:pPr algn="ctr"/>
            <a:endParaRPr lang="en-US" sz="800" b="1" dirty="0" smtClean="0">
              <a:solidFill>
                <a:schemeClr val="tx1">
                  <a:lumMod val="50000"/>
                </a:schemeClr>
              </a:solidFill>
            </a:endParaRPr>
          </a:p>
          <a:p>
            <a:pPr algn="ctr"/>
            <a:endParaRPr lang="en-US" sz="800" b="1" dirty="0">
              <a:solidFill>
                <a:schemeClr val="tx1">
                  <a:lumMod val="50000"/>
                </a:schemeClr>
              </a:solidFill>
            </a:endParaRPr>
          </a:p>
          <a:p>
            <a:pPr algn="ctr"/>
            <a:r>
              <a:rPr lang="en-US" sz="800" b="1" dirty="0" smtClean="0">
                <a:solidFill>
                  <a:schemeClr val="tx1">
                    <a:lumMod val="50000"/>
                  </a:schemeClr>
                </a:solidFill>
              </a:rPr>
              <a:t>VAM / VAC</a:t>
            </a:r>
          </a:p>
          <a:p>
            <a:pPr algn="ctr"/>
            <a:endParaRPr lang="en-US" sz="800" b="1" dirty="0">
              <a:solidFill>
                <a:schemeClr val="tx1">
                  <a:lumMod val="50000"/>
                </a:schemeClr>
              </a:solidFill>
              <a:latin typeface="Calibri"/>
            </a:endParaRPr>
          </a:p>
        </p:txBody>
      </p:sp>
      <p:sp>
        <p:nvSpPr>
          <p:cNvPr id="36" name="Rectangle 13"/>
          <p:cNvSpPr>
            <a:spLocks noChangeArrowheads="1"/>
          </p:cNvSpPr>
          <p:nvPr/>
        </p:nvSpPr>
        <p:spPr bwMode="auto">
          <a:xfrm>
            <a:off x="6626600" y="4038600"/>
            <a:ext cx="688599" cy="164144"/>
          </a:xfrm>
          <a:prstGeom prst="rect">
            <a:avLst/>
          </a:prstGeom>
          <a:ln>
            <a:noFill/>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fontAlgn="auto">
              <a:spcBef>
                <a:spcPts val="0"/>
              </a:spcBef>
              <a:spcAft>
                <a:spcPts val="0"/>
              </a:spcAft>
              <a:defRPr/>
            </a:pPr>
            <a:r>
              <a:rPr lang="en-US" sz="800" b="1" dirty="0" smtClean="0">
                <a:solidFill>
                  <a:srgbClr val="FF0000"/>
                </a:solidFill>
              </a:rPr>
              <a:t>Restful JSON API</a:t>
            </a:r>
            <a:endParaRPr lang="en-US" sz="800" b="1" dirty="0">
              <a:solidFill>
                <a:srgbClr val="FF0000"/>
              </a:solidFill>
            </a:endParaRPr>
          </a:p>
        </p:txBody>
      </p:sp>
      <p:sp>
        <p:nvSpPr>
          <p:cNvPr id="37" name="Line 29"/>
          <p:cNvSpPr>
            <a:spLocks noChangeShapeType="1"/>
          </p:cNvSpPr>
          <p:nvPr/>
        </p:nvSpPr>
        <p:spPr bwMode="auto">
          <a:xfrm>
            <a:off x="6286422" y="4006056"/>
            <a:ext cx="0" cy="285750"/>
          </a:xfrm>
          <a:prstGeom prst="line">
            <a:avLst/>
          </a:prstGeom>
          <a:noFill/>
          <a:ln w="9525">
            <a:solidFill>
              <a:schemeClr val="tx1"/>
            </a:solidFill>
            <a:round/>
            <a:headEnd/>
            <a:tailEnd type="triangle" w="med" len="med"/>
          </a:ln>
        </p:spPr>
        <p:txBody>
          <a:bodyPr/>
          <a:lstStyle/>
          <a:p>
            <a:pPr fontAlgn="auto">
              <a:spcBef>
                <a:spcPts val="0"/>
              </a:spcBef>
              <a:spcAft>
                <a:spcPts val="0"/>
              </a:spcAft>
            </a:pPr>
            <a:endParaRPr lang="en-US" dirty="0">
              <a:solidFill>
                <a:prstClr val="black"/>
              </a:solidFill>
              <a:latin typeface="Calibri"/>
            </a:endParaRPr>
          </a:p>
        </p:txBody>
      </p:sp>
      <p:sp>
        <p:nvSpPr>
          <p:cNvPr id="38" name="Line 29"/>
          <p:cNvSpPr>
            <a:spLocks noChangeShapeType="1"/>
          </p:cNvSpPr>
          <p:nvPr/>
        </p:nvSpPr>
        <p:spPr bwMode="auto">
          <a:xfrm>
            <a:off x="7772400" y="4004944"/>
            <a:ext cx="0" cy="285750"/>
          </a:xfrm>
          <a:prstGeom prst="line">
            <a:avLst/>
          </a:prstGeom>
          <a:noFill/>
          <a:ln w="9525">
            <a:solidFill>
              <a:schemeClr val="tx1"/>
            </a:solidFill>
            <a:round/>
            <a:headEnd/>
            <a:tailEnd type="triangle" w="med" len="med"/>
          </a:ln>
        </p:spPr>
        <p:txBody>
          <a:bodyPr/>
          <a:lstStyle/>
          <a:p>
            <a:pPr fontAlgn="auto">
              <a:spcBef>
                <a:spcPts val="0"/>
              </a:spcBef>
              <a:spcAft>
                <a:spcPts val="0"/>
              </a:spcAft>
            </a:pPr>
            <a:endParaRPr lang="en-US" dirty="0">
              <a:solidFill>
                <a:prstClr val="black"/>
              </a:solidFill>
              <a:latin typeface="Calibri"/>
            </a:endParaRPr>
          </a:p>
        </p:txBody>
      </p:sp>
      <p:sp>
        <p:nvSpPr>
          <p:cNvPr id="39" name="Line 29"/>
          <p:cNvSpPr>
            <a:spLocks noChangeShapeType="1"/>
          </p:cNvSpPr>
          <p:nvPr/>
        </p:nvSpPr>
        <p:spPr bwMode="auto">
          <a:xfrm>
            <a:off x="6271181" y="4648995"/>
            <a:ext cx="0" cy="285750"/>
          </a:xfrm>
          <a:prstGeom prst="line">
            <a:avLst/>
          </a:prstGeom>
          <a:noFill/>
          <a:ln w="9525">
            <a:solidFill>
              <a:schemeClr val="tx1"/>
            </a:solidFill>
            <a:round/>
            <a:headEnd/>
            <a:tailEnd type="triangle" w="med" len="med"/>
          </a:ln>
        </p:spPr>
        <p:txBody>
          <a:bodyPr/>
          <a:lstStyle/>
          <a:p>
            <a:pPr fontAlgn="auto">
              <a:spcBef>
                <a:spcPts val="0"/>
              </a:spcBef>
              <a:spcAft>
                <a:spcPts val="0"/>
              </a:spcAft>
            </a:pPr>
            <a:endParaRPr lang="en-US" dirty="0">
              <a:solidFill>
                <a:prstClr val="black"/>
              </a:solidFill>
              <a:latin typeface="Calibri"/>
            </a:endParaRPr>
          </a:p>
        </p:txBody>
      </p:sp>
      <p:sp>
        <p:nvSpPr>
          <p:cNvPr id="40" name="Line 29"/>
          <p:cNvSpPr>
            <a:spLocks noChangeShapeType="1"/>
          </p:cNvSpPr>
          <p:nvPr/>
        </p:nvSpPr>
        <p:spPr bwMode="auto">
          <a:xfrm>
            <a:off x="7772400" y="4665981"/>
            <a:ext cx="0" cy="285750"/>
          </a:xfrm>
          <a:prstGeom prst="line">
            <a:avLst/>
          </a:prstGeom>
          <a:noFill/>
          <a:ln w="9525">
            <a:solidFill>
              <a:schemeClr val="tx1"/>
            </a:solidFill>
            <a:round/>
            <a:headEnd/>
            <a:tailEnd type="triangle" w="med" len="med"/>
          </a:ln>
        </p:spPr>
        <p:txBody>
          <a:bodyPr/>
          <a:lstStyle/>
          <a:p>
            <a:pPr fontAlgn="auto">
              <a:spcBef>
                <a:spcPts val="0"/>
              </a:spcBef>
              <a:spcAft>
                <a:spcPts val="0"/>
              </a:spcAft>
            </a:pPr>
            <a:endParaRPr lang="en-US" dirty="0">
              <a:solidFill>
                <a:prstClr val="black"/>
              </a:solidFill>
              <a:latin typeface="Calibri"/>
            </a:endParaRPr>
          </a:p>
        </p:txBody>
      </p:sp>
      <p:sp>
        <p:nvSpPr>
          <p:cNvPr id="41" name="Rectangle 13"/>
          <p:cNvSpPr>
            <a:spLocks noChangeArrowheads="1"/>
          </p:cNvSpPr>
          <p:nvPr/>
        </p:nvSpPr>
        <p:spPr bwMode="auto">
          <a:xfrm>
            <a:off x="6702801" y="4712656"/>
            <a:ext cx="688599" cy="164144"/>
          </a:xfrm>
          <a:prstGeom prst="rect">
            <a:avLst/>
          </a:prstGeom>
          <a:ln>
            <a:noFill/>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fontAlgn="auto">
              <a:spcBef>
                <a:spcPts val="0"/>
              </a:spcBef>
              <a:spcAft>
                <a:spcPts val="0"/>
              </a:spcAft>
              <a:defRPr/>
            </a:pPr>
            <a:r>
              <a:rPr lang="en-US" sz="800" b="1" dirty="0" smtClean="0">
                <a:solidFill>
                  <a:srgbClr val="FF0000"/>
                </a:solidFill>
              </a:rPr>
              <a:t>Service calls with data only</a:t>
            </a:r>
            <a:endParaRPr lang="en-US" sz="800" b="1" dirty="0">
              <a:solidFill>
                <a:srgbClr val="FF0000"/>
              </a:solidFill>
            </a:endParaRPr>
          </a:p>
        </p:txBody>
      </p:sp>
      <p:sp>
        <p:nvSpPr>
          <p:cNvPr id="42" name="Text Placeholder 18"/>
          <p:cNvSpPr txBox="1">
            <a:spLocks/>
          </p:cNvSpPr>
          <p:nvPr/>
        </p:nvSpPr>
        <p:spPr>
          <a:xfrm>
            <a:off x="685800" y="3182779"/>
            <a:ext cx="3076575" cy="381000"/>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r>
              <a:rPr lang="en-US" dirty="0" smtClean="0"/>
              <a:t>Current State</a:t>
            </a:r>
            <a:endParaRPr lang="en-US" dirty="0"/>
          </a:p>
        </p:txBody>
      </p:sp>
      <p:sp>
        <p:nvSpPr>
          <p:cNvPr id="43" name="Text Placeholder 18"/>
          <p:cNvSpPr txBox="1">
            <a:spLocks/>
          </p:cNvSpPr>
          <p:nvPr/>
        </p:nvSpPr>
        <p:spPr>
          <a:xfrm>
            <a:off x="5381625" y="3200400"/>
            <a:ext cx="3076575" cy="381000"/>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r>
              <a:rPr lang="en-US" dirty="0" smtClean="0"/>
              <a:t>Future State</a:t>
            </a:r>
            <a:endParaRPr lang="en-US" dirty="0"/>
          </a:p>
        </p:txBody>
      </p:sp>
      <p:sp>
        <p:nvSpPr>
          <p:cNvPr id="44" name="Rectangle 13"/>
          <p:cNvSpPr>
            <a:spLocks noChangeArrowheads="1"/>
          </p:cNvSpPr>
          <p:nvPr/>
        </p:nvSpPr>
        <p:spPr bwMode="auto">
          <a:xfrm>
            <a:off x="990600" y="4291638"/>
            <a:ext cx="959963" cy="333375"/>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pPr algn="ctr"/>
            <a:r>
              <a:rPr lang="en-US" sz="800" b="1" dirty="0" smtClean="0">
                <a:solidFill>
                  <a:schemeClr val="tx1">
                    <a:lumMod val="50000"/>
                  </a:schemeClr>
                </a:solidFill>
              </a:rPr>
              <a:t>VBCCIBR</a:t>
            </a:r>
            <a:endParaRPr lang="en-US" sz="800" b="1" dirty="0">
              <a:solidFill>
                <a:schemeClr val="tx1">
                  <a:lumMod val="50000"/>
                </a:schemeClr>
              </a:solidFill>
              <a:latin typeface="Calibri"/>
            </a:endParaRPr>
          </a:p>
        </p:txBody>
      </p:sp>
      <p:sp>
        <p:nvSpPr>
          <p:cNvPr id="45" name="Rectangle 13"/>
          <p:cNvSpPr>
            <a:spLocks noChangeArrowheads="1"/>
          </p:cNvSpPr>
          <p:nvPr/>
        </p:nvSpPr>
        <p:spPr bwMode="auto">
          <a:xfrm>
            <a:off x="2514600" y="4291638"/>
            <a:ext cx="959963" cy="333375"/>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pPr algn="ctr"/>
            <a:r>
              <a:rPr lang="en-US" sz="800" b="1" dirty="0" smtClean="0">
                <a:solidFill>
                  <a:schemeClr val="tx1">
                    <a:lumMod val="50000"/>
                  </a:schemeClr>
                </a:solidFill>
              </a:rPr>
              <a:t>VBCIBR</a:t>
            </a:r>
            <a:endParaRPr lang="en-US" sz="800" b="1" dirty="0">
              <a:solidFill>
                <a:schemeClr val="tx1">
                  <a:lumMod val="50000"/>
                </a:schemeClr>
              </a:solidFill>
              <a:latin typeface="Calibri"/>
            </a:endParaRPr>
          </a:p>
        </p:txBody>
      </p:sp>
      <p:sp>
        <p:nvSpPr>
          <p:cNvPr id="46" name="Rectangle 13"/>
          <p:cNvSpPr>
            <a:spLocks noChangeArrowheads="1"/>
          </p:cNvSpPr>
          <p:nvPr/>
        </p:nvSpPr>
        <p:spPr bwMode="auto">
          <a:xfrm>
            <a:off x="990600" y="3639979"/>
            <a:ext cx="959963" cy="333375"/>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pPr algn="ctr"/>
            <a:r>
              <a:rPr lang="en-US" sz="800" b="1" dirty="0" smtClean="0">
                <a:solidFill>
                  <a:schemeClr val="tx1">
                    <a:lumMod val="50000"/>
                  </a:schemeClr>
                </a:solidFill>
              </a:rPr>
              <a:t>VEC</a:t>
            </a:r>
            <a:endParaRPr lang="en-US" sz="800" b="1" dirty="0">
              <a:solidFill>
                <a:schemeClr val="tx1">
                  <a:lumMod val="50000"/>
                </a:schemeClr>
              </a:solidFill>
              <a:latin typeface="Calibri"/>
            </a:endParaRPr>
          </a:p>
        </p:txBody>
      </p:sp>
      <p:sp>
        <p:nvSpPr>
          <p:cNvPr id="47" name="Rectangle 13"/>
          <p:cNvSpPr>
            <a:spLocks noChangeArrowheads="1"/>
          </p:cNvSpPr>
          <p:nvPr/>
        </p:nvSpPr>
        <p:spPr bwMode="auto">
          <a:xfrm>
            <a:off x="2532211" y="3674865"/>
            <a:ext cx="959963" cy="333375"/>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pPr algn="ctr"/>
            <a:r>
              <a:rPr lang="en-US" sz="800" b="1" dirty="0" smtClean="0">
                <a:solidFill>
                  <a:schemeClr val="tx1">
                    <a:lumMod val="50000"/>
                  </a:schemeClr>
                </a:solidFill>
              </a:rPr>
              <a:t>VBC</a:t>
            </a:r>
            <a:endParaRPr lang="en-US" sz="800" b="1" dirty="0">
              <a:solidFill>
                <a:schemeClr val="tx1">
                  <a:lumMod val="50000"/>
                </a:schemeClr>
              </a:solidFill>
              <a:latin typeface="Calibri"/>
            </a:endParaRPr>
          </a:p>
        </p:txBody>
      </p:sp>
      <p:sp>
        <p:nvSpPr>
          <p:cNvPr id="48" name="TextBox 47"/>
          <p:cNvSpPr txBox="1"/>
          <p:nvPr/>
        </p:nvSpPr>
        <p:spPr>
          <a:xfrm>
            <a:off x="685800" y="6459379"/>
            <a:ext cx="3581400" cy="246221"/>
          </a:xfrm>
          <a:prstGeom prst="rect">
            <a:avLst/>
          </a:prstGeom>
          <a:noFill/>
        </p:spPr>
        <p:txBody>
          <a:bodyPr wrap="square" rtlCol="0">
            <a:spAutoFit/>
          </a:bodyPr>
          <a:lstStyle/>
          <a:p>
            <a:pPr marL="171450" indent="-171450">
              <a:buFont typeface="Arial" panose="020B0604020202020204" pitchFamily="34" charset="0"/>
              <a:buChar char="•"/>
            </a:pPr>
            <a:r>
              <a:rPr lang="en-US" sz="1000" i="1" dirty="0" smtClean="0"/>
              <a:t>BOSI – multiple layers and  owners</a:t>
            </a:r>
            <a:endParaRPr lang="en-US" sz="1000" i="1" dirty="0"/>
          </a:p>
        </p:txBody>
      </p:sp>
      <p:sp>
        <p:nvSpPr>
          <p:cNvPr id="49" name="TextBox 48"/>
          <p:cNvSpPr txBox="1"/>
          <p:nvPr/>
        </p:nvSpPr>
        <p:spPr>
          <a:xfrm>
            <a:off x="5562600" y="6459379"/>
            <a:ext cx="3581400" cy="246221"/>
          </a:xfrm>
          <a:prstGeom prst="rect">
            <a:avLst/>
          </a:prstGeom>
          <a:noFill/>
        </p:spPr>
        <p:txBody>
          <a:bodyPr wrap="square" rtlCol="0">
            <a:spAutoFit/>
          </a:bodyPr>
          <a:lstStyle/>
          <a:p>
            <a:pPr marL="171450" indent="-171450">
              <a:buFont typeface="Arial" panose="020B0604020202020204" pitchFamily="34" charset="0"/>
              <a:buChar char="•"/>
            </a:pPr>
            <a:r>
              <a:rPr lang="en-US" sz="1000" i="1" dirty="0" smtClean="0"/>
              <a:t>Need VAM to support a service layer API</a:t>
            </a:r>
            <a:endParaRPr lang="en-US" sz="1000" i="1" dirty="0"/>
          </a:p>
        </p:txBody>
      </p:sp>
      <p:sp>
        <p:nvSpPr>
          <p:cNvPr id="50" name="Rectangle 13"/>
          <p:cNvSpPr>
            <a:spLocks noChangeArrowheads="1"/>
          </p:cNvSpPr>
          <p:nvPr/>
        </p:nvSpPr>
        <p:spPr bwMode="auto">
          <a:xfrm>
            <a:off x="5930739" y="5001137"/>
            <a:ext cx="2209800" cy="332863"/>
          </a:xfrm>
          <a:prstGeom prst="rect">
            <a:avLst/>
          </a:prstGeom>
          <a:solidFill>
            <a:srgbClr val="EAEAEA"/>
          </a:solidFill>
          <a:ln w="9525">
            <a:solidFill>
              <a:schemeClr val="tx1">
                <a:lumMod val="50000"/>
              </a:schemeClr>
            </a:solidFill>
            <a:prstDash val="sysDash"/>
            <a:miter lim="800000"/>
            <a:headEnd/>
            <a:tailEnd/>
          </a:ln>
          <a:effectLst>
            <a:prstShdw prst="shdw17" dist="17961" dir="2700000">
              <a:srgbClr val="8C8C8C"/>
            </a:prstShdw>
          </a:effectLst>
        </p:spPr>
        <p:txBody>
          <a:bodyPr wrap="none" anchor="ctr"/>
          <a:lstStyle/>
          <a:p>
            <a:pPr algn="ctr"/>
            <a:r>
              <a:rPr lang="en-US" sz="800" b="1" dirty="0" smtClean="0">
                <a:solidFill>
                  <a:srgbClr val="000000"/>
                </a:solidFill>
                <a:latin typeface="Calibri"/>
              </a:rPr>
              <a:t>Service Layer</a:t>
            </a:r>
            <a:endParaRPr lang="en-US" sz="800" b="1" dirty="0">
              <a:solidFill>
                <a:srgbClr val="000000"/>
              </a:solidFill>
              <a:latin typeface="Calibri"/>
            </a:endParaRPr>
          </a:p>
        </p:txBody>
      </p:sp>
      <p:sp>
        <p:nvSpPr>
          <p:cNvPr id="51" name="Line 29"/>
          <p:cNvSpPr>
            <a:spLocks noChangeShapeType="1"/>
          </p:cNvSpPr>
          <p:nvPr/>
        </p:nvSpPr>
        <p:spPr bwMode="auto">
          <a:xfrm>
            <a:off x="3012192" y="3992394"/>
            <a:ext cx="0" cy="285750"/>
          </a:xfrm>
          <a:prstGeom prst="line">
            <a:avLst/>
          </a:prstGeom>
          <a:noFill/>
          <a:ln w="9525">
            <a:solidFill>
              <a:schemeClr val="tx1"/>
            </a:solidFill>
            <a:round/>
            <a:headEnd/>
            <a:tailEnd type="triangle" w="med" len="med"/>
          </a:ln>
        </p:spPr>
        <p:txBody>
          <a:bodyPr/>
          <a:lstStyle/>
          <a:p>
            <a:pPr fontAlgn="auto">
              <a:spcBef>
                <a:spcPts val="0"/>
              </a:spcBef>
              <a:spcAft>
                <a:spcPts val="0"/>
              </a:spcAft>
            </a:pPr>
            <a:endParaRPr lang="en-US" dirty="0">
              <a:solidFill>
                <a:prstClr val="black"/>
              </a:solidFill>
              <a:latin typeface="Calibri"/>
            </a:endParaRPr>
          </a:p>
        </p:txBody>
      </p:sp>
      <p:sp>
        <p:nvSpPr>
          <p:cNvPr id="52" name="Line 29"/>
          <p:cNvSpPr>
            <a:spLocks noChangeShapeType="1"/>
          </p:cNvSpPr>
          <p:nvPr/>
        </p:nvSpPr>
        <p:spPr bwMode="auto">
          <a:xfrm>
            <a:off x="3020455" y="4642794"/>
            <a:ext cx="0" cy="285750"/>
          </a:xfrm>
          <a:prstGeom prst="line">
            <a:avLst/>
          </a:prstGeom>
          <a:noFill/>
          <a:ln w="9525">
            <a:solidFill>
              <a:schemeClr val="tx1"/>
            </a:solidFill>
            <a:round/>
            <a:headEnd/>
            <a:tailEnd type="triangle" w="med" len="med"/>
          </a:ln>
        </p:spPr>
        <p:txBody>
          <a:bodyPr/>
          <a:lstStyle/>
          <a:p>
            <a:pPr fontAlgn="auto">
              <a:spcBef>
                <a:spcPts val="0"/>
              </a:spcBef>
              <a:spcAft>
                <a:spcPts val="0"/>
              </a:spcAft>
            </a:pPr>
            <a:endParaRPr lang="en-US" dirty="0">
              <a:solidFill>
                <a:prstClr val="black"/>
              </a:solidFill>
              <a:latin typeface="Calibri"/>
            </a:endParaRPr>
          </a:p>
        </p:txBody>
      </p:sp>
      <p:sp>
        <p:nvSpPr>
          <p:cNvPr id="53" name="Line 29"/>
          <p:cNvSpPr>
            <a:spLocks noChangeShapeType="1"/>
          </p:cNvSpPr>
          <p:nvPr/>
        </p:nvSpPr>
        <p:spPr bwMode="auto">
          <a:xfrm>
            <a:off x="1470581" y="4672360"/>
            <a:ext cx="0" cy="285750"/>
          </a:xfrm>
          <a:prstGeom prst="line">
            <a:avLst/>
          </a:prstGeom>
          <a:noFill/>
          <a:ln w="9525">
            <a:solidFill>
              <a:schemeClr val="tx1"/>
            </a:solidFill>
            <a:round/>
            <a:headEnd/>
            <a:tailEnd type="triangle" w="med" len="med"/>
          </a:ln>
        </p:spPr>
        <p:txBody>
          <a:bodyPr/>
          <a:lstStyle/>
          <a:p>
            <a:pPr fontAlgn="auto">
              <a:spcBef>
                <a:spcPts val="0"/>
              </a:spcBef>
              <a:spcAft>
                <a:spcPts val="0"/>
              </a:spcAft>
            </a:pPr>
            <a:endParaRPr lang="en-US" dirty="0">
              <a:solidFill>
                <a:prstClr val="black"/>
              </a:solidFill>
              <a:latin typeface="Calibri"/>
            </a:endParaRPr>
          </a:p>
        </p:txBody>
      </p:sp>
    </p:spTree>
    <p:extLst>
      <p:ext uri="{BB962C8B-B14F-4D97-AF65-F5344CB8AC3E}">
        <p14:creationId xmlns:p14="http://schemas.microsoft.com/office/powerpoint/2010/main" val="2280274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VAM / VAC / ePayment Impacts – Billing Phase 1</a:t>
            </a:r>
            <a:endParaRPr lang="en-US" dirty="0"/>
          </a:p>
        </p:txBody>
      </p:sp>
      <p:sp>
        <p:nvSpPr>
          <p:cNvPr id="4" name="Content Placeholder 25"/>
          <p:cNvSpPr txBox="1">
            <a:spLocks/>
          </p:cNvSpPr>
          <p:nvPr/>
        </p:nvSpPr>
        <p:spPr bwMode="auto">
          <a:xfrm>
            <a:off x="76200" y="1298154"/>
            <a:ext cx="4876800" cy="3273846"/>
          </a:xfrm>
          <a:prstGeom prst="rect">
            <a:avLst/>
          </a:prstGeom>
          <a:ln w="2222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lvl1pPr marL="285750" indent="-285750" algn="l" rtl="0" eaLnBrk="0" fontAlgn="base" hangingPunct="0">
              <a:lnSpc>
                <a:spcPct val="90000"/>
              </a:lnSpc>
              <a:spcBef>
                <a:spcPts val="1800"/>
              </a:spcBef>
              <a:spcAft>
                <a:spcPct val="0"/>
              </a:spcAft>
              <a:buClr>
                <a:srgbClr val="3641AD"/>
              </a:buClr>
              <a:buFont typeface="Times" pitchFamily="18" charset="0"/>
              <a:buBlip>
                <a:blip r:embed="rId2"/>
              </a:buBlip>
              <a:defRPr lang="en-US" sz="2400" b="1" kern="1200" dirty="0">
                <a:solidFill>
                  <a:schemeClr val="dk1"/>
                </a:solidFill>
                <a:latin typeface="+mn-lt"/>
                <a:ea typeface="+mn-ea"/>
                <a:cs typeface="+mn-cs"/>
              </a:defRPr>
            </a:lvl1pPr>
            <a:lvl2pPr marL="571500" indent="-223838" algn="l" rtl="0" eaLnBrk="0" fontAlgn="base" hangingPunct="0">
              <a:lnSpc>
                <a:spcPct val="90000"/>
              </a:lnSpc>
              <a:spcBef>
                <a:spcPts val="300"/>
              </a:spcBef>
              <a:spcAft>
                <a:spcPct val="0"/>
              </a:spcAft>
              <a:buFont typeface="Calibri" pitchFamily="34" charset="0"/>
              <a:buChar char="–"/>
              <a:defRPr lang="en-US" sz="2000" kern="1200" dirty="0">
                <a:solidFill>
                  <a:schemeClr val="dk1"/>
                </a:solidFill>
                <a:latin typeface="+mn-lt"/>
                <a:ea typeface="+mn-ea"/>
                <a:cs typeface="+mn-cs"/>
              </a:defRPr>
            </a:lvl2pPr>
            <a:lvl3pPr marL="742950" indent="-171450" algn="l" rtl="0" eaLnBrk="0" fontAlgn="base" hangingPunct="0">
              <a:lnSpc>
                <a:spcPct val="90000"/>
              </a:lnSpc>
              <a:spcBef>
                <a:spcPts val="300"/>
              </a:spcBef>
              <a:spcAft>
                <a:spcPct val="0"/>
              </a:spcAft>
              <a:buFont typeface="Arial" charset="0"/>
              <a:buChar char="•"/>
              <a:defRPr lang="en-US" kern="1200" dirty="0">
                <a:solidFill>
                  <a:schemeClr val="dk1"/>
                </a:solidFill>
                <a:latin typeface="+mn-lt"/>
                <a:ea typeface="+mn-ea"/>
                <a:cs typeface="+mn-cs"/>
              </a:defRPr>
            </a:lvl3pPr>
            <a:lvl4pPr marL="968375" indent="-169863" algn="l" rtl="0" eaLnBrk="0" fontAlgn="base" hangingPunct="0">
              <a:lnSpc>
                <a:spcPct val="90000"/>
              </a:lnSpc>
              <a:spcBef>
                <a:spcPts val="300"/>
              </a:spcBef>
              <a:spcAft>
                <a:spcPct val="0"/>
              </a:spcAft>
              <a:buFont typeface="Arial" charset="0"/>
              <a:buChar char="–"/>
              <a:defRPr lang="en-US" sz="1600" kern="1200" dirty="0">
                <a:solidFill>
                  <a:schemeClr val="dk1"/>
                </a:solidFill>
                <a:latin typeface="+mn-lt"/>
                <a:ea typeface="+mn-ea"/>
                <a:cs typeface="+mn-cs"/>
              </a:defRPr>
            </a:lvl4pPr>
            <a:lvl5pPr marL="1138238" indent="-169863" algn="l" rtl="0" eaLnBrk="0" fontAlgn="base" hangingPunct="0">
              <a:lnSpc>
                <a:spcPct val="90000"/>
              </a:lnSpc>
              <a:spcBef>
                <a:spcPts val="300"/>
              </a:spcBef>
              <a:spcAft>
                <a:spcPct val="0"/>
              </a:spcAft>
              <a:buFont typeface="Wingdings" pitchFamily="2" charset="2"/>
              <a:buChar char="§"/>
              <a:defRPr lang="en-US" sz="14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lvl="1">
              <a:buFont typeface="Arial" panose="020B0604020202020204" pitchFamily="34" charset="0"/>
              <a:buChar char="•"/>
            </a:pPr>
            <a:endParaRPr lang="en-US" sz="1800" b="1" dirty="0" smtClean="0"/>
          </a:p>
          <a:p>
            <a:pPr lvl="1">
              <a:buFont typeface="Arial" panose="020B0604020202020204" pitchFamily="34" charset="0"/>
              <a:buChar char="•"/>
            </a:pPr>
            <a:r>
              <a:rPr lang="en-US" sz="1800" b="1" dirty="0" smtClean="0">
                <a:solidFill>
                  <a:schemeClr val="tx1">
                    <a:lumMod val="50000"/>
                  </a:schemeClr>
                </a:solidFill>
              </a:rPr>
              <a:t>Enhanced account, invoice, payment, and inquiry list</a:t>
            </a:r>
          </a:p>
          <a:p>
            <a:pPr lvl="1">
              <a:buFont typeface="Arial" panose="020B0604020202020204" pitchFamily="34" charset="0"/>
              <a:buChar char="•"/>
            </a:pPr>
            <a:r>
              <a:rPr lang="en-US" sz="1800" b="1" dirty="0" smtClean="0">
                <a:solidFill>
                  <a:schemeClr val="tx1">
                    <a:lumMod val="50000"/>
                  </a:schemeClr>
                </a:solidFill>
              </a:rPr>
              <a:t>Account </a:t>
            </a:r>
            <a:r>
              <a:rPr lang="en-US" sz="1800" b="1" dirty="0">
                <a:solidFill>
                  <a:schemeClr val="tx1">
                    <a:lumMod val="50000"/>
                  </a:schemeClr>
                </a:solidFill>
              </a:rPr>
              <a:t>Summary (Account Activity &amp; other integrated enhancements)</a:t>
            </a:r>
          </a:p>
          <a:p>
            <a:pPr lvl="1">
              <a:buFont typeface="Arial" panose="020B0604020202020204" pitchFamily="34" charset="0"/>
              <a:buChar char="•"/>
            </a:pPr>
            <a:r>
              <a:rPr lang="en-US" sz="1800" b="1" dirty="0">
                <a:solidFill>
                  <a:schemeClr val="tx1">
                    <a:lumMod val="50000"/>
                  </a:schemeClr>
                </a:solidFill>
              </a:rPr>
              <a:t>Inquiry Process – Paper Status, Real time  Balance, Late Payment Charges, Payment History, Misapplied Payments, Adjustments</a:t>
            </a:r>
          </a:p>
          <a:p>
            <a:pPr lvl="1">
              <a:buFont typeface="Arial" panose="020B0604020202020204" pitchFamily="34" charset="0"/>
              <a:buChar char="•"/>
            </a:pPr>
            <a:r>
              <a:rPr lang="en-US" sz="1800" b="1" dirty="0">
                <a:solidFill>
                  <a:schemeClr val="tx1">
                    <a:lumMod val="50000"/>
                  </a:schemeClr>
                </a:solidFill>
              </a:rPr>
              <a:t>Online Payment Transactions</a:t>
            </a:r>
          </a:p>
          <a:p>
            <a:pPr lvl="1">
              <a:buFont typeface="Arial" panose="020B0604020202020204" pitchFamily="34" charset="0"/>
              <a:buChar char="•"/>
            </a:pPr>
            <a:r>
              <a:rPr lang="en-US" sz="1800" b="1" dirty="0">
                <a:solidFill>
                  <a:schemeClr val="tx1">
                    <a:lumMod val="50000"/>
                  </a:schemeClr>
                </a:solidFill>
              </a:rPr>
              <a:t>Search Payments</a:t>
            </a:r>
          </a:p>
          <a:p>
            <a:pPr lvl="1">
              <a:buFont typeface="Arial" panose="020B0604020202020204" pitchFamily="34" charset="0"/>
              <a:buChar char="•"/>
            </a:pPr>
            <a:r>
              <a:rPr lang="en-US" sz="1800" b="1" dirty="0">
                <a:solidFill>
                  <a:schemeClr val="tx1">
                    <a:lumMod val="50000"/>
                  </a:schemeClr>
                </a:solidFill>
              </a:rPr>
              <a:t>Search Invoice/Account</a:t>
            </a:r>
          </a:p>
          <a:p>
            <a:pPr marL="800100" lvl="1" indent="-342900">
              <a:buFont typeface="Arial" panose="020B0604020202020204" pitchFamily="34" charset="0"/>
              <a:buChar char="•"/>
            </a:pPr>
            <a:endParaRPr lang="en-US" sz="1400" dirty="0"/>
          </a:p>
        </p:txBody>
      </p:sp>
      <p:sp>
        <p:nvSpPr>
          <p:cNvPr id="5" name="Text Placeholder 18"/>
          <p:cNvSpPr txBox="1">
            <a:spLocks/>
          </p:cNvSpPr>
          <p:nvPr/>
        </p:nvSpPr>
        <p:spPr>
          <a:xfrm>
            <a:off x="76200" y="1143000"/>
            <a:ext cx="4876800" cy="383753"/>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r>
              <a:rPr lang="en-US" dirty="0" smtClean="0"/>
              <a:t>VAM</a:t>
            </a:r>
            <a:endParaRPr lang="en-US" dirty="0"/>
          </a:p>
        </p:txBody>
      </p:sp>
      <p:sp>
        <p:nvSpPr>
          <p:cNvPr id="6" name="Content Placeholder 25"/>
          <p:cNvSpPr txBox="1">
            <a:spLocks/>
          </p:cNvSpPr>
          <p:nvPr/>
        </p:nvSpPr>
        <p:spPr bwMode="auto">
          <a:xfrm>
            <a:off x="5105400" y="1300907"/>
            <a:ext cx="3962400" cy="2890093"/>
          </a:xfrm>
          <a:prstGeom prst="rect">
            <a:avLst/>
          </a:prstGeom>
          <a:ln w="2222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lvl1pPr marL="285750" indent="-285750" algn="l" rtl="0" eaLnBrk="0" fontAlgn="base" hangingPunct="0">
              <a:lnSpc>
                <a:spcPct val="90000"/>
              </a:lnSpc>
              <a:spcBef>
                <a:spcPts val="1800"/>
              </a:spcBef>
              <a:spcAft>
                <a:spcPct val="0"/>
              </a:spcAft>
              <a:buClr>
                <a:srgbClr val="3641AD"/>
              </a:buClr>
              <a:buFont typeface="Times" pitchFamily="18" charset="0"/>
              <a:buBlip>
                <a:blip r:embed="rId2"/>
              </a:buBlip>
              <a:defRPr lang="en-US" sz="2400" b="1" kern="1200" dirty="0">
                <a:solidFill>
                  <a:schemeClr val="dk1"/>
                </a:solidFill>
                <a:latin typeface="+mn-lt"/>
                <a:ea typeface="+mn-ea"/>
                <a:cs typeface="+mn-cs"/>
              </a:defRPr>
            </a:lvl1pPr>
            <a:lvl2pPr marL="571500" indent="-223838" algn="l" rtl="0" eaLnBrk="0" fontAlgn="base" hangingPunct="0">
              <a:lnSpc>
                <a:spcPct val="90000"/>
              </a:lnSpc>
              <a:spcBef>
                <a:spcPts val="300"/>
              </a:spcBef>
              <a:spcAft>
                <a:spcPct val="0"/>
              </a:spcAft>
              <a:buFont typeface="Calibri" pitchFamily="34" charset="0"/>
              <a:buChar char="–"/>
              <a:defRPr lang="en-US" sz="2000" kern="1200" dirty="0">
                <a:solidFill>
                  <a:schemeClr val="dk1"/>
                </a:solidFill>
                <a:latin typeface="+mn-lt"/>
                <a:ea typeface="+mn-ea"/>
                <a:cs typeface="+mn-cs"/>
              </a:defRPr>
            </a:lvl2pPr>
            <a:lvl3pPr marL="742950" indent="-171450" algn="l" rtl="0" eaLnBrk="0" fontAlgn="base" hangingPunct="0">
              <a:lnSpc>
                <a:spcPct val="90000"/>
              </a:lnSpc>
              <a:spcBef>
                <a:spcPts val="300"/>
              </a:spcBef>
              <a:spcAft>
                <a:spcPct val="0"/>
              </a:spcAft>
              <a:buFont typeface="Arial" charset="0"/>
              <a:buChar char="•"/>
              <a:defRPr lang="en-US" kern="1200" dirty="0">
                <a:solidFill>
                  <a:schemeClr val="dk1"/>
                </a:solidFill>
                <a:latin typeface="+mn-lt"/>
                <a:ea typeface="+mn-ea"/>
                <a:cs typeface="+mn-cs"/>
              </a:defRPr>
            </a:lvl3pPr>
            <a:lvl4pPr marL="968375" indent="-169863" algn="l" rtl="0" eaLnBrk="0" fontAlgn="base" hangingPunct="0">
              <a:lnSpc>
                <a:spcPct val="90000"/>
              </a:lnSpc>
              <a:spcBef>
                <a:spcPts val="300"/>
              </a:spcBef>
              <a:spcAft>
                <a:spcPct val="0"/>
              </a:spcAft>
              <a:buFont typeface="Arial" charset="0"/>
              <a:buChar char="–"/>
              <a:defRPr lang="en-US" sz="1600" kern="1200" dirty="0">
                <a:solidFill>
                  <a:schemeClr val="dk1"/>
                </a:solidFill>
                <a:latin typeface="+mn-lt"/>
                <a:ea typeface="+mn-ea"/>
                <a:cs typeface="+mn-cs"/>
              </a:defRPr>
            </a:lvl4pPr>
            <a:lvl5pPr marL="1138238" indent="-169863" algn="l" rtl="0" eaLnBrk="0" fontAlgn="base" hangingPunct="0">
              <a:lnSpc>
                <a:spcPct val="90000"/>
              </a:lnSpc>
              <a:spcBef>
                <a:spcPts val="300"/>
              </a:spcBef>
              <a:spcAft>
                <a:spcPct val="0"/>
              </a:spcAft>
              <a:buFont typeface="Wingdings" pitchFamily="2" charset="2"/>
              <a:buChar char="§"/>
              <a:defRPr lang="en-US" sz="14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indent="-342900">
              <a:buFont typeface="Arial" panose="020B0604020202020204" pitchFamily="34" charset="0"/>
              <a:buChar char="•"/>
            </a:pPr>
            <a:endParaRPr lang="en-US" sz="1800" dirty="0" smtClean="0"/>
          </a:p>
          <a:p>
            <a:pPr marL="628650" lvl="1" indent="-342900">
              <a:buFont typeface="Arial" panose="020B0604020202020204" pitchFamily="34" charset="0"/>
              <a:buChar char="•"/>
            </a:pPr>
            <a:r>
              <a:rPr lang="en-US" sz="1800" b="1" dirty="0" smtClean="0">
                <a:solidFill>
                  <a:schemeClr val="tx1">
                    <a:lumMod val="50000"/>
                  </a:schemeClr>
                </a:solidFill>
              </a:rPr>
              <a:t>Create an Inquiry</a:t>
            </a:r>
            <a:endParaRPr lang="en-US" sz="1800" b="1" dirty="0">
              <a:solidFill>
                <a:schemeClr val="tx1">
                  <a:lumMod val="50000"/>
                </a:schemeClr>
              </a:solidFill>
            </a:endParaRPr>
          </a:p>
          <a:p>
            <a:pPr marL="628650" lvl="1" indent="-342900">
              <a:buFont typeface="Arial" panose="020B0604020202020204" pitchFamily="34" charset="0"/>
              <a:buChar char="•"/>
            </a:pPr>
            <a:r>
              <a:rPr lang="en-US" sz="1800" b="1" dirty="0">
                <a:solidFill>
                  <a:schemeClr val="tx1">
                    <a:lumMod val="50000"/>
                  </a:schemeClr>
                </a:solidFill>
              </a:rPr>
              <a:t>Get Email List</a:t>
            </a:r>
          </a:p>
          <a:p>
            <a:pPr marL="628650" lvl="1" indent="-342900">
              <a:buFont typeface="Arial" panose="020B0604020202020204" pitchFamily="34" charset="0"/>
              <a:buChar char="•"/>
            </a:pPr>
            <a:r>
              <a:rPr lang="en-US" sz="1800" b="1" dirty="0">
                <a:solidFill>
                  <a:schemeClr val="tx1">
                    <a:lumMod val="50000"/>
                  </a:schemeClr>
                </a:solidFill>
              </a:rPr>
              <a:t>Update </a:t>
            </a:r>
            <a:r>
              <a:rPr lang="en-US" sz="1800" b="1" dirty="0" smtClean="0">
                <a:solidFill>
                  <a:schemeClr val="tx1">
                    <a:lumMod val="50000"/>
                  </a:schemeClr>
                </a:solidFill>
              </a:rPr>
              <a:t>Inquiry</a:t>
            </a:r>
            <a:endParaRPr lang="en-US" sz="1800" b="1" dirty="0">
              <a:solidFill>
                <a:schemeClr val="tx1">
                  <a:lumMod val="50000"/>
                </a:schemeClr>
              </a:solidFill>
            </a:endParaRPr>
          </a:p>
          <a:p>
            <a:pPr marL="628650" lvl="1" indent="-342900">
              <a:buFont typeface="Arial" panose="020B0604020202020204" pitchFamily="34" charset="0"/>
              <a:buChar char="•"/>
            </a:pPr>
            <a:r>
              <a:rPr lang="en-US" sz="1800" b="1" dirty="0">
                <a:solidFill>
                  <a:schemeClr val="tx1">
                    <a:lumMod val="50000"/>
                  </a:schemeClr>
                </a:solidFill>
              </a:rPr>
              <a:t>Get Ticket Details</a:t>
            </a:r>
          </a:p>
          <a:p>
            <a:pPr marL="628650" lvl="1" indent="-342900">
              <a:buFont typeface="Arial" panose="020B0604020202020204" pitchFamily="34" charset="0"/>
              <a:buChar char="•"/>
            </a:pPr>
            <a:r>
              <a:rPr lang="en-US" sz="1800" b="1" dirty="0">
                <a:solidFill>
                  <a:schemeClr val="tx1">
                    <a:lumMod val="50000"/>
                  </a:schemeClr>
                </a:solidFill>
              </a:rPr>
              <a:t>Add notes/comments</a:t>
            </a:r>
          </a:p>
          <a:p>
            <a:pPr marL="628650" lvl="1" indent="-342900">
              <a:buFont typeface="Arial" panose="020B0604020202020204" pitchFamily="34" charset="0"/>
              <a:buChar char="•"/>
            </a:pPr>
            <a:r>
              <a:rPr lang="en-US" sz="1800" b="1" dirty="0">
                <a:solidFill>
                  <a:schemeClr val="tx1">
                    <a:lumMod val="50000"/>
                  </a:schemeClr>
                </a:solidFill>
              </a:rPr>
              <a:t>Close an Inquiry</a:t>
            </a:r>
          </a:p>
          <a:p>
            <a:pPr marL="628650" lvl="1" indent="-342900">
              <a:buFont typeface="Arial" panose="020B0604020202020204" pitchFamily="34" charset="0"/>
              <a:buChar char="•"/>
            </a:pPr>
            <a:r>
              <a:rPr lang="en-US" sz="1800" b="1" dirty="0">
                <a:solidFill>
                  <a:schemeClr val="tx1">
                    <a:lumMod val="50000"/>
                  </a:schemeClr>
                </a:solidFill>
              </a:rPr>
              <a:t>Get Notes</a:t>
            </a:r>
          </a:p>
          <a:p>
            <a:pPr marL="628650" lvl="1" indent="-342900">
              <a:buFont typeface="Arial" panose="020B0604020202020204" pitchFamily="34" charset="0"/>
              <a:buChar char="•"/>
            </a:pPr>
            <a:r>
              <a:rPr lang="en-US" sz="1800" b="1" dirty="0">
                <a:solidFill>
                  <a:schemeClr val="tx1">
                    <a:lumMod val="50000"/>
                  </a:schemeClr>
                </a:solidFill>
              </a:rPr>
              <a:t>Quick Status</a:t>
            </a:r>
          </a:p>
          <a:p>
            <a:pPr marL="628650" lvl="1" indent="-342900">
              <a:buFont typeface="Arial" panose="020B0604020202020204" pitchFamily="34" charset="0"/>
              <a:buChar char="•"/>
            </a:pPr>
            <a:r>
              <a:rPr lang="en-US" sz="1800" b="1" dirty="0">
                <a:solidFill>
                  <a:schemeClr val="tx1">
                    <a:lumMod val="50000"/>
                  </a:schemeClr>
                </a:solidFill>
              </a:rPr>
              <a:t>Drop Down References</a:t>
            </a:r>
          </a:p>
        </p:txBody>
      </p:sp>
      <p:sp>
        <p:nvSpPr>
          <p:cNvPr id="7" name="Text Placeholder 18"/>
          <p:cNvSpPr txBox="1">
            <a:spLocks/>
          </p:cNvSpPr>
          <p:nvPr/>
        </p:nvSpPr>
        <p:spPr>
          <a:xfrm>
            <a:off x="5105400" y="1143000"/>
            <a:ext cx="3962400" cy="383753"/>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r>
              <a:rPr lang="en-US" sz="2400" dirty="0" smtClean="0"/>
              <a:t>VAC</a:t>
            </a:r>
            <a:endParaRPr lang="en-US" sz="2400" dirty="0"/>
          </a:p>
        </p:txBody>
      </p:sp>
      <p:sp>
        <p:nvSpPr>
          <p:cNvPr id="8" name="Content Placeholder 25"/>
          <p:cNvSpPr txBox="1">
            <a:spLocks/>
          </p:cNvSpPr>
          <p:nvPr/>
        </p:nvSpPr>
        <p:spPr bwMode="auto">
          <a:xfrm>
            <a:off x="5105400" y="4425107"/>
            <a:ext cx="3962400" cy="1899493"/>
          </a:xfrm>
          <a:prstGeom prst="rect">
            <a:avLst/>
          </a:prstGeom>
          <a:ln w="2222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lvl1pPr marL="285750" indent="-285750" algn="l" rtl="0" eaLnBrk="0" fontAlgn="base" hangingPunct="0">
              <a:lnSpc>
                <a:spcPct val="90000"/>
              </a:lnSpc>
              <a:spcBef>
                <a:spcPts val="1800"/>
              </a:spcBef>
              <a:spcAft>
                <a:spcPct val="0"/>
              </a:spcAft>
              <a:buClr>
                <a:srgbClr val="3641AD"/>
              </a:buClr>
              <a:buFont typeface="Times" pitchFamily="18" charset="0"/>
              <a:buBlip>
                <a:blip r:embed="rId2"/>
              </a:buBlip>
              <a:defRPr lang="en-US" sz="2400" b="1" kern="1200" dirty="0">
                <a:solidFill>
                  <a:schemeClr val="dk1"/>
                </a:solidFill>
                <a:latin typeface="+mn-lt"/>
                <a:ea typeface="+mn-ea"/>
                <a:cs typeface="+mn-cs"/>
              </a:defRPr>
            </a:lvl1pPr>
            <a:lvl2pPr marL="571500" indent="-223838" algn="l" rtl="0" eaLnBrk="0" fontAlgn="base" hangingPunct="0">
              <a:lnSpc>
                <a:spcPct val="90000"/>
              </a:lnSpc>
              <a:spcBef>
                <a:spcPts val="300"/>
              </a:spcBef>
              <a:spcAft>
                <a:spcPct val="0"/>
              </a:spcAft>
              <a:buFont typeface="Calibri" pitchFamily="34" charset="0"/>
              <a:buChar char="–"/>
              <a:defRPr lang="en-US" sz="2000" kern="1200" dirty="0">
                <a:solidFill>
                  <a:schemeClr val="dk1"/>
                </a:solidFill>
                <a:latin typeface="+mn-lt"/>
                <a:ea typeface="+mn-ea"/>
                <a:cs typeface="+mn-cs"/>
              </a:defRPr>
            </a:lvl2pPr>
            <a:lvl3pPr marL="742950" indent="-171450" algn="l" rtl="0" eaLnBrk="0" fontAlgn="base" hangingPunct="0">
              <a:lnSpc>
                <a:spcPct val="90000"/>
              </a:lnSpc>
              <a:spcBef>
                <a:spcPts val="300"/>
              </a:spcBef>
              <a:spcAft>
                <a:spcPct val="0"/>
              </a:spcAft>
              <a:buFont typeface="Arial" charset="0"/>
              <a:buChar char="•"/>
              <a:defRPr lang="en-US" kern="1200" dirty="0">
                <a:solidFill>
                  <a:schemeClr val="dk1"/>
                </a:solidFill>
                <a:latin typeface="+mn-lt"/>
                <a:ea typeface="+mn-ea"/>
                <a:cs typeface="+mn-cs"/>
              </a:defRPr>
            </a:lvl3pPr>
            <a:lvl4pPr marL="968375" indent="-169863" algn="l" rtl="0" eaLnBrk="0" fontAlgn="base" hangingPunct="0">
              <a:lnSpc>
                <a:spcPct val="90000"/>
              </a:lnSpc>
              <a:spcBef>
                <a:spcPts val="300"/>
              </a:spcBef>
              <a:spcAft>
                <a:spcPct val="0"/>
              </a:spcAft>
              <a:buFont typeface="Arial" charset="0"/>
              <a:buChar char="–"/>
              <a:defRPr lang="en-US" sz="1600" kern="1200" dirty="0">
                <a:solidFill>
                  <a:schemeClr val="dk1"/>
                </a:solidFill>
                <a:latin typeface="+mn-lt"/>
                <a:ea typeface="+mn-ea"/>
                <a:cs typeface="+mn-cs"/>
              </a:defRPr>
            </a:lvl4pPr>
            <a:lvl5pPr marL="1138238" indent="-169863" algn="l" rtl="0" eaLnBrk="0" fontAlgn="base" hangingPunct="0">
              <a:lnSpc>
                <a:spcPct val="90000"/>
              </a:lnSpc>
              <a:spcBef>
                <a:spcPts val="300"/>
              </a:spcBef>
              <a:spcAft>
                <a:spcPct val="0"/>
              </a:spcAft>
              <a:buFont typeface="Wingdings" pitchFamily="2" charset="2"/>
              <a:buChar char="§"/>
              <a:defRPr lang="en-US" sz="14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indent="-342900">
              <a:buFont typeface="Arial" panose="020B0604020202020204" pitchFamily="34" charset="0"/>
              <a:buChar char="•"/>
            </a:pPr>
            <a:endParaRPr lang="en-US" sz="1800" dirty="0" smtClean="0"/>
          </a:p>
          <a:p>
            <a:pPr marL="628650" lvl="1" indent="-342900">
              <a:buFont typeface="Arial" panose="020B0604020202020204" pitchFamily="34" charset="0"/>
              <a:buChar char="•"/>
            </a:pPr>
            <a:r>
              <a:rPr lang="en-US" sz="1800" b="1" dirty="0">
                <a:solidFill>
                  <a:schemeClr val="tx1">
                    <a:lumMod val="50000"/>
                  </a:schemeClr>
                </a:solidFill>
              </a:rPr>
              <a:t>Track Payments end to end – Portal – Epayments – AR – Billing Systems – </a:t>
            </a:r>
            <a:r>
              <a:rPr lang="en-US" sz="1800" b="1" dirty="0" smtClean="0">
                <a:solidFill>
                  <a:schemeClr val="tx1">
                    <a:lumMod val="50000"/>
                  </a:schemeClr>
                </a:solidFill>
              </a:rPr>
              <a:t>VAM</a:t>
            </a:r>
          </a:p>
          <a:p>
            <a:pPr marL="628650" lvl="1" indent="-342900">
              <a:buFont typeface="Arial" panose="020B0604020202020204" pitchFamily="34" charset="0"/>
              <a:buChar char="•"/>
            </a:pPr>
            <a:r>
              <a:rPr lang="en-US" sz="1800" b="1" dirty="0">
                <a:solidFill>
                  <a:schemeClr val="tx1">
                    <a:lumMod val="50000"/>
                  </a:schemeClr>
                </a:solidFill>
              </a:rPr>
              <a:t>Level 2 Payment Info – </a:t>
            </a:r>
            <a:r>
              <a:rPr lang="en-US" sz="1800" b="1" dirty="0" smtClean="0">
                <a:solidFill>
                  <a:schemeClr val="tx1">
                    <a:lumMod val="50000"/>
                  </a:schemeClr>
                </a:solidFill>
              </a:rPr>
              <a:t>Epayments</a:t>
            </a:r>
          </a:p>
          <a:p>
            <a:pPr marL="628650" lvl="1" indent="-342900">
              <a:buFont typeface="Arial" panose="020B0604020202020204" pitchFamily="34" charset="0"/>
              <a:buChar char="•"/>
            </a:pPr>
            <a:r>
              <a:rPr lang="en-US" sz="1800" b="1" dirty="0" smtClean="0">
                <a:solidFill>
                  <a:schemeClr val="tx1">
                    <a:lumMod val="50000"/>
                  </a:schemeClr>
                </a:solidFill>
              </a:rPr>
              <a:t>Enhanced wallet screens UI</a:t>
            </a:r>
            <a:endParaRPr lang="en-US" sz="1800" b="1" dirty="0">
              <a:solidFill>
                <a:schemeClr val="tx1">
                  <a:lumMod val="50000"/>
                </a:schemeClr>
              </a:solidFill>
            </a:endParaRPr>
          </a:p>
          <a:p>
            <a:pPr marL="628650" lvl="1" indent="-342900">
              <a:buFont typeface="Arial" panose="020B0604020202020204" pitchFamily="34" charset="0"/>
              <a:buChar char="•"/>
            </a:pPr>
            <a:endParaRPr lang="en-US" sz="1800" dirty="0"/>
          </a:p>
        </p:txBody>
      </p:sp>
      <p:sp>
        <p:nvSpPr>
          <p:cNvPr id="9" name="Text Placeholder 18"/>
          <p:cNvSpPr txBox="1">
            <a:spLocks/>
          </p:cNvSpPr>
          <p:nvPr/>
        </p:nvSpPr>
        <p:spPr>
          <a:xfrm>
            <a:off x="5105400" y="4267200"/>
            <a:ext cx="3962400" cy="383753"/>
          </a:xfrm>
          <a:prstGeom prst="roundRect">
            <a:avLst>
              <a:gd name="adj" fmla="val 50000"/>
            </a:avLst>
          </a:prstGeom>
          <a:solidFill>
            <a:srgbClr val="FF0000"/>
          </a:solidFill>
          <a:ln w="12700" cap="flat" cmpd="sng" algn="ctr">
            <a:solidFill>
              <a:schemeClr val="tx2"/>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36576" rIns="0" bIns="0" anchor="ctr"/>
          <a:lstStyle>
            <a:lvl1pPr marL="0" indent="0" algn="ctr" rtl="0" fontAlgn="base">
              <a:lnSpc>
                <a:spcPct val="85000"/>
              </a:lnSpc>
              <a:spcBef>
                <a:spcPct val="0"/>
              </a:spcBef>
              <a:spcAft>
                <a:spcPct val="0"/>
              </a:spcAft>
              <a:buNone/>
              <a:defRPr lang="en-US" sz="2000" b="1" kern="1200" dirty="0" smtClean="0">
                <a:solidFill>
                  <a:schemeClr val="lt1"/>
                </a:solidFill>
                <a:latin typeface="Calibri" pitchFamily="34" charset="0"/>
                <a:ea typeface="+mn-ea"/>
                <a:cs typeface="+mn-cs"/>
              </a:defRPr>
            </a:lvl1pPr>
            <a:lvl2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2pPr>
            <a:lvl3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3pPr>
            <a:lvl4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4pPr>
            <a:lvl5pPr algn="ctr" rtl="0" fontAlgn="base">
              <a:lnSpc>
                <a:spcPct val="85000"/>
              </a:lnSpc>
              <a:spcBef>
                <a:spcPct val="0"/>
              </a:spcBef>
              <a:spcAft>
                <a:spcPct val="0"/>
              </a:spcAft>
              <a:defRPr lang="en-US" sz="2000" b="1" kern="1200" dirty="0" smtClean="0">
                <a:solidFill>
                  <a:schemeClr val="lt1"/>
                </a:solidFill>
                <a:latin typeface="Calibri" pitchFamily="34" charset="0"/>
                <a:ea typeface="+mn-ea"/>
                <a:cs typeface="+mn-cs"/>
              </a:defRPr>
            </a:lvl5pPr>
          </a:lstStyle>
          <a:p>
            <a:pPr eaLnBrk="0" hangingPunct="0">
              <a:buClr>
                <a:srgbClr val="3641AD"/>
              </a:buClr>
              <a:defRPr/>
            </a:pPr>
            <a:r>
              <a:rPr lang="en-US" sz="2400" dirty="0" smtClean="0"/>
              <a:t>ePayment</a:t>
            </a:r>
            <a:endParaRPr lang="en-US" sz="2400" dirty="0"/>
          </a:p>
        </p:txBody>
      </p:sp>
    </p:spTree>
    <p:extLst>
      <p:ext uri="{BB962C8B-B14F-4D97-AF65-F5344CB8AC3E}">
        <p14:creationId xmlns:p14="http://schemas.microsoft.com/office/powerpoint/2010/main" val="1803462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Redesigned Actionable First Page</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600" y="1371600"/>
            <a:ext cx="3468189" cy="205740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5929" y="2890203"/>
            <a:ext cx="3935671" cy="2367597"/>
          </a:xfrm>
          <a:prstGeom prst="rect">
            <a:avLst/>
          </a:prstGeom>
          <a:ln>
            <a:noFill/>
          </a:ln>
          <a:effectLst>
            <a:outerShdw blurRad="292100" dist="139700" dir="2700000" algn="tl" rotWithShape="0">
              <a:srgbClr val="333333">
                <a:alpha val="65000"/>
              </a:srgbClr>
            </a:outerShdw>
          </a:effectLst>
        </p:spPr>
      </p:pic>
      <p:pic>
        <p:nvPicPr>
          <p:cNvPr id="9" name="Picture 4"/>
          <p:cNvPicPr>
            <a:picLocks noChangeAspect="1" noChangeArrowheads="1"/>
          </p:cNvPicPr>
          <p:nvPr/>
        </p:nvPicPr>
        <p:blipFill>
          <a:blip r:embed="rId4" cstate="print"/>
          <a:srcRect/>
          <a:stretch>
            <a:fillRect/>
          </a:stretch>
        </p:blipFill>
        <p:spPr bwMode="auto">
          <a:xfrm>
            <a:off x="304800" y="1466850"/>
            <a:ext cx="4284428" cy="310515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 name="Picture 2"/>
          <p:cNvPicPr>
            <a:picLocks noChangeAspect="1" noChangeArrowheads="1"/>
          </p:cNvPicPr>
          <p:nvPr/>
        </p:nvPicPr>
        <p:blipFill>
          <a:blip r:embed="rId5" cstate="print"/>
          <a:srcRect t="32394" r="69494" b="22535"/>
          <a:stretch>
            <a:fillRect/>
          </a:stretch>
        </p:blipFill>
        <p:spPr bwMode="auto">
          <a:xfrm>
            <a:off x="3695700" y="5664200"/>
            <a:ext cx="1333500" cy="889000"/>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11" name="TextBox 10"/>
          <p:cNvSpPr txBox="1"/>
          <p:nvPr/>
        </p:nvSpPr>
        <p:spPr>
          <a:xfrm>
            <a:off x="457200" y="5791200"/>
            <a:ext cx="3048000" cy="523220"/>
          </a:xfrm>
          <a:prstGeom prst="rect">
            <a:avLst/>
          </a:prstGeom>
          <a:noFill/>
        </p:spPr>
        <p:txBody>
          <a:bodyPr wrap="square" rtlCol="0">
            <a:spAutoFit/>
          </a:bodyPr>
          <a:lstStyle/>
          <a:p>
            <a:r>
              <a:rPr lang="en-US" sz="1400" dirty="0" smtClean="0">
                <a:solidFill>
                  <a:srgbClr val="FF0000"/>
                </a:solidFill>
              </a:rPr>
              <a:t>New High-performance Architecture to avoid the marching red ants</a:t>
            </a:r>
            <a:endParaRPr lang="en-US" sz="1400" dirty="0">
              <a:solidFill>
                <a:srgbClr val="FF0000"/>
              </a:solidFill>
            </a:endParaRPr>
          </a:p>
        </p:txBody>
      </p:sp>
      <p:sp>
        <p:nvSpPr>
          <p:cNvPr id="12" name="TextBox 11"/>
          <p:cNvSpPr txBox="1"/>
          <p:nvPr/>
        </p:nvSpPr>
        <p:spPr>
          <a:xfrm>
            <a:off x="990600" y="4648200"/>
            <a:ext cx="2491388" cy="461665"/>
          </a:xfrm>
          <a:prstGeom prst="rect">
            <a:avLst/>
          </a:prstGeom>
          <a:noFill/>
        </p:spPr>
        <p:txBody>
          <a:bodyPr wrap="none" rtlCol="0">
            <a:spAutoFit/>
          </a:bodyPr>
          <a:lstStyle/>
          <a:p>
            <a:r>
              <a:rPr lang="en-US" sz="2400" b="1" dirty="0" smtClean="0">
                <a:solidFill>
                  <a:schemeClr val="tx2">
                    <a:lumMod val="25000"/>
                  </a:schemeClr>
                </a:solidFill>
              </a:rPr>
              <a:t>Lots of Choices</a:t>
            </a:r>
            <a:endParaRPr lang="en-US" sz="2400" b="1" dirty="0">
              <a:solidFill>
                <a:schemeClr val="tx2">
                  <a:lumMod val="25000"/>
                </a:schemeClr>
              </a:solidFill>
            </a:endParaRPr>
          </a:p>
        </p:txBody>
      </p:sp>
      <p:sp>
        <p:nvSpPr>
          <p:cNvPr id="13" name="TextBox 12"/>
          <p:cNvSpPr txBox="1"/>
          <p:nvPr/>
        </p:nvSpPr>
        <p:spPr>
          <a:xfrm>
            <a:off x="4154269" y="4953000"/>
            <a:ext cx="646331" cy="461665"/>
          </a:xfrm>
          <a:prstGeom prst="rect">
            <a:avLst/>
          </a:prstGeom>
          <a:noFill/>
        </p:spPr>
        <p:txBody>
          <a:bodyPr wrap="none" rtlCol="0">
            <a:spAutoFit/>
          </a:bodyPr>
          <a:lstStyle/>
          <a:p>
            <a:r>
              <a:rPr lang="en-US" sz="2400" b="1" dirty="0" smtClean="0">
                <a:solidFill>
                  <a:schemeClr val="tx2">
                    <a:lumMod val="25000"/>
                  </a:schemeClr>
                </a:solidFill>
              </a:rPr>
              <a:t>Vs.</a:t>
            </a:r>
            <a:endParaRPr lang="en-US" sz="2400" b="1" dirty="0">
              <a:solidFill>
                <a:schemeClr val="tx2">
                  <a:lumMod val="25000"/>
                </a:schemeClr>
              </a:solidFill>
            </a:endParaRPr>
          </a:p>
        </p:txBody>
      </p:sp>
      <p:sp>
        <p:nvSpPr>
          <p:cNvPr id="14" name="TextBox 13"/>
          <p:cNvSpPr txBox="1"/>
          <p:nvPr/>
        </p:nvSpPr>
        <p:spPr>
          <a:xfrm>
            <a:off x="5995630" y="5334000"/>
            <a:ext cx="2157770" cy="461665"/>
          </a:xfrm>
          <a:prstGeom prst="rect">
            <a:avLst/>
          </a:prstGeom>
          <a:noFill/>
        </p:spPr>
        <p:txBody>
          <a:bodyPr wrap="none" rtlCol="0">
            <a:spAutoFit/>
          </a:bodyPr>
          <a:lstStyle/>
          <a:p>
            <a:r>
              <a:rPr lang="en-US" sz="2400" b="1" dirty="0" smtClean="0">
                <a:solidFill>
                  <a:srgbClr val="FF0000"/>
                </a:solidFill>
              </a:rPr>
              <a:t>Clear Actions</a:t>
            </a:r>
            <a:endParaRPr lang="en-US" sz="2400" b="1" dirty="0">
              <a:solidFill>
                <a:srgbClr val="FF0000"/>
              </a:solidFill>
            </a:endParaRPr>
          </a:p>
        </p:txBody>
      </p:sp>
    </p:spTree>
    <p:extLst>
      <p:ext uri="{BB962C8B-B14F-4D97-AF65-F5344CB8AC3E}">
        <p14:creationId xmlns:p14="http://schemas.microsoft.com/office/powerpoint/2010/main" val="684054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Redesigned Payments -Single Flow</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2111" y="4800600"/>
            <a:ext cx="2807157" cy="162982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952" y="1371600"/>
            <a:ext cx="3136385" cy="182880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6601" y="2116800"/>
            <a:ext cx="2895600" cy="16932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rcRect b="24832"/>
          <a:stretch>
            <a:fillRect/>
          </a:stretch>
        </p:blipFill>
        <p:spPr>
          <a:xfrm>
            <a:off x="5791200" y="3146213"/>
            <a:ext cx="2743200" cy="1197187"/>
          </a:xfrm>
          <a:prstGeom prst="rect">
            <a:avLst/>
          </a:prstGeom>
          <a:ln>
            <a:noFill/>
          </a:ln>
          <a:effectLst>
            <a:outerShdw blurRad="292100" dist="139700" dir="2700000" algn="tl" rotWithShape="0">
              <a:srgbClr val="333333">
                <a:alpha val="65000"/>
              </a:srgbClr>
            </a:outerShdw>
          </a:effectLst>
        </p:spPr>
      </p:pic>
      <p:pic>
        <p:nvPicPr>
          <p:cNvPr id="9" name="Picture 3"/>
          <p:cNvPicPr>
            <a:picLocks noChangeAspect="1" noChangeArrowheads="1"/>
          </p:cNvPicPr>
          <p:nvPr/>
        </p:nvPicPr>
        <p:blipFill>
          <a:blip r:embed="rId6" cstate="print"/>
          <a:srcRect r="4348"/>
          <a:stretch>
            <a:fillRect/>
          </a:stretch>
        </p:blipFill>
        <p:spPr bwMode="auto">
          <a:xfrm>
            <a:off x="228600" y="4648200"/>
            <a:ext cx="5029200" cy="1641408"/>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TextBox 9"/>
          <p:cNvSpPr txBox="1"/>
          <p:nvPr/>
        </p:nvSpPr>
        <p:spPr>
          <a:xfrm>
            <a:off x="304800" y="4267200"/>
            <a:ext cx="3419526" cy="461665"/>
          </a:xfrm>
          <a:prstGeom prst="rect">
            <a:avLst/>
          </a:prstGeom>
          <a:noFill/>
        </p:spPr>
        <p:txBody>
          <a:bodyPr wrap="none" rtlCol="0">
            <a:spAutoFit/>
          </a:bodyPr>
          <a:lstStyle/>
          <a:p>
            <a:r>
              <a:rPr lang="en-US" sz="2400" dirty="0" smtClean="0">
                <a:solidFill>
                  <a:schemeClr val="tx2">
                    <a:lumMod val="25000"/>
                  </a:schemeClr>
                </a:solidFill>
              </a:rPr>
              <a:t>Make a choice &amp; repeat</a:t>
            </a:r>
            <a:endParaRPr lang="en-US" sz="2400" dirty="0">
              <a:solidFill>
                <a:schemeClr val="tx2">
                  <a:lumMod val="25000"/>
                </a:schemeClr>
              </a:solidFill>
            </a:endParaRPr>
          </a:p>
        </p:txBody>
      </p:sp>
      <p:sp>
        <p:nvSpPr>
          <p:cNvPr id="11" name="TextBox 10"/>
          <p:cNvSpPr txBox="1"/>
          <p:nvPr/>
        </p:nvSpPr>
        <p:spPr>
          <a:xfrm>
            <a:off x="6019800" y="1370618"/>
            <a:ext cx="2895600" cy="1677382"/>
          </a:xfrm>
          <a:prstGeom prst="rect">
            <a:avLst/>
          </a:prstGeom>
          <a:noFill/>
        </p:spPr>
        <p:txBody>
          <a:bodyPr wrap="square" rtlCol="0">
            <a:spAutoFit/>
          </a:bodyPr>
          <a:lstStyle/>
          <a:p>
            <a:r>
              <a:rPr lang="en-US" dirty="0" smtClean="0">
                <a:solidFill>
                  <a:srgbClr val="FF0000"/>
                </a:solidFill>
              </a:rPr>
              <a:t>All actions in one flow:</a:t>
            </a:r>
          </a:p>
          <a:p>
            <a:pPr marL="457200" indent="-91440">
              <a:spcAft>
                <a:spcPts val="600"/>
              </a:spcAft>
              <a:buFont typeface="Arial" pitchFamily="34" charset="0"/>
              <a:buChar char="•"/>
            </a:pPr>
            <a:r>
              <a:rPr lang="en-US" sz="1400" dirty="0" smtClean="0">
                <a:solidFill>
                  <a:schemeClr val="tx2">
                    <a:lumMod val="25000"/>
                  </a:schemeClr>
                </a:solidFill>
              </a:rPr>
              <a:t>Know where you are in the payment process</a:t>
            </a:r>
          </a:p>
          <a:p>
            <a:pPr marL="457200" indent="-91440">
              <a:spcAft>
                <a:spcPts val="600"/>
              </a:spcAft>
              <a:buFont typeface="Arial" pitchFamily="34" charset="0"/>
              <a:buChar char="•"/>
            </a:pPr>
            <a:r>
              <a:rPr lang="en-US" sz="1400" dirty="0" smtClean="0">
                <a:solidFill>
                  <a:schemeClr val="tx2">
                    <a:lumMod val="25000"/>
                  </a:schemeClr>
                </a:solidFill>
              </a:rPr>
              <a:t>Setup/Manage pay accounts</a:t>
            </a:r>
          </a:p>
          <a:p>
            <a:pPr marL="457200" indent="-91440">
              <a:spcAft>
                <a:spcPts val="600"/>
              </a:spcAft>
              <a:buFont typeface="Arial" pitchFamily="34" charset="0"/>
              <a:buChar char="•"/>
            </a:pPr>
            <a:r>
              <a:rPr lang="en-US" sz="1400" dirty="0" smtClean="0">
                <a:solidFill>
                  <a:schemeClr val="tx2">
                    <a:lumMod val="25000"/>
                  </a:schemeClr>
                </a:solidFill>
              </a:rPr>
              <a:t>Make it Recurring (or not)</a:t>
            </a:r>
          </a:p>
          <a:p>
            <a:pPr marL="457200" indent="-91440">
              <a:spcAft>
                <a:spcPts val="600"/>
              </a:spcAft>
              <a:buFont typeface="Arial" pitchFamily="34" charset="0"/>
              <a:buChar char="•"/>
            </a:pPr>
            <a:r>
              <a:rPr lang="en-US" sz="1400" dirty="0" smtClean="0">
                <a:solidFill>
                  <a:schemeClr val="tx2">
                    <a:lumMod val="25000"/>
                  </a:schemeClr>
                </a:solidFill>
              </a:rPr>
              <a:t>Solid Confirmation</a:t>
            </a:r>
            <a:endParaRPr lang="en-US" sz="1400" dirty="0">
              <a:solidFill>
                <a:schemeClr val="tx2">
                  <a:lumMod val="25000"/>
                </a:schemeClr>
              </a:solidFill>
            </a:endParaRPr>
          </a:p>
        </p:txBody>
      </p:sp>
      <p:sp>
        <p:nvSpPr>
          <p:cNvPr id="12" name="Rectangle 11"/>
          <p:cNvSpPr/>
          <p:nvPr/>
        </p:nvSpPr>
        <p:spPr>
          <a:xfrm>
            <a:off x="6983179" y="4507468"/>
            <a:ext cx="1856021" cy="369332"/>
          </a:xfrm>
          <a:prstGeom prst="rect">
            <a:avLst/>
          </a:prstGeom>
        </p:spPr>
        <p:txBody>
          <a:bodyPr wrap="none">
            <a:spAutoFit/>
          </a:bodyPr>
          <a:lstStyle/>
          <a:p>
            <a:r>
              <a:rPr lang="en-US" dirty="0" smtClean="0">
                <a:solidFill>
                  <a:srgbClr val="FF0000"/>
                </a:solidFill>
              </a:rPr>
              <a:t>Track the Status</a:t>
            </a:r>
            <a:endParaRPr lang="en-US" dirty="0">
              <a:solidFill>
                <a:srgbClr val="FF0000"/>
              </a:solidFill>
            </a:endParaRPr>
          </a:p>
        </p:txBody>
      </p:sp>
    </p:spTree>
    <p:extLst>
      <p:ext uri="{BB962C8B-B14F-4D97-AF65-F5344CB8AC3E}">
        <p14:creationId xmlns:p14="http://schemas.microsoft.com/office/powerpoint/2010/main" val="2736712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VZ_PPT_Template_Standard_v091913-Final">
  <a:themeElements>
    <a:clrScheme name="CORRECT COLORS FOR VERIZON">
      <a:dk1>
        <a:srgbClr val="6D6E71"/>
      </a:dk1>
      <a:lt1>
        <a:srgbClr val="FFFFFF"/>
      </a:lt1>
      <a:dk2>
        <a:srgbClr val="D2D2D2"/>
      </a:dk2>
      <a:lt2>
        <a:srgbClr val="FFFFFF"/>
      </a:lt2>
      <a:accent1>
        <a:srgbClr val="ED1C24"/>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2301</TotalTime>
  <Words>718</Words>
  <Application>Microsoft Office PowerPoint</Application>
  <PresentationFormat>On-screen Show (4:3)</PresentationFormat>
  <Paragraphs>194</Paragraphs>
  <Slides>12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VZ_PPT_Template_Standard_v091913-Final</vt:lpstr>
      <vt:lpstr>Visio</vt:lpstr>
      <vt:lpstr>PowerPoint Presentation</vt:lpstr>
      <vt:lpstr>VES Online Self-service  2014 Focus Areas:</vt:lpstr>
      <vt:lpstr>Benefits</vt:lpstr>
      <vt:lpstr>New VEC Production Roadmap</vt:lpstr>
      <vt:lpstr>Overall Billing Phase 1 Scope – March Release</vt:lpstr>
      <vt:lpstr>Approach</vt:lpstr>
      <vt:lpstr>VAM / VAC / ePayment Impacts – Billing Phase 1</vt:lpstr>
      <vt:lpstr>Redesigned Actionable First Page</vt:lpstr>
      <vt:lpstr>Redesigned Payments -Single Flow</vt:lpstr>
      <vt:lpstr>Improved Account Summary</vt:lpstr>
      <vt:lpstr>Billing Phase 2</vt:lpstr>
      <vt:lpstr>Next Steps</vt:lpstr>
    </vt:vector>
  </TitlesOfParts>
  <Company>Verizon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UCX ISE Prod  Roadmap</dc:title>
  <dc:creator>Reid Webber</dc:creator>
  <cp:lastModifiedBy>Farias, Frederich G (Fred)</cp:lastModifiedBy>
  <cp:revision>79</cp:revision>
  <dcterms:created xsi:type="dcterms:W3CDTF">2013-10-28T20:00:49Z</dcterms:created>
  <dcterms:modified xsi:type="dcterms:W3CDTF">2013-12-10T17:11:26Z</dcterms:modified>
</cp:coreProperties>
</file>