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12" r:id="rId2"/>
    <p:sldId id="351" r:id="rId3"/>
    <p:sldId id="353" r:id="rId4"/>
    <p:sldId id="352" r:id="rId5"/>
    <p:sldId id="350" r:id="rId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
          <p15:clr>
            <a:srgbClr val="A4A3A4"/>
          </p15:clr>
        </p15:guide>
        <p15:guide id="2" orient="horz" pos="3886">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ke, Audrey (SLC-MRM)" initials="BA(" lastIdx="9" clrIdx="0">
    <p:extLst/>
  </p:cmAuthor>
  <p:cmAuthor id="2" name="Wesley Thomas"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FE"/>
    <a:srgbClr val="E9F8E9"/>
    <a:srgbClr val="FEFFE4"/>
    <a:srgbClr val="FEF0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07" autoAdjust="0"/>
    <p:restoredTop sz="92282" autoAdjust="0"/>
  </p:normalViewPr>
  <p:slideViewPr>
    <p:cSldViewPr snapToGrid="0" snapToObjects="1">
      <p:cViewPr>
        <p:scale>
          <a:sx n="150" d="100"/>
          <a:sy n="150" d="100"/>
        </p:scale>
        <p:origin x="-654" y="-72"/>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389467" y="4415790"/>
            <a:ext cx="6231467"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talk</a:t>
            </a:r>
            <a:r>
              <a:rPr lang="en-US" baseline="0" dirty="0" smtClean="0"/>
              <a:t> through how the new UI being designed is playing out. (We want to move away from just stating Prod Simplification. Now it is more like Self-Service Transformation.) Hence the heading..</a:t>
            </a:r>
          </a:p>
          <a:p>
            <a:r>
              <a:rPr lang="en-US" baseline="0" dirty="0" smtClean="0"/>
              <a:t>Dave/Richard: You might want to  pitch in and talk about the iterations with the customers and the interactions you are having with the </a:t>
            </a:r>
            <a:r>
              <a:rPr lang="en-US" baseline="0" dirty="0" err="1" smtClean="0"/>
              <a:t>dev</a:t>
            </a:r>
            <a:r>
              <a:rPr lang="en-US" baseline="0" dirty="0" smtClean="0"/>
              <a:t> team in building out newer models. Thanks!</a:t>
            </a:r>
          </a:p>
          <a:p>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2</a:t>
            </a:fld>
            <a:endParaRPr lang="en-US" dirty="0"/>
          </a:p>
        </p:txBody>
      </p:sp>
    </p:spTree>
    <p:extLst>
      <p:ext uri="{BB962C8B-B14F-4D97-AF65-F5344CB8AC3E}">
        <p14:creationId xmlns:p14="http://schemas.microsoft.com/office/powerpoint/2010/main" val="354873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talk</a:t>
            </a:r>
            <a:r>
              <a:rPr lang="en-US" baseline="0" dirty="0" smtClean="0"/>
              <a:t> through how the new UI being designed is playing out. (We want to move away from just stating Prod Simplification. Now it is more like Self-Service Transformation.) Hence the heading..</a:t>
            </a:r>
          </a:p>
          <a:p>
            <a:r>
              <a:rPr lang="en-US" baseline="0" dirty="0" smtClean="0"/>
              <a:t>Dave/Richard: You might want to  pitch in and talk about the iterations with the customers and the interactions you are having with the </a:t>
            </a:r>
            <a:r>
              <a:rPr lang="en-US" baseline="0" dirty="0" err="1" smtClean="0"/>
              <a:t>dev</a:t>
            </a:r>
            <a:r>
              <a:rPr lang="en-US" baseline="0" dirty="0" smtClean="0"/>
              <a:t> team in building out newer models. Thanks!</a:t>
            </a:r>
          </a:p>
          <a:p>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5</a:t>
            </a:fld>
            <a:endParaRPr lang="en-US" dirty="0"/>
          </a:p>
        </p:txBody>
      </p:sp>
    </p:spTree>
    <p:extLst>
      <p:ext uri="{BB962C8B-B14F-4D97-AF65-F5344CB8AC3E}">
        <p14:creationId xmlns:p14="http://schemas.microsoft.com/office/powerpoint/2010/main" val="354873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13480"/>
            <a:ext cx="3886200" cy="36576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userDrawn="1"/>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Autofit/>
          </a:bodyPr>
          <a:lstStyle>
            <a:lvl1pPr algn="ctr">
              <a:defRPr sz="1200" b="0"/>
            </a:lvl1pPr>
          </a:lstStyle>
          <a:p>
            <a:r>
              <a:rPr lang="en-US" dirty="0" smtClean="0"/>
              <a:t>Click icon to add chart.</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80286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38728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92221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smtClean="0"/>
              <a:t>Month 00, 0000</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Footer Placeholder 4"/>
          <p:cNvSpPr txBox="1">
            <a:spLocks/>
          </p:cNvSpPr>
          <p:nvPr userDrawn="1"/>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userDrawn="1"/>
        </p:nvSpPr>
        <p:spPr>
          <a:xfrm>
            <a:off x="4572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a:solidFill>
            <a:srgbClr val="FEF0E8"/>
          </a:solidFill>
        </p:grpSpPr>
        <p:sp>
          <p:nvSpPr>
            <p:cNvPr id="7" name="Oval 6"/>
            <p:cNvSpPr>
              <a:spLocks noChangeAspect="1"/>
            </p:cNvSpPr>
            <p:nvPr userDrawn="1"/>
          </p:nvSpPr>
          <p:spPr bwMode="gray">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6243951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a:solidFill>
            <a:srgbClr val="FEFFE4"/>
          </a:solidFill>
        </p:grpSpPr>
        <p:sp>
          <p:nvSpPr>
            <p:cNvPr id="7" name="Oval 6"/>
            <p:cNvSpPr>
              <a:spLocks noChangeAspect="1"/>
            </p:cNvSpPr>
            <p:nvPr userDrawn="1"/>
          </p:nvSpPr>
          <p:spPr bwMode="gray">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5343578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a:solidFill>
            <a:srgbClr val="E9F8E9"/>
          </a:solidFill>
        </p:grpSpPr>
        <p:sp>
          <p:nvSpPr>
            <p:cNvPr id="7" name="Oval 6"/>
            <p:cNvSpPr>
              <a:spLocks noChangeAspect="1"/>
            </p:cNvSpPr>
            <p:nvPr userDrawn="1"/>
          </p:nvSpPr>
          <p:spPr bwMode="gray">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498011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a:solidFill>
            <a:srgbClr val="E8F6FE"/>
          </a:solidFill>
        </p:grpSpPr>
        <p:sp>
          <p:nvSpPr>
            <p:cNvPr id="7" name="Oval 6"/>
            <p:cNvSpPr>
              <a:spLocks noChangeAspect="1"/>
            </p:cNvSpPr>
            <p:nvPr userDrawn="1"/>
          </p:nvSpPr>
          <p:spPr bwMode="gray">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09511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85" r:id="rId24"/>
    <p:sldLayoutId id="2147483686" r:id="rId25"/>
    <p:sldLayoutId id="2147483687" r:id="rId26"/>
    <p:sldLayoutId id="2147483656" r:id="rId27"/>
    <p:sldLayoutId id="2147483661" r:id="rId28"/>
    <p:sldLayoutId id="2147483684" r:id="rId29"/>
    <p:sldLayoutId id="2147483659" r:id="rId30"/>
    <p:sldLayoutId id="2147483660" r:id="rId31"/>
    <p:sldLayoutId id="2147483665" r:id="rId32"/>
    <p:sldLayoutId id="2147483688" r:id="rId33"/>
    <p:sldLayoutId id="2147483689" r:id="rId34"/>
    <p:sldLayoutId id="2147483690" r:id="rId35"/>
    <p:sldLayoutId id="2147483691" r:id="rId36"/>
  </p:sldLayoutIdLst>
  <p:timing>
    <p:tnLst>
      <p:par>
        <p:cTn id="1" dur="indefinite" restart="never" nodeType="tmRoot"/>
      </p:par>
    </p:tnLst>
  </p:timing>
  <p:hf hdr="0" ft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233749"/>
            <a:ext cx="6792687" cy="1737360"/>
          </a:xfrm>
        </p:spPr>
        <p:txBody>
          <a:bodyPr/>
          <a:lstStyle/>
          <a:p>
            <a:r>
              <a:rPr lang="en-US" dirty="0" smtClean="0"/>
              <a:t>Self-Serve Transformation</a:t>
            </a:r>
            <a:endParaRPr lang="en-US" dirty="0"/>
          </a:p>
        </p:txBody>
      </p:sp>
      <p:sp>
        <p:nvSpPr>
          <p:cNvPr id="6" name="TextBox 5"/>
          <p:cNvSpPr txBox="1"/>
          <p:nvPr/>
        </p:nvSpPr>
        <p:spPr>
          <a:xfrm>
            <a:off x="8027566" y="6513576"/>
            <a:ext cx="742511" cy="184666"/>
          </a:xfrm>
          <a:prstGeom prst="rect">
            <a:avLst/>
          </a:prstGeom>
          <a:noFill/>
        </p:spPr>
        <p:txBody>
          <a:bodyPr wrap="none" rtlCol="0">
            <a:spAutoFit/>
          </a:bodyPr>
          <a:lstStyle/>
          <a:p>
            <a:r>
              <a:rPr lang="en-US" sz="600" kern="0" dirty="0" smtClean="0"/>
              <a:t>PTE10785  2/16</a:t>
            </a:r>
            <a:endParaRPr lang="en-US" sz="600" kern="0" dirty="0"/>
          </a:p>
        </p:txBody>
      </p:sp>
      <p:sp>
        <p:nvSpPr>
          <p:cNvPr id="3" name="Subtitle 2"/>
          <p:cNvSpPr>
            <a:spLocks noGrp="1"/>
          </p:cNvSpPr>
          <p:nvPr>
            <p:ph type="subTitle" idx="1"/>
          </p:nvPr>
        </p:nvSpPr>
        <p:spPr>
          <a:xfrm>
            <a:off x="457200" y="4191000"/>
            <a:ext cx="4114800" cy="315685"/>
          </a:xfrm>
        </p:spPr>
        <p:txBody>
          <a:bodyPr/>
          <a:lstStyle/>
          <a:p>
            <a:r>
              <a:rPr lang="en-US" dirty="0" smtClean="0"/>
              <a:t>Sep 1, 2016</a:t>
            </a:r>
            <a:endParaRPr lang="en-US" dirty="0"/>
          </a:p>
        </p:txBody>
      </p:sp>
    </p:spTree>
    <p:extLst>
      <p:ext uri="{BB962C8B-B14F-4D97-AF65-F5344CB8AC3E}">
        <p14:creationId xmlns:p14="http://schemas.microsoft.com/office/powerpoint/2010/main" val="138289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2D0507-9F86-7A45-BE8E-43760B9F92AA}" type="slidenum">
              <a:rPr lang="en-US" smtClean="0"/>
              <a:pPr/>
              <a:t>2</a:t>
            </a:fld>
            <a:endParaRPr lang="en-US"/>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 b="42696"/>
          <a:stretch/>
        </p:blipFill>
        <p:spPr bwMode="auto">
          <a:xfrm>
            <a:off x="2559548" y="847018"/>
            <a:ext cx="2267691" cy="877008"/>
          </a:xfrm>
          <a:prstGeom prst="rect">
            <a:avLst/>
          </a:prstGeom>
          <a:noFill/>
          <a:ln w="3175" cmpd="sng">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27567" y="194405"/>
            <a:ext cx="8686800" cy="457200"/>
          </a:xfrm>
        </p:spPr>
        <p:txBody>
          <a:bodyPr>
            <a:normAutofit/>
          </a:bodyPr>
          <a:lstStyle/>
          <a:p>
            <a:r>
              <a:rPr lang="en-US" dirty="0">
                <a:latin typeface="NeueHaasGroteskDisp Std Md"/>
                <a:cs typeface="NeueHaasGroteskDisp Std Md"/>
              </a:rPr>
              <a:t>Self-Service Transformation:  Customer Centric View</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971" y="1853644"/>
            <a:ext cx="1364019" cy="89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607" y="1896130"/>
            <a:ext cx="1327013" cy="810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9075" y="802776"/>
            <a:ext cx="1448050" cy="852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06352" y="847018"/>
            <a:ext cx="2320887" cy="877008"/>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077466" y="802775"/>
            <a:ext cx="1489660" cy="930256"/>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078971" y="1847290"/>
            <a:ext cx="1399469" cy="901782"/>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827239" y="1891658"/>
            <a:ext cx="1343382" cy="814929"/>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Brace 7"/>
          <p:cNvSpPr/>
          <p:nvPr/>
        </p:nvSpPr>
        <p:spPr>
          <a:xfrm>
            <a:off x="1600195" y="880205"/>
            <a:ext cx="211937" cy="19137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194733" y="1519678"/>
            <a:ext cx="1341568" cy="634847"/>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Widget based – </a:t>
            </a:r>
            <a:r>
              <a:rPr lang="en-US" sz="900" dirty="0" smtClean="0">
                <a:solidFill>
                  <a:srgbClr val="FFFF00"/>
                </a:solidFill>
              </a:rPr>
              <a:t>device agnostic </a:t>
            </a:r>
            <a:r>
              <a:rPr lang="en-US" sz="900" dirty="0" smtClean="0"/>
              <a:t>UI development</a:t>
            </a:r>
            <a:endParaRPr lang="en-US" sz="900" dirty="0"/>
          </a:p>
        </p:txBody>
      </p:sp>
      <p:sp>
        <p:nvSpPr>
          <p:cNvPr id="19" name="Rectangle 18"/>
          <p:cNvSpPr/>
          <p:nvPr/>
        </p:nvSpPr>
        <p:spPr>
          <a:xfrm>
            <a:off x="1930670" y="3894667"/>
            <a:ext cx="5680864" cy="719665"/>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rgbClr val="FFFF00"/>
                </a:solidFill>
              </a:rPr>
              <a:t>API Platform (to expose APIs)</a:t>
            </a:r>
            <a:endParaRPr lang="en-US" sz="1600" dirty="0" smtClean="0"/>
          </a:p>
        </p:txBody>
      </p:sp>
      <p:sp>
        <p:nvSpPr>
          <p:cNvPr id="38" name="Left Brace 37"/>
          <p:cNvSpPr/>
          <p:nvPr/>
        </p:nvSpPr>
        <p:spPr>
          <a:xfrm>
            <a:off x="1651537" y="3814295"/>
            <a:ext cx="134391" cy="829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194733" y="3761677"/>
            <a:ext cx="1341568" cy="90775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Robust API platform to expose all types of services to the front ends</a:t>
            </a:r>
          </a:p>
        </p:txBody>
      </p:sp>
      <p:sp>
        <p:nvSpPr>
          <p:cNvPr id="29" name="Rounded Rectangle 28"/>
          <p:cNvSpPr/>
          <p:nvPr/>
        </p:nvSpPr>
        <p:spPr>
          <a:xfrm>
            <a:off x="1736741" y="5994403"/>
            <a:ext cx="6400533" cy="389466"/>
          </a:xfrm>
          <a:prstGeom prst="round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Back office systems</a:t>
            </a:r>
            <a:endParaRPr lang="en-US" dirty="0">
              <a:solidFill>
                <a:schemeClr val="tx1"/>
              </a:solidFill>
            </a:endParaRPr>
          </a:p>
        </p:txBody>
      </p:sp>
      <p:sp>
        <p:nvSpPr>
          <p:cNvPr id="41" name="Left Brace 40"/>
          <p:cNvSpPr/>
          <p:nvPr/>
        </p:nvSpPr>
        <p:spPr>
          <a:xfrm>
            <a:off x="1669546" y="4902145"/>
            <a:ext cx="134391" cy="829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ectangle 41"/>
          <p:cNvSpPr/>
          <p:nvPr/>
        </p:nvSpPr>
        <p:spPr>
          <a:xfrm>
            <a:off x="194733" y="4863073"/>
            <a:ext cx="1341568" cy="90775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Creation of, and use of new/existing services across IT applications</a:t>
            </a:r>
            <a:endParaRPr lang="en-US" sz="900" dirty="0"/>
          </a:p>
        </p:txBody>
      </p:sp>
      <p:sp>
        <p:nvSpPr>
          <p:cNvPr id="30" name="Up-Down Arrow 29"/>
          <p:cNvSpPr/>
          <p:nvPr/>
        </p:nvSpPr>
        <p:spPr>
          <a:xfrm>
            <a:off x="4572984" y="5689608"/>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Down Arrow 43"/>
          <p:cNvSpPr/>
          <p:nvPr/>
        </p:nvSpPr>
        <p:spPr>
          <a:xfrm>
            <a:off x="4572984" y="4593962"/>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Up-Down Arrow 44"/>
          <p:cNvSpPr/>
          <p:nvPr/>
        </p:nvSpPr>
        <p:spPr>
          <a:xfrm>
            <a:off x="4572984" y="3564471"/>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635077374"/>
              </p:ext>
            </p:extLst>
          </p:nvPr>
        </p:nvGraphicFramePr>
        <p:xfrm>
          <a:off x="2236203" y="4890298"/>
          <a:ext cx="5074764" cy="814066"/>
        </p:xfrm>
        <a:graphic>
          <a:graphicData uri="http://schemas.openxmlformats.org/drawingml/2006/table">
            <a:tbl>
              <a:tblPr firstRow="1" bandRow="1">
                <a:tableStyleId>{125E5076-3810-47DD-B79F-674D7AD40C01}</a:tableStyleId>
              </a:tblPr>
              <a:tblGrid>
                <a:gridCol w="1516246"/>
                <a:gridCol w="1385311"/>
                <a:gridCol w="1406462"/>
                <a:gridCol w="766745"/>
              </a:tblGrid>
              <a:tr h="356866">
                <a:tc>
                  <a:txBody>
                    <a:bodyPr/>
                    <a:lstStyle/>
                    <a:p>
                      <a:pPr algn="ctr"/>
                      <a:r>
                        <a:rPr lang="en-US" dirty="0" smtClean="0"/>
                        <a:t>Cloud</a:t>
                      </a:r>
                      <a:endParaRPr lang="en-US" dirty="0"/>
                    </a:p>
                  </a:txBody>
                  <a:tcPr/>
                </a:tc>
                <a:tc>
                  <a:txBody>
                    <a:bodyPr/>
                    <a:lstStyle/>
                    <a:p>
                      <a:pPr algn="ctr"/>
                      <a:r>
                        <a:rPr lang="en-US" dirty="0" smtClean="0"/>
                        <a:t>MQ</a:t>
                      </a:r>
                      <a:endParaRPr lang="en-US" dirty="0"/>
                    </a:p>
                  </a:txBody>
                  <a:tcPr/>
                </a:tc>
                <a:tc>
                  <a:txBody>
                    <a:bodyPr/>
                    <a:lstStyle/>
                    <a:p>
                      <a:pPr algn="ctr"/>
                      <a:r>
                        <a:rPr lang="en-US" dirty="0" smtClean="0"/>
                        <a:t>JMS</a:t>
                      </a:r>
                      <a:endParaRPr lang="en-US" dirty="0"/>
                    </a:p>
                  </a:txBody>
                  <a:tcPr/>
                </a:tc>
                <a:tc>
                  <a:txBody>
                    <a:bodyPr/>
                    <a:lstStyle/>
                    <a:p>
                      <a:endParaRPr lang="en-US" dirty="0"/>
                    </a:p>
                  </a:txBody>
                  <a:tcPr/>
                </a:tc>
              </a:tr>
              <a:tr h="432102">
                <a:tc>
                  <a:txBody>
                    <a:bodyPr/>
                    <a:lstStyle/>
                    <a:p>
                      <a:pPr algn="ctr"/>
                      <a:r>
                        <a:rPr lang="en-US" dirty="0" smtClean="0"/>
                        <a:t>Web</a:t>
                      </a:r>
                      <a:r>
                        <a:rPr lang="en-US" baseline="0" dirty="0" smtClean="0"/>
                        <a:t> S</a:t>
                      </a:r>
                      <a:r>
                        <a:rPr lang="en-US" dirty="0" smtClean="0"/>
                        <a:t>ervices</a:t>
                      </a:r>
                    </a:p>
                    <a:p>
                      <a:pPr algn="ctr"/>
                      <a:r>
                        <a:rPr lang="en-US" dirty="0" err="1" smtClean="0"/>
                        <a:t>Microservices</a:t>
                      </a:r>
                      <a:endParaRPr lang="en-US" dirty="0"/>
                    </a:p>
                  </a:txBody>
                  <a:tcPr/>
                </a:tc>
                <a:tc>
                  <a:txBody>
                    <a:bodyPr/>
                    <a:lstStyle/>
                    <a:p>
                      <a:pPr algn="ctr"/>
                      <a:r>
                        <a:rPr lang="en-US" dirty="0" smtClean="0"/>
                        <a:t>Web Services</a:t>
                      </a:r>
                    </a:p>
                    <a:p>
                      <a:pPr algn="ctr"/>
                      <a:r>
                        <a:rPr lang="en-US" dirty="0" err="1" smtClean="0"/>
                        <a:t>Micro</a:t>
                      </a:r>
                      <a:r>
                        <a:rPr lang="en-US" baseline="0" dirty="0" err="1" smtClean="0"/>
                        <a:t>services</a:t>
                      </a:r>
                      <a:endParaRPr lang="en-US" dirty="0"/>
                    </a:p>
                  </a:txBody>
                  <a:tcPr/>
                </a:tc>
                <a:tc>
                  <a:txBody>
                    <a:bodyPr/>
                    <a:lstStyle/>
                    <a:p>
                      <a:pPr algn="ctr"/>
                      <a:r>
                        <a:rPr lang="en-US" dirty="0" smtClean="0"/>
                        <a:t>Web Services</a:t>
                      </a:r>
                    </a:p>
                    <a:p>
                      <a:pPr algn="ctr"/>
                      <a:r>
                        <a:rPr lang="en-US" dirty="0" err="1" smtClean="0"/>
                        <a:t>Microservices</a:t>
                      </a:r>
                      <a:endParaRPr lang="en-US" dirty="0"/>
                    </a:p>
                  </a:txBody>
                  <a:tcPr/>
                </a:tc>
                <a:tc>
                  <a:txBody>
                    <a:bodyPr/>
                    <a:lstStyle/>
                    <a:p>
                      <a:endParaRPr lang="en-US" dirty="0"/>
                    </a:p>
                  </a:txBody>
                  <a:tcPr/>
                </a:tc>
              </a:tr>
            </a:tbl>
          </a:graphicData>
        </a:graphic>
      </p:graphicFrame>
      <p:sp>
        <p:nvSpPr>
          <p:cNvPr id="11" name="Oval 10"/>
          <p:cNvSpPr/>
          <p:nvPr/>
        </p:nvSpPr>
        <p:spPr>
          <a:xfrm>
            <a:off x="6570122" y="4953003"/>
            <a:ext cx="194734" cy="160866"/>
          </a:xfrm>
          <a:prstGeom prst="ellips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802955" y="4953003"/>
            <a:ext cx="194734" cy="160866"/>
          </a:xfrm>
          <a:prstGeom prst="ellips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7031556" y="4953003"/>
            <a:ext cx="194734" cy="160866"/>
          </a:xfrm>
          <a:prstGeom prst="ellips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116667" y="3039533"/>
            <a:ext cx="5308600" cy="524938"/>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Business Services layer – API Aggregation</a:t>
            </a:r>
            <a:endParaRPr lang="en-US" dirty="0"/>
          </a:p>
        </p:txBody>
      </p:sp>
      <p:sp>
        <p:nvSpPr>
          <p:cNvPr id="46" name="Up-Down Arrow 45"/>
          <p:cNvSpPr/>
          <p:nvPr/>
        </p:nvSpPr>
        <p:spPr>
          <a:xfrm>
            <a:off x="4572984" y="2733701"/>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Left Brace 46"/>
          <p:cNvSpPr/>
          <p:nvPr/>
        </p:nvSpPr>
        <p:spPr>
          <a:xfrm>
            <a:off x="1638969" y="2893967"/>
            <a:ext cx="134391" cy="829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tangle 47"/>
          <p:cNvSpPr/>
          <p:nvPr/>
        </p:nvSpPr>
        <p:spPr>
          <a:xfrm>
            <a:off x="194733" y="2894565"/>
            <a:ext cx="1341568" cy="80718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Bus Layer, to aggregate API information for UI (widget) consumption </a:t>
            </a:r>
            <a:endParaRPr lang="en-US" sz="900" dirty="0"/>
          </a:p>
        </p:txBody>
      </p:sp>
      <p:graphicFrame>
        <p:nvGraphicFramePr>
          <p:cNvPr id="13" name="Table 12"/>
          <p:cNvGraphicFramePr>
            <a:graphicFrameLocks noGrp="1"/>
          </p:cNvGraphicFramePr>
          <p:nvPr>
            <p:extLst>
              <p:ext uri="{D42A27DB-BD31-4B8C-83A1-F6EECF244321}">
                <p14:modId xmlns:p14="http://schemas.microsoft.com/office/powerpoint/2010/main" val="3126562721"/>
              </p:ext>
            </p:extLst>
          </p:nvPr>
        </p:nvGraphicFramePr>
        <p:xfrm>
          <a:off x="4060441" y="4159561"/>
          <a:ext cx="1566332" cy="434401"/>
        </p:xfrm>
        <a:graphic>
          <a:graphicData uri="http://schemas.openxmlformats.org/drawingml/2006/table">
            <a:tbl>
              <a:tblPr>
                <a:tableStyleId>{EE9117C1-6F56-46DE-8B7F-AF8F4CEE741D}</a:tableStyleId>
              </a:tblPr>
              <a:tblGrid>
                <a:gridCol w="821454"/>
                <a:gridCol w="744878"/>
              </a:tblGrid>
              <a:tr h="159113">
                <a:tc>
                  <a:txBody>
                    <a:bodyPr/>
                    <a:lstStyle/>
                    <a:p>
                      <a:r>
                        <a:rPr lang="en-US" sz="800" b="1" dirty="0" smtClean="0">
                          <a:solidFill>
                            <a:schemeClr val="bg1"/>
                          </a:solidFill>
                        </a:rPr>
                        <a:t>Discovery</a:t>
                      </a:r>
                      <a:endParaRPr lang="en-US" sz="800" b="1" dirty="0">
                        <a:solidFill>
                          <a:schemeClr val="bg1"/>
                        </a:solidFill>
                      </a:endParaRPr>
                    </a:p>
                  </a:txBody>
                  <a:tcPr/>
                </a:tc>
                <a:tc>
                  <a:txBody>
                    <a:bodyPr/>
                    <a:lstStyle/>
                    <a:p>
                      <a:r>
                        <a:rPr lang="en-US" sz="800" b="1" dirty="0" smtClean="0">
                          <a:solidFill>
                            <a:schemeClr val="bg1"/>
                          </a:solidFill>
                        </a:rPr>
                        <a:t>Security</a:t>
                      </a:r>
                      <a:endParaRPr lang="en-US" sz="800" b="1" dirty="0">
                        <a:solidFill>
                          <a:schemeClr val="bg1"/>
                        </a:solidFill>
                      </a:endParaRPr>
                    </a:p>
                  </a:txBody>
                  <a:tcPr/>
                </a:tc>
              </a:tr>
              <a:tr h="221041">
                <a:tc>
                  <a:txBody>
                    <a:bodyPr/>
                    <a:lstStyle/>
                    <a:p>
                      <a:r>
                        <a:rPr lang="en-US" sz="800" b="1" dirty="0" smtClean="0">
                          <a:solidFill>
                            <a:schemeClr val="bg1"/>
                          </a:solidFill>
                        </a:rPr>
                        <a:t>Translation</a:t>
                      </a:r>
                      <a:endParaRPr lang="en-US" sz="800" b="1" dirty="0">
                        <a:solidFill>
                          <a:schemeClr val="bg1"/>
                        </a:solidFill>
                      </a:endParaRPr>
                    </a:p>
                  </a:txBody>
                  <a:tcPr/>
                </a:tc>
                <a:tc>
                  <a:txBody>
                    <a:bodyPr/>
                    <a:lstStyle/>
                    <a:p>
                      <a:r>
                        <a:rPr lang="en-US" sz="800" b="1" dirty="0" smtClean="0">
                          <a:solidFill>
                            <a:schemeClr val="bg1"/>
                          </a:solidFill>
                        </a:rPr>
                        <a:t>Metrics</a:t>
                      </a:r>
                      <a:endParaRPr lang="en-US" sz="800" b="1" dirty="0">
                        <a:solidFill>
                          <a:schemeClr val="bg1"/>
                        </a:solidFill>
                      </a:endParaRPr>
                    </a:p>
                  </a:txBody>
                  <a:tcPr/>
                </a:tc>
              </a:tr>
            </a:tbl>
          </a:graphicData>
        </a:graphic>
      </p:graphicFrame>
    </p:spTree>
    <p:extLst>
      <p:ext uri="{BB962C8B-B14F-4D97-AF65-F5344CB8AC3E}">
        <p14:creationId xmlns:p14="http://schemas.microsoft.com/office/powerpoint/2010/main" val="1706783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in this new ecosystem?</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312" y="2674999"/>
            <a:ext cx="298132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106763335"/>
              </p:ext>
            </p:extLst>
          </p:nvPr>
        </p:nvGraphicFramePr>
        <p:xfrm>
          <a:off x="3281361" y="1552573"/>
          <a:ext cx="5681664" cy="3868420"/>
        </p:xfrm>
        <a:graphic>
          <a:graphicData uri="http://schemas.openxmlformats.org/drawingml/2006/table">
            <a:tbl>
              <a:tblPr firstRow="1" bandRow="1">
                <a:tableStyleId>{EE9117C1-6F56-46DE-8B7F-AF8F4CEE741D}</a:tableStyleId>
              </a:tblPr>
              <a:tblGrid>
                <a:gridCol w="1404939"/>
                <a:gridCol w="2382837"/>
                <a:gridCol w="1893888"/>
              </a:tblGrid>
              <a:tr h="370840">
                <a:tc>
                  <a:txBody>
                    <a:bodyPr/>
                    <a:lstStyle/>
                    <a:p>
                      <a:r>
                        <a:rPr lang="en-US" dirty="0" smtClean="0"/>
                        <a:t>People</a:t>
                      </a:r>
                      <a:endParaRPr lang="en-US" dirty="0"/>
                    </a:p>
                  </a:txBody>
                  <a:tcPr/>
                </a:tc>
                <a:tc>
                  <a:txBody>
                    <a:bodyPr/>
                    <a:lstStyle/>
                    <a:p>
                      <a:r>
                        <a:rPr lang="en-US" dirty="0" smtClean="0"/>
                        <a:t>Process</a:t>
                      </a:r>
                      <a:endParaRPr lang="en-US" dirty="0"/>
                    </a:p>
                  </a:txBody>
                  <a:tcPr/>
                </a:tc>
                <a:tc>
                  <a:txBody>
                    <a:bodyPr/>
                    <a:lstStyle/>
                    <a:p>
                      <a:r>
                        <a:rPr lang="en-US" dirty="0" smtClean="0"/>
                        <a:t>Technology</a:t>
                      </a:r>
                      <a:endParaRPr lang="en-US" dirty="0"/>
                    </a:p>
                  </a:txBody>
                  <a:tcPr/>
                </a:tc>
              </a:tr>
              <a:tr h="370840">
                <a:tc>
                  <a:txBody>
                    <a:bodyPr/>
                    <a:lstStyle/>
                    <a:p>
                      <a:r>
                        <a:rPr lang="en-US" sz="1050" dirty="0" smtClean="0"/>
                        <a:t>Customer experience innovators</a:t>
                      </a:r>
                      <a:endParaRPr lang="en-US" sz="1050" dirty="0"/>
                    </a:p>
                  </a:txBody>
                  <a:tcPr/>
                </a:tc>
                <a:tc>
                  <a:txBody>
                    <a:bodyPr/>
                    <a:lstStyle/>
                    <a:p>
                      <a:r>
                        <a:rPr lang="en-US" sz="1050" baseline="0" dirty="0" smtClean="0"/>
                        <a:t>Stitch various UI widgets together to create a seamless customer experience</a:t>
                      </a:r>
                    </a:p>
                  </a:txBody>
                  <a:tcPr/>
                </a:tc>
                <a:tc>
                  <a:txBody>
                    <a:bodyPr/>
                    <a:lstStyle/>
                    <a:p>
                      <a:r>
                        <a:rPr lang="en-US" sz="1050" dirty="0" smtClean="0"/>
                        <a:t>‘Application’ level</a:t>
                      </a:r>
                      <a:r>
                        <a:rPr lang="en-US" sz="1050" baseline="0" dirty="0" smtClean="0"/>
                        <a:t> infrastructure where the UI widgets will coexist</a:t>
                      </a:r>
                      <a:endParaRPr lang="en-US" sz="1050" dirty="0"/>
                    </a:p>
                  </a:txBody>
                  <a:tcPr/>
                </a:tc>
              </a:tr>
              <a:tr h="370840">
                <a:tc>
                  <a:txBody>
                    <a:bodyPr/>
                    <a:lstStyle/>
                    <a:p>
                      <a:endParaRPr lang="en-US" sz="1050" dirty="0" smtClean="0"/>
                    </a:p>
                    <a:p>
                      <a:endParaRPr lang="en-US" sz="1050" dirty="0" smtClean="0"/>
                    </a:p>
                    <a:p>
                      <a:r>
                        <a:rPr lang="en-US" sz="1050" dirty="0" smtClean="0"/>
                        <a:t>CX/UX</a:t>
                      </a:r>
                      <a:r>
                        <a:rPr lang="en-US" sz="1050" baseline="0" dirty="0" smtClean="0"/>
                        <a:t> experts</a:t>
                      </a:r>
                      <a:endParaRPr lang="en-US" sz="1050" dirty="0"/>
                    </a:p>
                  </a:txBody>
                  <a:tcPr/>
                </a:tc>
                <a:tc>
                  <a:txBody>
                    <a:bodyPr/>
                    <a:lstStyle/>
                    <a:p>
                      <a:r>
                        <a:rPr lang="en-US" sz="1050" dirty="0" smtClean="0"/>
                        <a:t>Define process around how widgets are create</a:t>
                      </a:r>
                      <a:r>
                        <a:rPr lang="en-US" sz="1050" baseline="0" dirty="0" smtClean="0"/>
                        <a:t>d. The templates, standards that need to be used</a:t>
                      </a:r>
                    </a:p>
                    <a:p>
                      <a:endParaRPr lang="en-US" sz="1050" baseline="0" dirty="0" smtClean="0"/>
                    </a:p>
                  </a:txBody>
                  <a:tcPr/>
                </a:tc>
                <a:tc>
                  <a:txBody>
                    <a:bodyPr/>
                    <a:lstStyle/>
                    <a:p>
                      <a:r>
                        <a:rPr lang="en-US" sz="1050" dirty="0" smtClean="0"/>
                        <a:t>Bootstrap, </a:t>
                      </a:r>
                      <a:r>
                        <a:rPr lang="en-US" sz="1050" dirty="0" err="1" smtClean="0"/>
                        <a:t>VZBootstrap</a:t>
                      </a:r>
                      <a:r>
                        <a:rPr lang="en-US" sz="1050" dirty="0" smtClean="0"/>
                        <a:t>, Current UX libraries,</a:t>
                      </a:r>
                      <a:r>
                        <a:rPr lang="en-US" sz="1050" baseline="0" dirty="0" smtClean="0"/>
                        <a:t> </a:t>
                      </a:r>
                      <a:r>
                        <a:rPr lang="en-US" sz="1050" baseline="0" dirty="0" err="1" smtClean="0"/>
                        <a:t>etc</a:t>
                      </a:r>
                      <a:endParaRPr lang="en-US" sz="1050" dirty="0"/>
                    </a:p>
                  </a:txBody>
                  <a:tcPr/>
                </a:tc>
              </a:tr>
              <a:tr h="370840">
                <a:tc>
                  <a:txBody>
                    <a:bodyPr/>
                    <a:lstStyle/>
                    <a:p>
                      <a:r>
                        <a:rPr lang="en-US" sz="1050" dirty="0" smtClean="0"/>
                        <a:t>‘Application’/UI</a:t>
                      </a:r>
                      <a:r>
                        <a:rPr lang="en-US" sz="1050" baseline="0" dirty="0" smtClean="0"/>
                        <a:t> Widget SMEs</a:t>
                      </a:r>
                      <a:endParaRPr lang="en-US" sz="1050" dirty="0"/>
                    </a:p>
                  </a:txBody>
                  <a:tcPr/>
                </a:tc>
                <a:tc>
                  <a:txBody>
                    <a:bodyPr/>
                    <a:lstStyle/>
                    <a:p>
                      <a:r>
                        <a:rPr lang="en-US" sz="1050" dirty="0" smtClean="0"/>
                        <a:t>Build,</a:t>
                      </a:r>
                      <a:r>
                        <a:rPr lang="en-US" sz="1050" baseline="0" dirty="0" smtClean="0"/>
                        <a:t> collate the functionality depicted by the UI Widget in question by aggregating APIs exposed by the API Platform</a:t>
                      </a:r>
                      <a:endParaRPr lang="en-US" sz="1050" dirty="0"/>
                    </a:p>
                  </a:txBody>
                  <a:tcPr/>
                </a:tc>
                <a:tc>
                  <a:txBody>
                    <a:bodyPr/>
                    <a:lstStyle/>
                    <a:p>
                      <a:r>
                        <a:rPr lang="en-US" sz="1050" dirty="0" smtClean="0"/>
                        <a:t>Business</a:t>
                      </a:r>
                      <a:r>
                        <a:rPr lang="en-US" sz="1050" baseline="0" dirty="0" smtClean="0"/>
                        <a:t> rules, application layer based technologies</a:t>
                      </a:r>
                      <a:endParaRPr lang="en-US" sz="1050" dirty="0"/>
                    </a:p>
                  </a:txBody>
                  <a:tcPr/>
                </a:tc>
              </a:tr>
              <a:tr h="370840">
                <a:tc>
                  <a:txBody>
                    <a:bodyPr/>
                    <a:lstStyle/>
                    <a:p>
                      <a:r>
                        <a:rPr lang="en-US" sz="1050" dirty="0" smtClean="0"/>
                        <a:t>API Platform experts</a:t>
                      </a:r>
                      <a:endParaRPr lang="en-US" sz="1050" dirty="0"/>
                    </a:p>
                  </a:txBody>
                  <a:tcPr/>
                </a:tc>
                <a:tc>
                  <a:txBody>
                    <a:bodyPr/>
                    <a:lstStyle/>
                    <a:p>
                      <a:r>
                        <a:rPr lang="en-US" sz="1050" dirty="0" smtClean="0"/>
                        <a:t>Build</a:t>
                      </a:r>
                      <a:r>
                        <a:rPr lang="en-US" sz="1050" baseline="0" dirty="0" smtClean="0"/>
                        <a:t>, maintain, sustain the various different APIs that need to be exposed on the platform. Run analytics, uphold security, </a:t>
                      </a:r>
                      <a:r>
                        <a:rPr lang="en-US" sz="1050" baseline="0" dirty="0" err="1" smtClean="0"/>
                        <a:t>etc</a:t>
                      </a:r>
                      <a:endParaRPr lang="en-US" sz="1050" dirty="0"/>
                    </a:p>
                  </a:txBody>
                  <a:tcPr/>
                </a:tc>
                <a:tc>
                  <a:txBody>
                    <a:bodyPr/>
                    <a:lstStyle/>
                    <a:p>
                      <a:r>
                        <a:rPr lang="en-US" sz="1050" dirty="0" smtClean="0"/>
                        <a:t>APIGEE, WS02, </a:t>
                      </a:r>
                      <a:r>
                        <a:rPr lang="en-US" sz="1050" dirty="0" err="1" smtClean="0"/>
                        <a:t>etc</a:t>
                      </a:r>
                      <a:endParaRPr lang="en-US" sz="1050" dirty="0"/>
                    </a:p>
                  </a:txBody>
                  <a:tcPr/>
                </a:tc>
              </a:tr>
              <a:tr h="370840">
                <a:tc>
                  <a:txBody>
                    <a:bodyPr/>
                    <a:lstStyle/>
                    <a:p>
                      <a:r>
                        <a:rPr lang="en-US" sz="1050" dirty="0" err="1" smtClean="0"/>
                        <a:t>Micro</a:t>
                      </a:r>
                      <a:r>
                        <a:rPr lang="en-US" sz="1050" baseline="0" dirty="0" err="1" smtClean="0"/>
                        <a:t>services</a:t>
                      </a:r>
                      <a:r>
                        <a:rPr lang="en-US" sz="1050" baseline="0" dirty="0" smtClean="0"/>
                        <a:t> and Web services developers</a:t>
                      </a:r>
                      <a:endParaRPr lang="en-US" sz="1050" dirty="0"/>
                    </a:p>
                  </a:txBody>
                  <a:tcPr/>
                </a:tc>
                <a:tc>
                  <a:txBody>
                    <a:bodyPr/>
                    <a:lstStyle/>
                    <a:p>
                      <a:r>
                        <a:rPr lang="en-US" sz="1050" dirty="0" smtClean="0"/>
                        <a:t>Build granular,</a:t>
                      </a:r>
                      <a:r>
                        <a:rPr lang="en-US" sz="1050" baseline="0" dirty="0" smtClean="0"/>
                        <a:t> low level services that provide a clear, atomic service that is useful</a:t>
                      </a:r>
                      <a:endParaRPr lang="en-US" sz="1050" dirty="0"/>
                    </a:p>
                  </a:txBody>
                  <a:tcPr/>
                </a:tc>
                <a:tc>
                  <a:txBody>
                    <a:bodyPr/>
                    <a:lstStyle/>
                    <a:p>
                      <a:r>
                        <a:rPr lang="en-US" sz="1050" dirty="0" smtClean="0"/>
                        <a:t>Web</a:t>
                      </a:r>
                      <a:r>
                        <a:rPr lang="en-US" sz="1050" baseline="0" dirty="0" smtClean="0"/>
                        <a:t> services, REST APIs, SOAP services, </a:t>
                      </a:r>
                      <a:r>
                        <a:rPr lang="en-US" sz="1050" baseline="0" dirty="0" err="1" smtClean="0"/>
                        <a:t>etc</a:t>
                      </a:r>
                      <a:endParaRPr lang="en-US" sz="1050" dirty="0"/>
                    </a:p>
                  </a:txBody>
                  <a:tcPr/>
                </a:tc>
              </a:tr>
            </a:tbl>
          </a:graphicData>
        </a:graphic>
      </p:graphicFrame>
      <p:sp>
        <p:nvSpPr>
          <p:cNvPr id="6" name="Rectangle 5"/>
          <p:cNvSpPr/>
          <p:nvPr/>
        </p:nvSpPr>
        <p:spPr>
          <a:xfrm>
            <a:off x="314324" y="2079685"/>
            <a:ext cx="2809875" cy="447675"/>
          </a:xfrm>
          <a:prstGeom prst="rect">
            <a:avLst/>
          </a:prstGeom>
          <a:solidFill>
            <a:schemeClr val="bg1">
              <a:lumMod val="8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Applications</a:t>
            </a:r>
            <a:endParaRPr lang="en-US" dirty="0">
              <a:solidFill>
                <a:srgbClr val="C00000"/>
              </a:solidFill>
            </a:endParaRPr>
          </a:p>
        </p:txBody>
      </p:sp>
      <p:sp>
        <p:nvSpPr>
          <p:cNvPr id="7" name="Rectangle 6"/>
          <p:cNvSpPr/>
          <p:nvPr/>
        </p:nvSpPr>
        <p:spPr>
          <a:xfrm>
            <a:off x="104775" y="1965387"/>
            <a:ext cx="352425" cy="70961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05111" y="1929668"/>
            <a:ext cx="352425" cy="70961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28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Appendix</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4</a:t>
            </a:fld>
            <a:endParaRPr lang="en-US"/>
          </a:p>
        </p:txBody>
      </p:sp>
    </p:spTree>
    <p:extLst>
      <p:ext uri="{BB962C8B-B14F-4D97-AF65-F5344CB8AC3E}">
        <p14:creationId xmlns:p14="http://schemas.microsoft.com/office/powerpoint/2010/main" val="3328574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2D0507-9F86-7A45-BE8E-43760B9F92AA}" type="slidenum">
              <a:rPr lang="en-US" smtClean="0"/>
              <a:pPr/>
              <a:t>5</a:t>
            </a:fld>
            <a:endParaRPr lang="en-US"/>
          </a:p>
        </p:txBody>
      </p:sp>
      <p:sp>
        <p:nvSpPr>
          <p:cNvPr id="5" name="Footer Placeholder 4"/>
          <p:cNvSpPr>
            <a:spLocks noGrp="1"/>
          </p:cNvSpPr>
          <p:nvPr>
            <p:ph type="ftr" sz="quarter" idx="4294967295"/>
          </p:nvPr>
        </p:nvSpPr>
        <p:spPr>
          <a:xfrm>
            <a:off x="2057400" y="6419088"/>
            <a:ext cx="4041648" cy="228600"/>
          </a:xfrm>
          <a:prstGeom prst="rect">
            <a:avLst/>
          </a:prstGeom>
        </p:spPr>
        <p:txBody>
          <a:bodyPr/>
          <a:lstStyle/>
          <a:p>
            <a:endParaRPr 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 b="42696"/>
          <a:stretch/>
        </p:blipFill>
        <p:spPr bwMode="auto">
          <a:xfrm>
            <a:off x="2058720" y="1028461"/>
            <a:ext cx="3078658" cy="1190642"/>
          </a:xfrm>
          <a:prstGeom prst="rect">
            <a:avLst/>
          </a:prstGeom>
          <a:noFill/>
          <a:ln w="3175" cmpd="sng">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57200" y="423005"/>
            <a:ext cx="8686800" cy="457200"/>
          </a:xfrm>
        </p:spPr>
        <p:txBody>
          <a:bodyPr>
            <a:normAutofit/>
          </a:bodyPr>
          <a:lstStyle/>
          <a:p>
            <a:r>
              <a:rPr lang="en-US" dirty="0">
                <a:latin typeface="NeueHaasGroteskDisp Std Md"/>
                <a:cs typeface="NeueHaasGroteskDisp Std Md"/>
              </a:rPr>
              <a:t>Self-Service Transformation:  Customer Centric View</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303" y="2287882"/>
            <a:ext cx="1671108" cy="1097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225" y="2395546"/>
            <a:ext cx="1796220" cy="1097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1388" y="1095358"/>
            <a:ext cx="1795442" cy="105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005524" y="1028461"/>
            <a:ext cx="3131854" cy="1190642"/>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289778" y="1095358"/>
            <a:ext cx="1908787" cy="1190642"/>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19853" y="2281528"/>
            <a:ext cx="1706558" cy="1103374"/>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105856" y="2391074"/>
            <a:ext cx="1812589" cy="1190642"/>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Brace 7"/>
          <p:cNvSpPr/>
          <p:nvPr/>
        </p:nvSpPr>
        <p:spPr>
          <a:xfrm>
            <a:off x="1600197" y="880205"/>
            <a:ext cx="211937" cy="27265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194733" y="1623782"/>
            <a:ext cx="1341568" cy="90775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Widget based – </a:t>
            </a:r>
            <a:r>
              <a:rPr lang="en-US" sz="1200" dirty="0" smtClean="0">
                <a:solidFill>
                  <a:srgbClr val="FFFF00"/>
                </a:solidFill>
              </a:rPr>
              <a:t>device agnostic </a:t>
            </a:r>
            <a:r>
              <a:rPr lang="en-US" sz="1200" dirty="0" smtClean="0"/>
              <a:t>UI development</a:t>
            </a:r>
            <a:endParaRPr lang="en-US" sz="1200" dirty="0"/>
          </a:p>
        </p:txBody>
      </p:sp>
      <p:sp>
        <p:nvSpPr>
          <p:cNvPr id="19" name="Rectangle 18"/>
          <p:cNvSpPr/>
          <p:nvPr/>
        </p:nvSpPr>
        <p:spPr>
          <a:xfrm>
            <a:off x="1930670" y="3843867"/>
            <a:ext cx="5680864" cy="770466"/>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APIGEE based API Platform (to expose APIs)</a:t>
            </a:r>
            <a:endParaRPr lang="en-US" dirty="0" smtClean="0"/>
          </a:p>
          <a:p>
            <a:pPr marL="1830388" indent="-171450">
              <a:buFont typeface="Arial" panose="020B0604020202020204" pitchFamily="34" charset="0"/>
              <a:buChar char="•"/>
            </a:pPr>
            <a:r>
              <a:rPr lang="en-US" sz="1100" dirty="0" smtClean="0"/>
              <a:t>Translation</a:t>
            </a:r>
          </a:p>
          <a:p>
            <a:pPr marL="1830388" indent="-171450">
              <a:buFont typeface="Arial" panose="020B0604020202020204" pitchFamily="34" charset="0"/>
              <a:buChar char="•"/>
            </a:pPr>
            <a:r>
              <a:rPr lang="en-US" sz="1100" dirty="0" smtClean="0"/>
              <a:t>Security</a:t>
            </a:r>
          </a:p>
          <a:p>
            <a:pPr marL="1830388" indent="-171450">
              <a:buFont typeface="Arial" panose="020B0604020202020204" pitchFamily="34" charset="0"/>
              <a:buChar char="•"/>
            </a:pPr>
            <a:r>
              <a:rPr lang="en-US" sz="1100" dirty="0" smtClean="0"/>
              <a:t>Metrics</a:t>
            </a:r>
            <a:endParaRPr lang="en-US" sz="1100" dirty="0"/>
          </a:p>
        </p:txBody>
      </p:sp>
      <p:sp>
        <p:nvSpPr>
          <p:cNvPr id="23" name="Rectangle 22"/>
          <p:cNvSpPr/>
          <p:nvPr/>
        </p:nvSpPr>
        <p:spPr>
          <a:xfrm>
            <a:off x="2058720" y="4961472"/>
            <a:ext cx="770467" cy="44026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Micro-services</a:t>
            </a:r>
            <a:endParaRPr lang="en-US" sz="1000" dirty="0"/>
          </a:p>
        </p:txBody>
      </p:sp>
      <p:sp>
        <p:nvSpPr>
          <p:cNvPr id="33" name="Rectangle 32"/>
          <p:cNvSpPr/>
          <p:nvPr/>
        </p:nvSpPr>
        <p:spPr>
          <a:xfrm>
            <a:off x="2981587" y="4969939"/>
            <a:ext cx="770467" cy="44026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Micro-services</a:t>
            </a:r>
            <a:endParaRPr lang="en-US" sz="1000" dirty="0"/>
          </a:p>
        </p:txBody>
      </p:sp>
      <p:sp>
        <p:nvSpPr>
          <p:cNvPr id="34" name="Rectangle 33"/>
          <p:cNvSpPr/>
          <p:nvPr/>
        </p:nvSpPr>
        <p:spPr>
          <a:xfrm>
            <a:off x="3941177" y="4978406"/>
            <a:ext cx="770467" cy="44026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Web Services</a:t>
            </a:r>
            <a:endParaRPr lang="en-US" sz="1000" dirty="0"/>
          </a:p>
        </p:txBody>
      </p:sp>
      <p:sp>
        <p:nvSpPr>
          <p:cNvPr id="35" name="Rectangle 34"/>
          <p:cNvSpPr/>
          <p:nvPr/>
        </p:nvSpPr>
        <p:spPr>
          <a:xfrm>
            <a:off x="4904544" y="4978406"/>
            <a:ext cx="770467" cy="44026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Cloud based services</a:t>
            </a:r>
            <a:endParaRPr lang="en-US" sz="1000" dirty="0"/>
          </a:p>
        </p:txBody>
      </p:sp>
      <p:sp>
        <p:nvSpPr>
          <p:cNvPr id="36" name="Rectangle 35"/>
          <p:cNvSpPr/>
          <p:nvPr/>
        </p:nvSpPr>
        <p:spPr>
          <a:xfrm>
            <a:off x="5843875" y="4969939"/>
            <a:ext cx="770467" cy="44026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MQ services</a:t>
            </a:r>
            <a:endParaRPr lang="en-US" sz="1000" dirty="0"/>
          </a:p>
        </p:txBody>
      </p:sp>
      <p:sp>
        <p:nvSpPr>
          <p:cNvPr id="37" name="Rectangle 36"/>
          <p:cNvSpPr/>
          <p:nvPr/>
        </p:nvSpPr>
        <p:spPr>
          <a:xfrm>
            <a:off x="6741596" y="4978406"/>
            <a:ext cx="770467" cy="440266"/>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JMS services</a:t>
            </a:r>
            <a:endParaRPr lang="en-US" sz="1000" dirty="0"/>
          </a:p>
        </p:txBody>
      </p:sp>
      <p:sp>
        <p:nvSpPr>
          <p:cNvPr id="38" name="Left Brace 37"/>
          <p:cNvSpPr/>
          <p:nvPr/>
        </p:nvSpPr>
        <p:spPr>
          <a:xfrm>
            <a:off x="1651537" y="3814295"/>
            <a:ext cx="134391" cy="829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194733" y="3761677"/>
            <a:ext cx="1341568" cy="90775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Robust API platform to expose all types of services to the front ends</a:t>
            </a:r>
          </a:p>
        </p:txBody>
      </p:sp>
      <p:sp>
        <p:nvSpPr>
          <p:cNvPr id="29" name="Rounded Rectangle 28"/>
          <p:cNvSpPr/>
          <p:nvPr/>
        </p:nvSpPr>
        <p:spPr>
          <a:xfrm>
            <a:off x="1812134" y="5723467"/>
            <a:ext cx="6400533" cy="389466"/>
          </a:xfrm>
          <a:prstGeom prst="round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Back office systems</a:t>
            </a:r>
            <a:endParaRPr lang="en-US" dirty="0">
              <a:solidFill>
                <a:schemeClr val="tx1"/>
              </a:solidFill>
            </a:endParaRPr>
          </a:p>
        </p:txBody>
      </p:sp>
      <p:sp>
        <p:nvSpPr>
          <p:cNvPr id="41" name="Left Brace 40"/>
          <p:cNvSpPr/>
          <p:nvPr/>
        </p:nvSpPr>
        <p:spPr>
          <a:xfrm>
            <a:off x="1669546" y="4800541"/>
            <a:ext cx="134391" cy="829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ectangle 41"/>
          <p:cNvSpPr/>
          <p:nvPr/>
        </p:nvSpPr>
        <p:spPr>
          <a:xfrm>
            <a:off x="194733" y="4761469"/>
            <a:ext cx="1341568" cy="90775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Creation of, and use of new/existing services across IT applications</a:t>
            </a:r>
            <a:endParaRPr lang="en-US" sz="900" dirty="0"/>
          </a:p>
        </p:txBody>
      </p:sp>
      <p:sp>
        <p:nvSpPr>
          <p:cNvPr id="30" name="Up-Down Arrow 29"/>
          <p:cNvSpPr/>
          <p:nvPr/>
        </p:nvSpPr>
        <p:spPr>
          <a:xfrm>
            <a:off x="4586725" y="5401738"/>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Down Arrow 43"/>
          <p:cNvSpPr/>
          <p:nvPr/>
        </p:nvSpPr>
        <p:spPr>
          <a:xfrm>
            <a:off x="4586725" y="4627830"/>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Up-Down Arrow 44"/>
          <p:cNvSpPr/>
          <p:nvPr/>
        </p:nvSpPr>
        <p:spPr>
          <a:xfrm>
            <a:off x="4586725" y="3473941"/>
            <a:ext cx="254255" cy="321729"/>
          </a:xfrm>
          <a:prstGeom prst="upDownArrow">
            <a:avLst/>
          </a:prstGeom>
          <a:solidFill>
            <a:schemeClr val="accent3">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253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NHG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OTF Rebrand">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 xmlns:thm15="http://schemas.microsoft.com/office/thememl/2012/main" name="VZ_PPT_NHG_Standard_4x3_092915.potx" id="{DF6E87E4-A491-4572-B9C1-79C0ABC33B0B}" vid="{0A995F2D-F098-4298-8F7C-469E8B65F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VZ_PPT_NHG_Standard_4x3_092915.potx</Template>
  <TotalTime>11987</TotalTime>
  <Words>464</Words>
  <Application>Microsoft Office PowerPoint</Application>
  <PresentationFormat>On-screen Show (4:3)</PresentationFormat>
  <Paragraphs>72</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VZ_PPT_NHG_Standard_4x3_092915</vt:lpstr>
      <vt:lpstr>Self-Serve Transformation</vt:lpstr>
      <vt:lpstr>Self-Service Transformation:  Customer Centric View</vt:lpstr>
      <vt:lpstr>SDLC in this new ecosystem?</vt:lpstr>
      <vt:lpstr>Appendix</vt:lpstr>
      <vt:lpstr>Self-Service Transformation:  Customer Centric View</vt:lpstr>
    </vt:vector>
  </TitlesOfParts>
  <Company>Verizon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Ureta, Gino</cp:lastModifiedBy>
  <cp:revision>707</cp:revision>
  <cp:lastPrinted>2016-08-31T16:50:05Z</cp:lastPrinted>
  <dcterms:created xsi:type="dcterms:W3CDTF">2015-08-15T20:22:37Z</dcterms:created>
  <dcterms:modified xsi:type="dcterms:W3CDTF">2016-09-08T16:59:57Z</dcterms:modified>
</cp:coreProperties>
</file>