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8" r:id="rId5"/>
    <p:sldId id="279" r:id="rId6"/>
    <p:sldId id="280" r:id="rId7"/>
    <p:sldId id="259" r:id="rId8"/>
    <p:sldId id="262" r:id="rId9"/>
    <p:sldId id="263" r:id="rId10"/>
    <p:sldId id="266" r:id="rId11"/>
    <p:sldId id="277" r:id="rId12"/>
    <p:sldId id="270" r:id="rId13"/>
    <p:sldId id="278" r:id="rId14"/>
    <p:sldId id="275" r:id="rId15"/>
    <p:sldId id="274" r:id="rId16"/>
    <p:sldId id="268"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A0F769-8522-44CE-8174-92ADCE5CB685}">
          <p14:sldIdLst>
            <p14:sldId id="258"/>
            <p14:sldId id="279"/>
            <p14:sldId id="280"/>
            <p14:sldId id="259"/>
            <p14:sldId id="262"/>
            <p14:sldId id="263"/>
            <p14:sldId id="266"/>
            <p14:sldId id="277"/>
            <p14:sldId id="270"/>
            <p14:sldId id="278"/>
            <p14:sldId id="275"/>
            <p14:sldId id="274"/>
            <p14:sldId id="268"/>
            <p14:sldId id="272"/>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6D7"/>
    <a:srgbClr val="EFB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13" autoAdjust="0"/>
    <p:restoredTop sz="94660"/>
  </p:normalViewPr>
  <p:slideViewPr>
    <p:cSldViewPr>
      <p:cViewPr varScale="1">
        <p:scale>
          <a:sx n="65" d="100"/>
          <a:sy n="65" d="100"/>
        </p:scale>
        <p:origin x="-14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1036067"/>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18075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3" name="Footer Placeholder 2"/>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35521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1284636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3" name="Footer Placeholder 2"/>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1410740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3" name="Footer Placeholder 2"/>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886492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2389374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1380273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3146801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3740196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957420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5632704" cy="2514600"/>
          </a:xfrm>
        </p:spPr>
        <p:txBody>
          <a:bodyPr>
            <a:noAutofit/>
          </a:bodyPr>
          <a:lstStyle>
            <a:lvl1pPr>
              <a:lnSpc>
                <a:spcPct val="90000"/>
              </a:lnSpc>
              <a:defRPr sz="4000"/>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4" name="Footer Placeholder 3"/>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1442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ctrTitle"/>
          </p:nvPr>
        </p:nvSpPr>
        <p:spPr bwMode="gray">
          <a:xfrm>
            <a:off x="457200" y="1036067"/>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789055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8:9 proportion.</a:t>
            </a:r>
          </a:p>
        </p:txBody>
      </p:sp>
      <p:sp>
        <p:nvSpPr>
          <p:cNvPr id="3" name="Date Placeholder 2"/>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8" name="Text Placeholder 21"/>
          <p:cNvSpPr>
            <a:spLocks noGrp="1"/>
          </p:cNvSpPr>
          <p:nvPr>
            <p:ph type="body" sz="quarter" idx="16"/>
          </p:nvPr>
        </p:nvSpPr>
        <p:spPr bwMode="gray">
          <a:xfrm>
            <a:off x="457200" y="423006"/>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7"/>
          </p:nvPr>
        </p:nvSpPr>
        <p:spPr>
          <a:xfrm>
            <a:off x="3502152" y="6419088"/>
            <a:ext cx="4041648" cy="228600"/>
          </a:xfrm>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4060347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3054096" y="-3"/>
            <a:ext cx="6089904" cy="685800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3" name="Date Placeholder 2"/>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9" name="Text Placeholder 21"/>
          <p:cNvSpPr>
            <a:spLocks noGrp="1"/>
          </p:cNvSpPr>
          <p:nvPr>
            <p:ph type="body" sz="quarter" idx="16"/>
          </p:nvPr>
        </p:nvSpPr>
        <p:spPr bwMode="gray">
          <a:xfrm>
            <a:off x="457200" y="423006"/>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7"/>
          </p:nvPr>
        </p:nvSpPr>
        <p:spPr>
          <a:xfrm>
            <a:off x="3511296" y="457201"/>
            <a:ext cx="5175504" cy="571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8"/>
          </p:nvPr>
        </p:nvSpPr>
        <p:spPr>
          <a:xfrm>
            <a:off x="3502152" y="6419088"/>
            <a:ext cx="4041648" cy="228600"/>
          </a:xfrm>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24732929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3054096" y="-3"/>
            <a:ext cx="6089904" cy="685800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3" name="Date Placeholder 2"/>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9" name="Text Placeholder 21"/>
          <p:cNvSpPr>
            <a:spLocks noGrp="1"/>
          </p:cNvSpPr>
          <p:nvPr>
            <p:ph type="body" sz="quarter" idx="16"/>
          </p:nvPr>
        </p:nvSpPr>
        <p:spPr bwMode="gray">
          <a:xfrm>
            <a:off x="457200" y="423006"/>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hart Placeholder 6"/>
          <p:cNvSpPr>
            <a:spLocks noGrp="1"/>
          </p:cNvSpPr>
          <p:nvPr>
            <p:ph type="chart" sz="quarter" idx="18" hasCustomPrompt="1"/>
          </p:nvPr>
        </p:nvSpPr>
        <p:spPr>
          <a:xfrm>
            <a:off x="3511550" y="457200"/>
            <a:ext cx="5175250" cy="5711824"/>
          </a:xfrm>
        </p:spPr>
        <p:txBody>
          <a:bodyPr anchor="ctr" anchorCtr="0">
            <a:normAutofit/>
          </a:bodyPr>
          <a:lstStyle>
            <a:lvl1pPr algn="ctr">
              <a:defRPr sz="1200" b="0"/>
            </a:lvl1pPr>
          </a:lstStyle>
          <a:p>
            <a:r>
              <a:rPr lang="en-US" dirty="0" smtClean="0"/>
              <a:t>Click icon to add chart.</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36363775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6089904" y="-3"/>
            <a:ext cx="3054096" cy="6858003"/>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14" name="Rectangle 13"/>
          <p:cNvSpPr/>
          <p:nvPr userDrawn="1"/>
        </p:nvSpPr>
        <p:spPr bwMode="gray">
          <a:xfrm>
            <a:off x="3054096" y="-3"/>
            <a:ext cx="3035808" cy="685800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3" name="Date Placeholder 2"/>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2" name="Text Placeholder 21"/>
          <p:cNvSpPr>
            <a:spLocks noGrp="1"/>
          </p:cNvSpPr>
          <p:nvPr>
            <p:ph type="body" sz="quarter" idx="16"/>
          </p:nvPr>
        </p:nvSpPr>
        <p:spPr bwMode="gray">
          <a:xfrm>
            <a:off x="457200" y="423006"/>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7"/>
          </p:nvPr>
        </p:nvSpPr>
        <p:spPr bwMode="gray">
          <a:xfrm>
            <a:off x="3511296" y="423006"/>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8"/>
          </p:nvPr>
        </p:nvSpPr>
        <p:spPr bwMode="gray">
          <a:xfrm>
            <a:off x="6556248" y="423006"/>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19718302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3054101" y="3419856"/>
            <a:ext cx="3035807"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1" name="Rectangle 20"/>
          <p:cNvSpPr/>
          <p:nvPr userDrawn="1"/>
        </p:nvSpPr>
        <p:spPr bwMode="gray">
          <a:xfrm>
            <a:off x="0"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5" name="Rectangle 24"/>
          <p:cNvSpPr/>
          <p:nvPr userDrawn="1"/>
        </p:nvSpPr>
        <p:spPr bwMode="gray">
          <a:xfrm>
            <a:off x="6089904"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15" name="Text Placeholder 14"/>
          <p:cNvSpPr>
            <a:spLocks noGrp="1"/>
          </p:cNvSpPr>
          <p:nvPr>
            <p:ph type="body" sz="quarter" idx="10"/>
          </p:nvPr>
        </p:nvSpPr>
        <p:spPr bwMode="gray">
          <a:xfrm>
            <a:off x="457200"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6" name="Text Placeholder 14"/>
          <p:cNvSpPr>
            <a:spLocks noGrp="1"/>
          </p:cNvSpPr>
          <p:nvPr>
            <p:ph type="body" sz="quarter" idx="11"/>
          </p:nvPr>
        </p:nvSpPr>
        <p:spPr bwMode="gray">
          <a:xfrm>
            <a:off x="3502152"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8" name="Text Placeholder 14"/>
          <p:cNvSpPr>
            <a:spLocks noGrp="1"/>
          </p:cNvSpPr>
          <p:nvPr>
            <p:ph type="body" sz="quarter" idx="13"/>
          </p:nvPr>
        </p:nvSpPr>
        <p:spPr bwMode="gray">
          <a:xfrm>
            <a:off x="457200"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9" name="Text Placeholder 14"/>
          <p:cNvSpPr>
            <a:spLocks noGrp="1"/>
          </p:cNvSpPr>
          <p:nvPr>
            <p:ph type="body" sz="quarter" idx="14"/>
          </p:nvPr>
        </p:nvSpPr>
        <p:spPr bwMode="gray">
          <a:xfrm>
            <a:off x="3502152"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3" name="Date Placeholder 2"/>
          <p:cNvSpPr>
            <a:spLocks noGrp="1"/>
          </p:cNvSpPr>
          <p:nvPr>
            <p:ph type="dt" sz="half" idx="16"/>
          </p:nvPr>
        </p:nvSpPr>
        <p:spPr/>
        <p:txBody>
          <a:bodyPr/>
          <a:lstStyle/>
          <a:p>
            <a:r>
              <a:rPr lang="en-US" dirty="0" smtClean="0">
                <a:solidFill>
                  <a:srgbClr val="000000"/>
                </a:solidFill>
              </a:rPr>
              <a:t>Month 00, 0000</a:t>
            </a:r>
            <a:endParaRPr lang="en-US" dirty="0">
              <a:solidFill>
                <a:srgbClr val="000000"/>
              </a:solidFill>
            </a:endParaRPr>
          </a:p>
        </p:txBody>
      </p:sp>
      <p:sp>
        <p:nvSpPr>
          <p:cNvPr id="4" name="Footer Placeholder 3"/>
          <p:cNvSpPr>
            <a:spLocks noGrp="1"/>
          </p:cNvSpPr>
          <p:nvPr>
            <p:ph type="ftr" sz="quarter" idx="17"/>
          </p:nvPr>
        </p:nvSpPr>
        <p:spPr>
          <a:xfrm>
            <a:off x="3502152" y="6419088"/>
            <a:ext cx="4041648" cy="228600"/>
          </a:xfrm>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
        <p:nvSpPr>
          <p:cNvPr id="5" name="Slide Number Placeholder 4"/>
          <p:cNvSpPr>
            <a:spLocks noGrp="1"/>
          </p:cNvSpPr>
          <p:nvPr>
            <p:ph type="sldNum" sz="quarter" idx="18"/>
          </p:nvPr>
        </p:nvSpPr>
        <p:spPr/>
        <p:txBody>
          <a:bodyPr/>
          <a:lstStyle/>
          <a:p>
            <a:fld id="{E12D0507-9F86-7A45-BE8E-43760B9F92A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40828961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Content Placeholder 2"/>
          <p:cNvSpPr>
            <a:spLocks noGrp="1"/>
          </p:cNvSpPr>
          <p:nvPr>
            <p:ph idx="1"/>
          </p:nvPr>
        </p:nvSpPr>
        <p:spPr bwMode="gray">
          <a:xfrm>
            <a:off x="457200" y="423006"/>
            <a:ext cx="2130552"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21" hasCustomPrompt="1"/>
          </p:nvPr>
        </p:nvSpPr>
        <p:spPr bwMode="gray">
          <a:xfrm>
            <a:off x="3369564" y="1371605"/>
            <a:ext cx="5317236" cy="3190343"/>
          </a:xfrm>
          <a:noFill/>
        </p:spPr>
        <p:txBody>
          <a:bodyPr anchor="ctr" anchorCtr="0">
            <a:norm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1" name="Text Placeholder 9"/>
          <p:cNvSpPr>
            <a:spLocks noGrp="1"/>
          </p:cNvSpPr>
          <p:nvPr>
            <p:ph type="body" sz="quarter" idx="27" hasCustomPrompt="1"/>
          </p:nvPr>
        </p:nvSpPr>
        <p:spPr>
          <a:xfrm>
            <a:off x="3369564" y="4663440"/>
            <a:ext cx="531723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8"/>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32972988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1"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12"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4" name="Content Placeholder 2"/>
          <p:cNvSpPr>
            <a:spLocks noGrp="1"/>
          </p:cNvSpPr>
          <p:nvPr>
            <p:ph idx="1"/>
          </p:nvPr>
        </p:nvSpPr>
        <p:spPr bwMode="gray">
          <a:xfrm>
            <a:off x="457200" y="423007"/>
            <a:ext cx="2130552"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9"/>
          <p:cNvSpPr>
            <a:spLocks noGrp="1"/>
          </p:cNvSpPr>
          <p:nvPr>
            <p:ph type="body" sz="quarter" idx="27"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6" name="Text Placeholder 9"/>
          <p:cNvSpPr>
            <a:spLocks noGrp="1"/>
          </p:cNvSpPr>
          <p:nvPr>
            <p:ph type="body" sz="quarter" idx="28" hasCustomPrompt="1"/>
          </p:nvPr>
        </p:nvSpPr>
        <p:spPr>
          <a:xfrm>
            <a:off x="6281928" y="4663440"/>
            <a:ext cx="2404872"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9"/>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10162210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9" name="Picture Placeholder 8"/>
          <p:cNvSpPr>
            <a:spLocks noGrp="1"/>
          </p:cNvSpPr>
          <p:nvPr>
            <p:ph type="pic" sz="quarter" idx="13" hasCustomPrompt="1"/>
          </p:nvPr>
        </p:nvSpPr>
        <p:spPr bwMode="gray">
          <a:xfrm>
            <a:off x="457200"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24"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25"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8" hasCustomPrompt="1"/>
          </p:nvPr>
        </p:nvSpPr>
        <p:spPr>
          <a:xfrm>
            <a:off x="6281928"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31"/>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8814417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4:3 proportion.</a:t>
            </a:r>
          </a:p>
        </p:txBody>
      </p:sp>
      <p:sp>
        <p:nvSpPr>
          <p:cNvPr id="2" name="Date Placeholder 1"/>
          <p:cNvSpPr>
            <a:spLocks noGrp="1"/>
          </p:cNvSpPr>
          <p:nvPr>
            <p:ph type="dt" sz="half" idx="11"/>
          </p:nvPr>
        </p:nvSpPr>
        <p:spPr/>
        <p:txBody>
          <a:bodyPr/>
          <a:lstStyle/>
          <a:p>
            <a:r>
              <a:rPr lang="en-US" dirty="0" smtClean="0">
                <a:solidFill>
                  <a:srgbClr val="000000"/>
                </a:solidFill>
              </a:rPr>
              <a:t>Month 00, 0000</a:t>
            </a:r>
            <a:endParaRPr lang="en-US" dirty="0">
              <a:solidFill>
                <a:srgbClr val="000000"/>
              </a:solidFill>
            </a:endParaRPr>
          </a:p>
        </p:txBody>
      </p:sp>
      <p:sp>
        <p:nvSpPr>
          <p:cNvPr id="3" name="Footer Placeholder 2"/>
          <p:cNvSpPr>
            <a:spLocks noGrp="1"/>
          </p:cNvSpPr>
          <p:nvPr>
            <p:ph type="ftr" sz="quarter" idx="12"/>
          </p:nvPr>
        </p:nvSpPr>
        <p:spPr>
          <a:xfrm>
            <a:off x="457200" y="6419088"/>
            <a:ext cx="4041648" cy="228600"/>
          </a:xfrm>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
        <p:nvSpPr>
          <p:cNvPr id="4" name="Slide Number Placeholder 3"/>
          <p:cNvSpPr>
            <a:spLocks noGrp="1"/>
          </p:cNvSpPr>
          <p:nvPr>
            <p:ph type="sldNum" sz="quarter" idx="13"/>
          </p:nvPr>
        </p:nvSpPr>
        <p:spPr/>
        <p:txBody>
          <a:bodyPr/>
          <a:lstStyle/>
          <a:p>
            <a:fld id="{E12D0507-9F86-7A45-BE8E-43760B9F92A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4926697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defTabSz="457200">
              <a:lnSpc>
                <a:spcPct val="90000"/>
              </a:lnSpc>
            </a:pPr>
            <a:r>
              <a:rPr lang="en-US" sz="4000" b="1" dirty="0">
                <a:solidFill>
                  <a:srgbClr val="CC050A"/>
                </a:solidFill>
                <a:latin typeface="NeueHaasGroteskDisp Std"/>
              </a:rPr>
              <a:t>Thank you.</a:t>
            </a:r>
          </a:p>
        </p:txBody>
      </p:sp>
      <p:sp>
        <p:nvSpPr>
          <p:cNvPr id="4" name="Date Placeholder 3"/>
          <p:cNvSpPr>
            <a:spLocks noGrp="1"/>
          </p:cNvSpPr>
          <p:nvPr>
            <p:ph type="dt" sz="half" idx="10"/>
          </p:nvPr>
        </p:nvSpPr>
        <p:spPr/>
        <p:txBody>
          <a:bodyPr/>
          <a:lstStyle/>
          <a:p>
            <a:r>
              <a:rPr lang="en-US" dirty="0" smtClean="0">
                <a:solidFill>
                  <a:srgbClr val="000000"/>
                </a:solidFill>
              </a:rPr>
              <a:t>Month 00, 0000</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
        <p:nvSpPr>
          <p:cNvPr id="6" name="Slide Number Placeholder 5"/>
          <p:cNvSpPr>
            <a:spLocks noGrp="1"/>
          </p:cNvSpPr>
          <p:nvPr>
            <p:ph type="sldNum" sz="quarter" idx="12"/>
          </p:nvPr>
        </p:nvSpPr>
        <p:spPr/>
        <p:txBody>
          <a:bodyPr/>
          <a:lstStyle/>
          <a:p>
            <a:fld id="{E12D0507-9F86-7A45-BE8E-43760B9F92A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337547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ctrTitle"/>
          </p:nvPr>
        </p:nvSpPr>
        <p:spPr bwMode="gray">
          <a:xfrm>
            <a:off x="457200" y="1036067"/>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72585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ctrTitle"/>
          </p:nvPr>
        </p:nvSpPr>
        <p:spPr bwMode="gray">
          <a:xfrm>
            <a:off x="457200" y="1036067"/>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110212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ctrTitle"/>
          </p:nvPr>
        </p:nvSpPr>
        <p:spPr bwMode="gray">
          <a:xfrm>
            <a:off x="457200" y="1036067"/>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338262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2394953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104216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44805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457200" y="423005"/>
            <a:ext cx="7086600" cy="9144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r>
              <a:rPr lang="en-US" dirty="0" smtClean="0">
                <a:solidFill>
                  <a:srgbClr val="000000"/>
                </a:solidFill>
              </a:rPr>
              <a:t>Month 00, 0000</a:t>
            </a:r>
            <a:endParaRPr lang="en-US" dirty="0">
              <a:solidFill>
                <a:srgbClr val="000000"/>
              </a:solidFill>
            </a:endParaRPr>
          </a:p>
        </p:txBody>
      </p:sp>
      <p:sp>
        <p:nvSpPr>
          <p:cNvPr id="8" name="Footer Placeholder 7"/>
          <p:cNvSpPr>
            <a:spLocks noGrp="1"/>
          </p:cNvSpPr>
          <p:nvPr>
            <p:ph type="ftr" sz="quarter" idx="11"/>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
        <p:nvSpPr>
          <p:cNvPr id="9" name="Slide Number Placeholder 8"/>
          <p:cNvSpPr>
            <a:spLocks noGrp="1"/>
          </p:cNvSpPr>
          <p:nvPr>
            <p:ph type="sldNum" sz="quarter" idx="12"/>
          </p:nvPr>
        </p:nvSpPr>
        <p:spPr/>
        <p:txBody>
          <a:bodyPr/>
          <a:lstStyle/>
          <a:p>
            <a:fld id="{E12D0507-9F86-7A45-BE8E-43760B9F92A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64175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383663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23005"/>
            <a:ext cx="7086600" cy="4572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457200" y="1371600"/>
            <a:ext cx="7086600" cy="4800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gray">
          <a:xfrm>
            <a:off x="7543800" y="6419088"/>
            <a:ext cx="914400" cy="228600"/>
          </a:xfrm>
          <a:prstGeom prst="rect">
            <a:avLst/>
          </a:prstGeom>
        </p:spPr>
        <p:txBody>
          <a:bodyPr vert="horz" lIns="0" tIns="0" rIns="0" bIns="0" rtlCol="0" anchor="b" anchorCtr="0"/>
          <a:lstStyle>
            <a:lvl1pPr algn="l">
              <a:defRPr sz="700">
                <a:solidFill>
                  <a:schemeClr val="tx1"/>
                </a:solidFill>
              </a:defRPr>
            </a:lvl1pPr>
          </a:lstStyle>
          <a:p>
            <a:pPr defTabSz="457200"/>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4"/>
          </p:nvPr>
        </p:nvSpPr>
        <p:spPr bwMode="gray">
          <a:xfrm>
            <a:off x="8458200" y="6419088"/>
            <a:ext cx="228600" cy="228600"/>
          </a:xfrm>
          <a:prstGeom prst="rect">
            <a:avLst/>
          </a:prstGeom>
        </p:spPr>
        <p:txBody>
          <a:bodyPr vert="horz" lIns="0" tIns="0" rIns="0" bIns="0" rtlCol="0" anchor="b" anchorCtr="0"/>
          <a:lstStyle>
            <a:lvl1pPr algn="r">
              <a:defRPr sz="700" b="1">
                <a:solidFill>
                  <a:schemeClr val="tx1"/>
                </a:solidFill>
              </a:defRPr>
            </a:lvl1pPr>
          </a:lstStyle>
          <a:p>
            <a:pPr defTabSz="457200"/>
            <a:fld id="{E12D0507-9F86-7A45-BE8E-43760B9F92AA}" type="slidenum">
              <a:rPr lang="en-US" smtClean="0">
                <a:solidFill>
                  <a:srgbClr val="000000"/>
                </a:solidFill>
              </a:rPr>
              <a:pPr defTabSz="457200"/>
              <a:t>‹#›</a:t>
            </a:fld>
            <a:endParaRPr lang="en-US" dirty="0">
              <a:solidFill>
                <a:srgbClr val="000000"/>
              </a:solidFill>
            </a:endParaRPr>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316476" y="6256417"/>
            <a:ext cx="1463040" cy="519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057400" y="6419088"/>
            <a:ext cx="4041648"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pPr defTabSz="457200"/>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536687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iming>
    <p:tnLst>
      <p:par>
        <p:cTn id="1" dur="indefinite" restart="never" nodeType="tmRoot"/>
      </p:par>
    </p:tnLst>
  </p:timing>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39941" y="1371600"/>
            <a:ext cx="2468880" cy="2468880"/>
          </a:xfrm>
        </p:spPr>
        <p:txBody>
          <a:bodyPr>
            <a:normAutofit/>
          </a:bodyPr>
          <a:lstStyle/>
          <a:p>
            <a:pPr algn="ctr"/>
            <a:r>
              <a:rPr lang="en-US" sz="3600" dirty="0" smtClean="0"/>
              <a:t>Tester Interaction</a:t>
            </a:r>
            <a:br>
              <a:rPr lang="en-US" sz="3600" dirty="0" smtClean="0"/>
            </a:br>
            <a:r>
              <a:rPr lang="en-US" sz="2400" dirty="0" smtClean="0"/>
              <a:t>(SIT, E2E, UAT)</a:t>
            </a:r>
            <a:endParaRPr lang="en-US" sz="3600" dirty="0"/>
          </a:p>
        </p:txBody>
      </p:sp>
      <p:sp>
        <p:nvSpPr>
          <p:cNvPr id="5" name="Footer Placeholder 4"/>
          <p:cNvSpPr>
            <a:spLocks noGrp="1"/>
          </p:cNvSpPr>
          <p:nvPr>
            <p:ph type="ftr" sz="quarter" idx="13"/>
          </p:nvPr>
        </p:nvSpPr>
        <p:spPr/>
        <p:txBody>
          <a:bodyPr/>
          <a:lstStyle/>
          <a:p>
            <a:r>
              <a:rPr lang="en-US"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1" y="3429000"/>
            <a:ext cx="1528762" cy="151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878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6" descr="Image result for customers icon"/>
          <p:cNvSpPr>
            <a:spLocks noChangeAspect="1" noChangeArrowheads="1"/>
          </p:cNvSpPr>
          <p:nvPr/>
        </p:nvSpPr>
        <p:spPr bwMode="auto">
          <a:xfrm>
            <a:off x="1" y="-14445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712" tIns="39856" rIns="79712" bIns="39856" numCol="1" anchor="t" anchorCtr="0" compatLnSpc="1">
            <a:prstTxWarp prst="textNoShape">
              <a:avLst/>
            </a:prstTxWarp>
          </a:bodyPr>
          <a:lstStyle/>
          <a:p>
            <a:pPr defTabSz="457200"/>
            <a:endParaRPr lang="en-US">
              <a:solidFill>
                <a:srgbClr val="000000"/>
              </a:solidFill>
            </a:endParaRPr>
          </a:p>
        </p:txBody>
      </p:sp>
      <p:sp>
        <p:nvSpPr>
          <p:cNvPr id="35" name="Footer Placeholder 4"/>
          <p:cNvSpPr>
            <a:spLocks noGrp="1"/>
          </p:cNvSpPr>
          <p:nvPr>
            <p:ph type="ftr" sz="quarter" idx="4294967295"/>
          </p:nvPr>
        </p:nvSpPr>
        <p:spPr>
          <a:xfrm>
            <a:off x="2057404" y="6419088"/>
            <a:ext cx="4041648" cy="228600"/>
          </a:xfrm>
          <a:prstGeom prst="rect">
            <a:avLst/>
          </a:prstGeom>
        </p:spPr>
        <p:txBody>
          <a:bodyPr lIns="88825" tIns="44413" rIns="88825" bIns="44413"/>
          <a:lstStyle/>
          <a:p>
            <a:r>
              <a:rPr lang="en-US" sz="600" dirty="0">
                <a:solidFill>
                  <a:srgbClr val="333333"/>
                </a:solidFill>
                <a:latin typeface="Arial Narrow" pitchFamily="34"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TextBox 4"/>
          <p:cNvSpPr txBox="1"/>
          <p:nvPr/>
        </p:nvSpPr>
        <p:spPr>
          <a:xfrm>
            <a:off x="152400" y="172089"/>
            <a:ext cx="8477909" cy="437511"/>
          </a:xfrm>
          <a:prstGeom prst="rect">
            <a:avLst/>
          </a:prstGeom>
          <a:noFill/>
        </p:spPr>
        <p:txBody>
          <a:bodyPr wrap="square" lIns="67519" tIns="33760" rIns="67519" bIns="33760" rtlCol="0">
            <a:spAutoFit/>
          </a:bodyPr>
          <a:lstStyle/>
          <a:p>
            <a:r>
              <a:rPr lang="en-US" sz="2400" b="1" dirty="0" smtClean="0">
                <a:solidFill>
                  <a:schemeClr val="accent1"/>
                </a:solidFill>
              </a:rPr>
              <a:t>Test Execution – Manual (contd..) </a:t>
            </a:r>
            <a:endParaRPr lang="en-US" sz="2000" b="1" i="1" dirty="0">
              <a:solidFill>
                <a:schemeClr val="tx1">
                  <a:lumMod val="75000"/>
                  <a:lumOff val="25000"/>
                </a:schemeClr>
              </a:solidFill>
            </a:endParaRPr>
          </a:p>
        </p:txBody>
      </p:sp>
      <p:sp>
        <p:nvSpPr>
          <p:cNvPr id="6" name="TextBox 5"/>
          <p:cNvSpPr txBox="1"/>
          <p:nvPr/>
        </p:nvSpPr>
        <p:spPr>
          <a:xfrm>
            <a:off x="152400" y="685800"/>
            <a:ext cx="8382000" cy="5078313"/>
          </a:xfrm>
          <a:prstGeom prst="rect">
            <a:avLst/>
          </a:prstGeom>
          <a:noFill/>
        </p:spPr>
        <p:txBody>
          <a:bodyPr wrap="square" rtlCol="0">
            <a:spAutoFit/>
          </a:bodyPr>
          <a:lstStyle/>
          <a:p>
            <a:pPr marL="457200" indent="-457200" defTabSz="457200">
              <a:spcBef>
                <a:spcPts val="1800"/>
              </a:spcBef>
              <a:buAutoNum type="arabicPeriod" startAt="5"/>
            </a:pPr>
            <a:r>
              <a:rPr lang="en-US" sz="2400" dirty="0" smtClean="0">
                <a:solidFill>
                  <a:srgbClr val="000000"/>
                </a:solidFill>
              </a:rPr>
              <a:t>Map the bug(s) to the test execution. Click Update.</a:t>
            </a:r>
          </a:p>
          <a:p>
            <a:pPr marL="457200" indent="-457200" defTabSz="457200">
              <a:spcBef>
                <a:spcPts val="1800"/>
              </a:spcBef>
              <a:buAutoNum type="arabicPeriod" startAt="5"/>
            </a:pPr>
            <a:r>
              <a:rPr lang="en-US" sz="2400" dirty="0" smtClean="0">
                <a:solidFill>
                  <a:srgbClr val="000000"/>
                </a:solidFill>
              </a:rPr>
              <a:t>An existing defect also can be mapped to the test execution.</a:t>
            </a:r>
          </a:p>
          <a:p>
            <a:pPr marL="457200" indent="-457200" defTabSz="457200">
              <a:spcBef>
                <a:spcPts val="1800"/>
              </a:spcBef>
              <a:buAutoNum type="arabicPeriod" startAt="5"/>
            </a:pPr>
            <a:r>
              <a:rPr lang="en-US" sz="2400" dirty="0" smtClean="0">
                <a:solidFill>
                  <a:srgbClr val="000000"/>
                </a:solidFill>
              </a:rPr>
              <a:t>Link the bug to the test case for keeping track of how many defects are raised for the particular test case. </a:t>
            </a:r>
          </a:p>
          <a:p>
            <a:pPr marL="457200" indent="-457200" defTabSz="457200">
              <a:spcBef>
                <a:spcPts val="1800"/>
              </a:spcBef>
              <a:buAutoNum type="arabicPeriod" startAt="5"/>
            </a:pPr>
            <a:r>
              <a:rPr lang="en-US" sz="2400" dirty="0" smtClean="0">
                <a:solidFill>
                  <a:srgbClr val="000000"/>
                </a:solidFill>
              </a:rPr>
              <a:t>If </a:t>
            </a:r>
            <a:r>
              <a:rPr lang="en-US" sz="2400" dirty="0">
                <a:solidFill>
                  <a:srgbClr val="000000"/>
                </a:solidFill>
              </a:rPr>
              <a:t>a </a:t>
            </a:r>
            <a:r>
              <a:rPr lang="en-US" sz="2400" dirty="0" smtClean="0">
                <a:solidFill>
                  <a:srgbClr val="000000"/>
                </a:solidFill>
              </a:rPr>
              <a:t>failed </a:t>
            </a:r>
            <a:r>
              <a:rPr lang="en-US" sz="2400" dirty="0">
                <a:solidFill>
                  <a:srgbClr val="000000"/>
                </a:solidFill>
              </a:rPr>
              <a:t>test case is passed in next test execution, change the test execution status as “Pass” and remove the bug from the mapped defects section. </a:t>
            </a:r>
            <a:endParaRPr lang="en-US" sz="2400" dirty="0" smtClean="0">
              <a:solidFill>
                <a:srgbClr val="000000"/>
              </a:solidFill>
            </a:endParaRPr>
          </a:p>
          <a:p>
            <a:pPr marL="457200" indent="-457200" defTabSz="457200">
              <a:spcBef>
                <a:spcPts val="1800"/>
              </a:spcBef>
              <a:buAutoNum type="arabicPeriod" startAt="5"/>
            </a:pPr>
            <a:r>
              <a:rPr lang="en-US" sz="2400" dirty="0" smtClean="0">
                <a:solidFill>
                  <a:srgbClr val="000000"/>
                </a:solidFill>
              </a:rPr>
              <a:t>When all the Test cases under a user story are passed and all bugs are closed, mark the status of User story as ‘Ready for Production’</a:t>
            </a:r>
            <a:endParaRPr lang="en-US" sz="2400" dirty="0">
              <a:solidFill>
                <a:srgbClr val="000000"/>
              </a:solidFill>
            </a:endParaRPr>
          </a:p>
        </p:txBody>
      </p:sp>
      <p:sp>
        <p:nvSpPr>
          <p:cNvPr id="7" name="Right Arrow 6"/>
          <p:cNvSpPr/>
          <p:nvPr/>
        </p:nvSpPr>
        <p:spPr>
          <a:xfrm>
            <a:off x="7467600" y="6477000"/>
            <a:ext cx="1524000" cy="381000"/>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effectLst>
                  <a:outerShdw blurRad="38100" dist="38100" dir="2700000" algn="tl">
                    <a:srgbClr val="000000">
                      <a:alpha val="43137"/>
                    </a:srgbClr>
                  </a:outerShdw>
                </a:effectLst>
              </a:rPr>
              <a:t>NEXT</a:t>
            </a:r>
            <a:endParaRPr lang="en-US" sz="1600" b="1" dirty="0">
              <a:effectLst>
                <a:outerShdw blurRad="38100" dist="38100" dir="2700000" algn="tl">
                  <a:srgbClr val="000000">
                    <a:alpha val="43137"/>
                  </a:srgbClr>
                </a:outerShdw>
              </a:effectLst>
            </a:endParaRPr>
          </a:p>
        </p:txBody>
      </p:sp>
      <p:sp>
        <p:nvSpPr>
          <p:cNvPr id="8" name="TextBox 7"/>
          <p:cNvSpPr txBox="1"/>
          <p:nvPr/>
        </p:nvSpPr>
        <p:spPr>
          <a:xfrm>
            <a:off x="7239000" y="6096000"/>
            <a:ext cx="1842858" cy="523220"/>
          </a:xfrm>
          <a:prstGeom prst="rect">
            <a:avLst/>
          </a:prstGeom>
          <a:noFill/>
        </p:spPr>
        <p:txBody>
          <a:bodyPr wrap="square" rtlCol="0">
            <a:spAutoFit/>
          </a:bodyPr>
          <a:lstStyle/>
          <a:p>
            <a:pPr algn="ctr"/>
            <a:r>
              <a:rPr lang="en-US" sz="1400" dirty="0" smtClean="0">
                <a:effectLst>
                  <a:outerShdw blurRad="38100" dist="38100" dir="2700000" algn="tl">
                    <a:srgbClr val="000000">
                      <a:alpha val="43137"/>
                    </a:srgbClr>
                  </a:outerShdw>
                </a:effectLst>
              </a:rPr>
              <a:t>Test Execution – Automation</a:t>
            </a:r>
            <a:endParaRPr lang="en-US" sz="1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364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8000"/>
                                  </p:iterate>
                                  <p:childTnLst>
                                    <p:set>
                                      <p:cBhvr override="childStyle">
                                        <p:cTn id="6" dur="500" fill="hold"/>
                                        <p:tgtEl>
                                          <p:spTgt spid="6">
                                            <p:txEl>
                                              <p:pRg st="0" end="0"/>
                                            </p:txEl>
                                          </p:spTgt>
                                        </p:tgtEl>
                                        <p:attrNameLst>
                                          <p:attrName>style.color</p:attrName>
                                        </p:attrNameLst>
                                      </p:cBhvr>
                                      <p:to>
                                        <p:clrVal>
                                          <a:schemeClr val="accent1"/>
                                        </p:clrVal>
                                      </p:to>
                                    </p:set>
                                    <p:set>
                                      <p:cBhvr>
                                        <p:cTn id="7" dur="500" fill="hold"/>
                                        <p:tgtEl>
                                          <p:spTgt spid="6">
                                            <p:txEl>
                                              <p:pRg st="0" end="0"/>
                                            </p:txEl>
                                          </p:spTgt>
                                        </p:tgtEl>
                                        <p:attrNameLst>
                                          <p:attrName>fillcolor</p:attrName>
                                        </p:attrNameLst>
                                      </p:cBhvr>
                                      <p:to>
                                        <p:clrVal>
                                          <a:schemeClr val="accent1"/>
                                        </p:clrVal>
                                      </p:to>
                                    </p:set>
                                    <p:set>
                                      <p:cBhvr>
                                        <p:cTn id="8" dur="500" fill="hold"/>
                                        <p:tgtEl>
                                          <p:spTgt spid="6">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6">
                                            <p:txEl>
                                              <p:pRg st="0" end="0"/>
                                            </p:txEl>
                                          </p:spTgt>
                                        </p:tgtEl>
                                        <p:attrNameLst>
                                          <p:attrName>ppt_c</p:attrName>
                                        </p:attrNameLst>
                                      </p:cBhvr>
                                      <p:to>
                                        <a:srgbClr val="808080"/>
                                      </p:to>
                                    </p:animClr>
                                  </p:sub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8000"/>
                                  </p:iterate>
                                  <p:childTnLst>
                                    <p:set>
                                      <p:cBhvr override="childStyle">
                                        <p:cTn id="12" dur="500" fill="hold"/>
                                        <p:tgtEl>
                                          <p:spTgt spid="6">
                                            <p:txEl>
                                              <p:pRg st="1" end="1"/>
                                            </p:txEl>
                                          </p:spTgt>
                                        </p:tgtEl>
                                        <p:attrNameLst>
                                          <p:attrName>style.color</p:attrName>
                                        </p:attrNameLst>
                                      </p:cBhvr>
                                      <p:to>
                                        <p:clrVal>
                                          <a:schemeClr val="accent1"/>
                                        </p:clrVal>
                                      </p:to>
                                    </p:set>
                                    <p:set>
                                      <p:cBhvr>
                                        <p:cTn id="13" dur="500" fill="hold"/>
                                        <p:tgtEl>
                                          <p:spTgt spid="6">
                                            <p:txEl>
                                              <p:pRg st="1" end="1"/>
                                            </p:txEl>
                                          </p:spTgt>
                                        </p:tgtEl>
                                        <p:attrNameLst>
                                          <p:attrName>fillcolor</p:attrName>
                                        </p:attrNameLst>
                                      </p:cBhvr>
                                      <p:to>
                                        <p:clrVal>
                                          <a:schemeClr val="accent1"/>
                                        </p:clrVal>
                                      </p:to>
                                    </p:set>
                                    <p:set>
                                      <p:cBhvr>
                                        <p:cTn id="14" dur="500" fill="hold"/>
                                        <p:tgtEl>
                                          <p:spTgt spid="6">
                                            <p:txEl>
                                              <p:pRg st="1" end="1"/>
                                            </p:txEl>
                                          </p:spTgt>
                                        </p:tgtEl>
                                        <p:attrNameLst>
                                          <p:attrName>fill.type</p:attrName>
                                        </p:attrNameLst>
                                      </p:cBhvr>
                                      <p:to>
                                        <p:strVal val="solid"/>
                                      </p:to>
                                    </p:set>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8000"/>
                                  </p:iterate>
                                  <p:childTnLst>
                                    <p:set>
                                      <p:cBhvr override="childStyle">
                                        <p:cTn id="18" dur="500" fill="hold"/>
                                        <p:tgtEl>
                                          <p:spTgt spid="6">
                                            <p:txEl>
                                              <p:pRg st="2" end="2"/>
                                            </p:txEl>
                                          </p:spTgt>
                                        </p:tgtEl>
                                        <p:attrNameLst>
                                          <p:attrName>style.color</p:attrName>
                                        </p:attrNameLst>
                                      </p:cBhvr>
                                      <p:to>
                                        <p:clrVal>
                                          <a:schemeClr val="accent1"/>
                                        </p:clrVal>
                                      </p:to>
                                    </p:set>
                                    <p:set>
                                      <p:cBhvr>
                                        <p:cTn id="19" dur="500" fill="hold"/>
                                        <p:tgtEl>
                                          <p:spTgt spid="6">
                                            <p:txEl>
                                              <p:pRg st="2" end="2"/>
                                            </p:txEl>
                                          </p:spTgt>
                                        </p:tgtEl>
                                        <p:attrNameLst>
                                          <p:attrName>fillcolor</p:attrName>
                                        </p:attrNameLst>
                                      </p:cBhvr>
                                      <p:to>
                                        <p:clrVal>
                                          <a:schemeClr val="accent1"/>
                                        </p:clrVal>
                                      </p:to>
                                    </p:set>
                                    <p:set>
                                      <p:cBhvr>
                                        <p:cTn id="20" dur="500" fill="hold"/>
                                        <p:tgtEl>
                                          <p:spTgt spid="6">
                                            <p:txEl>
                                              <p:pRg st="2" end="2"/>
                                            </p:txEl>
                                          </p:spTgt>
                                        </p:tgtEl>
                                        <p:attrNameLst>
                                          <p:attrName>fill.type</p:attrName>
                                        </p:attrNameLst>
                                      </p:cBhvr>
                                      <p:to>
                                        <p:strVal val="solid"/>
                                      </p:to>
                                    </p:set>
                                  </p:childTnLst>
                                  <p:subTnLst>
                                    <p:animClr clrSpc="rgb" dir="cw">
                                      <p:cBhvr override="childStyle">
                                        <p:cTn dur="1" fill="hold" display="0" masterRel="nextClick" afterEffect="1"/>
                                        <p:tgtEl>
                                          <p:spTgt spid="6">
                                            <p:txEl>
                                              <p:pRg st="2" end="2"/>
                                            </p:txEl>
                                          </p:spTgt>
                                        </p:tgtEl>
                                        <p:attrNameLst>
                                          <p:attrName>ppt_c</p:attrName>
                                        </p:attrNameLst>
                                      </p:cBhvr>
                                      <p:to>
                                        <a:srgbClr val="808080"/>
                                      </p:to>
                                    </p:animClr>
                                  </p:sub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8000"/>
                                  </p:iterate>
                                  <p:childTnLst>
                                    <p:set>
                                      <p:cBhvr override="childStyle">
                                        <p:cTn id="24" dur="500" fill="hold"/>
                                        <p:tgtEl>
                                          <p:spTgt spid="6">
                                            <p:txEl>
                                              <p:pRg st="3" end="3"/>
                                            </p:txEl>
                                          </p:spTgt>
                                        </p:tgtEl>
                                        <p:attrNameLst>
                                          <p:attrName>style.color</p:attrName>
                                        </p:attrNameLst>
                                      </p:cBhvr>
                                      <p:to>
                                        <p:clrVal>
                                          <a:schemeClr val="accent1"/>
                                        </p:clrVal>
                                      </p:to>
                                    </p:set>
                                    <p:set>
                                      <p:cBhvr>
                                        <p:cTn id="25" dur="500" fill="hold"/>
                                        <p:tgtEl>
                                          <p:spTgt spid="6">
                                            <p:txEl>
                                              <p:pRg st="3" end="3"/>
                                            </p:txEl>
                                          </p:spTgt>
                                        </p:tgtEl>
                                        <p:attrNameLst>
                                          <p:attrName>fillcolor</p:attrName>
                                        </p:attrNameLst>
                                      </p:cBhvr>
                                      <p:to>
                                        <p:clrVal>
                                          <a:schemeClr val="accent1"/>
                                        </p:clrVal>
                                      </p:to>
                                    </p:set>
                                    <p:set>
                                      <p:cBhvr>
                                        <p:cTn id="26" dur="500" fill="hold"/>
                                        <p:tgtEl>
                                          <p:spTgt spid="6">
                                            <p:txEl>
                                              <p:pRg st="3" end="3"/>
                                            </p:txEl>
                                          </p:spTgt>
                                        </p:tgtEl>
                                        <p:attrNameLst>
                                          <p:attrName>fill.type</p:attrName>
                                        </p:attrNameLst>
                                      </p:cBhvr>
                                      <p:to>
                                        <p:strVal val="solid"/>
                                      </p:to>
                                    </p:set>
                                  </p:childTnLst>
                                  <p:subTnLst>
                                    <p:animClr clrSpc="rgb" dir="cw">
                                      <p:cBhvr override="childStyle">
                                        <p:cTn dur="1" fill="hold" display="0" masterRel="nextClick" afterEffect="1"/>
                                        <p:tgtEl>
                                          <p:spTgt spid="6">
                                            <p:txEl>
                                              <p:pRg st="3" end="3"/>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8000"/>
                                  </p:iterate>
                                  <p:childTnLst>
                                    <p:set>
                                      <p:cBhvr override="childStyle">
                                        <p:cTn id="30" dur="500" fill="hold"/>
                                        <p:tgtEl>
                                          <p:spTgt spid="6">
                                            <p:txEl>
                                              <p:pRg st="4" end="4"/>
                                            </p:txEl>
                                          </p:spTgt>
                                        </p:tgtEl>
                                        <p:attrNameLst>
                                          <p:attrName>style.color</p:attrName>
                                        </p:attrNameLst>
                                      </p:cBhvr>
                                      <p:to>
                                        <p:clrVal>
                                          <a:schemeClr val="accent1"/>
                                        </p:clrVal>
                                      </p:to>
                                    </p:set>
                                    <p:set>
                                      <p:cBhvr>
                                        <p:cTn id="31" dur="500" fill="hold"/>
                                        <p:tgtEl>
                                          <p:spTgt spid="6">
                                            <p:txEl>
                                              <p:pRg st="4" end="4"/>
                                            </p:txEl>
                                          </p:spTgt>
                                        </p:tgtEl>
                                        <p:attrNameLst>
                                          <p:attrName>fillcolor</p:attrName>
                                        </p:attrNameLst>
                                      </p:cBhvr>
                                      <p:to>
                                        <p:clrVal>
                                          <a:schemeClr val="accent1"/>
                                        </p:clrVal>
                                      </p:to>
                                    </p:set>
                                    <p:set>
                                      <p:cBhvr>
                                        <p:cTn id="32" dur="500" fill="hold"/>
                                        <p:tgtEl>
                                          <p:spTgt spid="6">
                                            <p:txEl>
                                              <p:pRg st="4" end="4"/>
                                            </p:txEl>
                                          </p:spTgt>
                                        </p:tgtEl>
                                        <p:attrNameLst>
                                          <p:attrName>fill.type</p:attrName>
                                        </p:attrNameLst>
                                      </p:cBhvr>
                                      <p:to>
                                        <p:strVal val="solid"/>
                                      </p:to>
                                    </p:set>
                                  </p:childTnLst>
                                  <p:subTnLst>
                                    <p:animClr clrSpc="rgb" dir="cw">
                                      <p:cBhvr override="childStyle">
                                        <p:cTn dur="1" fill="hold" display="0" masterRel="nextClick" afterEffect="1"/>
                                        <p:tgtEl>
                                          <p:spTgt spid="6">
                                            <p:txEl>
                                              <p:pRg st="4" end="4"/>
                                            </p:txEl>
                                          </p:spTgt>
                                        </p:tgtEl>
                                        <p:attrNameLst>
                                          <p:attrName>ppt_c</p:attrName>
                                        </p:attrNameLst>
                                      </p:cBhvr>
                                      <p:to>
                                        <a:srgbClr val="808080"/>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6" descr="Image result for customers icon"/>
          <p:cNvSpPr>
            <a:spLocks noChangeAspect="1" noChangeArrowheads="1"/>
          </p:cNvSpPr>
          <p:nvPr/>
        </p:nvSpPr>
        <p:spPr bwMode="auto">
          <a:xfrm>
            <a:off x="1" y="-14445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712" tIns="39856" rIns="79712" bIns="39856" numCol="1" anchor="t" anchorCtr="0" compatLnSpc="1">
            <a:prstTxWarp prst="textNoShape">
              <a:avLst/>
            </a:prstTxWarp>
          </a:bodyPr>
          <a:lstStyle/>
          <a:p>
            <a:pPr defTabSz="457200"/>
            <a:endParaRPr lang="en-US">
              <a:solidFill>
                <a:srgbClr val="000000"/>
              </a:solidFill>
            </a:endParaRPr>
          </a:p>
        </p:txBody>
      </p:sp>
      <p:sp>
        <p:nvSpPr>
          <p:cNvPr id="35" name="Footer Placeholder 4"/>
          <p:cNvSpPr>
            <a:spLocks noGrp="1"/>
          </p:cNvSpPr>
          <p:nvPr>
            <p:ph type="ftr" sz="quarter" idx="4294967295"/>
          </p:nvPr>
        </p:nvSpPr>
        <p:spPr>
          <a:xfrm>
            <a:off x="2057404" y="6419088"/>
            <a:ext cx="4041648" cy="228600"/>
          </a:xfrm>
          <a:prstGeom prst="rect">
            <a:avLst/>
          </a:prstGeom>
        </p:spPr>
        <p:txBody>
          <a:bodyPr lIns="88825" tIns="44413" rIns="88825" bIns="44413"/>
          <a:lstStyle/>
          <a:p>
            <a:r>
              <a:rPr lang="en-US" sz="600" dirty="0">
                <a:solidFill>
                  <a:srgbClr val="333333"/>
                </a:solidFill>
                <a:latin typeface="Arial Narrow" pitchFamily="34"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TextBox 4"/>
          <p:cNvSpPr txBox="1"/>
          <p:nvPr/>
        </p:nvSpPr>
        <p:spPr>
          <a:xfrm>
            <a:off x="228600" y="228600"/>
            <a:ext cx="8477909" cy="437511"/>
          </a:xfrm>
          <a:prstGeom prst="rect">
            <a:avLst/>
          </a:prstGeom>
          <a:noFill/>
        </p:spPr>
        <p:txBody>
          <a:bodyPr wrap="square" lIns="67519" tIns="33760" rIns="67519" bIns="33760" rtlCol="0">
            <a:spAutoFit/>
          </a:bodyPr>
          <a:lstStyle/>
          <a:p>
            <a:r>
              <a:rPr lang="en-US" sz="2400" b="1" dirty="0" smtClean="0">
                <a:solidFill>
                  <a:schemeClr val="accent1"/>
                </a:solidFill>
              </a:rPr>
              <a:t>Test Execution – Automation</a:t>
            </a:r>
            <a:endParaRPr lang="en-US" sz="2000" b="1" i="1" dirty="0">
              <a:solidFill>
                <a:schemeClr val="tx1">
                  <a:lumMod val="75000"/>
                  <a:lumOff val="25000"/>
                </a:schemeClr>
              </a:solidFill>
            </a:endParaRPr>
          </a:p>
        </p:txBody>
      </p:sp>
      <p:sp>
        <p:nvSpPr>
          <p:cNvPr id="6" name="TextBox 5"/>
          <p:cNvSpPr txBox="1"/>
          <p:nvPr/>
        </p:nvSpPr>
        <p:spPr>
          <a:xfrm>
            <a:off x="304800" y="698295"/>
            <a:ext cx="8229600" cy="5816977"/>
          </a:xfrm>
          <a:prstGeom prst="rect">
            <a:avLst/>
          </a:prstGeom>
          <a:noFill/>
        </p:spPr>
        <p:txBody>
          <a:bodyPr wrap="square" rtlCol="0">
            <a:spAutoFit/>
          </a:bodyPr>
          <a:lstStyle/>
          <a:p>
            <a:pPr marL="285750" indent="-285750" defTabSz="457200">
              <a:spcBef>
                <a:spcPts val="1200"/>
              </a:spcBef>
              <a:buFont typeface="Arial" pitchFamily="34" charset="0"/>
              <a:buChar char="•"/>
            </a:pPr>
            <a:r>
              <a:rPr lang="en-US" sz="2200" dirty="0" smtClean="0">
                <a:solidFill>
                  <a:srgbClr val="000000"/>
                </a:solidFill>
              </a:rPr>
              <a:t>Trigger </a:t>
            </a:r>
            <a:r>
              <a:rPr lang="en-US" sz="2200" dirty="0">
                <a:solidFill>
                  <a:srgbClr val="000000"/>
                </a:solidFill>
              </a:rPr>
              <a:t>the Progression Automation </a:t>
            </a:r>
            <a:r>
              <a:rPr lang="en-US" sz="2200" dirty="0" smtClean="0">
                <a:solidFill>
                  <a:srgbClr val="000000"/>
                </a:solidFill>
              </a:rPr>
              <a:t>Job. Test results are updated against test Cases </a:t>
            </a:r>
            <a:endParaRPr lang="en-US" sz="2200" dirty="0">
              <a:solidFill>
                <a:srgbClr val="000000"/>
              </a:solidFill>
            </a:endParaRPr>
          </a:p>
          <a:p>
            <a:pPr marL="285750" indent="-285750" defTabSz="457200">
              <a:spcBef>
                <a:spcPts val="1200"/>
              </a:spcBef>
              <a:buFont typeface="Arial" pitchFamily="34" charset="0"/>
              <a:buChar char="•"/>
            </a:pPr>
            <a:r>
              <a:rPr lang="en-US" sz="2200" dirty="0">
                <a:solidFill>
                  <a:srgbClr val="000000"/>
                </a:solidFill>
              </a:rPr>
              <a:t>If a test case is failed, the automation script creates a new bug and </a:t>
            </a:r>
            <a:r>
              <a:rPr lang="en-US" sz="2200" dirty="0" smtClean="0">
                <a:solidFill>
                  <a:srgbClr val="000000"/>
                </a:solidFill>
              </a:rPr>
              <a:t>maps to </a:t>
            </a:r>
            <a:r>
              <a:rPr lang="en-US" sz="2200" dirty="0">
                <a:solidFill>
                  <a:srgbClr val="000000"/>
                </a:solidFill>
              </a:rPr>
              <a:t>the test execution. And a link is also created between the test case and the bug.</a:t>
            </a:r>
          </a:p>
          <a:p>
            <a:pPr marL="285750" indent="-285750" defTabSz="457200">
              <a:spcBef>
                <a:spcPts val="1200"/>
              </a:spcBef>
              <a:buFont typeface="Arial" pitchFamily="34" charset="0"/>
              <a:buChar char="•"/>
            </a:pPr>
            <a:r>
              <a:rPr lang="en-US" sz="2200" dirty="0" smtClean="0">
                <a:solidFill>
                  <a:srgbClr val="000000"/>
                </a:solidFill>
              </a:rPr>
              <a:t>When a failed test case is executed again,</a:t>
            </a:r>
          </a:p>
          <a:p>
            <a:pPr lvl="1" defTabSz="457200"/>
            <a:r>
              <a:rPr lang="en-US" sz="2000" dirty="0" smtClean="0">
                <a:solidFill>
                  <a:srgbClr val="000000"/>
                </a:solidFill>
              </a:rPr>
              <a:t>If Passed</a:t>
            </a:r>
            <a:r>
              <a:rPr lang="en-US" sz="2000" dirty="0">
                <a:solidFill>
                  <a:srgbClr val="000000"/>
                </a:solidFill>
              </a:rPr>
              <a:t>:</a:t>
            </a:r>
            <a:endParaRPr lang="en-US" sz="2000" dirty="0" smtClean="0">
              <a:solidFill>
                <a:srgbClr val="000000"/>
              </a:solidFill>
            </a:endParaRPr>
          </a:p>
          <a:p>
            <a:pPr marL="800100" lvl="1" indent="-342900" defTabSz="457200">
              <a:buFont typeface="Courier New" panose="02070309020205020404" pitchFamily="49" charset="0"/>
              <a:buChar char="o"/>
            </a:pPr>
            <a:r>
              <a:rPr lang="en-US" sz="2000" dirty="0" smtClean="0">
                <a:solidFill>
                  <a:srgbClr val="000000"/>
                </a:solidFill>
              </a:rPr>
              <a:t>Bug </a:t>
            </a:r>
            <a:r>
              <a:rPr lang="en-US" sz="2000" dirty="0">
                <a:solidFill>
                  <a:srgbClr val="000000"/>
                </a:solidFill>
              </a:rPr>
              <a:t>status will be automatically</a:t>
            </a:r>
            <a:r>
              <a:rPr lang="en-US" sz="2000" i="1" dirty="0">
                <a:solidFill>
                  <a:srgbClr val="000000"/>
                </a:solidFill>
              </a:rPr>
              <a:t> </a:t>
            </a:r>
            <a:r>
              <a:rPr lang="en-US" sz="2000" dirty="0">
                <a:solidFill>
                  <a:srgbClr val="000000"/>
                </a:solidFill>
              </a:rPr>
              <a:t>changed to “Complete” </a:t>
            </a:r>
            <a:r>
              <a:rPr lang="en-US" sz="2000" dirty="0" smtClean="0">
                <a:solidFill>
                  <a:srgbClr val="000000"/>
                </a:solidFill>
              </a:rPr>
              <a:t>status</a:t>
            </a:r>
          </a:p>
          <a:p>
            <a:pPr marL="800100" lvl="1" indent="-342900" defTabSz="457200">
              <a:buFont typeface="Courier New" panose="02070309020205020404" pitchFamily="49" charset="0"/>
              <a:buChar char="o"/>
            </a:pPr>
            <a:r>
              <a:rPr lang="en-US" sz="2000" dirty="0" smtClean="0">
                <a:solidFill>
                  <a:srgbClr val="000000"/>
                </a:solidFill>
              </a:rPr>
              <a:t>Bug </a:t>
            </a:r>
            <a:r>
              <a:rPr lang="en-US" sz="2000" dirty="0">
                <a:solidFill>
                  <a:srgbClr val="000000"/>
                </a:solidFill>
              </a:rPr>
              <a:t>will be removed  from the mapped defects </a:t>
            </a:r>
            <a:r>
              <a:rPr lang="en-US" sz="2000" dirty="0" smtClean="0">
                <a:solidFill>
                  <a:srgbClr val="000000"/>
                </a:solidFill>
              </a:rPr>
              <a:t>section</a:t>
            </a:r>
          </a:p>
          <a:p>
            <a:pPr lvl="1" defTabSz="457200"/>
            <a:r>
              <a:rPr lang="en-US" sz="2000" dirty="0" smtClean="0">
                <a:solidFill>
                  <a:srgbClr val="000000"/>
                </a:solidFill>
              </a:rPr>
              <a:t>If Failed:</a:t>
            </a:r>
          </a:p>
          <a:p>
            <a:pPr marL="800100" lvl="1" indent="-342900" defTabSz="457200">
              <a:buFont typeface="Courier New" panose="02070309020205020404" pitchFamily="49" charset="0"/>
              <a:buChar char="o"/>
            </a:pPr>
            <a:r>
              <a:rPr lang="en-US" sz="2000" dirty="0" smtClean="0">
                <a:solidFill>
                  <a:srgbClr val="000000"/>
                </a:solidFill>
              </a:rPr>
              <a:t>Bug will be reopened.</a:t>
            </a:r>
            <a:endParaRPr lang="en-US" sz="2000" dirty="0">
              <a:solidFill>
                <a:srgbClr val="000000"/>
              </a:solidFill>
            </a:endParaRPr>
          </a:p>
          <a:p>
            <a:pPr marL="284163" lvl="1" indent="-230188" defTabSz="457200">
              <a:spcBef>
                <a:spcPts val="1200"/>
              </a:spcBef>
              <a:buFont typeface="Arial" panose="020B0604020202020204" pitchFamily="34" charset="0"/>
              <a:buChar char="•"/>
            </a:pPr>
            <a:r>
              <a:rPr lang="en-US" sz="2000" dirty="0">
                <a:solidFill>
                  <a:srgbClr val="000000"/>
                </a:solidFill>
              </a:rPr>
              <a:t>When all the Test cases under a user story are passed and all bugs are closed, mark the status of User story as ‘Ready for Production’</a:t>
            </a:r>
          </a:p>
          <a:p>
            <a:pPr lvl="1" defTabSz="457200"/>
            <a:endParaRPr lang="en-US" sz="2000" dirty="0" smtClean="0">
              <a:solidFill>
                <a:srgbClr val="000000"/>
              </a:solidFill>
            </a:endParaRPr>
          </a:p>
        </p:txBody>
      </p:sp>
      <p:sp>
        <p:nvSpPr>
          <p:cNvPr id="7" name="Right Arrow 6"/>
          <p:cNvSpPr/>
          <p:nvPr/>
        </p:nvSpPr>
        <p:spPr>
          <a:xfrm>
            <a:off x="7467600" y="6477000"/>
            <a:ext cx="1524000" cy="381000"/>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effectLst>
                  <a:outerShdw blurRad="38100" dist="38100" dir="2700000" algn="tl">
                    <a:srgbClr val="000000">
                      <a:alpha val="43137"/>
                    </a:srgbClr>
                  </a:outerShdw>
                </a:effectLst>
              </a:rPr>
              <a:t>NEXT</a:t>
            </a:r>
            <a:endParaRPr lang="en-US" sz="1600" b="1" dirty="0">
              <a:effectLst>
                <a:outerShdw blurRad="38100" dist="38100" dir="2700000" algn="tl">
                  <a:srgbClr val="000000">
                    <a:alpha val="43137"/>
                  </a:srgbClr>
                </a:outerShdw>
              </a:effectLst>
            </a:endParaRPr>
          </a:p>
        </p:txBody>
      </p:sp>
      <p:sp>
        <p:nvSpPr>
          <p:cNvPr id="8" name="TextBox 7"/>
          <p:cNvSpPr txBox="1"/>
          <p:nvPr/>
        </p:nvSpPr>
        <p:spPr>
          <a:xfrm>
            <a:off x="7148742" y="6029980"/>
            <a:ext cx="1995258" cy="523220"/>
          </a:xfrm>
          <a:prstGeom prst="rect">
            <a:avLst/>
          </a:prstGeom>
          <a:noFill/>
        </p:spPr>
        <p:txBody>
          <a:bodyPr wrap="square" rtlCol="0">
            <a:spAutoFit/>
          </a:bodyPr>
          <a:lstStyle/>
          <a:p>
            <a:pPr algn="ctr"/>
            <a:r>
              <a:rPr lang="en-US" sz="1400" dirty="0" smtClean="0">
                <a:effectLst>
                  <a:outerShdw blurRad="38100" dist="38100" dir="2700000" algn="tl">
                    <a:srgbClr val="000000">
                      <a:alpha val="43137"/>
                    </a:srgbClr>
                  </a:outerShdw>
                </a:effectLst>
              </a:rPr>
              <a:t>Test Cycle </a:t>
            </a:r>
          </a:p>
          <a:p>
            <a:pPr algn="ctr"/>
            <a:r>
              <a:rPr lang="en-US" sz="1400" dirty="0" smtClean="0">
                <a:effectLst>
                  <a:outerShdw blurRad="38100" dist="38100" dir="2700000" algn="tl">
                    <a:srgbClr val="000000">
                      <a:alpha val="43137"/>
                    </a:srgbClr>
                  </a:outerShdw>
                </a:effectLst>
              </a:rPr>
              <a:t>Summary</a:t>
            </a:r>
            <a:endParaRPr lang="en-US" sz="1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2117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8000"/>
                                  </p:iterate>
                                  <p:childTnLst>
                                    <p:set>
                                      <p:cBhvr override="childStyle">
                                        <p:cTn id="6" dur="500" fill="hold"/>
                                        <p:tgtEl>
                                          <p:spTgt spid="6">
                                            <p:txEl>
                                              <p:pRg st="0" end="0"/>
                                            </p:txEl>
                                          </p:spTgt>
                                        </p:tgtEl>
                                        <p:attrNameLst>
                                          <p:attrName>style.color</p:attrName>
                                        </p:attrNameLst>
                                      </p:cBhvr>
                                      <p:to>
                                        <p:clrVal>
                                          <a:schemeClr val="accent1"/>
                                        </p:clrVal>
                                      </p:to>
                                    </p:set>
                                    <p:set>
                                      <p:cBhvr>
                                        <p:cTn id="7" dur="500" fill="hold"/>
                                        <p:tgtEl>
                                          <p:spTgt spid="6">
                                            <p:txEl>
                                              <p:pRg st="0" end="0"/>
                                            </p:txEl>
                                          </p:spTgt>
                                        </p:tgtEl>
                                        <p:attrNameLst>
                                          <p:attrName>fillcolor</p:attrName>
                                        </p:attrNameLst>
                                      </p:cBhvr>
                                      <p:to>
                                        <p:clrVal>
                                          <a:schemeClr val="accent1"/>
                                        </p:clrVal>
                                      </p:to>
                                    </p:set>
                                    <p:set>
                                      <p:cBhvr>
                                        <p:cTn id="8" dur="500" fill="hold"/>
                                        <p:tgtEl>
                                          <p:spTgt spid="6">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6">
                                            <p:txEl>
                                              <p:pRg st="0" end="0"/>
                                            </p:txEl>
                                          </p:spTgt>
                                        </p:tgtEl>
                                        <p:attrNameLst>
                                          <p:attrName>ppt_c</p:attrName>
                                        </p:attrNameLst>
                                      </p:cBhvr>
                                      <p:to>
                                        <a:srgbClr val="808080"/>
                                      </p:to>
                                    </p:animClr>
                                  </p:sub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8000"/>
                                  </p:iterate>
                                  <p:childTnLst>
                                    <p:set>
                                      <p:cBhvr override="childStyle">
                                        <p:cTn id="12" dur="500" fill="hold"/>
                                        <p:tgtEl>
                                          <p:spTgt spid="6">
                                            <p:txEl>
                                              <p:pRg st="1" end="1"/>
                                            </p:txEl>
                                          </p:spTgt>
                                        </p:tgtEl>
                                        <p:attrNameLst>
                                          <p:attrName>style.color</p:attrName>
                                        </p:attrNameLst>
                                      </p:cBhvr>
                                      <p:to>
                                        <p:clrVal>
                                          <a:schemeClr val="accent1"/>
                                        </p:clrVal>
                                      </p:to>
                                    </p:set>
                                    <p:set>
                                      <p:cBhvr>
                                        <p:cTn id="13" dur="500" fill="hold"/>
                                        <p:tgtEl>
                                          <p:spTgt spid="6">
                                            <p:txEl>
                                              <p:pRg st="1" end="1"/>
                                            </p:txEl>
                                          </p:spTgt>
                                        </p:tgtEl>
                                        <p:attrNameLst>
                                          <p:attrName>fillcolor</p:attrName>
                                        </p:attrNameLst>
                                      </p:cBhvr>
                                      <p:to>
                                        <p:clrVal>
                                          <a:schemeClr val="accent1"/>
                                        </p:clrVal>
                                      </p:to>
                                    </p:set>
                                    <p:set>
                                      <p:cBhvr>
                                        <p:cTn id="14" dur="500" fill="hold"/>
                                        <p:tgtEl>
                                          <p:spTgt spid="6">
                                            <p:txEl>
                                              <p:pRg st="1" end="1"/>
                                            </p:txEl>
                                          </p:spTgt>
                                        </p:tgtEl>
                                        <p:attrNameLst>
                                          <p:attrName>fill.type</p:attrName>
                                        </p:attrNameLst>
                                      </p:cBhvr>
                                      <p:to>
                                        <p:strVal val="solid"/>
                                      </p:to>
                                    </p:set>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8000"/>
                                  </p:iterate>
                                  <p:childTnLst>
                                    <p:set>
                                      <p:cBhvr override="childStyle">
                                        <p:cTn id="18" dur="500" fill="hold"/>
                                        <p:tgtEl>
                                          <p:spTgt spid="6">
                                            <p:txEl>
                                              <p:pRg st="2" end="2"/>
                                            </p:txEl>
                                          </p:spTgt>
                                        </p:tgtEl>
                                        <p:attrNameLst>
                                          <p:attrName>style.color</p:attrName>
                                        </p:attrNameLst>
                                      </p:cBhvr>
                                      <p:to>
                                        <p:clrVal>
                                          <a:schemeClr val="accent1"/>
                                        </p:clrVal>
                                      </p:to>
                                    </p:set>
                                    <p:set>
                                      <p:cBhvr>
                                        <p:cTn id="19" dur="500" fill="hold"/>
                                        <p:tgtEl>
                                          <p:spTgt spid="6">
                                            <p:txEl>
                                              <p:pRg st="2" end="2"/>
                                            </p:txEl>
                                          </p:spTgt>
                                        </p:tgtEl>
                                        <p:attrNameLst>
                                          <p:attrName>fillcolor</p:attrName>
                                        </p:attrNameLst>
                                      </p:cBhvr>
                                      <p:to>
                                        <p:clrVal>
                                          <a:schemeClr val="accent1"/>
                                        </p:clrVal>
                                      </p:to>
                                    </p:set>
                                    <p:set>
                                      <p:cBhvr>
                                        <p:cTn id="20" dur="500" fill="hold"/>
                                        <p:tgtEl>
                                          <p:spTgt spid="6">
                                            <p:txEl>
                                              <p:pRg st="2" end="2"/>
                                            </p:txEl>
                                          </p:spTgt>
                                        </p:tgtEl>
                                        <p:attrNameLst>
                                          <p:attrName>fill.type</p:attrName>
                                        </p:attrNameLst>
                                      </p:cBhvr>
                                      <p:to>
                                        <p:strVal val="solid"/>
                                      </p:to>
                                    </p:set>
                                  </p:childTnLst>
                                  <p:subTnLst>
                                    <p:animClr clrSpc="rgb" dir="cw">
                                      <p:cBhvr override="childStyle">
                                        <p:cTn dur="1" fill="hold" display="0" masterRel="nextClick" afterEffect="1"/>
                                        <p:tgtEl>
                                          <p:spTgt spid="6">
                                            <p:txEl>
                                              <p:pRg st="2" end="2"/>
                                            </p:txEl>
                                          </p:spTgt>
                                        </p:tgtEl>
                                        <p:attrNameLst>
                                          <p:attrName>ppt_c</p:attrName>
                                        </p:attrNameLst>
                                      </p:cBhvr>
                                      <p:to>
                                        <a:srgbClr val="808080"/>
                                      </p:to>
                                    </p:animClr>
                                  </p:subTnLst>
                                </p:cTn>
                              </p:par>
                            </p:childTnLst>
                          </p:cTn>
                        </p:par>
                        <p:par>
                          <p:cTn id="21" fill="hold">
                            <p:stCondLst>
                              <p:cond delay="1860"/>
                            </p:stCondLst>
                            <p:childTnLst>
                              <p:par>
                                <p:cTn id="22" presetID="16" presetClass="emph" presetSubtype="0" fill="hold" nodeType="afterEffect">
                                  <p:stCondLst>
                                    <p:cond delay="0"/>
                                  </p:stCondLst>
                                  <p:iterate type="lt">
                                    <p:tmPct val="8000"/>
                                  </p:iterate>
                                  <p:childTnLst>
                                    <p:set>
                                      <p:cBhvr override="childStyle">
                                        <p:cTn id="23" dur="500" fill="hold"/>
                                        <p:tgtEl>
                                          <p:spTgt spid="6">
                                            <p:txEl>
                                              <p:pRg st="3" end="3"/>
                                            </p:txEl>
                                          </p:spTgt>
                                        </p:tgtEl>
                                        <p:attrNameLst>
                                          <p:attrName>style.color</p:attrName>
                                        </p:attrNameLst>
                                      </p:cBhvr>
                                      <p:to>
                                        <p:clrVal>
                                          <a:schemeClr val="accent1"/>
                                        </p:clrVal>
                                      </p:to>
                                    </p:set>
                                    <p:set>
                                      <p:cBhvr>
                                        <p:cTn id="24" dur="500" fill="hold"/>
                                        <p:tgtEl>
                                          <p:spTgt spid="6">
                                            <p:txEl>
                                              <p:pRg st="3" end="3"/>
                                            </p:txEl>
                                          </p:spTgt>
                                        </p:tgtEl>
                                        <p:attrNameLst>
                                          <p:attrName>fillcolor</p:attrName>
                                        </p:attrNameLst>
                                      </p:cBhvr>
                                      <p:to>
                                        <p:clrVal>
                                          <a:schemeClr val="accent1"/>
                                        </p:clrVal>
                                      </p:to>
                                    </p:set>
                                    <p:set>
                                      <p:cBhvr>
                                        <p:cTn id="25" dur="500" fill="hold"/>
                                        <p:tgtEl>
                                          <p:spTgt spid="6">
                                            <p:txEl>
                                              <p:pRg st="3" end="3"/>
                                            </p:txEl>
                                          </p:spTgt>
                                        </p:tgtEl>
                                        <p:attrNameLst>
                                          <p:attrName>fill.type</p:attrName>
                                        </p:attrNameLst>
                                      </p:cBhvr>
                                      <p:to>
                                        <p:strVal val="solid"/>
                                      </p:to>
                                    </p:set>
                                  </p:childTnLst>
                                  <p:subTnLst>
                                    <p:animClr clrSpc="rgb" dir="cw">
                                      <p:cBhvr override="childStyle">
                                        <p:cTn dur="1" fill="hold" display="0" masterRel="nextClick" afterEffect="1"/>
                                        <p:tgtEl>
                                          <p:spTgt spid="6">
                                            <p:txEl>
                                              <p:pRg st="3" end="3"/>
                                            </p:txEl>
                                          </p:spTgt>
                                        </p:tgtEl>
                                        <p:attrNameLst>
                                          <p:attrName>ppt_c</p:attrName>
                                        </p:attrNameLst>
                                      </p:cBhvr>
                                      <p:to>
                                        <a:srgbClr val="808080"/>
                                      </p:to>
                                    </p:animClr>
                                  </p:subTnLst>
                                </p:cTn>
                              </p:par>
                            </p:childTnLst>
                          </p:cTn>
                        </p:par>
                        <p:par>
                          <p:cTn id="26" fill="hold">
                            <p:stCondLst>
                              <p:cond delay="2680"/>
                            </p:stCondLst>
                            <p:childTnLst>
                              <p:par>
                                <p:cTn id="27" presetID="16" presetClass="emph" presetSubtype="0" fill="hold" nodeType="afterEffect">
                                  <p:stCondLst>
                                    <p:cond delay="0"/>
                                  </p:stCondLst>
                                  <p:iterate type="lt">
                                    <p:tmPct val="8000"/>
                                  </p:iterate>
                                  <p:childTnLst>
                                    <p:set>
                                      <p:cBhvr override="childStyle">
                                        <p:cTn id="28" dur="500" fill="hold"/>
                                        <p:tgtEl>
                                          <p:spTgt spid="6">
                                            <p:txEl>
                                              <p:pRg st="4" end="4"/>
                                            </p:txEl>
                                          </p:spTgt>
                                        </p:tgtEl>
                                        <p:attrNameLst>
                                          <p:attrName>style.color</p:attrName>
                                        </p:attrNameLst>
                                      </p:cBhvr>
                                      <p:to>
                                        <p:clrVal>
                                          <a:schemeClr val="accent1"/>
                                        </p:clrVal>
                                      </p:to>
                                    </p:set>
                                    <p:set>
                                      <p:cBhvr>
                                        <p:cTn id="29" dur="500" fill="hold"/>
                                        <p:tgtEl>
                                          <p:spTgt spid="6">
                                            <p:txEl>
                                              <p:pRg st="4" end="4"/>
                                            </p:txEl>
                                          </p:spTgt>
                                        </p:tgtEl>
                                        <p:attrNameLst>
                                          <p:attrName>fillcolor</p:attrName>
                                        </p:attrNameLst>
                                      </p:cBhvr>
                                      <p:to>
                                        <p:clrVal>
                                          <a:schemeClr val="accent1"/>
                                        </p:clrVal>
                                      </p:to>
                                    </p:set>
                                    <p:set>
                                      <p:cBhvr>
                                        <p:cTn id="30" dur="500" fill="hold"/>
                                        <p:tgtEl>
                                          <p:spTgt spid="6">
                                            <p:txEl>
                                              <p:pRg st="4" end="4"/>
                                            </p:txEl>
                                          </p:spTgt>
                                        </p:tgtEl>
                                        <p:attrNameLst>
                                          <p:attrName>fill.type</p:attrName>
                                        </p:attrNameLst>
                                      </p:cBhvr>
                                      <p:to>
                                        <p:strVal val="solid"/>
                                      </p:to>
                                    </p:set>
                                  </p:childTnLst>
                                  <p:subTnLst>
                                    <p:animClr clrSpc="rgb" dir="cw">
                                      <p:cBhvr override="childStyle">
                                        <p:cTn dur="1" fill="hold" display="0" masterRel="nextClick" afterEffect="1"/>
                                        <p:tgtEl>
                                          <p:spTgt spid="6">
                                            <p:txEl>
                                              <p:pRg st="4" end="4"/>
                                            </p:txEl>
                                          </p:spTgt>
                                        </p:tgtEl>
                                        <p:attrNameLst>
                                          <p:attrName>ppt_c</p:attrName>
                                        </p:attrNameLst>
                                      </p:cBhvr>
                                      <p:to>
                                        <a:srgbClr val="808080"/>
                                      </p:to>
                                    </p:animClr>
                                  </p:subTnLst>
                                </p:cTn>
                              </p:par>
                            </p:childTnLst>
                          </p:cTn>
                        </p:par>
                      </p:childTnLst>
                    </p:cTn>
                  </p:par>
                  <p:par>
                    <p:cTn id="31" fill="hold">
                      <p:stCondLst>
                        <p:cond delay="indefinite"/>
                      </p:stCondLst>
                      <p:childTnLst>
                        <p:par>
                          <p:cTn id="32" fill="hold">
                            <p:stCondLst>
                              <p:cond delay="0"/>
                            </p:stCondLst>
                            <p:childTnLst>
                              <p:par>
                                <p:cTn id="33" presetID="16" presetClass="emph" presetSubtype="0" fill="hold" nodeType="clickEffect">
                                  <p:stCondLst>
                                    <p:cond delay="0"/>
                                  </p:stCondLst>
                                  <p:iterate type="lt">
                                    <p:tmPct val="8000"/>
                                  </p:iterate>
                                  <p:childTnLst>
                                    <p:set>
                                      <p:cBhvr override="childStyle">
                                        <p:cTn id="34" dur="500" fill="hold"/>
                                        <p:tgtEl>
                                          <p:spTgt spid="6">
                                            <p:txEl>
                                              <p:pRg st="5" end="5"/>
                                            </p:txEl>
                                          </p:spTgt>
                                        </p:tgtEl>
                                        <p:attrNameLst>
                                          <p:attrName>style.color</p:attrName>
                                        </p:attrNameLst>
                                      </p:cBhvr>
                                      <p:to>
                                        <p:clrVal>
                                          <a:schemeClr val="accent1"/>
                                        </p:clrVal>
                                      </p:to>
                                    </p:set>
                                    <p:set>
                                      <p:cBhvr>
                                        <p:cTn id="35" dur="500" fill="hold"/>
                                        <p:tgtEl>
                                          <p:spTgt spid="6">
                                            <p:txEl>
                                              <p:pRg st="5" end="5"/>
                                            </p:txEl>
                                          </p:spTgt>
                                        </p:tgtEl>
                                        <p:attrNameLst>
                                          <p:attrName>fillcolor</p:attrName>
                                        </p:attrNameLst>
                                      </p:cBhvr>
                                      <p:to>
                                        <p:clrVal>
                                          <a:schemeClr val="accent1"/>
                                        </p:clrVal>
                                      </p:to>
                                    </p:set>
                                    <p:set>
                                      <p:cBhvr>
                                        <p:cTn id="36" dur="500" fill="hold"/>
                                        <p:tgtEl>
                                          <p:spTgt spid="6">
                                            <p:txEl>
                                              <p:pRg st="5" end="5"/>
                                            </p:txEl>
                                          </p:spTgt>
                                        </p:tgtEl>
                                        <p:attrNameLst>
                                          <p:attrName>fill.type</p:attrName>
                                        </p:attrNameLst>
                                      </p:cBhvr>
                                      <p:to>
                                        <p:strVal val="solid"/>
                                      </p:to>
                                    </p:set>
                                  </p:childTnLst>
                                  <p:subTnLst>
                                    <p:animClr clrSpc="rgb" dir="cw">
                                      <p:cBhvr override="childStyle">
                                        <p:cTn dur="1" fill="hold" display="0" masterRel="nextClick" afterEffect="1"/>
                                        <p:tgtEl>
                                          <p:spTgt spid="6">
                                            <p:txEl>
                                              <p:pRg st="5" end="5"/>
                                            </p:txEl>
                                          </p:spTgt>
                                        </p:tgtEl>
                                        <p:attrNameLst>
                                          <p:attrName>ppt_c</p:attrName>
                                        </p:attrNameLst>
                                      </p:cBhvr>
                                      <p:to>
                                        <a:srgbClr val="808080"/>
                                      </p:to>
                                    </p:animClr>
                                  </p:subTnLst>
                                </p:cTn>
                              </p:par>
                            </p:childTnLst>
                          </p:cTn>
                        </p:par>
                      </p:childTnLst>
                    </p:cTn>
                  </p:par>
                  <p:par>
                    <p:cTn id="37" fill="hold">
                      <p:stCondLst>
                        <p:cond delay="indefinite"/>
                      </p:stCondLst>
                      <p:childTnLst>
                        <p:par>
                          <p:cTn id="38" fill="hold">
                            <p:stCondLst>
                              <p:cond delay="0"/>
                            </p:stCondLst>
                            <p:childTnLst>
                              <p:par>
                                <p:cTn id="39" presetID="16" presetClass="emph" presetSubtype="0" fill="hold" nodeType="clickEffect">
                                  <p:stCondLst>
                                    <p:cond delay="0"/>
                                  </p:stCondLst>
                                  <p:iterate type="lt">
                                    <p:tmPct val="8000"/>
                                  </p:iterate>
                                  <p:childTnLst>
                                    <p:set>
                                      <p:cBhvr override="childStyle">
                                        <p:cTn id="40" dur="500" fill="hold"/>
                                        <p:tgtEl>
                                          <p:spTgt spid="6">
                                            <p:txEl>
                                              <p:pRg st="6" end="6"/>
                                            </p:txEl>
                                          </p:spTgt>
                                        </p:tgtEl>
                                        <p:attrNameLst>
                                          <p:attrName>style.color</p:attrName>
                                        </p:attrNameLst>
                                      </p:cBhvr>
                                      <p:to>
                                        <p:clrVal>
                                          <a:schemeClr val="accent1"/>
                                        </p:clrVal>
                                      </p:to>
                                    </p:set>
                                    <p:set>
                                      <p:cBhvr>
                                        <p:cTn id="41" dur="500" fill="hold"/>
                                        <p:tgtEl>
                                          <p:spTgt spid="6">
                                            <p:txEl>
                                              <p:pRg st="6" end="6"/>
                                            </p:txEl>
                                          </p:spTgt>
                                        </p:tgtEl>
                                        <p:attrNameLst>
                                          <p:attrName>fillcolor</p:attrName>
                                        </p:attrNameLst>
                                      </p:cBhvr>
                                      <p:to>
                                        <p:clrVal>
                                          <a:schemeClr val="accent1"/>
                                        </p:clrVal>
                                      </p:to>
                                    </p:set>
                                    <p:set>
                                      <p:cBhvr>
                                        <p:cTn id="42" dur="500" fill="hold"/>
                                        <p:tgtEl>
                                          <p:spTgt spid="6">
                                            <p:txEl>
                                              <p:pRg st="6" end="6"/>
                                            </p:txEl>
                                          </p:spTgt>
                                        </p:tgtEl>
                                        <p:attrNameLst>
                                          <p:attrName>fill.type</p:attrName>
                                        </p:attrNameLst>
                                      </p:cBhvr>
                                      <p:to>
                                        <p:strVal val="solid"/>
                                      </p:to>
                                    </p:set>
                                  </p:childTnLst>
                                  <p:subTnLst>
                                    <p:animClr clrSpc="rgb" dir="cw">
                                      <p:cBhvr override="childStyle">
                                        <p:cTn dur="1" fill="hold" display="0" masterRel="nextClick" afterEffect="1"/>
                                        <p:tgtEl>
                                          <p:spTgt spid="6">
                                            <p:txEl>
                                              <p:pRg st="6" end="6"/>
                                            </p:txEl>
                                          </p:spTgt>
                                        </p:tgtEl>
                                        <p:attrNameLst>
                                          <p:attrName>ppt_c</p:attrName>
                                        </p:attrNameLst>
                                      </p:cBhvr>
                                      <p:to>
                                        <a:srgbClr val="808080"/>
                                      </p:to>
                                    </p:animClr>
                                  </p:subTnLst>
                                </p:cTn>
                              </p:par>
                            </p:childTnLst>
                          </p:cTn>
                        </p:par>
                        <p:par>
                          <p:cTn id="43" fill="hold">
                            <p:stCondLst>
                              <p:cond delay="820"/>
                            </p:stCondLst>
                            <p:childTnLst>
                              <p:par>
                                <p:cTn id="44" presetID="16" presetClass="emph" presetSubtype="0" fill="hold" nodeType="afterEffect">
                                  <p:stCondLst>
                                    <p:cond delay="0"/>
                                  </p:stCondLst>
                                  <p:iterate type="lt">
                                    <p:tmPct val="8000"/>
                                  </p:iterate>
                                  <p:childTnLst>
                                    <p:set>
                                      <p:cBhvr override="childStyle">
                                        <p:cTn id="45" dur="500" fill="hold"/>
                                        <p:tgtEl>
                                          <p:spTgt spid="6">
                                            <p:txEl>
                                              <p:pRg st="7" end="7"/>
                                            </p:txEl>
                                          </p:spTgt>
                                        </p:tgtEl>
                                        <p:attrNameLst>
                                          <p:attrName>style.color</p:attrName>
                                        </p:attrNameLst>
                                      </p:cBhvr>
                                      <p:to>
                                        <p:clrVal>
                                          <a:schemeClr val="accent1"/>
                                        </p:clrVal>
                                      </p:to>
                                    </p:set>
                                    <p:set>
                                      <p:cBhvr>
                                        <p:cTn id="46" dur="500" fill="hold"/>
                                        <p:tgtEl>
                                          <p:spTgt spid="6">
                                            <p:txEl>
                                              <p:pRg st="7" end="7"/>
                                            </p:txEl>
                                          </p:spTgt>
                                        </p:tgtEl>
                                        <p:attrNameLst>
                                          <p:attrName>fillcolor</p:attrName>
                                        </p:attrNameLst>
                                      </p:cBhvr>
                                      <p:to>
                                        <p:clrVal>
                                          <a:schemeClr val="accent1"/>
                                        </p:clrVal>
                                      </p:to>
                                    </p:set>
                                    <p:set>
                                      <p:cBhvr>
                                        <p:cTn id="47" dur="500" fill="hold"/>
                                        <p:tgtEl>
                                          <p:spTgt spid="6">
                                            <p:txEl>
                                              <p:pRg st="7" end="7"/>
                                            </p:txEl>
                                          </p:spTgt>
                                        </p:tgtEl>
                                        <p:attrNameLst>
                                          <p:attrName>fill.type</p:attrName>
                                        </p:attrNameLst>
                                      </p:cBhvr>
                                      <p:to>
                                        <p:strVal val="solid"/>
                                      </p:to>
                                    </p:set>
                                  </p:childTnLst>
                                  <p:subTnLst>
                                    <p:animClr clrSpc="rgb" dir="cw">
                                      <p:cBhvr override="childStyle">
                                        <p:cTn dur="1" fill="hold" display="0" masterRel="nextClick" afterEffect="1"/>
                                        <p:tgtEl>
                                          <p:spTgt spid="6">
                                            <p:txEl>
                                              <p:pRg st="7" end="7"/>
                                            </p:txEl>
                                          </p:spTgt>
                                        </p:tgtEl>
                                        <p:attrNameLst>
                                          <p:attrName>ppt_c</p:attrName>
                                        </p:attrNameLst>
                                      </p:cBhvr>
                                      <p:to>
                                        <a:srgbClr val="808080"/>
                                      </p:to>
                                    </p:animClr>
                                  </p:subTnLst>
                                </p:cTn>
                              </p:par>
                            </p:childTnLst>
                          </p:cTn>
                        </p:par>
                      </p:childTnLst>
                    </p:cTn>
                  </p:par>
                  <p:par>
                    <p:cTn id="48" fill="hold">
                      <p:stCondLst>
                        <p:cond delay="indefinite"/>
                      </p:stCondLst>
                      <p:childTnLst>
                        <p:par>
                          <p:cTn id="49" fill="hold">
                            <p:stCondLst>
                              <p:cond delay="0"/>
                            </p:stCondLst>
                            <p:childTnLst>
                              <p:par>
                                <p:cTn id="50" presetID="16" presetClass="emph" presetSubtype="0" fill="hold" nodeType="clickEffect">
                                  <p:stCondLst>
                                    <p:cond delay="0"/>
                                  </p:stCondLst>
                                  <p:iterate type="lt">
                                    <p:tmPct val="8000"/>
                                  </p:iterate>
                                  <p:childTnLst>
                                    <p:set>
                                      <p:cBhvr override="childStyle">
                                        <p:cTn id="51" dur="500" fill="hold"/>
                                        <p:tgtEl>
                                          <p:spTgt spid="6">
                                            <p:txEl>
                                              <p:pRg st="8" end="8"/>
                                            </p:txEl>
                                          </p:spTgt>
                                        </p:tgtEl>
                                        <p:attrNameLst>
                                          <p:attrName>style.color</p:attrName>
                                        </p:attrNameLst>
                                      </p:cBhvr>
                                      <p:to>
                                        <p:clrVal>
                                          <a:schemeClr val="accent1"/>
                                        </p:clrVal>
                                      </p:to>
                                    </p:set>
                                    <p:set>
                                      <p:cBhvr>
                                        <p:cTn id="52" dur="500" fill="hold"/>
                                        <p:tgtEl>
                                          <p:spTgt spid="6">
                                            <p:txEl>
                                              <p:pRg st="8" end="8"/>
                                            </p:txEl>
                                          </p:spTgt>
                                        </p:tgtEl>
                                        <p:attrNameLst>
                                          <p:attrName>fillcolor</p:attrName>
                                        </p:attrNameLst>
                                      </p:cBhvr>
                                      <p:to>
                                        <p:clrVal>
                                          <a:schemeClr val="accent1"/>
                                        </p:clrVal>
                                      </p:to>
                                    </p:set>
                                    <p:set>
                                      <p:cBhvr>
                                        <p:cTn id="53" dur="500" fill="hold"/>
                                        <p:tgtEl>
                                          <p:spTgt spid="6">
                                            <p:txEl>
                                              <p:pRg st="8" end="8"/>
                                            </p:txEl>
                                          </p:spTgt>
                                        </p:tgtEl>
                                        <p:attrNameLst>
                                          <p:attrName>fill.type</p:attrName>
                                        </p:attrNameLst>
                                      </p:cBhvr>
                                      <p:to>
                                        <p:strVal val="solid"/>
                                      </p:to>
                                    </p:set>
                                  </p:childTnLst>
                                  <p:subTnLst>
                                    <p:animClr clrSpc="rgb" dir="cw">
                                      <p:cBhvr override="childStyle">
                                        <p:cTn dur="1" fill="hold" display="0" masterRel="nextClick" afterEffect="1"/>
                                        <p:tgtEl>
                                          <p:spTgt spid="6">
                                            <p:txEl>
                                              <p:pRg st="8" end="8"/>
                                            </p:txEl>
                                          </p:spTgt>
                                        </p:tgtEl>
                                        <p:attrNameLst>
                                          <p:attrName>ppt_c</p:attrName>
                                        </p:attrNameLst>
                                      </p:cBhvr>
                                      <p:to>
                                        <a:srgbClr val="808080"/>
                                      </p:to>
                                    </p:animClr>
                                  </p:sub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6" descr="Image result for customers icon"/>
          <p:cNvSpPr>
            <a:spLocks noChangeAspect="1" noChangeArrowheads="1"/>
          </p:cNvSpPr>
          <p:nvPr/>
        </p:nvSpPr>
        <p:spPr bwMode="auto">
          <a:xfrm>
            <a:off x="1" y="-14445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712" tIns="39856" rIns="79712" bIns="39856" numCol="1" anchor="t" anchorCtr="0" compatLnSpc="1">
            <a:prstTxWarp prst="textNoShape">
              <a:avLst/>
            </a:prstTxWarp>
          </a:bodyPr>
          <a:lstStyle/>
          <a:p>
            <a:pPr defTabSz="457200"/>
            <a:endParaRPr lang="en-US">
              <a:solidFill>
                <a:srgbClr val="000000"/>
              </a:solidFill>
            </a:endParaRPr>
          </a:p>
        </p:txBody>
      </p:sp>
      <p:sp>
        <p:nvSpPr>
          <p:cNvPr id="35" name="Footer Placeholder 4"/>
          <p:cNvSpPr>
            <a:spLocks noGrp="1"/>
          </p:cNvSpPr>
          <p:nvPr>
            <p:ph type="ftr" sz="quarter" idx="4294967295"/>
          </p:nvPr>
        </p:nvSpPr>
        <p:spPr>
          <a:xfrm>
            <a:off x="2057404" y="6419088"/>
            <a:ext cx="4041648" cy="228600"/>
          </a:xfrm>
          <a:prstGeom prst="rect">
            <a:avLst/>
          </a:prstGeom>
        </p:spPr>
        <p:txBody>
          <a:bodyPr lIns="88825" tIns="44413" rIns="88825" bIns="44413"/>
          <a:lstStyle/>
          <a:p>
            <a:r>
              <a:rPr lang="en-US" sz="600" dirty="0">
                <a:solidFill>
                  <a:srgbClr val="333333"/>
                </a:solidFill>
                <a:latin typeface="Arial Narrow" pitchFamily="34"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TextBox 4"/>
          <p:cNvSpPr txBox="1"/>
          <p:nvPr/>
        </p:nvSpPr>
        <p:spPr>
          <a:xfrm>
            <a:off x="285092" y="260784"/>
            <a:ext cx="8477909" cy="437511"/>
          </a:xfrm>
          <a:prstGeom prst="rect">
            <a:avLst/>
          </a:prstGeom>
          <a:noFill/>
        </p:spPr>
        <p:txBody>
          <a:bodyPr wrap="square" lIns="67519" tIns="33760" rIns="67519" bIns="33760" rtlCol="0">
            <a:spAutoFit/>
          </a:bodyPr>
          <a:lstStyle/>
          <a:p>
            <a:r>
              <a:rPr lang="en-US" sz="2400" b="1" dirty="0" smtClean="0">
                <a:solidFill>
                  <a:schemeClr val="accent1"/>
                </a:solidFill>
              </a:rPr>
              <a:t>Test Cycle Summary </a:t>
            </a:r>
            <a:endParaRPr lang="en-US" sz="2000" b="1" i="1" dirty="0">
              <a:solidFill>
                <a:schemeClr val="tx1">
                  <a:lumMod val="75000"/>
                  <a:lumOff val="25000"/>
                </a:schemeClr>
              </a:solidFill>
            </a:endParaRPr>
          </a:p>
        </p:txBody>
      </p:sp>
      <p:sp>
        <p:nvSpPr>
          <p:cNvPr id="6" name="TextBox 5"/>
          <p:cNvSpPr txBox="1"/>
          <p:nvPr/>
        </p:nvSpPr>
        <p:spPr>
          <a:xfrm>
            <a:off x="341792" y="990600"/>
            <a:ext cx="7811608" cy="2400657"/>
          </a:xfrm>
          <a:prstGeom prst="rect">
            <a:avLst/>
          </a:prstGeom>
          <a:noFill/>
        </p:spPr>
        <p:txBody>
          <a:bodyPr wrap="square" rtlCol="0">
            <a:spAutoFit/>
          </a:bodyPr>
          <a:lstStyle/>
          <a:p>
            <a:pPr marL="285750" indent="-285750" defTabSz="457200">
              <a:spcBef>
                <a:spcPts val="1800"/>
              </a:spcBef>
              <a:buFont typeface="Arial" pitchFamily="34" charset="0"/>
              <a:buChar char="•"/>
            </a:pPr>
            <a:r>
              <a:rPr lang="en-US" sz="2400" dirty="0" smtClean="0">
                <a:solidFill>
                  <a:srgbClr val="000000"/>
                </a:solidFill>
              </a:rPr>
              <a:t>View the test cases results under Jun 2016 Progression Cycle.</a:t>
            </a:r>
          </a:p>
          <a:p>
            <a:pPr marL="285750" indent="-285750" defTabSz="457200">
              <a:spcBef>
                <a:spcPts val="1800"/>
              </a:spcBef>
              <a:buFont typeface="Arial" pitchFamily="34" charset="0"/>
              <a:buChar char="•"/>
            </a:pPr>
            <a:r>
              <a:rPr lang="en-US" sz="2400" dirty="0" smtClean="0">
                <a:solidFill>
                  <a:srgbClr val="000000"/>
                </a:solidFill>
              </a:rPr>
              <a:t>View the overall test execution status of </a:t>
            </a:r>
            <a:r>
              <a:rPr lang="en-US" sz="2400" dirty="0">
                <a:solidFill>
                  <a:srgbClr val="000000"/>
                </a:solidFill>
              </a:rPr>
              <a:t>Jun 2016 </a:t>
            </a:r>
            <a:r>
              <a:rPr lang="en-US" sz="2400" dirty="0" smtClean="0">
                <a:solidFill>
                  <a:srgbClr val="000000"/>
                </a:solidFill>
              </a:rPr>
              <a:t>Progression Cycle</a:t>
            </a:r>
          </a:p>
          <a:p>
            <a:pPr marL="285750" indent="-285750" defTabSz="457200">
              <a:spcBef>
                <a:spcPts val="1800"/>
              </a:spcBef>
              <a:buFont typeface="Arial" pitchFamily="34" charset="0"/>
              <a:buChar char="•"/>
            </a:pPr>
            <a:endParaRPr lang="en-US" sz="2400" dirty="0">
              <a:solidFill>
                <a:srgbClr val="000000"/>
              </a:solidFill>
            </a:endParaRPr>
          </a:p>
        </p:txBody>
      </p:sp>
      <p:sp>
        <p:nvSpPr>
          <p:cNvPr id="8" name="TextBox 7"/>
          <p:cNvSpPr txBox="1"/>
          <p:nvPr/>
        </p:nvSpPr>
        <p:spPr>
          <a:xfrm>
            <a:off x="7148742" y="6029980"/>
            <a:ext cx="1842858" cy="523220"/>
          </a:xfrm>
          <a:prstGeom prst="rect">
            <a:avLst/>
          </a:prstGeom>
          <a:noFill/>
        </p:spPr>
        <p:txBody>
          <a:bodyPr wrap="square" rtlCol="0">
            <a:spAutoFit/>
          </a:bodyPr>
          <a:lstStyle/>
          <a:p>
            <a:pPr algn="ctr"/>
            <a:r>
              <a:rPr lang="en-US" sz="1400" dirty="0" smtClean="0">
                <a:effectLst>
                  <a:outerShdw blurRad="38100" dist="38100" dir="2700000" algn="tl">
                    <a:srgbClr val="000000">
                      <a:alpha val="43137"/>
                    </a:srgbClr>
                  </a:outerShdw>
                </a:effectLst>
              </a:rPr>
              <a:t>Test Summary Report</a:t>
            </a:r>
            <a:endParaRPr lang="en-US" sz="1400" dirty="0">
              <a:effectLst>
                <a:outerShdw blurRad="38100" dist="38100" dir="2700000" algn="tl">
                  <a:srgbClr val="000000">
                    <a:alpha val="43137"/>
                  </a:srgbClr>
                </a:outerShdw>
              </a:effectLst>
            </a:endParaRPr>
          </a:p>
        </p:txBody>
      </p:sp>
      <p:sp>
        <p:nvSpPr>
          <p:cNvPr id="11" name="Right Arrow 10"/>
          <p:cNvSpPr/>
          <p:nvPr/>
        </p:nvSpPr>
        <p:spPr>
          <a:xfrm>
            <a:off x="7467600" y="6477000"/>
            <a:ext cx="1524000" cy="381000"/>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effectLst>
                  <a:outerShdw blurRad="38100" dist="38100" dir="2700000" algn="tl">
                    <a:srgbClr val="000000">
                      <a:alpha val="43137"/>
                    </a:srgbClr>
                  </a:outerShdw>
                </a:effectLst>
              </a:rPr>
              <a:t>NEXT</a:t>
            </a:r>
            <a:endParaRPr lang="en-US"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589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8000"/>
                                  </p:iterate>
                                  <p:childTnLst>
                                    <p:set>
                                      <p:cBhvr override="childStyle">
                                        <p:cTn id="6" dur="500" fill="hold"/>
                                        <p:tgtEl>
                                          <p:spTgt spid="6">
                                            <p:txEl>
                                              <p:pRg st="0" end="0"/>
                                            </p:txEl>
                                          </p:spTgt>
                                        </p:tgtEl>
                                        <p:attrNameLst>
                                          <p:attrName>style.color</p:attrName>
                                        </p:attrNameLst>
                                      </p:cBhvr>
                                      <p:to>
                                        <p:clrVal>
                                          <a:schemeClr val="accent1"/>
                                        </p:clrVal>
                                      </p:to>
                                    </p:set>
                                    <p:set>
                                      <p:cBhvr>
                                        <p:cTn id="7" dur="500" fill="hold"/>
                                        <p:tgtEl>
                                          <p:spTgt spid="6">
                                            <p:txEl>
                                              <p:pRg st="0" end="0"/>
                                            </p:txEl>
                                          </p:spTgt>
                                        </p:tgtEl>
                                        <p:attrNameLst>
                                          <p:attrName>fillcolor</p:attrName>
                                        </p:attrNameLst>
                                      </p:cBhvr>
                                      <p:to>
                                        <p:clrVal>
                                          <a:schemeClr val="accent1"/>
                                        </p:clrVal>
                                      </p:to>
                                    </p:set>
                                    <p:set>
                                      <p:cBhvr>
                                        <p:cTn id="8" dur="500" fill="hold"/>
                                        <p:tgtEl>
                                          <p:spTgt spid="6">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6">
                                            <p:txEl>
                                              <p:pRg st="0" end="0"/>
                                            </p:txEl>
                                          </p:spTgt>
                                        </p:tgtEl>
                                        <p:attrNameLst>
                                          <p:attrName>ppt_c</p:attrName>
                                        </p:attrNameLst>
                                      </p:cBhvr>
                                      <p:to>
                                        <a:srgbClr val="808080"/>
                                      </p:to>
                                    </p:animClr>
                                  </p:sub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8000"/>
                                  </p:iterate>
                                  <p:childTnLst>
                                    <p:set>
                                      <p:cBhvr override="childStyle">
                                        <p:cTn id="12" dur="500" fill="hold"/>
                                        <p:tgtEl>
                                          <p:spTgt spid="6">
                                            <p:txEl>
                                              <p:pRg st="1" end="1"/>
                                            </p:txEl>
                                          </p:spTgt>
                                        </p:tgtEl>
                                        <p:attrNameLst>
                                          <p:attrName>style.color</p:attrName>
                                        </p:attrNameLst>
                                      </p:cBhvr>
                                      <p:to>
                                        <p:clrVal>
                                          <a:schemeClr val="accent1"/>
                                        </p:clrVal>
                                      </p:to>
                                    </p:set>
                                    <p:set>
                                      <p:cBhvr>
                                        <p:cTn id="13" dur="500" fill="hold"/>
                                        <p:tgtEl>
                                          <p:spTgt spid="6">
                                            <p:txEl>
                                              <p:pRg st="1" end="1"/>
                                            </p:txEl>
                                          </p:spTgt>
                                        </p:tgtEl>
                                        <p:attrNameLst>
                                          <p:attrName>fillcolor</p:attrName>
                                        </p:attrNameLst>
                                      </p:cBhvr>
                                      <p:to>
                                        <p:clrVal>
                                          <a:schemeClr val="accent1"/>
                                        </p:clrVal>
                                      </p:to>
                                    </p:set>
                                    <p:set>
                                      <p:cBhvr>
                                        <p:cTn id="14" dur="500" fill="hold"/>
                                        <p:tgtEl>
                                          <p:spTgt spid="6">
                                            <p:txEl>
                                              <p:pRg st="1" end="1"/>
                                            </p:txEl>
                                          </p:spTgt>
                                        </p:tgtEl>
                                        <p:attrNameLst>
                                          <p:attrName>fill.type</p:attrName>
                                        </p:attrNameLst>
                                      </p:cBhvr>
                                      <p:to>
                                        <p:strVal val="solid"/>
                                      </p:to>
                                    </p:set>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6" descr="Image result for customers icon"/>
          <p:cNvSpPr>
            <a:spLocks noChangeAspect="1" noChangeArrowheads="1"/>
          </p:cNvSpPr>
          <p:nvPr/>
        </p:nvSpPr>
        <p:spPr bwMode="auto">
          <a:xfrm>
            <a:off x="1" y="-14445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712" tIns="39856" rIns="79712" bIns="39856" numCol="1" anchor="t" anchorCtr="0" compatLnSpc="1">
            <a:prstTxWarp prst="textNoShape">
              <a:avLst/>
            </a:prstTxWarp>
          </a:bodyPr>
          <a:lstStyle/>
          <a:p>
            <a:endParaRPr lang="en-US"/>
          </a:p>
        </p:txBody>
      </p:sp>
      <p:sp>
        <p:nvSpPr>
          <p:cNvPr id="35" name="Footer Placeholder 4"/>
          <p:cNvSpPr>
            <a:spLocks noGrp="1"/>
          </p:cNvSpPr>
          <p:nvPr>
            <p:ph type="ftr" sz="quarter" idx="4294967295"/>
          </p:nvPr>
        </p:nvSpPr>
        <p:spPr>
          <a:xfrm>
            <a:off x="2057404" y="6419088"/>
            <a:ext cx="4041648" cy="228600"/>
          </a:xfrm>
          <a:prstGeom prst="rect">
            <a:avLst/>
          </a:prstGeom>
        </p:spPr>
        <p:txBody>
          <a:bodyPr lIns="88825" tIns="44413" rIns="88825" bIns="44413"/>
          <a:lstStyle/>
          <a:p>
            <a:r>
              <a:rPr lang="en-US" sz="600" dirty="0">
                <a:solidFill>
                  <a:srgbClr val="333333"/>
                </a:solidFill>
                <a:latin typeface="Arial Narrow" pitchFamily="34"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TextBox 4"/>
          <p:cNvSpPr txBox="1"/>
          <p:nvPr/>
        </p:nvSpPr>
        <p:spPr>
          <a:xfrm>
            <a:off x="285092" y="260782"/>
            <a:ext cx="6877708" cy="499067"/>
          </a:xfrm>
          <a:prstGeom prst="rect">
            <a:avLst/>
          </a:prstGeom>
          <a:noFill/>
        </p:spPr>
        <p:txBody>
          <a:bodyPr wrap="square" lIns="67519" tIns="33760" rIns="67519" bIns="33760" rtlCol="0">
            <a:spAutoFit/>
          </a:bodyPr>
          <a:lstStyle/>
          <a:p>
            <a:r>
              <a:rPr lang="en-US" sz="2800" b="1" dirty="0" smtClean="0">
                <a:solidFill>
                  <a:schemeClr val="accent1"/>
                </a:solidFill>
              </a:rPr>
              <a:t>Test Summary Report</a:t>
            </a:r>
            <a:endParaRPr lang="en-US" sz="2800" b="1" i="1" dirty="0">
              <a:solidFill>
                <a:schemeClr val="tx1">
                  <a:lumMod val="75000"/>
                  <a:lumOff val="25000"/>
                </a:schemeClr>
              </a:solidFill>
            </a:endParaRPr>
          </a:p>
        </p:txBody>
      </p:sp>
      <p:sp>
        <p:nvSpPr>
          <p:cNvPr id="7" name="TextBox 6"/>
          <p:cNvSpPr txBox="1"/>
          <p:nvPr/>
        </p:nvSpPr>
        <p:spPr>
          <a:xfrm>
            <a:off x="480134" y="1169815"/>
            <a:ext cx="7583008" cy="400110"/>
          </a:xfrm>
          <a:prstGeom prst="rect">
            <a:avLst/>
          </a:prstGeom>
          <a:noFill/>
        </p:spPr>
        <p:txBody>
          <a:bodyPr wrap="square" rtlCol="0">
            <a:spAutoFit/>
          </a:bodyPr>
          <a:lstStyle/>
          <a:p>
            <a:pPr marL="285750" indent="-285750" defTabSz="457200">
              <a:spcBef>
                <a:spcPts val="1800"/>
              </a:spcBef>
              <a:buFont typeface="Arial" pitchFamily="34" charset="0"/>
              <a:buChar char="•"/>
            </a:pPr>
            <a:r>
              <a:rPr lang="en-US" sz="2000" dirty="0" smtClean="0">
                <a:solidFill>
                  <a:srgbClr val="000000"/>
                </a:solidFill>
              </a:rPr>
              <a:t>View the ‘Test Summary’ Report</a:t>
            </a:r>
          </a:p>
        </p:txBody>
      </p:sp>
      <p:sp>
        <p:nvSpPr>
          <p:cNvPr id="6" name="Rounded Rectangle 5"/>
          <p:cNvSpPr/>
          <p:nvPr/>
        </p:nvSpPr>
        <p:spPr>
          <a:xfrm>
            <a:off x="480134" y="4788816"/>
            <a:ext cx="8359066" cy="1002382"/>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Test Summary </a:t>
            </a:r>
            <a:r>
              <a:rPr lang="en-US" dirty="0"/>
              <a:t>provides a comprehensive view of all the tests that belong to a particular project, summarized based on overall totals, Versions, Components and Labels</a:t>
            </a:r>
            <a:endParaRPr lang="en-US" dirty="0">
              <a:solidFill>
                <a:schemeClr val="bg1"/>
              </a:solidFill>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3962400"/>
            <a:ext cx="762000" cy="781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a:xfrm>
            <a:off x="7467600" y="6477000"/>
            <a:ext cx="1524000" cy="381000"/>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effectLst>
                  <a:outerShdw blurRad="38100" dist="38100" dir="2700000" algn="tl">
                    <a:srgbClr val="000000">
                      <a:alpha val="43137"/>
                    </a:srgbClr>
                  </a:outerShdw>
                </a:effectLst>
              </a:rPr>
              <a:t>NEXT</a:t>
            </a:r>
            <a:endParaRPr lang="en-US" sz="1600" b="1" dirty="0">
              <a:effectLst>
                <a:outerShdw blurRad="38100" dist="38100" dir="2700000" algn="tl">
                  <a:srgbClr val="000000">
                    <a:alpha val="43137"/>
                  </a:srgbClr>
                </a:outerShdw>
              </a:effectLst>
            </a:endParaRPr>
          </a:p>
        </p:txBody>
      </p:sp>
      <p:sp>
        <p:nvSpPr>
          <p:cNvPr id="10" name="TextBox 9"/>
          <p:cNvSpPr txBox="1"/>
          <p:nvPr/>
        </p:nvSpPr>
        <p:spPr>
          <a:xfrm>
            <a:off x="7148742" y="6172200"/>
            <a:ext cx="1842858" cy="307777"/>
          </a:xfrm>
          <a:prstGeom prst="rect">
            <a:avLst/>
          </a:prstGeom>
          <a:noFill/>
        </p:spPr>
        <p:txBody>
          <a:bodyPr wrap="square" rtlCol="0">
            <a:spAutoFit/>
          </a:bodyPr>
          <a:lstStyle/>
          <a:p>
            <a:pPr algn="ctr"/>
            <a:r>
              <a:rPr lang="en-US" sz="1400" dirty="0" smtClean="0">
                <a:effectLst>
                  <a:outerShdw blurRad="38100" dist="38100" dir="2700000" algn="tl">
                    <a:srgbClr val="000000">
                      <a:alpha val="43137"/>
                    </a:srgbClr>
                  </a:outerShdw>
                </a:effectLst>
              </a:rPr>
              <a:t>Traceability Report</a:t>
            </a:r>
            <a:endParaRPr lang="en-US" sz="1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6904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8000"/>
                                  </p:iterate>
                                  <p:childTnLst>
                                    <p:set>
                                      <p:cBhvr override="childStyle">
                                        <p:cTn id="6" dur="500" fill="hold"/>
                                        <p:tgtEl>
                                          <p:spTgt spid="7">
                                            <p:txEl>
                                              <p:pRg st="0" end="0"/>
                                            </p:txEl>
                                          </p:spTgt>
                                        </p:tgtEl>
                                        <p:attrNameLst>
                                          <p:attrName>style.color</p:attrName>
                                        </p:attrNameLst>
                                      </p:cBhvr>
                                      <p:to>
                                        <p:clrVal>
                                          <a:schemeClr val="accent1"/>
                                        </p:clrVal>
                                      </p:to>
                                    </p:set>
                                    <p:set>
                                      <p:cBhvr>
                                        <p:cTn id="7" dur="500" fill="hold"/>
                                        <p:tgtEl>
                                          <p:spTgt spid="7">
                                            <p:txEl>
                                              <p:pRg st="0" end="0"/>
                                            </p:txEl>
                                          </p:spTgt>
                                        </p:tgtEl>
                                        <p:attrNameLst>
                                          <p:attrName>fillcolor</p:attrName>
                                        </p:attrNameLst>
                                      </p:cBhvr>
                                      <p:to>
                                        <p:clrVal>
                                          <a:schemeClr val="accent1"/>
                                        </p:clrVal>
                                      </p:to>
                                    </p:set>
                                    <p:set>
                                      <p:cBhvr>
                                        <p:cTn id="8" dur="500" fill="hold"/>
                                        <p:tgtEl>
                                          <p:spTgt spid="7">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7">
                                            <p:txEl>
                                              <p:pRg st="0" end="0"/>
                                            </p:txEl>
                                          </p:spTgt>
                                        </p:tgtEl>
                                        <p:attrNameLst>
                                          <p:attrName>ppt_c</p:attrName>
                                        </p:attrNameLst>
                                      </p:cBhvr>
                                      <p:to>
                                        <a:srgbClr val="808080"/>
                                      </p:to>
                                    </p:animClr>
                                  </p:sub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6" descr="Image result for customers icon"/>
          <p:cNvSpPr>
            <a:spLocks noChangeAspect="1" noChangeArrowheads="1"/>
          </p:cNvSpPr>
          <p:nvPr/>
        </p:nvSpPr>
        <p:spPr bwMode="auto">
          <a:xfrm>
            <a:off x="1" y="-14445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712" tIns="39856" rIns="79712" bIns="39856" numCol="1" anchor="t" anchorCtr="0" compatLnSpc="1">
            <a:prstTxWarp prst="textNoShape">
              <a:avLst/>
            </a:prstTxWarp>
          </a:bodyPr>
          <a:lstStyle/>
          <a:p>
            <a:endParaRPr lang="en-US"/>
          </a:p>
        </p:txBody>
      </p:sp>
      <p:sp>
        <p:nvSpPr>
          <p:cNvPr id="35" name="Footer Placeholder 4"/>
          <p:cNvSpPr>
            <a:spLocks noGrp="1"/>
          </p:cNvSpPr>
          <p:nvPr>
            <p:ph type="ftr" sz="quarter" idx="4294967295"/>
          </p:nvPr>
        </p:nvSpPr>
        <p:spPr>
          <a:xfrm>
            <a:off x="2057404" y="6419088"/>
            <a:ext cx="4041648" cy="228600"/>
          </a:xfrm>
          <a:prstGeom prst="rect">
            <a:avLst/>
          </a:prstGeom>
        </p:spPr>
        <p:txBody>
          <a:bodyPr lIns="88825" tIns="44413" rIns="88825" bIns="44413"/>
          <a:lstStyle/>
          <a:p>
            <a:r>
              <a:rPr lang="en-US" sz="600" dirty="0">
                <a:solidFill>
                  <a:srgbClr val="333333"/>
                </a:solidFill>
                <a:latin typeface="Arial Narrow" pitchFamily="34"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TextBox 4"/>
          <p:cNvSpPr txBox="1"/>
          <p:nvPr/>
        </p:nvSpPr>
        <p:spPr>
          <a:xfrm>
            <a:off x="228600" y="152400"/>
            <a:ext cx="6877708" cy="499067"/>
          </a:xfrm>
          <a:prstGeom prst="rect">
            <a:avLst/>
          </a:prstGeom>
          <a:noFill/>
        </p:spPr>
        <p:txBody>
          <a:bodyPr wrap="square" lIns="67519" tIns="33760" rIns="67519" bIns="33760" rtlCol="0">
            <a:spAutoFit/>
          </a:bodyPr>
          <a:lstStyle/>
          <a:p>
            <a:r>
              <a:rPr lang="en-US" sz="2800" b="1" dirty="0" smtClean="0">
                <a:solidFill>
                  <a:schemeClr val="accent1"/>
                </a:solidFill>
              </a:rPr>
              <a:t>Traceability Report</a:t>
            </a:r>
            <a:endParaRPr lang="en-US" sz="2800" b="1" i="1" dirty="0">
              <a:solidFill>
                <a:schemeClr val="tx1">
                  <a:lumMod val="75000"/>
                  <a:lumOff val="25000"/>
                </a:schemeClr>
              </a:solidFill>
            </a:endParaRPr>
          </a:p>
        </p:txBody>
      </p:sp>
      <p:sp>
        <p:nvSpPr>
          <p:cNvPr id="6" name="TextBox 5"/>
          <p:cNvSpPr txBox="1"/>
          <p:nvPr/>
        </p:nvSpPr>
        <p:spPr>
          <a:xfrm>
            <a:off x="342901" y="609600"/>
            <a:ext cx="7962900" cy="4901342"/>
          </a:xfrm>
          <a:prstGeom prst="rect">
            <a:avLst/>
          </a:prstGeom>
          <a:noFill/>
        </p:spPr>
        <p:txBody>
          <a:bodyPr wrap="square" rtlCol="0">
            <a:spAutoFit/>
          </a:bodyPr>
          <a:lstStyle/>
          <a:p>
            <a:pPr marL="285750" indent="-285750" defTabSz="457200">
              <a:spcBef>
                <a:spcPts val="900"/>
              </a:spcBef>
              <a:buFont typeface="Arial" pitchFamily="34" charset="0"/>
              <a:buChar char="•"/>
            </a:pPr>
            <a:r>
              <a:rPr lang="en-US" sz="2000" dirty="0" smtClean="0">
                <a:solidFill>
                  <a:srgbClr val="000000"/>
                </a:solidFill>
              </a:rPr>
              <a:t>Select the ‘Version’ and Issue Type as ‘Story’. Click Search.</a:t>
            </a:r>
          </a:p>
          <a:p>
            <a:pPr marL="285750" indent="-285750" defTabSz="457200">
              <a:spcBef>
                <a:spcPts val="900"/>
              </a:spcBef>
              <a:buFont typeface="Arial" pitchFamily="34" charset="0"/>
              <a:buChar char="•"/>
            </a:pPr>
            <a:r>
              <a:rPr lang="en-US" sz="2000" dirty="0" smtClean="0">
                <a:solidFill>
                  <a:srgbClr val="000000"/>
                </a:solidFill>
              </a:rPr>
              <a:t>All the User Story for </a:t>
            </a:r>
            <a:r>
              <a:rPr lang="en-US" sz="2000" smtClean="0">
                <a:solidFill>
                  <a:srgbClr val="000000"/>
                </a:solidFill>
              </a:rPr>
              <a:t>the selected </a:t>
            </a:r>
            <a:r>
              <a:rPr lang="en-US" sz="2000" dirty="0" smtClean="0">
                <a:solidFill>
                  <a:srgbClr val="000000"/>
                </a:solidFill>
              </a:rPr>
              <a:t>version will be displayed</a:t>
            </a:r>
          </a:p>
          <a:p>
            <a:pPr marL="285750" indent="-285750" defTabSz="457200">
              <a:spcBef>
                <a:spcPts val="900"/>
              </a:spcBef>
              <a:buFont typeface="Arial" pitchFamily="34" charset="0"/>
              <a:buChar char="•"/>
            </a:pPr>
            <a:r>
              <a:rPr lang="en-US" sz="2000" dirty="0" smtClean="0">
                <a:solidFill>
                  <a:srgbClr val="000000"/>
                </a:solidFill>
              </a:rPr>
              <a:t>Select All, Choose the Report type as ‘Requirements to Defects’ and Click Generate</a:t>
            </a:r>
          </a:p>
          <a:p>
            <a:pPr marL="285750" indent="-285750" defTabSz="457200">
              <a:spcBef>
                <a:spcPts val="900"/>
              </a:spcBef>
              <a:buFont typeface="Arial" pitchFamily="34" charset="0"/>
              <a:buChar char="•"/>
            </a:pPr>
            <a:r>
              <a:rPr lang="en-US" sz="2000" dirty="0" smtClean="0">
                <a:solidFill>
                  <a:srgbClr val="000000"/>
                </a:solidFill>
              </a:rPr>
              <a:t>Here ‘Requirements’ denotes the Issue Type being selected. In this case, it is User Story.</a:t>
            </a:r>
          </a:p>
          <a:p>
            <a:pPr marL="285750" indent="-285750" defTabSz="457200">
              <a:spcBef>
                <a:spcPts val="900"/>
              </a:spcBef>
              <a:buFont typeface="Arial" pitchFamily="34" charset="0"/>
              <a:buChar char="•"/>
            </a:pPr>
            <a:r>
              <a:rPr lang="en-US" sz="2000" dirty="0" smtClean="0">
                <a:solidFill>
                  <a:srgbClr val="000000"/>
                </a:solidFill>
              </a:rPr>
              <a:t>‘Tests’ refer to the Test cases.</a:t>
            </a:r>
          </a:p>
          <a:p>
            <a:pPr marL="285750" indent="-285750" defTabSz="457200">
              <a:spcBef>
                <a:spcPts val="900"/>
              </a:spcBef>
              <a:buFont typeface="Arial" pitchFamily="34" charset="0"/>
              <a:buChar char="•"/>
            </a:pPr>
            <a:r>
              <a:rPr lang="en-US" sz="2000" dirty="0" smtClean="0">
                <a:solidFill>
                  <a:srgbClr val="000000"/>
                </a:solidFill>
              </a:rPr>
              <a:t>‘Executions’ refer to the no. of times the test case got passed/failed. </a:t>
            </a:r>
          </a:p>
          <a:p>
            <a:pPr marL="285750" indent="-285750" defTabSz="457200">
              <a:spcBef>
                <a:spcPts val="900"/>
              </a:spcBef>
              <a:buFont typeface="Arial" pitchFamily="34" charset="0"/>
              <a:buChar char="•"/>
            </a:pPr>
            <a:r>
              <a:rPr lang="en-US" sz="2000" dirty="0" smtClean="0">
                <a:solidFill>
                  <a:srgbClr val="000000"/>
                </a:solidFill>
              </a:rPr>
              <a:t>Clicking on the down arrow button tells you in which test cycle this test case got executed.</a:t>
            </a:r>
          </a:p>
          <a:p>
            <a:pPr marL="285750" indent="-285750" defTabSz="457200">
              <a:spcBef>
                <a:spcPts val="900"/>
              </a:spcBef>
              <a:buFont typeface="Arial" pitchFamily="34" charset="0"/>
              <a:buChar char="•"/>
            </a:pPr>
            <a:r>
              <a:rPr lang="en-US" sz="2000" dirty="0" smtClean="0">
                <a:solidFill>
                  <a:srgbClr val="000000"/>
                </a:solidFill>
              </a:rPr>
              <a:t>‘Defects’ refer to the defect that got created when the execution got failed.</a:t>
            </a:r>
          </a:p>
        </p:txBody>
      </p:sp>
      <p:sp>
        <p:nvSpPr>
          <p:cNvPr id="7" name="Rounded Rectangle 6"/>
          <p:cNvSpPr/>
          <p:nvPr/>
        </p:nvSpPr>
        <p:spPr>
          <a:xfrm>
            <a:off x="480134" y="5562600"/>
            <a:ext cx="8359066" cy="5334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Requirements </a:t>
            </a:r>
            <a:r>
              <a:rPr lang="en-US" dirty="0"/>
              <a:t>--&gt; Tests --&gt; Executions --&gt; </a:t>
            </a:r>
            <a:r>
              <a:rPr lang="en-US" dirty="0" smtClean="0"/>
              <a:t>Defects</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4781061"/>
            <a:ext cx="762000" cy="781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a:xfrm>
            <a:off x="7467600" y="6477000"/>
            <a:ext cx="1524000" cy="381000"/>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effectLst>
                  <a:outerShdw blurRad="38100" dist="38100" dir="2700000" algn="tl">
                    <a:srgbClr val="000000">
                      <a:alpha val="43137"/>
                    </a:srgbClr>
                  </a:outerShdw>
                </a:effectLst>
              </a:rPr>
              <a:t>NEXT</a:t>
            </a:r>
            <a:endParaRPr lang="en-US" sz="1600" b="1" dirty="0">
              <a:effectLst>
                <a:outerShdw blurRad="38100" dist="38100" dir="2700000" algn="tl">
                  <a:srgbClr val="000000">
                    <a:alpha val="43137"/>
                  </a:srgbClr>
                </a:outerShdw>
              </a:effectLst>
            </a:endParaRPr>
          </a:p>
        </p:txBody>
      </p:sp>
      <p:sp>
        <p:nvSpPr>
          <p:cNvPr id="10" name="TextBox 9"/>
          <p:cNvSpPr txBox="1"/>
          <p:nvPr/>
        </p:nvSpPr>
        <p:spPr>
          <a:xfrm>
            <a:off x="7239000" y="6106180"/>
            <a:ext cx="1842858" cy="523220"/>
          </a:xfrm>
          <a:prstGeom prst="rect">
            <a:avLst/>
          </a:prstGeom>
          <a:noFill/>
        </p:spPr>
        <p:txBody>
          <a:bodyPr wrap="square" rtlCol="0">
            <a:spAutoFit/>
          </a:bodyPr>
          <a:lstStyle/>
          <a:p>
            <a:pPr algn="ctr"/>
            <a:r>
              <a:rPr lang="en-US" sz="1400" dirty="0" smtClean="0">
                <a:effectLst>
                  <a:outerShdw blurRad="38100" dist="38100" dir="2700000" algn="tl">
                    <a:srgbClr val="000000">
                      <a:alpha val="43137"/>
                    </a:srgbClr>
                  </a:outerShdw>
                </a:effectLst>
              </a:rPr>
              <a:t>Change Management</a:t>
            </a:r>
            <a:endParaRPr lang="en-US" sz="1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9576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8000"/>
                                  </p:iterate>
                                  <p:childTnLst>
                                    <p:set>
                                      <p:cBhvr override="childStyle">
                                        <p:cTn id="6" dur="500" fill="hold"/>
                                        <p:tgtEl>
                                          <p:spTgt spid="6">
                                            <p:txEl>
                                              <p:pRg st="0" end="0"/>
                                            </p:txEl>
                                          </p:spTgt>
                                        </p:tgtEl>
                                        <p:attrNameLst>
                                          <p:attrName>style.color</p:attrName>
                                        </p:attrNameLst>
                                      </p:cBhvr>
                                      <p:to>
                                        <p:clrVal>
                                          <a:schemeClr val="accent1"/>
                                        </p:clrVal>
                                      </p:to>
                                    </p:set>
                                    <p:set>
                                      <p:cBhvr>
                                        <p:cTn id="7" dur="500" fill="hold"/>
                                        <p:tgtEl>
                                          <p:spTgt spid="6">
                                            <p:txEl>
                                              <p:pRg st="0" end="0"/>
                                            </p:txEl>
                                          </p:spTgt>
                                        </p:tgtEl>
                                        <p:attrNameLst>
                                          <p:attrName>fillcolor</p:attrName>
                                        </p:attrNameLst>
                                      </p:cBhvr>
                                      <p:to>
                                        <p:clrVal>
                                          <a:schemeClr val="accent1"/>
                                        </p:clrVal>
                                      </p:to>
                                    </p:set>
                                    <p:set>
                                      <p:cBhvr>
                                        <p:cTn id="8" dur="500" fill="hold"/>
                                        <p:tgtEl>
                                          <p:spTgt spid="6">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6">
                                            <p:txEl>
                                              <p:pRg st="0" end="0"/>
                                            </p:txEl>
                                          </p:spTgt>
                                        </p:tgtEl>
                                        <p:attrNameLst>
                                          <p:attrName>ppt_c</p:attrName>
                                        </p:attrNameLst>
                                      </p:cBhvr>
                                      <p:to>
                                        <a:srgbClr val="808080"/>
                                      </p:to>
                                    </p:animClr>
                                  </p:sub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8000"/>
                                  </p:iterate>
                                  <p:childTnLst>
                                    <p:set>
                                      <p:cBhvr override="childStyle">
                                        <p:cTn id="12" dur="500" fill="hold"/>
                                        <p:tgtEl>
                                          <p:spTgt spid="6">
                                            <p:txEl>
                                              <p:pRg st="1" end="1"/>
                                            </p:txEl>
                                          </p:spTgt>
                                        </p:tgtEl>
                                        <p:attrNameLst>
                                          <p:attrName>style.color</p:attrName>
                                        </p:attrNameLst>
                                      </p:cBhvr>
                                      <p:to>
                                        <p:clrVal>
                                          <a:schemeClr val="accent1"/>
                                        </p:clrVal>
                                      </p:to>
                                    </p:set>
                                    <p:set>
                                      <p:cBhvr>
                                        <p:cTn id="13" dur="500" fill="hold"/>
                                        <p:tgtEl>
                                          <p:spTgt spid="6">
                                            <p:txEl>
                                              <p:pRg st="1" end="1"/>
                                            </p:txEl>
                                          </p:spTgt>
                                        </p:tgtEl>
                                        <p:attrNameLst>
                                          <p:attrName>fillcolor</p:attrName>
                                        </p:attrNameLst>
                                      </p:cBhvr>
                                      <p:to>
                                        <p:clrVal>
                                          <a:schemeClr val="accent1"/>
                                        </p:clrVal>
                                      </p:to>
                                    </p:set>
                                    <p:set>
                                      <p:cBhvr>
                                        <p:cTn id="14" dur="500" fill="hold"/>
                                        <p:tgtEl>
                                          <p:spTgt spid="6">
                                            <p:txEl>
                                              <p:pRg st="1" end="1"/>
                                            </p:txEl>
                                          </p:spTgt>
                                        </p:tgtEl>
                                        <p:attrNameLst>
                                          <p:attrName>fill.type</p:attrName>
                                        </p:attrNameLst>
                                      </p:cBhvr>
                                      <p:to>
                                        <p:strVal val="solid"/>
                                      </p:to>
                                    </p:set>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8000"/>
                                  </p:iterate>
                                  <p:childTnLst>
                                    <p:set>
                                      <p:cBhvr override="childStyle">
                                        <p:cTn id="18" dur="500" fill="hold"/>
                                        <p:tgtEl>
                                          <p:spTgt spid="6">
                                            <p:txEl>
                                              <p:pRg st="2" end="2"/>
                                            </p:txEl>
                                          </p:spTgt>
                                        </p:tgtEl>
                                        <p:attrNameLst>
                                          <p:attrName>style.color</p:attrName>
                                        </p:attrNameLst>
                                      </p:cBhvr>
                                      <p:to>
                                        <p:clrVal>
                                          <a:schemeClr val="accent1"/>
                                        </p:clrVal>
                                      </p:to>
                                    </p:set>
                                    <p:set>
                                      <p:cBhvr>
                                        <p:cTn id="19" dur="500" fill="hold"/>
                                        <p:tgtEl>
                                          <p:spTgt spid="6">
                                            <p:txEl>
                                              <p:pRg st="2" end="2"/>
                                            </p:txEl>
                                          </p:spTgt>
                                        </p:tgtEl>
                                        <p:attrNameLst>
                                          <p:attrName>fillcolor</p:attrName>
                                        </p:attrNameLst>
                                      </p:cBhvr>
                                      <p:to>
                                        <p:clrVal>
                                          <a:schemeClr val="accent1"/>
                                        </p:clrVal>
                                      </p:to>
                                    </p:set>
                                    <p:set>
                                      <p:cBhvr>
                                        <p:cTn id="20" dur="500" fill="hold"/>
                                        <p:tgtEl>
                                          <p:spTgt spid="6">
                                            <p:txEl>
                                              <p:pRg st="2" end="2"/>
                                            </p:txEl>
                                          </p:spTgt>
                                        </p:tgtEl>
                                        <p:attrNameLst>
                                          <p:attrName>fill.type</p:attrName>
                                        </p:attrNameLst>
                                      </p:cBhvr>
                                      <p:to>
                                        <p:strVal val="solid"/>
                                      </p:to>
                                    </p:set>
                                  </p:childTnLst>
                                  <p:subTnLst>
                                    <p:animClr clrSpc="rgb" dir="cw">
                                      <p:cBhvr override="childStyle">
                                        <p:cTn dur="1" fill="hold" display="0" masterRel="nextClick" afterEffect="1"/>
                                        <p:tgtEl>
                                          <p:spTgt spid="6">
                                            <p:txEl>
                                              <p:pRg st="2" end="2"/>
                                            </p:txEl>
                                          </p:spTgt>
                                        </p:tgtEl>
                                        <p:attrNameLst>
                                          <p:attrName>ppt_c</p:attrName>
                                        </p:attrNameLst>
                                      </p:cBhvr>
                                      <p:to>
                                        <a:srgbClr val="808080"/>
                                      </p:to>
                                    </p:animClr>
                                  </p:sub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8000"/>
                                  </p:iterate>
                                  <p:childTnLst>
                                    <p:set>
                                      <p:cBhvr override="childStyle">
                                        <p:cTn id="24" dur="500" fill="hold"/>
                                        <p:tgtEl>
                                          <p:spTgt spid="6">
                                            <p:txEl>
                                              <p:pRg st="3" end="3"/>
                                            </p:txEl>
                                          </p:spTgt>
                                        </p:tgtEl>
                                        <p:attrNameLst>
                                          <p:attrName>style.color</p:attrName>
                                        </p:attrNameLst>
                                      </p:cBhvr>
                                      <p:to>
                                        <p:clrVal>
                                          <a:schemeClr val="accent1"/>
                                        </p:clrVal>
                                      </p:to>
                                    </p:set>
                                    <p:set>
                                      <p:cBhvr>
                                        <p:cTn id="25" dur="500" fill="hold"/>
                                        <p:tgtEl>
                                          <p:spTgt spid="6">
                                            <p:txEl>
                                              <p:pRg st="3" end="3"/>
                                            </p:txEl>
                                          </p:spTgt>
                                        </p:tgtEl>
                                        <p:attrNameLst>
                                          <p:attrName>fillcolor</p:attrName>
                                        </p:attrNameLst>
                                      </p:cBhvr>
                                      <p:to>
                                        <p:clrVal>
                                          <a:schemeClr val="accent1"/>
                                        </p:clrVal>
                                      </p:to>
                                    </p:set>
                                    <p:set>
                                      <p:cBhvr>
                                        <p:cTn id="26" dur="500" fill="hold"/>
                                        <p:tgtEl>
                                          <p:spTgt spid="6">
                                            <p:txEl>
                                              <p:pRg st="3" end="3"/>
                                            </p:txEl>
                                          </p:spTgt>
                                        </p:tgtEl>
                                        <p:attrNameLst>
                                          <p:attrName>fill.type</p:attrName>
                                        </p:attrNameLst>
                                      </p:cBhvr>
                                      <p:to>
                                        <p:strVal val="solid"/>
                                      </p:to>
                                    </p:set>
                                  </p:childTnLst>
                                  <p:subTnLst>
                                    <p:animClr clrSpc="rgb" dir="cw">
                                      <p:cBhvr override="childStyle">
                                        <p:cTn dur="1" fill="hold" display="0" masterRel="nextClick" afterEffect="1"/>
                                        <p:tgtEl>
                                          <p:spTgt spid="6">
                                            <p:txEl>
                                              <p:pRg st="3" end="3"/>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8000"/>
                                  </p:iterate>
                                  <p:childTnLst>
                                    <p:set>
                                      <p:cBhvr override="childStyle">
                                        <p:cTn id="30" dur="500" fill="hold"/>
                                        <p:tgtEl>
                                          <p:spTgt spid="6">
                                            <p:txEl>
                                              <p:pRg st="4" end="4"/>
                                            </p:txEl>
                                          </p:spTgt>
                                        </p:tgtEl>
                                        <p:attrNameLst>
                                          <p:attrName>style.color</p:attrName>
                                        </p:attrNameLst>
                                      </p:cBhvr>
                                      <p:to>
                                        <p:clrVal>
                                          <a:schemeClr val="accent1"/>
                                        </p:clrVal>
                                      </p:to>
                                    </p:set>
                                    <p:set>
                                      <p:cBhvr>
                                        <p:cTn id="31" dur="500" fill="hold"/>
                                        <p:tgtEl>
                                          <p:spTgt spid="6">
                                            <p:txEl>
                                              <p:pRg st="4" end="4"/>
                                            </p:txEl>
                                          </p:spTgt>
                                        </p:tgtEl>
                                        <p:attrNameLst>
                                          <p:attrName>fillcolor</p:attrName>
                                        </p:attrNameLst>
                                      </p:cBhvr>
                                      <p:to>
                                        <p:clrVal>
                                          <a:schemeClr val="accent1"/>
                                        </p:clrVal>
                                      </p:to>
                                    </p:set>
                                    <p:set>
                                      <p:cBhvr>
                                        <p:cTn id="32" dur="500" fill="hold"/>
                                        <p:tgtEl>
                                          <p:spTgt spid="6">
                                            <p:txEl>
                                              <p:pRg st="4" end="4"/>
                                            </p:txEl>
                                          </p:spTgt>
                                        </p:tgtEl>
                                        <p:attrNameLst>
                                          <p:attrName>fill.type</p:attrName>
                                        </p:attrNameLst>
                                      </p:cBhvr>
                                      <p:to>
                                        <p:strVal val="solid"/>
                                      </p:to>
                                    </p:set>
                                  </p:childTnLst>
                                  <p:subTnLst>
                                    <p:animClr clrSpc="rgb" dir="cw">
                                      <p:cBhvr override="childStyle">
                                        <p:cTn dur="1" fill="hold" display="0" masterRel="nextClick" afterEffect="1"/>
                                        <p:tgtEl>
                                          <p:spTgt spid="6">
                                            <p:txEl>
                                              <p:pRg st="4" end="4"/>
                                            </p:txEl>
                                          </p:spTgt>
                                        </p:tgtEl>
                                        <p:attrNameLst>
                                          <p:attrName>ppt_c</p:attrName>
                                        </p:attrNameLst>
                                      </p:cBhvr>
                                      <p:to>
                                        <a:srgbClr val="808080"/>
                                      </p:to>
                                    </p:animClr>
                                  </p:subTnLst>
                                </p:cTn>
                              </p:par>
                            </p:childTnLst>
                          </p:cTn>
                        </p:par>
                      </p:childTnLst>
                    </p:cTn>
                  </p:par>
                  <p:par>
                    <p:cTn id="33" fill="hold">
                      <p:stCondLst>
                        <p:cond delay="indefinite"/>
                      </p:stCondLst>
                      <p:childTnLst>
                        <p:par>
                          <p:cTn id="34" fill="hold">
                            <p:stCondLst>
                              <p:cond delay="0"/>
                            </p:stCondLst>
                            <p:childTnLst>
                              <p:par>
                                <p:cTn id="35" presetID="16" presetClass="emph" presetSubtype="0" fill="hold" nodeType="clickEffect">
                                  <p:stCondLst>
                                    <p:cond delay="0"/>
                                  </p:stCondLst>
                                  <p:iterate type="lt">
                                    <p:tmPct val="8000"/>
                                  </p:iterate>
                                  <p:childTnLst>
                                    <p:set>
                                      <p:cBhvr override="childStyle">
                                        <p:cTn id="36" dur="500" fill="hold"/>
                                        <p:tgtEl>
                                          <p:spTgt spid="6">
                                            <p:txEl>
                                              <p:pRg st="5" end="5"/>
                                            </p:txEl>
                                          </p:spTgt>
                                        </p:tgtEl>
                                        <p:attrNameLst>
                                          <p:attrName>style.color</p:attrName>
                                        </p:attrNameLst>
                                      </p:cBhvr>
                                      <p:to>
                                        <p:clrVal>
                                          <a:schemeClr val="accent1"/>
                                        </p:clrVal>
                                      </p:to>
                                    </p:set>
                                    <p:set>
                                      <p:cBhvr>
                                        <p:cTn id="37" dur="500" fill="hold"/>
                                        <p:tgtEl>
                                          <p:spTgt spid="6">
                                            <p:txEl>
                                              <p:pRg st="5" end="5"/>
                                            </p:txEl>
                                          </p:spTgt>
                                        </p:tgtEl>
                                        <p:attrNameLst>
                                          <p:attrName>fillcolor</p:attrName>
                                        </p:attrNameLst>
                                      </p:cBhvr>
                                      <p:to>
                                        <p:clrVal>
                                          <a:schemeClr val="accent1"/>
                                        </p:clrVal>
                                      </p:to>
                                    </p:set>
                                    <p:set>
                                      <p:cBhvr>
                                        <p:cTn id="38" dur="500" fill="hold"/>
                                        <p:tgtEl>
                                          <p:spTgt spid="6">
                                            <p:txEl>
                                              <p:pRg st="5" end="5"/>
                                            </p:txEl>
                                          </p:spTgt>
                                        </p:tgtEl>
                                        <p:attrNameLst>
                                          <p:attrName>fill.type</p:attrName>
                                        </p:attrNameLst>
                                      </p:cBhvr>
                                      <p:to>
                                        <p:strVal val="solid"/>
                                      </p:to>
                                    </p:set>
                                  </p:childTnLst>
                                  <p:subTnLst>
                                    <p:animClr clrSpc="rgb" dir="cw">
                                      <p:cBhvr override="childStyle">
                                        <p:cTn dur="1" fill="hold" display="0" masterRel="nextClick" afterEffect="1"/>
                                        <p:tgtEl>
                                          <p:spTgt spid="6">
                                            <p:txEl>
                                              <p:pRg st="5" end="5"/>
                                            </p:txEl>
                                          </p:spTgt>
                                        </p:tgtEl>
                                        <p:attrNameLst>
                                          <p:attrName>ppt_c</p:attrName>
                                        </p:attrNameLst>
                                      </p:cBhvr>
                                      <p:to>
                                        <a:srgbClr val="808080"/>
                                      </p:to>
                                    </p:animClr>
                                  </p:subTnLst>
                                </p:cTn>
                              </p:par>
                            </p:childTnLst>
                          </p:cTn>
                        </p:par>
                      </p:childTnLst>
                    </p:cTn>
                  </p:par>
                  <p:par>
                    <p:cTn id="39" fill="hold">
                      <p:stCondLst>
                        <p:cond delay="indefinite"/>
                      </p:stCondLst>
                      <p:childTnLst>
                        <p:par>
                          <p:cTn id="40" fill="hold">
                            <p:stCondLst>
                              <p:cond delay="0"/>
                            </p:stCondLst>
                            <p:childTnLst>
                              <p:par>
                                <p:cTn id="41" presetID="16" presetClass="emph" presetSubtype="0" fill="hold" nodeType="clickEffect">
                                  <p:stCondLst>
                                    <p:cond delay="0"/>
                                  </p:stCondLst>
                                  <p:iterate type="lt">
                                    <p:tmPct val="8000"/>
                                  </p:iterate>
                                  <p:childTnLst>
                                    <p:set>
                                      <p:cBhvr override="childStyle">
                                        <p:cTn id="42" dur="500" fill="hold"/>
                                        <p:tgtEl>
                                          <p:spTgt spid="6">
                                            <p:txEl>
                                              <p:pRg st="6" end="6"/>
                                            </p:txEl>
                                          </p:spTgt>
                                        </p:tgtEl>
                                        <p:attrNameLst>
                                          <p:attrName>style.color</p:attrName>
                                        </p:attrNameLst>
                                      </p:cBhvr>
                                      <p:to>
                                        <p:clrVal>
                                          <a:schemeClr val="accent1"/>
                                        </p:clrVal>
                                      </p:to>
                                    </p:set>
                                    <p:set>
                                      <p:cBhvr>
                                        <p:cTn id="43" dur="500" fill="hold"/>
                                        <p:tgtEl>
                                          <p:spTgt spid="6">
                                            <p:txEl>
                                              <p:pRg st="6" end="6"/>
                                            </p:txEl>
                                          </p:spTgt>
                                        </p:tgtEl>
                                        <p:attrNameLst>
                                          <p:attrName>fillcolor</p:attrName>
                                        </p:attrNameLst>
                                      </p:cBhvr>
                                      <p:to>
                                        <p:clrVal>
                                          <a:schemeClr val="accent1"/>
                                        </p:clrVal>
                                      </p:to>
                                    </p:set>
                                    <p:set>
                                      <p:cBhvr>
                                        <p:cTn id="44" dur="500" fill="hold"/>
                                        <p:tgtEl>
                                          <p:spTgt spid="6">
                                            <p:txEl>
                                              <p:pRg st="6" end="6"/>
                                            </p:txEl>
                                          </p:spTgt>
                                        </p:tgtEl>
                                        <p:attrNameLst>
                                          <p:attrName>fill.type</p:attrName>
                                        </p:attrNameLst>
                                      </p:cBhvr>
                                      <p:to>
                                        <p:strVal val="solid"/>
                                      </p:to>
                                    </p:set>
                                  </p:childTnLst>
                                  <p:subTnLst>
                                    <p:animClr clrSpc="rgb" dir="cw">
                                      <p:cBhvr override="childStyle">
                                        <p:cTn dur="1" fill="hold" display="0" masterRel="nextClick" afterEffect="1"/>
                                        <p:tgtEl>
                                          <p:spTgt spid="6">
                                            <p:txEl>
                                              <p:pRg st="6" end="6"/>
                                            </p:txEl>
                                          </p:spTgt>
                                        </p:tgtEl>
                                        <p:attrNameLst>
                                          <p:attrName>ppt_c</p:attrName>
                                        </p:attrNameLst>
                                      </p:cBhvr>
                                      <p:to>
                                        <a:srgbClr val="808080"/>
                                      </p:to>
                                    </p:animClr>
                                  </p:subTnLst>
                                </p:cTn>
                              </p:par>
                            </p:childTnLst>
                          </p:cTn>
                        </p:par>
                      </p:childTnLst>
                    </p:cTn>
                  </p:par>
                  <p:par>
                    <p:cTn id="45" fill="hold">
                      <p:stCondLst>
                        <p:cond delay="indefinite"/>
                      </p:stCondLst>
                      <p:childTnLst>
                        <p:par>
                          <p:cTn id="46" fill="hold">
                            <p:stCondLst>
                              <p:cond delay="0"/>
                            </p:stCondLst>
                            <p:childTnLst>
                              <p:par>
                                <p:cTn id="47" presetID="16" presetClass="emph" presetSubtype="0" fill="hold" nodeType="clickEffect">
                                  <p:stCondLst>
                                    <p:cond delay="0"/>
                                  </p:stCondLst>
                                  <p:iterate type="lt">
                                    <p:tmPct val="8000"/>
                                  </p:iterate>
                                  <p:childTnLst>
                                    <p:set>
                                      <p:cBhvr override="childStyle">
                                        <p:cTn id="48" dur="500" fill="hold"/>
                                        <p:tgtEl>
                                          <p:spTgt spid="6">
                                            <p:txEl>
                                              <p:pRg st="7" end="7"/>
                                            </p:txEl>
                                          </p:spTgt>
                                        </p:tgtEl>
                                        <p:attrNameLst>
                                          <p:attrName>style.color</p:attrName>
                                        </p:attrNameLst>
                                      </p:cBhvr>
                                      <p:to>
                                        <p:clrVal>
                                          <a:schemeClr val="accent1"/>
                                        </p:clrVal>
                                      </p:to>
                                    </p:set>
                                    <p:set>
                                      <p:cBhvr>
                                        <p:cTn id="49" dur="500" fill="hold"/>
                                        <p:tgtEl>
                                          <p:spTgt spid="6">
                                            <p:txEl>
                                              <p:pRg st="7" end="7"/>
                                            </p:txEl>
                                          </p:spTgt>
                                        </p:tgtEl>
                                        <p:attrNameLst>
                                          <p:attrName>fillcolor</p:attrName>
                                        </p:attrNameLst>
                                      </p:cBhvr>
                                      <p:to>
                                        <p:clrVal>
                                          <a:schemeClr val="accent1"/>
                                        </p:clrVal>
                                      </p:to>
                                    </p:set>
                                    <p:set>
                                      <p:cBhvr>
                                        <p:cTn id="50" dur="500" fill="hold"/>
                                        <p:tgtEl>
                                          <p:spTgt spid="6">
                                            <p:txEl>
                                              <p:pRg st="7" end="7"/>
                                            </p:txEl>
                                          </p:spTgt>
                                        </p:tgtEl>
                                        <p:attrNameLst>
                                          <p:attrName>fill.type</p:attrName>
                                        </p:attrNameLst>
                                      </p:cBhvr>
                                      <p:to>
                                        <p:strVal val="solid"/>
                                      </p:to>
                                    </p:set>
                                  </p:childTnLst>
                                  <p:subTnLst>
                                    <p:animClr clrSpc="rgb" dir="cw">
                                      <p:cBhvr override="childStyle">
                                        <p:cTn dur="1" fill="hold" display="0" masterRel="nextClick" afterEffect="1"/>
                                        <p:tgtEl>
                                          <p:spTgt spid="6">
                                            <p:txEl>
                                              <p:pRg st="7" end="7"/>
                                            </p:txEl>
                                          </p:spTgt>
                                        </p:tgtEl>
                                        <p:attrNameLst>
                                          <p:attrName>ppt_c</p:attrName>
                                        </p:attrNameLst>
                                      </p:cBhvr>
                                      <p:to>
                                        <a:srgbClr val="808080"/>
                                      </p:to>
                                    </p:animClr>
                                  </p:sub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00400" y="2865120"/>
            <a:ext cx="2743200" cy="1173480"/>
          </a:xfrm>
        </p:spPr>
        <p:txBody>
          <a:bodyPr>
            <a:normAutofit fontScale="90000"/>
          </a:bodyPr>
          <a:lstStyle/>
          <a:p>
            <a:pPr algn="ctr"/>
            <a:r>
              <a:rPr lang="en-US" sz="3600" dirty="0" smtClean="0"/>
              <a:t>Tester Interaction Ends</a:t>
            </a:r>
            <a:endParaRPr lang="en-US" sz="3600" dirty="0"/>
          </a:p>
        </p:txBody>
      </p:sp>
      <p:sp>
        <p:nvSpPr>
          <p:cNvPr id="5" name="Footer Placeholder 4"/>
          <p:cNvSpPr>
            <a:spLocks noGrp="1"/>
          </p:cNvSpPr>
          <p:nvPr>
            <p:ph type="ftr" sz="quarter" idx="13"/>
          </p:nvPr>
        </p:nvSpPr>
        <p:spPr/>
        <p:txBody>
          <a:bodyPr/>
          <a:lstStyle/>
          <a:p>
            <a:r>
              <a:rPr lang="en-US"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4121840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2057400" y="838200"/>
            <a:ext cx="4040080" cy="2261249"/>
          </a:xfrm>
          <a:prstGeom prst="roundRect">
            <a:avLst>
              <a:gd name="adj" fmla="val 7504"/>
            </a:avLst>
          </a:prstGeom>
          <a:solidFill>
            <a:schemeClr val="accent4"/>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AutoShape 6" descr="Image result for customers icon"/>
          <p:cNvSpPr>
            <a:spLocks noChangeAspect="1" noChangeArrowheads="1"/>
          </p:cNvSpPr>
          <p:nvPr/>
        </p:nvSpPr>
        <p:spPr bwMode="auto">
          <a:xfrm>
            <a:off x="1" y="-14445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712" tIns="39856" rIns="79712" bIns="39856" numCol="1" anchor="t" anchorCtr="0" compatLnSpc="1">
            <a:prstTxWarp prst="textNoShape">
              <a:avLst/>
            </a:prstTxWarp>
          </a:bodyPr>
          <a:lstStyle/>
          <a:p>
            <a:pPr defTabSz="457200"/>
            <a:endParaRPr lang="en-US">
              <a:solidFill>
                <a:srgbClr val="000000"/>
              </a:solidFill>
            </a:endParaRPr>
          </a:p>
        </p:txBody>
      </p:sp>
      <p:sp>
        <p:nvSpPr>
          <p:cNvPr id="35" name="Footer Placeholder 4"/>
          <p:cNvSpPr>
            <a:spLocks noGrp="1"/>
          </p:cNvSpPr>
          <p:nvPr>
            <p:ph type="ftr" sz="quarter" idx="4294967295"/>
          </p:nvPr>
        </p:nvSpPr>
        <p:spPr>
          <a:xfrm>
            <a:off x="2057404" y="6419088"/>
            <a:ext cx="4041648" cy="228600"/>
          </a:xfrm>
          <a:prstGeom prst="rect">
            <a:avLst/>
          </a:prstGeom>
        </p:spPr>
        <p:txBody>
          <a:bodyPr lIns="88825" tIns="44413" rIns="88825" bIns="44413"/>
          <a:lstStyle/>
          <a:p>
            <a:r>
              <a:rPr lang="en-US" sz="600" dirty="0">
                <a:solidFill>
                  <a:srgbClr val="333333"/>
                </a:solidFill>
                <a:latin typeface="Arial Narrow" pitchFamily="34"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TextBox 3"/>
          <p:cNvSpPr txBox="1"/>
          <p:nvPr/>
        </p:nvSpPr>
        <p:spPr>
          <a:xfrm>
            <a:off x="7113233" y="5943600"/>
            <a:ext cx="2133600" cy="523220"/>
          </a:xfrm>
          <a:prstGeom prst="rect">
            <a:avLst/>
          </a:prstGeom>
          <a:noFill/>
        </p:spPr>
        <p:txBody>
          <a:bodyPr wrap="square" rtlCol="0">
            <a:spAutoFit/>
          </a:bodyPr>
          <a:lstStyle/>
          <a:p>
            <a:pPr algn="ctr"/>
            <a:r>
              <a:rPr lang="en-US" sz="1400" dirty="0">
                <a:effectLst>
                  <a:outerShdw blurRad="38100" dist="38100" dir="2700000" algn="tl">
                    <a:srgbClr val="000000">
                      <a:alpha val="43137"/>
                    </a:srgbClr>
                  </a:outerShdw>
                </a:effectLst>
              </a:rPr>
              <a:t>Test cases Creation using Zephyr </a:t>
            </a:r>
          </a:p>
        </p:txBody>
      </p:sp>
      <p:sp>
        <p:nvSpPr>
          <p:cNvPr id="17" name="Right Arrow 16"/>
          <p:cNvSpPr/>
          <p:nvPr/>
        </p:nvSpPr>
        <p:spPr>
          <a:xfrm>
            <a:off x="7620000" y="6400800"/>
            <a:ext cx="1524000" cy="457200"/>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effectLst>
                  <a:outerShdw blurRad="38100" dist="38100" dir="2700000" algn="tl">
                    <a:srgbClr val="000000">
                      <a:alpha val="43137"/>
                    </a:srgbClr>
                  </a:outerShdw>
                </a:effectLst>
              </a:rPr>
              <a:t>NEXT</a:t>
            </a:r>
            <a:endParaRPr lang="en-US" sz="1600" b="1" dirty="0">
              <a:effectLst>
                <a:outerShdw blurRad="38100" dist="38100" dir="2700000" algn="tl">
                  <a:srgbClr val="000000">
                    <a:alpha val="43137"/>
                  </a:srgbClr>
                </a:outerShdw>
              </a:effectLst>
            </a:endParaRPr>
          </a:p>
        </p:txBody>
      </p:sp>
      <p:sp>
        <p:nvSpPr>
          <p:cNvPr id="3" name="Rounded Rectangle 2"/>
          <p:cNvSpPr/>
          <p:nvPr/>
        </p:nvSpPr>
        <p:spPr>
          <a:xfrm>
            <a:off x="2135080" y="914400"/>
            <a:ext cx="4038600" cy="2261249"/>
          </a:xfrm>
          <a:prstGeom prst="roundRect">
            <a:avLst>
              <a:gd name="adj" fmla="val 7504"/>
            </a:avLst>
          </a:prstGeom>
          <a:solidFill>
            <a:schemeClr val="accent4"/>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363680" y="1212222"/>
            <a:ext cx="1400451" cy="1734827"/>
          </a:xfrm>
          <a:prstGeom prst="roundRect">
            <a:avLst>
              <a:gd name="adj" fmla="val 7504"/>
            </a:avLst>
          </a:prstGeom>
          <a:solidFill>
            <a:schemeClr val="accent5">
              <a:lumMod val="20000"/>
              <a:lumOff val="8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135080" y="890415"/>
            <a:ext cx="1371600" cy="338554"/>
          </a:xfrm>
          <a:prstGeom prst="rect">
            <a:avLst/>
          </a:prstGeom>
          <a:noFill/>
        </p:spPr>
        <p:txBody>
          <a:bodyPr wrap="square" rtlCol="0">
            <a:spAutoFit/>
          </a:bodyPr>
          <a:lstStyle/>
          <a:p>
            <a:r>
              <a:rPr lang="en-US" sz="1600" b="1" dirty="0" smtClean="0"/>
              <a:t>Test Cycle</a:t>
            </a:r>
            <a:endParaRPr lang="en-US" sz="1600" b="1" dirty="0"/>
          </a:p>
        </p:txBody>
      </p:sp>
      <p:sp>
        <p:nvSpPr>
          <p:cNvPr id="16" name="Rounded Rectangle 15"/>
          <p:cNvSpPr/>
          <p:nvPr/>
        </p:nvSpPr>
        <p:spPr>
          <a:xfrm>
            <a:off x="2439880" y="1322942"/>
            <a:ext cx="1447800" cy="1700307"/>
          </a:xfrm>
          <a:prstGeom prst="roundRect">
            <a:avLst>
              <a:gd name="adj" fmla="val 7504"/>
            </a:avLst>
          </a:prstGeom>
          <a:solidFill>
            <a:schemeClr val="accent5">
              <a:lumMod val="20000"/>
              <a:lumOff val="8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439880" y="1381369"/>
            <a:ext cx="1371600" cy="323165"/>
          </a:xfrm>
          <a:prstGeom prst="rect">
            <a:avLst/>
          </a:prstGeom>
          <a:noFill/>
        </p:spPr>
        <p:txBody>
          <a:bodyPr wrap="square" rtlCol="0">
            <a:spAutoFit/>
          </a:bodyPr>
          <a:lstStyle/>
          <a:p>
            <a:r>
              <a:rPr lang="en-US" sz="1500" b="1" dirty="0" smtClean="0"/>
              <a:t>Test Case</a:t>
            </a:r>
            <a:endParaRPr lang="en-US" sz="1500" b="1" dirty="0"/>
          </a:p>
        </p:txBody>
      </p:sp>
      <p:sp>
        <p:nvSpPr>
          <p:cNvPr id="20" name="Rounded Rectangle 19"/>
          <p:cNvSpPr/>
          <p:nvPr/>
        </p:nvSpPr>
        <p:spPr>
          <a:xfrm>
            <a:off x="4421080" y="1399143"/>
            <a:ext cx="1577634" cy="287026"/>
          </a:xfrm>
          <a:prstGeom prst="roundRect">
            <a:avLst>
              <a:gd name="adj" fmla="val 26116"/>
            </a:avLst>
          </a:prstGeom>
          <a:solidFill>
            <a:schemeClr val="accent3">
              <a:lumMod val="40000"/>
              <a:lumOff val="6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rPr>
              <a:t>Execution</a:t>
            </a:r>
            <a:endParaRPr lang="en-US" sz="1400" b="1" dirty="0">
              <a:solidFill>
                <a:schemeClr val="tx1"/>
              </a:solidFill>
            </a:endParaRPr>
          </a:p>
        </p:txBody>
      </p:sp>
      <p:cxnSp>
        <p:nvCxnSpPr>
          <p:cNvPr id="10" name="Straight Arrow Connector 9"/>
          <p:cNvCxnSpPr/>
          <p:nvPr/>
        </p:nvCxnSpPr>
        <p:spPr>
          <a:xfrm>
            <a:off x="3506680" y="1542951"/>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592280" y="1733155"/>
            <a:ext cx="1157427" cy="1096014"/>
          </a:xfrm>
          <a:prstGeom prst="roundRect">
            <a:avLst>
              <a:gd name="adj" fmla="val 7504"/>
            </a:avLst>
          </a:prstGeom>
          <a:solidFill>
            <a:schemeClr val="accent6">
              <a:lumMod val="20000"/>
              <a:lumOff val="8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2592280" y="1762369"/>
            <a:ext cx="1295400" cy="861774"/>
          </a:xfrm>
          <a:prstGeom prst="rect">
            <a:avLst/>
          </a:prstGeom>
          <a:noFill/>
        </p:spPr>
        <p:txBody>
          <a:bodyPr wrap="square" rtlCol="0">
            <a:spAutoFit/>
          </a:bodyPr>
          <a:lstStyle/>
          <a:p>
            <a:pPr>
              <a:spcBef>
                <a:spcPts val="600"/>
              </a:spcBef>
            </a:pPr>
            <a:r>
              <a:rPr lang="en-US" sz="1500" b="1" dirty="0" smtClean="0"/>
              <a:t>Test Step 1</a:t>
            </a:r>
          </a:p>
          <a:p>
            <a:pPr>
              <a:spcBef>
                <a:spcPts val="600"/>
              </a:spcBef>
            </a:pPr>
            <a:r>
              <a:rPr lang="en-US" sz="1500" b="1" dirty="0" smtClean="0"/>
              <a:t>Test </a:t>
            </a:r>
            <a:r>
              <a:rPr lang="en-US" sz="1500" b="1" dirty="0"/>
              <a:t>Step </a:t>
            </a:r>
            <a:r>
              <a:rPr lang="en-US" sz="1500" b="1" dirty="0" smtClean="0"/>
              <a:t>2</a:t>
            </a:r>
            <a:endParaRPr lang="en-US" sz="1500" b="1" dirty="0"/>
          </a:p>
          <a:p>
            <a:r>
              <a:rPr lang="en-US" sz="1500" b="1" dirty="0" smtClean="0"/>
              <a:t>…</a:t>
            </a:r>
          </a:p>
        </p:txBody>
      </p:sp>
      <p:cxnSp>
        <p:nvCxnSpPr>
          <p:cNvPr id="27" name="Straight Arrow Connector 26"/>
          <p:cNvCxnSpPr/>
          <p:nvPr/>
        </p:nvCxnSpPr>
        <p:spPr>
          <a:xfrm>
            <a:off x="3757847" y="1914769"/>
            <a:ext cx="6857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757847" y="2219569"/>
            <a:ext cx="6857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4443646" y="1775258"/>
            <a:ext cx="1577634" cy="287026"/>
          </a:xfrm>
          <a:prstGeom prst="roundRect">
            <a:avLst>
              <a:gd name="adj" fmla="val 26116"/>
            </a:avLst>
          </a:prstGeom>
          <a:solidFill>
            <a:schemeClr val="accent3">
              <a:lumMod val="40000"/>
              <a:lumOff val="6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rPr>
              <a:t>Execution</a:t>
            </a:r>
            <a:endParaRPr lang="en-US" sz="1400" b="1" dirty="0">
              <a:solidFill>
                <a:schemeClr val="tx1"/>
              </a:solidFill>
            </a:endParaRPr>
          </a:p>
        </p:txBody>
      </p:sp>
      <p:sp>
        <p:nvSpPr>
          <p:cNvPr id="33" name="Rounded Rectangle 32"/>
          <p:cNvSpPr/>
          <p:nvPr/>
        </p:nvSpPr>
        <p:spPr>
          <a:xfrm>
            <a:off x="4445126" y="2084943"/>
            <a:ext cx="1577634" cy="287026"/>
          </a:xfrm>
          <a:prstGeom prst="roundRect">
            <a:avLst>
              <a:gd name="adj" fmla="val 26116"/>
            </a:avLst>
          </a:prstGeom>
          <a:solidFill>
            <a:schemeClr val="accent3">
              <a:lumMod val="40000"/>
              <a:lumOff val="6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rPr>
              <a:t>Execution</a:t>
            </a:r>
            <a:endParaRPr lang="en-US" sz="1400" b="1" dirty="0">
              <a:solidFill>
                <a:schemeClr val="tx1"/>
              </a:solidFill>
            </a:endParaRPr>
          </a:p>
        </p:txBody>
      </p:sp>
      <p:sp>
        <p:nvSpPr>
          <p:cNvPr id="34" name="TextBox 33"/>
          <p:cNvSpPr txBox="1"/>
          <p:nvPr/>
        </p:nvSpPr>
        <p:spPr>
          <a:xfrm>
            <a:off x="1981200" y="533400"/>
            <a:ext cx="1371600" cy="338554"/>
          </a:xfrm>
          <a:prstGeom prst="rect">
            <a:avLst/>
          </a:prstGeom>
          <a:noFill/>
        </p:spPr>
        <p:txBody>
          <a:bodyPr wrap="square" rtlCol="0">
            <a:spAutoFit/>
          </a:bodyPr>
          <a:lstStyle/>
          <a:p>
            <a:r>
              <a:rPr lang="en-US" sz="1600" b="1" dirty="0" smtClean="0"/>
              <a:t>Version</a:t>
            </a:r>
            <a:endParaRPr lang="en-US" sz="1600" b="1" dirty="0"/>
          </a:p>
        </p:txBody>
      </p:sp>
      <p:sp>
        <p:nvSpPr>
          <p:cNvPr id="29" name="Rectangle 28"/>
          <p:cNvSpPr/>
          <p:nvPr/>
        </p:nvSpPr>
        <p:spPr>
          <a:xfrm>
            <a:off x="152400" y="76200"/>
            <a:ext cx="1547347" cy="461665"/>
          </a:xfrm>
          <a:prstGeom prst="rect">
            <a:avLst/>
          </a:prstGeom>
        </p:spPr>
        <p:txBody>
          <a:bodyPr wrap="none">
            <a:spAutoFit/>
          </a:bodyPr>
          <a:lstStyle/>
          <a:p>
            <a:r>
              <a:rPr lang="en-US" sz="2400" b="1" dirty="0">
                <a:solidFill>
                  <a:schemeClr val="accent1"/>
                </a:solidFill>
              </a:rPr>
              <a:t>Test </a:t>
            </a:r>
            <a:r>
              <a:rPr lang="en-US" sz="2400" b="1" dirty="0" smtClean="0">
                <a:solidFill>
                  <a:schemeClr val="accent1"/>
                </a:solidFill>
              </a:rPr>
              <a:t>Plan</a:t>
            </a:r>
            <a:endParaRPr lang="en-US" sz="2400" dirty="0"/>
          </a:p>
        </p:txBody>
      </p:sp>
      <p:sp>
        <p:nvSpPr>
          <p:cNvPr id="39" name="Rectangle 38"/>
          <p:cNvSpPr/>
          <p:nvPr/>
        </p:nvSpPr>
        <p:spPr>
          <a:xfrm>
            <a:off x="228600" y="3252043"/>
            <a:ext cx="8534400" cy="2262158"/>
          </a:xfrm>
          <a:prstGeom prst="rect">
            <a:avLst/>
          </a:prstGeom>
        </p:spPr>
        <p:txBody>
          <a:bodyPr wrap="square">
            <a:spAutoFit/>
          </a:bodyPr>
          <a:lstStyle/>
          <a:p>
            <a:pPr>
              <a:spcBef>
                <a:spcPts val="600"/>
              </a:spcBef>
            </a:pPr>
            <a:r>
              <a:rPr lang="en-US" b="1" dirty="0"/>
              <a:t>Test </a:t>
            </a:r>
            <a:r>
              <a:rPr lang="en-US" b="1" dirty="0" smtClean="0"/>
              <a:t>Cycle  - </a:t>
            </a:r>
            <a:r>
              <a:rPr lang="en-US" dirty="0" smtClean="0"/>
              <a:t>Logical group </a:t>
            </a:r>
            <a:r>
              <a:rPr lang="en-US" dirty="0"/>
              <a:t>of </a:t>
            </a:r>
            <a:r>
              <a:rPr lang="en-US" dirty="0" smtClean="0"/>
              <a:t>test cases </a:t>
            </a:r>
            <a:r>
              <a:rPr lang="en-US" dirty="0"/>
              <a:t>(e.g. </a:t>
            </a:r>
            <a:r>
              <a:rPr lang="en-US" dirty="0" smtClean="0"/>
              <a:t>“Progression", </a:t>
            </a:r>
            <a:r>
              <a:rPr lang="en-US" dirty="0"/>
              <a:t>"Regression" etc.). </a:t>
            </a:r>
            <a:r>
              <a:rPr lang="en-US" dirty="0" smtClean="0"/>
              <a:t>Test cycle is mapped to a Version. A version can have multiple Test cycles.</a:t>
            </a:r>
          </a:p>
          <a:p>
            <a:pPr>
              <a:spcBef>
                <a:spcPts val="600"/>
              </a:spcBef>
            </a:pPr>
            <a:r>
              <a:rPr lang="en-US" b="1" dirty="0"/>
              <a:t>Test </a:t>
            </a:r>
            <a:r>
              <a:rPr lang="en-US" b="1" dirty="0" smtClean="0"/>
              <a:t>Case   -</a:t>
            </a:r>
            <a:r>
              <a:rPr lang="en-US" dirty="0" smtClean="0"/>
              <a:t> A </a:t>
            </a:r>
            <a:r>
              <a:rPr lang="en-US" dirty="0"/>
              <a:t>test case can be added to more than one test cycles</a:t>
            </a:r>
            <a:r>
              <a:rPr lang="en-US" dirty="0" smtClean="0"/>
              <a:t>. </a:t>
            </a:r>
            <a:r>
              <a:rPr lang="en-US" dirty="0">
                <a:solidFill>
                  <a:srgbClr val="000000"/>
                </a:solidFill>
              </a:rPr>
              <a:t>Can be executed distinctly for different </a:t>
            </a:r>
            <a:r>
              <a:rPr lang="en-US" dirty="0" smtClean="0">
                <a:solidFill>
                  <a:srgbClr val="000000"/>
                </a:solidFill>
              </a:rPr>
              <a:t>test cycles and versions.</a:t>
            </a:r>
            <a:endParaRPr lang="en-US" dirty="0" smtClean="0"/>
          </a:p>
          <a:p>
            <a:pPr>
              <a:spcBef>
                <a:spcPts val="600"/>
              </a:spcBef>
            </a:pPr>
            <a:r>
              <a:rPr lang="en-US" b="1" dirty="0"/>
              <a:t>Test </a:t>
            </a:r>
            <a:r>
              <a:rPr lang="en-US" b="1" dirty="0" smtClean="0"/>
              <a:t>Steps  -  </a:t>
            </a:r>
            <a:r>
              <a:rPr lang="en-US" dirty="0" smtClean="0"/>
              <a:t>A </a:t>
            </a:r>
            <a:r>
              <a:rPr lang="en-US" dirty="0"/>
              <a:t>detailed step-by-step description of what should be done to test something</a:t>
            </a:r>
            <a:r>
              <a:rPr lang="en-US" dirty="0" smtClean="0"/>
              <a:t>. Every Test step can have its own execution.</a:t>
            </a:r>
          </a:p>
          <a:p>
            <a:pPr>
              <a:spcBef>
                <a:spcPts val="600"/>
              </a:spcBef>
            </a:pPr>
            <a:r>
              <a:rPr lang="en-US" b="1" dirty="0" smtClean="0"/>
              <a:t>Execution   -  </a:t>
            </a:r>
            <a:r>
              <a:rPr lang="en-US" dirty="0" smtClean="0"/>
              <a:t>When </a:t>
            </a:r>
            <a:r>
              <a:rPr lang="en-US" dirty="0"/>
              <a:t>a </a:t>
            </a:r>
            <a:r>
              <a:rPr lang="en-US" dirty="0" smtClean="0"/>
              <a:t>test case/step </a:t>
            </a:r>
            <a:r>
              <a:rPr lang="en-US" dirty="0"/>
              <a:t>is run and its result or status is recorded</a:t>
            </a:r>
            <a:r>
              <a:rPr lang="en-US" dirty="0" smtClean="0"/>
              <a:t>.</a:t>
            </a:r>
            <a:endParaRPr lang="en-US" dirty="0"/>
          </a:p>
        </p:txBody>
      </p:sp>
    </p:spTree>
    <p:extLst>
      <p:ext uri="{BB962C8B-B14F-4D97-AF65-F5344CB8AC3E}">
        <p14:creationId xmlns:p14="http://schemas.microsoft.com/office/powerpoint/2010/main" val="223096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40"/>
                                  </p:iterate>
                                  <p:childTnLst>
                                    <p:set>
                                      <p:cBhvr>
                                        <p:cTn id="22" dur="1" fill="hold">
                                          <p:stCondLst>
                                            <p:cond delay="0"/>
                                          </p:stCondLst>
                                        </p:cTn>
                                        <p:tgtEl>
                                          <p:spTgt spid="3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9">
                                            <p:txEl>
                                              <p:pRg st="0" end="0"/>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iterate type="lt">
                                    <p:tmAbs val="40"/>
                                  </p:iterate>
                                  <p:childTnLst>
                                    <p:set>
                                      <p:cBhvr>
                                        <p:cTn id="37" dur="1" fill="hold">
                                          <p:stCondLst>
                                            <p:cond delay="0"/>
                                          </p:stCondLst>
                                        </p:cTn>
                                        <p:tgtEl>
                                          <p:spTgt spid="3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9">
                                            <p:txEl>
                                              <p:pRg st="1" end="1"/>
                                            </p:txEl>
                                          </p:spTgt>
                                        </p:tgtEl>
                                        <p:attrNameLst>
                                          <p:attrName>ppt_c</p:attrName>
                                        </p:attrNameLst>
                                      </p:cBhvr>
                                      <p:to>
                                        <a:srgbClr val="808080"/>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iterate type="lt">
                                    <p:tmAbs val="40"/>
                                  </p:iterate>
                                  <p:childTnLst>
                                    <p:set>
                                      <p:cBhvr>
                                        <p:cTn id="49" dur="1" fill="hold">
                                          <p:stCondLst>
                                            <p:cond delay="0"/>
                                          </p:stCondLst>
                                        </p:cTn>
                                        <p:tgtEl>
                                          <p:spTgt spid="3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9">
                                            <p:txEl>
                                              <p:pRg st="2" end="2"/>
                                            </p:txEl>
                                          </p:spTgt>
                                        </p:tgtEl>
                                        <p:attrNameLst>
                                          <p:attrName>ppt_c</p:attrName>
                                        </p:attrNameLst>
                                      </p:cBhvr>
                                      <p:to>
                                        <a:srgbClr val="808080"/>
                                      </p:to>
                                    </p:animClr>
                                  </p:sub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par>
                                <p:cTn id="66" presetID="10" presetClass="entr" presetSubtype="0" fill="hold"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iterate type="lt">
                                    <p:tmAbs val="40"/>
                                  </p:iterate>
                                  <p:childTnLst>
                                    <p:set>
                                      <p:cBhvr>
                                        <p:cTn id="75" dur="1" fill="hold">
                                          <p:stCondLst>
                                            <p:cond delay="0"/>
                                          </p:stCondLst>
                                        </p:cTn>
                                        <p:tgtEl>
                                          <p:spTgt spid="3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9">
                                            <p:txEl>
                                              <p:pRg st="3" end="3"/>
                                            </p:txEl>
                                          </p:spTgt>
                                        </p:tgtEl>
                                        <p:attrNameLst>
                                          <p:attrName>ppt_c</p:attrName>
                                        </p:attrNameLst>
                                      </p:cBhvr>
                                      <p:to>
                                        <a:srgbClr val="808080"/>
                                      </p:to>
                                    </p:animClr>
                                  </p:sub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17" grpId="0" animBg="1"/>
      <p:bldP spid="3" grpId="0" animBg="1"/>
      <p:bldP spid="11" grpId="0" animBg="1"/>
      <p:bldP spid="6" grpId="0"/>
      <p:bldP spid="16" grpId="0" animBg="1"/>
      <p:bldP spid="15" grpId="0"/>
      <p:bldP spid="20" grpId="0" animBg="1"/>
      <p:bldP spid="24" grpId="0" animBg="1"/>
      <p:bldP spid="26" grpId="0"/>
      <p:bldP spid="32" grpId="0" animBg="1"/>
      <p:bldP spid="33" grpId="0" animBg="1"/>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6" descr="Image result for customers icon"/>
          <p:cNvSpPr>
            <a:spLocks noChangeAspect="1" noChangeArrowheads="1"/>
          </p:cNvSpPr>
          <p:nvPr/>
        </p:nvSpPr>
        <p:spPr bwMode="auto">
          <a:xfrm>
            <a:off x="1" y="-14445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712" tIns="39856" rIns="79712" bIns="39856" numCol="1" anchor="t" anchorCtr="0" compatLnSpc="1">
            <a:prstTxWarp prst="textNoShape">
              <a:avLst/>
            </a:prstTxWarp>
          </a:bodyPr>
          <a:lstStyle/>
          <a:p>
            <a:pPr defTabSz="457200"/>
            <a:endParaRPr lang="en-US">
              <a:solidFill>
                <a:srgbClr val="000000"/>
              </a:solidFill>
            </a:endParaRPr>
          </a:p>
        </p:txBody>
      </p:sp>
      <p:sp>
        <p:nvSpPr>
          <p:cNvPr id="35" name="Footer Placeholder 4"/>
          <p:cNvSpPr>
            <a:spLocks noGrp="1"/>
          </p:cNvSpPr>
          <p:nvPr>
            <p:ph type="ftr" sz="quarter" idx="4294967295"/>
          </p:nvPr>
        </p:nvSpPr>
        <p:spPr>
          <a:xfrm>
            <a:off x="2057404" y="6419088"/>
            <a:ext cx="4041648" cy="228600"/>
          </a:xfrm>
          <a:prstGeom prst="rect">
            <a:avLst/>
          </a:prstGeom>
        </p:spPr>
        <p:txBody>
          <a:bodyPr lIns="88825" tIns="44413" rIns="88825" bIns="44413"/>
          <a:lstStyle/>
          <a:p>
            <a:r>
              <a:rPr lang="en-US" sz="600" dirty="0">
                <a:solidFill>
                  <a:srgbClr val="333333"/>
                </a:solidFill>
                <a:latin typeface="Arial Narrow" pitchFamily="34"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TextBox 4"/>
          <p:cNvSpPr txBox="1"/>
          <p:nvPr/>
        </p:nvSpPr>
        <p:spPr>
          <a:xfrm>
            <a:off x="152402" y="260784"/>
            <a:ext cx="8610600" cy="806843"/>
          </a:xfrm>
          <a:prstGeom prst="rect">
            <a:avLst/>
          </a:prstGeom>
          <a:noFill/>
        </p:spPr>
        <p:txBody>
          <a:bodyPr wrap="square" lIns="67519" tIns="33760" rIns="67519" bIns="33760" rtlCol="0">
            <a:spAutoFit/>
          </a:bodyPr>
          <a:lstStyle/>
          <a:p>
            <a:r>
              <a:rPr lang="en-US" sz="2400" b="1" dirty="0" smtClean="0">
                <a:solidFill>
                  <a:schemeClr val="accent1"/>
                </a:solidFill>
              </a:rPr>
              <a:t>Test cases Creation using Zephyr Plugin </a:t>
            </a:r>
            <a:r>
              <a:rPr lang="en-US" sz="2000" b="1" dirty="0" smtClean="0">
                <a:solidFill>
                  <a:schemeClr val="accent1"/>
                </a:solidFill>
              </a:rPr>
              <a:t>(Test Management tool)</a:t>
            </a:r>
            <a:r>
              <a:rPr lang="en-US" sz="2400" b="1" dirty="0" smtClean="0">
                <a:solidFill>
                  <a:schemeClr val="accent1"/>
                </a:solidFill>
              </a:rPr>
              <a:t> </a:t>
            </a:r>
            <a:r>
              <a:rPr lang="en-US" sz="2400" b="1" i="1" dirty="0" smtClean="0">
                <a:solidFill>
                  <a:schemeClr val="accent1"/>
                </a:solidFill>
              </a:rPr>
              <a:t> - Integration with JIRA</a:t>
            </a:r>
            <a:endParaRPr lang="en-US" sz="2400" b="1" i="1" dirty="0">
              <a:solidFill>
                <a:schemeClr val="tx1">
                  <a:lumMod val="75000"/>
                  <a:lumOff val="25000"/>
                </a:schemeClr>
              </a:solidFill>
            </a:endParaRPr>
          </a:p>
        </p:txBody>
      </p:sp>
      <p:sp>
        <p:nvSpPr>
          <p:cNvPr id="14" name="TextBox 13"/>
          <p:cNvSpPr txBox="1"/>
          <p:nvPr/>
        </p:nvSpPr>
        <p:spPr>
          <a:xfrm>
            <a:off x="480134" y="1295402"/>
            <a:ext cx="6682666" cy="4031873"/>
          </a:xfrm>
          <a:prstGeom prst="rect">
            <a:avLst/>
          </a:prstGeom>
          <a:noFill/>
        </p:spPr>
        <p:txBody>
          <a:bodyPr wrap="square" rtlCol="0">
            <a:spAutoFit/>
          </a:bodyPr>
          <a:lstStyle/>
          <a:p>
            <a:pPr marL="285750" indent="-285750" defTabSz="457200">
              <a:spcBef>
                <a:spcPts val="1200"/>
              </a:spcBef>
              <a:buFont typeface="Arial" pitchFamily="34" charset="0"/>
              <a:buChar char="•"/>
            </a:pPr>
            <a:r>
              <a:rPr lang="en-US" sz="2400" dirty="0" smtClean="0">
                <a:solidFill>
                  <a:srgbClr val="000000"/>
                </a:solidFill>
                <a:latin typeface="NeueHaasGroteskText Std" pitchFamily="34" charset="0"/>
              </a:rPr>
              <a:t>Create a test case in JIRA. Choose the type ‘Test’</a:t>
            </a:r>
            <a:endParaRPr lang="en-US" sz="2400" dirty="0">
              <a:solidFill>
                <a:srgbClr val="000000"/>
              </a:solidFill>
              <a:latin typeface="NeueHaasGroteskText Std" pitchFamily="34" charset="0"/>
            </a:endParaRPr>
          </a:p>
          <a:p>
            <a:pPr marL="285750" indent="-285750" defTabSz="457200">
              <a:spcBef>
                <a:spcPts val="1200"/>
              </a:spcBef>
              <a:buFont typeface="Arial" pitchFamily="34" charset="0"/>
              <a:buChar char="•"/>
            </a:pPr>
            <a:r>
              <a:rPr lang="en-US" sz="2400" dirty="0" smtClean="0">
                <a:solidFill>
                  <a:srgbClr val="000000"/>
                </a:solidFill>
                <a:latin typeface="NeueHaasGroteskText Std" pitchFamily="34" charset="0"/>
              </a:rPr>
              <a:t>Mention the Summary, Affects Version and Fix Version. Link it to Epic </a:t>
            </a:r>
            <a:endParaRPr lang="en-US" sz="2400" dirty="0">
              <a:solidFill>
                <a:srgbClr val="000000"/>
              </a:solidFill>
              <a:latin typeface="NeueHaasGroteskText Std" pitchFamily="34" charset="0"/>
            </a:endParaRPr>
          </a:p>
          <a:p>
            <a:pPr marL="285750" indent="-285750" defTabSz="457200">
              <a:spcBef>
                <a:spcPts val="1200"/>
              </a:spcBef>
              <a:buFont typeface="Arial" pitchFamily="34" charset="0"/>
              <a:buChar char="•"/>
            </a:pPr>
            <a:r>
              <a:rPr lang="en-US" sz="2400" dirty="0" smtClean="0">
                <a:solidFill>
                  <a:srgbClr val="000000"/>
                </a:solidFill>
                <a:latin typeface="NeueHaasGroteskText Std" pitchFamily="34" charset="0"/>
              </a:rPr>
              <a:t>Select the ‘System Impacts’</a:t>
            </a:r>
          </a:p>
          <a:p>
            <a:pPr marL="285750" indent="-285750" defTabSz="457200">
              <a:spcBef>
                <a:spcPts val="1200"/>
              </a:spcBef>
              <a:buFont typeface="Arial" pitchFamily="34" charset="0"/>
              <a:buChar char="•"/>
            </a:pPr>
            <a:r>
              <a:rPr lang="en-US" sz="2400" dirty="0" smtClean="0">
                <a:solidFill>
                  <a:srgbClr val="000000"/>
                </a:solidFill>
                <a:latin typeface="NeueHaasGroteskText Std" pitchFamily="34" charset="0"/>
              </a:rPr>
              <a:t>Select the Test Type either as (Dev,E2E,UAT,SIT)</a:t>
            </a:r>
          </a:p>
          <a:p>
            <a:pPr marL="285750" indent="-285750" defTabSz="457200">
              <a:spcBef>
                <a:spcPts val="1200"/>
              </a:spcBef>
              <a:buFont typeface="Arial" pitchFamily="34" charset="0"/>
              <a:buChar char="•"/>
            </a:pPr>
            <a:r>
              <a:rPr lang="en-US" sz="2400" dirty="0" smtClean="0">
                <a:solidFill>
                  <a:srgbClr val="000000"/>
                </a:solidFill>
                <a:latin typeface="NeueHaasGroteskText Std" pitchFamily="34" charset="0"/>
              </a:rPr>
              <a:t>Click Create</a:t>
            </a:r>
            <a:endParaRPr lang="en-US" sz="2400" dirty="0">
              <a:solidFill>
                <a:srgbClr val="000000"/>
              </a:solidFill>
              <a:latin typeface="NeueHaasGroteskText Std" pitchFamily="34" charset="0"/>
            </a:endParaRPr>
          </a:p>
          <a:p>
            <a:pPr defTabSz="457200"/>
            <a:endParaRPr lang="en-US" sz="2400" dirty="0">
              <a:solidFill>
                <a:srgbClr val="000000"/>
              </a:solidFill>
            </a:endParaRPr>
          </a:p>
        </p:txBody>
      </p:sp>
      <p:sp>
        <p:nvSpPr>
          <p:cNvPr id="2" name="Rounded Rectangle 1"/>
          <p:cNvSpPr/>
          <p:nvPr/>
        </p:nvSpPr>
        <p:spPr>
          <a:xfrm>
            <a:off x="480134" y="5181600"/>
            <a:ext cx="8359066" cy="6858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Test Management tool Integration lets you </a:t>
            </a:r>
            <a:r>
              <a:rPr lang="en-US" dirty="0" smtClean="0">
                <a:solidFill>
                  <a:schemeClr val="bg1"/>
                </a:solidFill>
              </a:rPr>
              <a:t>manage Test Metrics within JIRA</a:t>
            </a:r>
            <a:endParaRPr lang="en-US" dirty="0">
              <a:solidFill>
                <a:schemeClr val="bg1"/>
              </a:solidFill>
            </a:endParaRPr>
          </a:p>
        </p:txBody>
      </p:sp>
      <p:sp>
        <p:nvSpPr>
          <p:cNvPr id="4" name="TextBox 3"/>
          <p:cNvSpPr txBox="1"/>
          <p:nvPr/>
        </p:nvSpPr>
        <p:spPr>
          <a:xfrm>
            <a:off x="7113233" y="5943600"/>
            <a:ext cx="2133600" cy="523220"/>
          </a:xfrm>
          <a:prstGeom prst="rect">
            <a:avLst/>
          </a:prstGeom>
          <a:noFill/>
        </p:spPr>
        <p:txBody>
          <a:bodyPr wrap="square" rtlCol="0">
            <a:spAutoFit/>
          </a:bodyPr>
          <a:lstStyle/>
          <a:p>
            <a:pPr algn="ctr"/>
            <a:r>
              <a:rPr lang="en-US" sz="1400" dirty="0" smtClean="0">
                <a:effectLst>
                  <a:outerShdw blurRad="38100" dist="38100" dir="2700000" algn="tl">
                    <a:srgbClr val="000000">
                      <a:alpha val="43137"/>
                    </a:srgbClr>
                  </a:outerShdw>
                </a:effectLst>
              </a:rPr>
              <a:t>Test Details &amp; Linking them to User Story</a:t>
            </a:r>
            <a:endParaRPr lang="en-US" sz="1400" dirty="0">
              <a:effectLst>
                <a:outerShdw blurRad="38100" dist="38100" dir="2700000" algn="tl">
                  <a:srgbClr val="000000">
                    <a:alpha val="43137"/>
                  </a:srgbClr>
                </a:outerShdw>
              </a:effectLst>
            </a:endParaRPr>
          </a:p>
        </p:txBody>
      </p:sp>
      <p:sp>
        <p:nvSpPr>
          <p:cNvPr id="17" name="Right Arrow 16"/>
          <p:cNvSpPr/>
          <p:nvPr/>
        </p:nvSpPr>
        <p:spPr>
          <a:xfrm>
            <a:off x="7620000" y="6400800"/>
            <a:ext cx="1524000" cy="457200"/>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effectLst>
                  <a:outerShdw blurRad="38100" dist="38100" dir="2700000" algn="tl">
                    <a:srgbClr val="000000">
                      <a:alpha val="43137"/>
                    </a:srgbClr>
                  </a:outerShdw>
                </a:effectLst>
              </a:rPr>
              <a:t>NEXT</a:t>
            </a:r>
            <a:endParaRPr lang="en-US" sz="1600" b="1" dirty="0">
              <a:effectLst>
                <a:outerShdw blurRad="38100" dist="38100" dir="2700000" algn="tl">
                  <a:srgbClr val="000000">
                    <a:alpha val="43137"/>
                  </a:srgbClr>
                </a:outerShdw>
              </a:effectLst>
            </a:endParaRP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4343400"/>
            <a:ext cx="762000" cy="781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09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8000"/>
                                  </p:iterate>
                                  <p:childTnLst>
                                    <p:set>
                                      <p:cBhvr override="childStyle">
                                        <p:cTn id="6" dur="500" fill="hold"/>
                                        <p:tgtEl>
                                          <p:spTgt spid="14">
                                            <p:txEl>
                                              <p:pRg st="0" end="0"/>
                                            </p:txEl>
                                          </p:spTgt>
                                        </p:tgtEl>
                                        <p:attrNameLst>
                                          <p:attrName>style.color</p:attrName>
                                        </p:attrNameLst>
                                      </p:cBhvr>
                                      <p:to>
                                        <p:clrVal>
                                          <a:schemeClr val="accent1"/>
                                        </p:clrVal>
                                      </p:to>
                                    </p:set>
                                    <p:set>
                                      <p:cBhvr>
                                        <p:cTn id="7" dur="500" fill="hold"/>
                                        <p:tgtEl>
                                          <p:spTgt spid="14">
                                            <p:txEl>
                                              <p:pRg st="0" end="0"/>
                                            </p:txEl>
                                          </p:spTgt>
                                        </p:tgtEl>
                                        <p:attrNameLst>
                                          <p:attrName>fillcolor</p:attrName>
                                        </p:attrNameLst>
                                      </p:cBhvr>
                                      <p:to>
                                        <p:clrVal>
                                          <a:schemeClr val="accent1"/>
                                        </p:clrVal>
                                      </p:to>
                                    </p:set>
                                    <p:set>
                                      <p:cBhvr>
                                        <p:cTn id="8" dur="500" fill="hold"/>
                                        <p:tgtEl>
                                          <p:spTgt spid="14">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14">
                                            <p:txEl>
                                              <p:pRg st="0" end="0"/>
                                            </p:txEl>
                                          </p:spTgt>
                                        </p:tgtEl>
                                        <p:attrNameLst>
                                          <p:attrName>ppt_c</p:attrName>
                                        </p:attrNameLst>
                                      </p:cBhvr>
                                      <p:to>
                                        <a:srgbClr val="808080"/>
                                      </p:to>
                                    </p:animClr>
                                  </p:sub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8000"/>
                                  </p:iterate>
                                  <p:childTnLst>
                                    <p:set>
                                      <p:cBhvr override="childStyle">
                                        <p:cTn id="12" dur="500" fill="hold"/>
                                        <p:tgtEl>
                                          <p:spTgt spid="14">
                                            <p:txEl>
                                              <p:pRg st="1" end="1"/>
                                            </p:txEl>
                                          </p:spTgt>
                                        </p:tgtEl>
                                        <p:attrNameLst>
                                          <p:attrName>style.color</p:attrName>
                                        </p:attrNameLst>
                                      </p:cBhvr>
                                      <p:to>
                                        <p:clrVal>
                                          <a:schemeClr val="accent1"/>
                                        </p:clrVal>
                                      </p:to>
                                    </p:set>
                                    <p:set>
                                      <p:cBhvr>
                                        <p:cTn id="13" dur="500" fill="hold"/>
                                        <p:tgtEl>
                                          <p:spTgt spid="14">
                                            <p:txEl>
                                              <p:pRg st="1" end="1"/>
                                            </p:txEl>
                                          </p:spTgt>
                                        </p:tgtEl>
                                        <p:attrNameLst>
                                          <p:attrName>fillcolor</p:attrName>
                                        </p:attrNameLst>
                                      </p:cBhvr>
                                      <p:to>
                                        <p:clrVal>
                                          <a:schemeClr val="accent1"/>
                                        </p:clrVal>
                                      </p:to>
                                    </p:set>
                                    <p:set>
                                      <p:cBhvr>
                                        <p:cTn id="14" dur="500" fill="hold"/>
                                        <p:tgtEl>
                                          <p:spTgt spid="14">
                                            <p:txEl>
                                              <p:pRg st="1" end="1"/>
                                            </p:txEl>
                                          </p:spTgt>
                                        </p:tgtEl>
                                        <p:attrNameLst>
                                          <p:attrName>fill.type</p:attrName>
                                        </p:attrNameLst>
                                      </p:cBhvr>
                                      <p:to>
                                        <p:strVal val="solid"/>
                                      </p:to>
                                    </p:set>
                                  </p:childTnLst>
                                  <p:subTnLst>
                                    <p:animClr clrSpc="rgb" dir="cw">
                                      <p:cBhvr override="childStyle">
                                        <p:cTn dur="1" fill="hold" display="0" masterRel="nextClick" afterEffect="1"/>
                                        <p:tgtEl>
                                          <p:spTgt spid="14">
                                            <p:txEl>
                                              <p:pRg st="1" end="1"/>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8000"/>
                                  </p:iterate>
                                  <p:childTnLst>
                                    <p:set>
                                      <p:cBhvr override="childStyle">
                                        <p:cTn id="18" dur="500" fill="hold"/>
                                        <p:tgtEl>
                                          <p:spTgt spid="14">
                                            <p:txEl>
                                              <p:pRg st="2" end="2"/>
                                            </p:txEl>
                                          </p:spTgt>
                                        </p:tgtEl>
                                        <p:attrNameLst>
                                          <p:attrName>style.color</p:attrName>
                                        </p:attrNameLst>
                                      </p:cBhvr>
                                      <p:to>
                                        <p:clrVal>
                                          <a:schemeClr val="accent1"/>
                                        </p:clrVal>
                                      </p:to>
                                    </p:set>
                                    <p:set>
                                      <p:cBhvr>
                                        <p:cTn id="19" dur="500" fill="hold"/>
                                        <p:tgtEl>
                                          <p:spTgt spid="14">
                                            <p:txEl>
                                              <p:pRg st="2" end="2"/>
                                            </p:txEl>
                                          </p:spTgt>
                                        </p:tgtEl>
                                        <p:attrNameLst>
                                          <p:attrName>fillcolor</p:attrName>
                                        </p:attrNameLst>
                                      </p:cBhvr>
                                      <p:to>
                                        <p:clrVal>
                                          <a:schemeClr val="accent1"/>
                                        </p:clrVal>
                                      </p:to>
                                    </p:set>
                                    <p:set>
                                      <p:cBhvr>
                                        <p:cTn id="20" dur="500" fill="hold"/>
                                        <p:tgtEl>
                                          <p:spTgt spid="14">
                                            <p:txEl>
                                              <p:pRg st="2" end="2"/>
                                            </p:txEl>
                                          </p:spTgt>
                                        </p:tgtEl>
                                        <p:attrNameLst>
                                          <p:attrName>fill.type</p:attrName>
                                        </p:attrNameLst>
                                      </p:cBhvr>
                                      <p:to>
                                        <p:strVal val="solid"/>
                                      </p:to>
                                    </p:set>
                                  </p:childTnLst>
                                  <p:subTnLst>
                                    <p:animClr clrSpc="rgb" dir="cw">
                                      <p:cBhvr override="childStyle">
                                        <p:cTn dur="1" fill="hold" display="0" masterRel="nextClick" afterEffect="1"/>
                                        <p:tgtEl>
                                          <p:spTgt spid="14">
                                            <p:txEl>
                                              <p:pRg st="2" end="2"/>
                                            </p:txEl>
                                          </p:spTgt>
                                        </p:tgtEl>
                                        <p:attrNameLst>
                                          <p:attrName>ppt_c</p:attrName>
                                        </p:attrNameLst>
                                      </p:cBhvr>
                                      <p:to>
                                        <a:srgbClr val="808080"/>
                                      </p:to>
                                    </p:animClr>
                                  </p:sub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8000"/>
                                  </p:iterate>
                                  <p:childTnLst>
                                    <p:set>
                                      <p:cBhvr override="childStyle">
                                        <p:cTn id="24" dur="500" fill="hold"/>
                                        <p:tgtEl>
                                          <p:spTgt spid="14">
                                            <p:txEl>
                                              <p:pRg st="3" end="3"/>
                                            </p:txEl>
                                          </p:spTgt>
                                        </p:tgtEl>
                                        <p:attrNameLst>
                                          <p:attrName>style.color</p:attrName>
                                        </p:attrNameLst>
                                      </p:cBhvr>
                                      <p:to>
                                        <p:clrVal>
                                          <a:schemeClr val="accent1"/>
                                        </p:clrVal>
                                      </p:to>
                                    </p:set>
                                    <p:set>
                                      <p:cBhvr>
                                        <p:cTn id="25" dur="500" fill="hold"/>
                                        <p:tgtEl>
                                          <p:spTgt spid="14">
                                            <p:txEl>
                                              <p:pRg st="3" end="3"/>
                                            </p:txEl>
                                          </p:spTgt>
                                        </p:tgtEl>
                                        <p:attrNameLst>
                                          <p:attrName>fillcolor</p:attrName>
                                        </p:attrNameLst>
                                      </p:cBhvr>
                                      <p:to>
                                        <p:clrVal>
                                          <a:schemeClr val="accent1"/>
                                        </p:clrVal>
                                      </p:to>
                                    </p:set>
                                    <p:set>
                                      <p:cBhvr>
                                        <p:cTn id="26" dur="500" fill="hold"/>
                                        <p:tgtEl>
                                          <p:spTgt spid="14">
                                            <p:txEl>
                                              <p:pRg st="3" end="3"/>
                                            </p:txEl>
                                          </p:spTgt>
                                        </p:tgtEl>
                                        <p:attrNameLst>
                                          <p:attrName>fill.type</p:attrName>
                                        </p:attrNameLst>
                                      </p:cBhvr>
                                      <p:to>
                                        <p:strVal val="solid"/>
                                      </p:to>
                                    </p:set>
                                  </p:childTnLst>
                                  <p:subTnLst>
                                    <p:animClr clrSpc="rgb" dir="cw">
                                      <p:cBhvr override="childStyle">
                                        <p:cTn dur="1" fill="hold" display="0" masterRel="nextClick" afterEffect="1"/>
                                        <p:tgtEl>
                                          <p:spTgt spid="14">
                                            <p:txEl>
                                              <p:pRg st="3" end="3"/>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8000"/>
                                  </p:iterate>
                                  <p:childTnLst>
                                    <p:set>
                                      <p:cBhvr override="childStyle">
                                        <p:cTn id="30" dur="500" fill="hold"/>
                                        <p:tgtEl>
                                          <p:spTgt spid="14">
                                            <p:txEl>
                                              <p:pRg st="4" end="4"/>
                                            </p:txEl>
                                          </p:spTgt>
                                        </p:tgtEl>
                                        <p:attrNameLst>
                                          <p:attrName>style.color</p:attrName>
                                        </p:attrNameLst>
                                      </p:cBhvr>
                                      <p:to>
                                        <p:clrVal>
                                          <a:schemeClr val="accent1"/>
                                        </p:clrVal>
                                      </p:to>
                                    </p:set>
                                    <p:set>
                                      <p:cBhvr>
                                        <p:cTn id="31" dur="500" fill="hold"/>
                                        <p:tgtEl>
                                          <p:spTgt spid="14">
                                            <p:txEl>
                                              <p:pRg st="4" end="4"/>
                                            </p:txEl>
                                          </p:spTgt>
                                        </p:tgtEl>
                                        <p:attrNameLst>
                                          <p:attrName>fillcolor</p:attrName>
                                        </p:attrNameLst>
                                      </p:cBhvr>
                                      <p:to>
                                        <p:clrVal>
                                          <a:schemeClr val="accent1"/>
                                        </p:clrVal>
                                      </p:to>
                                    </p:set>
                                    <p:set>
                                      <p:cBhvr>
                                        <p:cTn id="32" dur="500" fill="hold"/>
                                        <p:tgtEl>
                                          <p:spTgt spid="14">
                                            <p:txEl>
                                              <p:pRg st="4" end="4"/>
                                            </p:txEl>
                                          </p:spTgt>
                                        </p:tgtEl>
                                        <p:attrNameLst>
                                          <p:attrName>fill.type</p:attrName>
                                        </p:attrNameLst>
                                      </p:cBhvr>
                                      <p:to>
                                        <p:strVal val="solid"/>
                                      </p:to>
                                    </p:set>
                                  </p:childTnLst>
                                  <p:subTnLst>
                                    <p:animClr clrSpc="rgb" dir="cw">
                                      <p:cBhvr override="childStyle">
                                        <p:cTn dur="1" fill="hold" display="0" masterRel="nextClick" afterEffect="1"/>
                                        <p:tgtEl>
                                          <p:spTgt spid="14">
                                            <p:txEl>
                                              <p:pRg st="4" end="4"/>
                                            </p:txEl>
                                          </p:spTgt>
                                        </p:tgtEl>
                                        <p:attrNameLst>
                                          <p:attrName>ppt_c</p:attrName>
                                        </p:attrNameLst>
                                      </p:cBhvr>
                                      <p:to>
                                        <a:srgbClr val="808080"/>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6" descr="Image result for customers icon"/>
          <p:cNvSpPr>
            <a:spLocks noChangeAspect="1" noChangeArrowheads="1"/>
          </p:cNvSpPr>
          <p:nvPr/>
        </p:nvSpPr>
        <p:spPr bwMode="auto">
          <a:xfrm>
            <a:off x="1" y="-14445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712" tIns="39856" rIns="79712" bIns="39856" numCol="1" anchor="t" anchorCtr="0" compatLnSpc="1">
            <a:prstTxWarp prst="textNoShape">
              <a:avLst/>
            </a:prstTxWarp>
          </a:bodyPr>
          <a:lstStyle/>
          <a:p>
            <a:pPr defTabSz="457200"/>
            <a:endParaRPr lang="en-US">
              <a:solidFill>
                <a:srgbClr val="000000"/>
              </a:solidFill>
            </a:endParaRPr>
          </a:p>
        </p:txBody>
      </p:sp>
      <p:sp>
        <p:nvSpPr>
          <p:cNvPr id="35" name="Footer Placeholder 4"/>
          <p:cNvSpPr>
            <a:spLocks noGrp="1"/>
          </p:cNvSpPr>
          <p:nvPr>
            <p:ph type="ftr" sz="quarter" idx="4294967295"/>
          </p:nvPr>
        </p:nvSpPr>
        <p:spPr>
          <a:xfrm>
            <a:off x="2057404" y="6419088"/>
            <a:ext cx="4041648" cy="228600"/>
          </a:xfrm>
          <a:prstGeom prst="rect">
            <a:avLst/>
          </a:prstGeom>
        </p:spPr>
        <p:txBody>
          <a:bodyPr lIns="88825" tIns="44413" rIns="88825" bIns="44413"/>
          <a:lstStyle/>
          <a:p>
            <a:r>
              <a:rPr lang="en-US" sz="600" dirty="0">
                <a:solidFill>
                  <a:srgbClr val="333333"/>
                </a:solidFill>
                <a:latin typeface="Arial Narrow" pitchFamily="34"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TextBox 4"/>
          <p:cNvSpPr txBox="1"/>
          <p:nvPr/>
        </p:nvSpPr>
        <p:spPr>
          <a:xfrm>
            <a:off x="285092" y="260784"/>
            <a:ext cx="8477909" cy="437511"/>
          </a:xfrm>
          <a:prstGeom prst="rect">
            <a:avLst/>
          </a:prstGeom>
          <a:noFill/>
        </p:spPr>
        <p:txBody>
          <a:bodyPr wrap="square" lIns="67519" tIns="33760" rIns="67519" bIns="33760" rtlCol="0">
            <a:spAutoFit/>
          </a:bodyPr>
          <a:lstStyle/>
          <a:p>
            <a:r>
              <a:rPr lang="en-US" sz="2400" b="1" dirty="0" smtClean="0">
                <a:solidFill>
                  <a:schemeClr val="accent1"/>
                </a:solidFill>
              </a:rPr>
              <a:t>Linking Test Case to User Story</a:t>
            </a:r>
            <a:endParaRPr lang="en-US" sz="2400" b="1" i="1" dirty="0">
              <a:solidFill>
                <a:schemeClr val="accent1"/>
              </a:solidFill>
            </a:endParaRPr>
          </a:p>
        </p:txBody>
      </p:sp>
      <p:sp>
        <p:nvSpPr>
          <p:cNvPr id="14" name="TextBox 13"/>
          <p:cNvSpPr txBox="1"/>
          <p:nvPr/>
        </p:nvSpPr>
        <p:spPr>
          <a:xfrm>
            <a:off x="341792" y="990602"/>
            <a:ext cx="7825666" cy="2616101"/>
          </a:xfrm>
          <a:prstGeom prst="rect">
            <a:avLst/>
          </a:prstGeom>
          <a:noFill/>
        </p:spPr>
        <p:txBody>
          <a:bodyPr wrap="square" rtlCol="0">
            <a:spAutoFit/>
          </a:bodyPr>
          <a:lstStyle/>
          <a:p>
            <a:pPr marL="285750" indent="-285750" defTabSz="457200">
              <a:spcBef>
                <a:spcPts val="1200"/>
              </a:spcBef>
              <a:buFont typeface="Arial" pitchFamily="34" charset="0"/>
              <a:buChar char="•"/>
            </a:pPr>
            <a:r>
              <a:rPr lang="en-US" sz="2400" dirty="0" smtClean="0">
                <a:solidFill>
                  <a:srgbClr val="000000"/>
                </a:solidFill>
              </a:rPr>
              <a:t>Add the Test Details – Test Steps, Test Data(if applicable), Expected Result</a:t>
            </a:r>
            <a:endParaRPr lang="en-US" sz="2400" dirty="0">
              <a:solidFill>
                <a:srgbClr val="000000"/>
              </a:solidFill>
            </a:endParaRPr>
          </a:p>
          <a:p>
            <a:pPr marL="285750" indent="-285750" defTabSz="457200">
              <a:spcBef>
                <a:spcPts val="1200"/>
              </a:spcBef>
              <a:buFont typeface="Arial" pitchFamily="34" charset="0"/>
              <a:buChar char="•"/>
            </a:pPr>
            <a:r>
              <a:rPr lang="en-US" sz="2400" dirty="0" smtClean="0">
                <a:solidFill>
                  <a:srgbClr val="000000"/>
                </a:solidFill>
              </a:rPr>
              <a:t>Link the test case to the User Story by selecting the link type as ‘relates to’</a:t>
            </a:r>
            <a:endParaRPr lang="en-US" sz="2400" dirty="0">
              <a:solidFill>
                <a:srgbClr val="000000"/>
              </a:solidFill>
            </a:endParaRPr>
          </a:p>
          <a:p>
            <a:pPr marL="285750" indent="-285750" defTabSz="457200">
              <a:spcBef>
                <a:spcPts val="1200"/>
              </a:spcBef>
              <a:buFont typeface="Arial" pitchFamily="34" charset="0"/>
              <a:buChar char="•"/>
            </a:pPr>
            <a:r>
              <a:rPr lang="en-US" sz="2400" dirty="0" smtClean="0">
                <a:solidFill>
                  <a:srgbClr val="000000"/>
                </a:solidFill>
              </a:rPr>
              <a:t>View the linked test case under the User Story</a:t>
            </a:r>
          </a:p>
          <a:p>
            <a:pPr defTabSz="457200"/>
            <a:endParaRPr lang="en-US" sz="2400" dirty="0">
              <a:solidFill>
                <a:srgbClr val="000000"/>
              </a:solidFill>
            </a:endParaRPr>
          </a:p>
        </p:txBody>
      </p:sp>
      <p:sp>
        <p:nvSpPr>
          <p:cNvPr id="7" name="Rounded Rectangle 6"/>
          <p:cNvSpPr/>
          <p:nvPr/>
        </p:nvSpPr>
        <p:spPr>
          <a:xfrm>
            <a:off x="480134" y="5257800"/>
            <a:ext cx="8359066" cy="6858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Linking the test cases to the user story will help to track the test status on a user story level.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4431384"/>
            <a:ext cx="762000" cy="781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7669565" y="6019800"/>
            <a:ext cx="1461858" cy="523220"/>
          </a:xfrm>
          <a:prstGeom prst="rect">
            <a:avLst/>
          </a:prstGeom>
          <a:noFill/>
        </p:spPr>
        <p:txBody>
          <a:bodyPr wrap="square" rtlCol="0">
            <a:spAutoFit/>
          </a:bodyPr>
          <a:lstStyle/>
          <a:p>
            <a:pPr algn="ctr"/>
            <a:r>
              <a:rPr lang="en-US" sz="1400" dirty="0" smtClean="0">
                <a:effectLst>
                  <a:outerShdw blurRad="38100" dist="38100" dir="2700000" algn="tl">
                    <a:srgbClr val="000000">
                      <a:alpha val="43137"/>
                    </a:srgbClr>
                  </a:outerShdw>
                </a:effectLst>
              </a:rPr>
              <a:t>Plan Test Cycles</a:t>
            </a:r>
            <a:endParaRPr lang="en-US" sz="1400" dirty="0">
              <a:effectLst>
                <a:outerShdw blurRad="38100" dist="38100" dir="2700000" algn="tl">
                  <a:srgbClr val="000000">
                    <a:alpha val="43137"/>
                  </a:srgbClr>
                </a:outerShdw>
              </a:effectLst>
            </a:endParaRPr>
          </a:p>
        </p:txBody>
      </p:sp>
      <p:sp>
        <p:nvSpPr>
          <p:cNvPr id="17" name="Right Arrow 16"/>
          <p:cNvSpPr/>
          <p:nvPr/>
        </p:nvSpPr>
        <p:spPr>
          <a:xfrm>
            <a:off x="7620000" y="6400800"/>
            <a:ext cx="1524000" cy="457200"/>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effectLst>
                  <a:outerShdw blurRad="38100" dist="38100" dir="2700000" algn="tl">
                    <a:srgbClr val="000000">
                      <a:alpha val="43137"/>
                    </a:srgbClr>
                  </a:outerShdw>
                </a:effectLst>
              </a:rPr>
              <a:t>NEXT</a:t>
            </a:r>
            <a:endParaRPr lang="en-US"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376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8000"/>
                                  </p:iterate>
                                  <p:childTnLst>
                                    <p:set>
                                      <p:cBhvr override="childStyle">
                                        <p:cTn id="6" dur="500" fill="hold"/>
                                        <p:tgtEl>
                                          <p:spTgt spid="14">
                                            <p:txEl>
                                              <p:pRg st="0" end="0"/>
                                            </p:txEl>
                                          </p:spTgt>
                                        </p:tgtEl>
                                        <p:attrNameLst>
                                          <p:attrName>style.color</p:attrName>
                                        </p:attrNameLst>
                                      </p:cBhvr>
                                      <p:to>
                                        <p:clrVal>
                                          <a:schemeClr val="accent1"/>
                                        </p:clrVal>
                                      </p:to>
                                    </p:set>
                                    <p:set>
                                      <p:cBhvr>
                                        <p:cTn id="7" dur="500" fill="hold"/>
                                        <p:tgtEl>
                                          <p:spTgt spid="14">
                                            <p:txEl>
                                              <p:pRg st="0" end="0"/>
                                            </p:txEl>
                                          </p:spTgt>
                                        </p:tgtEl>
                                        <p:attrNameLst>
                                          <p:attrName>fillcolor</p:attrName>
                                        </p:attrNameLst>
                                      </p:cBhvr>
                                      <p:to>
                                        <p:clrVal>
                                          <a:schemeClr val="accent1"/>
                                        </p:clrVal>
                                      </p:to>
                                    </p:set>
                                    <p:set>
                                      <p:cBhvr>
                                        <p:cTn id="8" dur="500" fill="hold"/>
                                        <p:tgtEl>
                                          <p:spTgt spid="14">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14">
                                            <p:txEl>
                                              <p:pRg st="0" end="0"/>
                                            </p:txEl>
                                          </p:spTgt>
                                        </p:tgtEl>
                                        <p:attrNameLst>
                                          <p:attrName>ppt_c</p:attrName>
                                        </p:attrNameLst>
                                      </p:cBhvr>
                                      <p:to>
                                        <a:srgbClr val="808080"/>
                                      </p:to>
                                    </p:animClr>
                                  </p:sub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8000"/>
                                  </p:iterate>
                                  <p:childTnLst>
                                    <p:set>
                                      <p:cBhvr override="childStyle">
                                        <p:cTn id="12" dur="500" fill="hold"/>
                                        <p:tgtEl>
                                          <p:spTgt spid="14">
                                            <p:txEl>
                                              <p:pRg st="1" end="1"/>
                                            </p:txEl>
                                          </p:spTgt>
                                        </p:tgtEl>
                                        <p:attrNameLst>
                                          <p:attrName>style.color</p:attrName>
                                        </p:attrNameLst>
                                      </p:cBhvr>
                                      <p:to>
                                        <p:clrVal>
                                          <a:schemeClr val="accent1"/>
                                        </p:clrVal>
                                      </p:to>
                                    </p:set>
                                    <p:set>
                                      <p:cBhvr>
                                        <p:cTn id="13" dur="500" fill="hold"/>
                                        <p:tgtEl>
                                          <p:spTgt spid="14">
                                            <p:txEl>
                                              <p:pRg st="1" end="1"/>
                                            </p:txEl>
                                          </p:spTgt>
                                        </p:tgtEl>
                                        <p:attrNameLst>
                                          <p:attrName>fillcolor</p:attrName>
                                        </p:attrNameLst>
                                      </p:cBhvr>
                                      <p:to>
                                        <p:clrVal>
                                          <a:schemeClr val="accent1"/>
                                        </p:clrVal>
                                      </p:to>
                                    </p:set>
                                    <p:set>
                                      <p:cBhvr>
                                        <p:cTn id="14" dur="500" fill="hold"/>
                                        <p:tgtEl>
                                          <p:spTgt spid="14">
                                            <p:txEl>
                                              <p:pRg st="1" end="1"/>
                                            </p:txEl>
                                          </p:spTgt>
                                        </p:tgtEl>
                                        <p:attrNameLst>
                                          <p:attrName>fill.type</p:attrName>
                                        </p:attrNameLst>
                                      </p:cBhvr>
                                      <p:to>
                                        <p:strVal val="solid"/>
                                      </p:to>
                                    </p:set>
                                  </p:childTnLst>
                                  <p:subTnLst>
                                    <p:animClr clrSpc="rgb" dir="cw">
                                      <p:cBhvr override="childStyle">
                                        <p:cTn dur="1" fill="hold" display="0" masterRel="nextClick" afterEffect="1"/>
                                        <p:tgtEl>
                                          <p:spTgt spid="14">
                                            <p:txEl>
                                              <p:pRg st="1" end="1"/>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8000"/>
                                  </p:iterate>
                                  <p:childTnLst>
                                    <p:set>
                                      <p:cBhvr override="childStyle">
                                        <p:cTn id="18" dur="500" fill="hold"/>
                                        <p:tgtEl>
                                          <p:spTgt spid="14">
                                            <p:txEl>
                                              <p:pRg st="2" end="2"/>
                                            </p:txEl>
                                          </p:spTgt>
                                        </p:tgtEl>
                                        <p:attrNameLst>
                                          <p:attrName>style.color</p:attrName>
                                        </p:attrNameLst>
                                      </p:cBhvr>
                                      <p:to>
                                        <p:clrVal>
                                          <a:schemeClr val="accent1"/>
                                        </p:clrVal>
                                      </p:to>
                                    </p:set>
                                    <p:set>
                                      <p:cBhvr>
                                        <p:cTn id="19" dur="500" fill="hold"/>
                                        <p:tgtEl>
                                          <p:spTgt spid="14">
                                            <p:txEl>
                                              <p:pRg st="2" end="2"/>
                                            </p:txEl>
                                          </p:spTgt>
                                        </p:tgtEl>
                                        <p:attrNameLst>
                                          <p:attrName>fillcolor</p:attrName>
                                        </p:attrNameLst>
                                      </p:cBhvr>
                                      <p:to>
                                        <p:clrVal>
                                          <a:schemeClr val="accent1"/>
                                        </p:clrVal>
                                      </p:to>
                                    </p:set>
                                    <p:set>
                                      <p:cBhvr>
                                        <p:cTn id="20" dur="500" fill="hold"/>
                                        <p:tgtEl>
                                          <p:spTgt spid="14">
                                            <p:txEl>
                                              <p:pRg st="2" end="2"/>
                                            </p:txEl>
                                          </p:spTgt>
                                        </p:tgtEl>
                                        <p:attrNameLst>
                                          <p:attrName>fill.type</p:attrName>
                                        </p:attrNameLst>
                                      </p:cBhvr>
                                      <p:to>
                                        <p:strVal val="solid"/>
                                      </p:to>
                                    </p:set>
                                  </p:childTnLst>
                                  <p:subTnLst>
                                    <p:animClr clrSpc="rgb" dir="cw">
                                      <p:cBhvr override="childStyle">
                                        <p:cTn dur="1" fill="hold" display="0" masterRel="nextClick" afterEffect="1"/>
                                        <p:tgtEl>
                                          <p:spTgt spid="14">
                                            <p:txEl>
                                              <p:pRg st="2" end="2"/>
                                            </p:txEl>
                                          </p:spTgt>
                                        </p:tgtEl>
                                        <p:attrNameLst>
                                          <p:attrName>ppt_c</p:attrName>
                                        </p:attrNameLst>
                                      </p:cBhvr>
                                      <p:to>
                                        <a:srgbClr val="808080"/>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6" descr="Image result for customers icon"/>
          <p:cNvSpPr>
            <a:spLocks noChangeAspect="1" noChangeArrowheads="1"/>
          </p:cNvSpPr>
          <p:nvPr/>
        </p:nvSpPr>
        <p:spPr bwMode="auto">
          <a:xfrm>
            <a:off x="1" y="-14445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712" tIns="39856" rIns="79712" bIns="39856" numCol="1" anchor="t" anchorCtr="0" compatLnSpc="1">
            <a:prstTxWarp prst="textNoShape">
              <a:avLst/>
            </a:prstTxWarp>
          </a:bodyPr>
          <a:lstStyle/>
          <a:p>
            <a:pPr defTabSz="457200"/>
            <a:endParaRPr lang="en-US">
              <a:solidFill>
                <a:srgbClr val="000000"/>
              </a:solidFill>
            </a:endParaRPr>
          </a:p>
        </p:txBody>
      </p:sp>
      <p:sp>
        <p:nvSpPr>
          <p:cNvPr id="35" name="Footer Placeholder 4"/>
          <p:cNvSpPr>
            <a:spLocks noGrp="1"/>
          </p:cNvSpPr>
          <p:nvPr>
            <p:ph type="ftr" sz="quarter" idx="4294967295"/>
          </p:nvPr>
        </p:nvSpPr>
        <p:spPr>
          <a:xfrm>
            <a:off x="2057404" y="6419088"/>
            <a:ext cx="4041648" cy="228600"/>
          </a:xfrm>
          <a:prstGeom prst="rect">
            <a:avLst/>
          </a:prstGeom>
        </p:spPr>
        <p:txBody>
          <a:bodyPr lIns="88825" tIns="44413" rIns="88825" bIns="44413"/>
          <a:lstStyle/>
          <a:p>
            <a:r>
              <a:rPr lang="en-US" sz="600" dirty="0">
                <a:solidFill>
                  <a:srgbClr val="333333"/>
                </a:solidFill>
                <a:latin typeface="Arial Narrow" pitchFamily="34"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TextBox 4"/>
          <p:cNvSpPr txBox="1"/>
          <p:nvPr/>
        </p:nvSpPr>
        <p:spPr>
          <a:xfrm>
            <a:off x="285092" y="260784"/>
            <a:ext cx="8477909" cy="437511"/>
          </a:xfrm>
          <a:prstGeom prst="rect">
            <a:avLst/>
          </a:prstGeom>
          <a:noFill/>
        </p:spPr>
        <p:txBody>
          <a:bodyPr wrap="square" lIns="67519" tIns="33760" rIns="67519" bIns="33760" rtlCol="0">
            <a:spAutoFit/>
          </a:bodyPr>
          <a:lstStyle/>
          <a:p>
            <a:r>
              <a:rPr lang="en-US" sz="2400" b="1" dirty="0" smtClean="0">
                <a:solidFill>
                  <a:schemeClr val="accent1"/>
                </a:solidFill>
              </a:rPr>
              <a:t>Plan Progression and Regression Test Cycles</a:t>
            </a:r>
            <a:endParaRPr lang="en-US" sz="2000" b="1" i="1" dirty="0">
              <a:solidFill>
                <a:schemeClr val="tx1">
                  <a:lumMod val="75000"/>
                  <a:lumOff val="25000"/>
                </a:schemeClr>
              </a:solidFill>
            </a:endParaRPr>
          </a:p>
        </p:txBody>
      </p:sp>
      <p:sp>
        <p:nvSpPr>
          <p:cNvPr id="14" name="TextBox 13"/>
          <p:cNvSpPr txBox="1"/>
          <p:nvPr/>
        </p:nvSpPr>
        <p:spPr>
          <a:xfrm>
            <a:off x="341792" y="838202"/>
            <a:ext cx="7964008" cy="4031873"/>
          </a:xfrm>
          <a:prstGeom prst="rect">
            <a:avLst/>
          </a:prstGeom>
          <a:noFill/>
        </p:spPr>
        <p:txBody>
          <a:bodyPr wrap="square" rtlCol="0">
            <a:spAutoFit/>
          </a:bodyPr>
          <a:lstStyle/>
          <a:p>
            <a:pPr marL="285750" indent="-285750" defTabSz="457200">
              <a:spcBef>
                <a:spcPts val="1200"/>
              </a:spcBef>
              <a:buFont typeface="Arial" pitchFamily="34" charset="0"/>
              <a:buChar char="•"/>
            </a:pPr>
            <a:r>
              <a:rPr lang="en-US" sz="2400" dirty="0" smtClean="0">
                <a:solidFill>
                  <a:srgbClr val="000000"/>
                </a:solidFill>
              </a:rPr>
              <a:t>Go to Tests -&gt; Plan Test Cycle.</a:t>
            </a:r>
            <a:endParaRPr lang="en-US" sz="2400" dirty="0">
              <a:solidFill>
                <a:srgbClr val="000000"/>
              </a:solidFill>
            </a:endParaRPr>
          </a:p>
          <a:p>
            <a:pPr marL="285750" indent="-285750" defTabSz="457200">
              <a:spcBef>
                <a:spcPts val="1200"/>
              </a:spcBef>
              <a:buFont typeface="Arial" pitchFamily="34" charset="0"/>
              <a:buChar char="•"/>
            </a:pPr>
            <a:r>
              <a:rPr lang="en-US" sz="2400" dirty="0" smtClean="0">
                <a:solidFill>
                  <a:srgbClr val="000000"/>
                </a:solidFill>
              </a:rPr>
              <a:t>Create a new Test Cycle for Progression Testing</a:t>
            </a:r>
          </a:p>
          <a:p>
            <a:pPr marL="285750" indent="-285750" defTabSz="457200">
              <a:spcBef>
                <a:spcPts val="1200"/>
              </a:spcBef>
              <a:buFont typeface="Arial" pitchFamily="34" charset="0"/>
              <a:buChar char="•"/>
            </a:pPr>
            <a:r>
              <a:rPr lang="en-US" sz="2400" dirty="0" smtClean="0">
                <a:solidFill>
                  <a:srgbClr val="000000"/>
                </a:solidFill>
              </a:rPr>
              <a:t>Mention the Release Version and Environment as either ‘Production’ or ‘Non-Production’ ( E2E , SIT, UAT)</a:t>
            </a:r>
          </a:p>
          <a:p>
            <a:pPr marL="285750" indent="-285750" defTabSz="457200">
              <a:spcBef>
                <a:spcPts val="1200"/>
              </a:spcBef>
              <a:buFont typeface="Arial" pitchFamily="34" charset="0"/>
              <a:buChar char="•"/>
            </a:pPr>
            <a:r>
              <a:rPr lang="en-US" sz="2400" dirty="0" smtClean="0">
                <a:solidFill>
                  <a:srgbClr val="000000"/>
                </a:solidFill>
              </a:rPr>
              <a:t>Create Test Cycle for Regression Testing</a:t>
            </a:r>
          </a:p>
          <a:p>
            <a:pPr marL="285750" indent="-285750" defTabSz="457200">
              <a:spcBef>
                <a:spcPts val="1200"/>
              </a:spcBef>
              <a:buFont typeface="Arial" pitchFamily="34" charset="0"/>
              <a:buChar char="•"/>
            </a:pPr>
            <a:r>
              <a:rPr lang="en-US" sz="2400" dirty="0">
                <a:solidFill>
                  <a:srgbClr val="000000"/>
                </a:solidFill>
              </a:rPr>
              <a:t>Mention the Release Version, Environment as either ‘Production’ or ‘Non-Production</a:t>
            </a:r>
            <a:r>
              <a:rPr lang="en-US" sz="2400" dirty="0" smtClean="0">
                <a:solidFill>
                  <a:srgbClr val="000000"/>
                </a:solidFill>
              </a:rPr>
              <a:t>’</a:t>
            </a:r>
          </a:p>
          <a:p>
            <a:pPr defTabSz="457200"/>
            <a:endParaRPr lang="en-US" sz="2400" dirty="0">
              <a:solidFill>
                <a:srgbClr val="000000"/>
              </a:solidFill>
            </a:endParaRPr>
          </a:p>
        </p:txBody>
      </p:sp>
      <p:sp>
        <p:nvSpPr>
          <p:cNvPr id="8" name="Rounded Rectangle 7"/>
          <p:cNvSpPr/>
          <p:nvPr/>
        </p:nvSpPr>
        <p:spPr>
          <a:xfrm>
            <a:off x="480134" y="5257800"/>
            <a:ext cx="8359066" cy="6858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Test Cycles planning allows test cases to be grouped logically to a </a:t>
            </a:r>
            <a:r>
              <a:rPr lang="en-US" dirty="0" smtClean="0">
                <a:solidFill>
                  <a:schemeClr val="bg1"/>
                </a:solidFill>
              </a:rPr>
              <a:t>version.</a:t>
            </a:r>
            <a:endParaRPr lang="en-US" dirty="0">
              <a:solidFill>
                <a:schemeClr val="bg1"/>
              </a:solidFill>
            </a:endParaRPr>
          </a:p>
          <a:p>
            <a:pPr algn="ctr"/>
            <a:r>
              <a:rPr lang="en-US" dirty="0">
                <a:solidFill>
                  <a:schemeClr val="bg1"/>
                </a:solidFill>
              </a:rPr>
              <a:t>Enables ability to track test case progress and execution cycles.</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4431384"/>
            <a:ext cx="762000" cy="781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467600" y="6019800"/>
            <a:ext cx="1461858" cy="523220"/>
          </a:xfrm>
          <a:prstGeom prst="rect">
            <a:avLst/>
          </a:prstGeom>
          <a:noFill/>
        </p:spPr>
        <p:txBody>
          <a:bodyPr wrap="square" rtlCol="0">
            <a:spAutoFit/>
          </a:bodyPr>
          <a:lstStyle/>
          <a:p>
            <a:pPr algn="ctr"/>
            <a:r>
              <a:rPr lang="en-US" sz="1400" dirty="0" smtClean="0">
                <a:effectLst>
                  <a:outerShdw blurRad="38100" dist="38100" dir="2700000" algn="tl">
                    <a:srgbClr val="000000">
                      <a:alpha val="43137"/>
                    </a:srgbClr>
                  </a:outerShdw>
                </a:effectLst>
              </a:rPr>
              <a:t>Add Test cases to Test Cycles</a:t>
            </a:r>
            <a:endParaRPr lang="en-US" sz="1400" dirty="0">
              <a:effectLst>
                <a:outerShdw blurRad="38100" dist="38100" dir="2700000" algn="tl">
                  <a:srgbClr val="000000">
                    <a:alpha val="43137"/>
                  </a:srgbClr>
                </a:outerShdw>
              </a:effectLst>
            </a:endParaRPr>
          </a:p>
        </p:txBody>
      </p:sp>
      <p:sp>
        <p:nvSpPr>
          <p:cNvPr id="15" name="Right Arrow 14"/>
          <p:cNvSpPr/>
          <p:nvPr/>
        </p:nvSpPr>
        <p:spPr>
          <a:xfrm>
            <a:off x="7620000" y="6400800"/>
            <a:ext cx="1524000" cy="457200"/>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effectLst>
                  <a:outerShdw blurRad="38100" dist="38100" dir="2700000" algn="tl">
                    <a:srgbClr val="000000">
                      <a:alpha val="43137"/>
                    </a:srgbClr>
                  </a:outerShdw>
                </a:effectLst>
              </a:rPr>
              <a:t>NEXT</a:t>
            </a:r>
            <a:endParaRPr lang="en-US"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7357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8000"/>
                                  </p:iterate>
                                  <p:childTnLst>
                                    <p:set>
                                      <p:cBhvr override="childStyle">
                                        <p:cTn id="6" dur="500" fill="hold"/>
                                        <p:tgtEl>
                                          <p:spTgt spid="14">
                                            <p:txEl>
                                              <p:pRg st="0" end="0"/>
                                            </p:txEl>
                                          </p:spTgt>
                                        </p:tgtEl>
                                        <p:attrNameLst>
                                          <p:attrName>style.color</p:attrName>
                                        </p:attrNameLst>
                                      </p:cBhvr>
                                      <p:to>
                                        <p:clrVal>
                                          <a:schemeClr val="accent1"/>
                                        </p:clrVal>
                                      </p:to>
                                    </p:set>
                                    <p:set>
                                      <p:cBhvr>
                                        <p:cTn id="7" dur="500" fill="hold"/>
                                        <p:tgtEl>
                                          <p:spTgt spid="14">
                                            <p:txEl>
                                              <p:pRg st="0" end="0"/>
                                            </p:txEl>
                                          </p:spTgt>
                                        </p:tgtEl>
                                        <p:attrNameLst>
                                          <p:attrName>fillcolor</p:attrName>
                                        </p:attrNameLst>
                                      </p:cBhvr>
                                      <p:to>
                                        <p:clrVal>
                                          <a:schemeClr val="accent1"/>
                                        </p:clrVal>
                                      </p:to>
                                    </p:set>
                                    <p:set>
                                      <p:cBhvr>
                                        <p:cTn id="8" dur="500" fill="hold"/>
                                        <p:tgtEl>
                                          <p:spTgt spid="14">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14">
                                            <p:txEl>
                                              <p:pRg st="0" end="0"/>
                                            </p:txEl>
                                          </p:spTgt>
                                        </p:tgtEl>
                                        <p:attrNameLst>
                                          <p:attrName>ppt_c</p:attrName>
                                        </p:attrNameLst>
                                      </p:cBhvr>
                                      <p:to>
                                        <a:srgbClr val="808080"/>
                                      </p:to>
                                    </p:animClr>
                                  </p:sub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8000"/>
                                  </p:iterate>
                                  <p:childTnLst>
                                    <p:set>
                                      <p:cBhvr override="childStyle">
                                        <p:cTn id="12" dur="500" fill="hold"/>
                                        <p:tgtEl>
                                          <p:spTgt spid="14">
                                            <p:txEl>
                                              <p:pRg st="1" end="1"/>
                                            </p:txEl>
                                          </p:spTgt>
                                        </p:tgtEl>
                                        <p:attrNameLst>
                                          <p:attrName>style.color</p:attrName>
                                        </p:attrNameLst>
                                      </p:cBhvr>
                                      <p:to>
                                        <p:clrVal>
                                          <a:schemeClr val="accent1"/>
                                        </p:clrVal>
                                      </p:to>
                                    </p:set>
                                    <p:set>
                                      <p:cBhvr>
                                        <p:cTn id="13" dur="500" fill="hold"/>
                                        <p:tgtEl>
                                          <p:spTgt spid="14">
                                            <p:txEl>
                                              <p:pRg st="1" end="1"/>
                                            </p:txEl>
                                          </p:spTgt>
                                        </p:tgtEl>
                                        <p:attrNameLst>
                                          <p:attrName>fillcolor</p:attrName>
                                        </p:attrNameLst>
                                      </p:cBhvr>
                                      <p:to>
                                        <p:clrVal>
                                          <a:schemeClr val="accent1"/>
                                        </p:clrVal>
                                      </p:to>
                                    </p:set>
                                    <p:set>
                                      <p:cBhvr>
                                        <p:cTn id="14" dur="500" fill="hold"/>
                                        <p:tgtEl>
                                          <p:spTgt spid="14">
                                            <p:txEl>
                                              <p:pRg st="1" end="1"/>
                                            </p:txEl>
                                          </p:spTgt>
                                        </p:tgtEl>
                                        <p:attrNameLst>
                                          <p:attrName>fill.type</p:attrName>
                                        </p:attrNameLst>
                                      </p:cBhvr>
                                      <p:to>
                                        <p:strVal val="solid"/>
                                      </p:to>
                                    </p:set>
                                  </p:childTnLst>
                                  <p:subTnLst>
                                    <p:animClr clrSpc="rgb" dir="cw">
                                      <p:cBhvr override="childStyle">
                                        <p:cTn dur="1" fill="hold" display="0" masterRel="nextClick" afterEffect="1"/>
                                        <p:tgtEl>
                                          <p:spTgt spid="14">
                                            <p:txEl>
                                              <p:pRg st="1" end="1"/>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8000"/>
                                  </p:iterate>
                                  <p:childTnLst>
                                    <p:set>
                                      <p:cBhvr override="childStyle">
                                        <p:cTn id="18" dur="500" fill="hold"/>
                                        <p:tgtEl>
                                          <p:spTgt spid="14">
                                            <p:txEl>
                                              <p:pRg st="2" end="2"/>
                                            </p:txEl>
                                          </p:spTgt>
                                        </p:tgtEl>
                                        <p:attrNameLst>
                                          <p:attrName>style.color</p:attrName>
                                        </p:attrNameLst>
                                      </p:cBhvr>
                                      <p:to>
                                        <p:clrVal>
                                          <a:schemeClr val="accent1"/>
                                        </p:clrVal>
                                      </p:to>
                                    </p:set>
                                    <p:set>
                                      <p:cBhvr>
                                        <p:cTn id="19" dur="500" fill="hold"/>
                                        <p:tgtEl>
                                          <p:spTgt spid="14">
                                            <p:txEl>
                                              <p:pRg st="2" end="2"/>
                                            </p:txEl>
                                          </p:spTgt>
                                        </p:tgtEl>
                                        <p:attrNameLst>
                                          <p:attrName>fillcolor</p:attrName>
                                        </p:attrNameLst>
                                      </p:cBhvr>
                                      <p:to>
                                        <p:clrVal>
                                          <a:schemeClr val="accent1"/>
                                        </p:clrVal>
                                      </p:to>
                                    </p:set>
                                    <p:set>
                                      <p:cBhvr>
                                        <p:cTn id="20" dur="500" fill="hold"/>
                                        <p:tgtEl>
                                          <p:spTgt spid="14">
                                            <p:txEl>
                                              <p:pRg st="2" end="2"/>
                                            </p:txEl>
                                          </p:spTgt>
                                        </p:tgtEl>
                                        <p:attrNameLst>
                                          <p:attrName>fill.type</p:attrName>
                                        </p:attrNameLst>
                                      </p:cBhvr>
                                      <p:to>
                                        <p:strVal val="solid"/>
                                      </p:to>
                                    </p:set>
                                  </p:childTnLst>
                                  <p:subTnLst>
                                    <p:animClr clrSpc="rgb" dir="cw">
                                      <p:cBhvr override="childStyle">
                                        <p:cTn dur="1" fill="hold" display="0" masterRel="nextClick" afterEffect="1"/>
                                        <p:tgtEl>
                                          <p:spTgt spid="14">
                                            <p:txEl>
                                              <p:pRg st="2" end="2"/>
                                            </p:txEl>
                                          </p:spTgt>
                                        </p:tgtEl>
                                        <p:attrNameLst>
                                          <p:attrName>ppt_c</p:attrName>
                                        </p:attrNameLst>
                                      </p:cBhvr>
                                      <p:to>
                                        <a:srgbClr val="808080"/>
                                      </p:to>
                                    </p:animClr>
                                  </p:sub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8000"/>
                                  </p:iterate>
                                  <p:childTnLst>
                                    <p:set>
                                      <p:cBhvr override="childStyle">
                                        <p:cTn id="24" dur="500" fill="hold"/>
                                        <p:tgtEl>
                                          <p:spTgt spid="14">
                                            <p:txEl>
                                              <p:pRg st="3" end="3"/>
                                            </p:txEl>
                                          </p:spTgt>
                                        </p:tgtEl>
                                        <p:attrNameLst>
                                          <p:attrName>style.color</p:attrName>
                                        </p:attrNameLst>
                                      </p:cBhvr>
                                      <p:to>
                                        <p:clrVal>
                                          <a:schemeClr val="accent1"/>
                                        </p:clrVal>
                                      </p:to>
                                    </p:set>
                                    <p:set>
                                      <p:cBhvr>
                                        <p:cTn id="25" dur="500" fill="hold"/>
                                        <p:tgtEl>
                                          <p:spTgt spid="14">
                                            <p:txEl>
                                              <p:pRg st="3" end="3"/>
                                            </p:txEl>
                                          </p:spTgt>
                                        </p:tgtEl>
                                        <p:attrNameLst>
                                          <p:attrName>fillcolor</p:attrName>
                                        </p:attrNameLst>
                                      </p:cBhvr>
                                      <p:to>
                                        <p:clrVal>
                                          <a:schemeClr val="accent1"/>
                                        </p:clrVal>
                                      </p:to>
                                    </p:set>
                                    <p:set>
                                      <p:cBhvr>
                                        <p:cTn id="26" dur="500" fill="hold"/>
                                        <p:tgtEl>
                                          <p:spTgt spid="14">
                                            <p:txEl>
                                              <p:pRg st="3" end="3"/>
                                            </p:txEl>
                                          </p:spTgt>
                                        </p:tgtEl>
                                        <p:attrNameLst>
                                          <p:attrName>fill.type</p:attrName>
                                        </p:attrNameLst>
                                      </p:cBhvr>
                                      <p:to>
                                        <p:strVal val="solid"/>
                                      </p:to>
                                    </p:set>
                                  </p:childTnLst>
                                  <p:subTnLst>
                                    <p:animClr clrSpc="rgb" dir="cw">
                                      <p:cBhvr override="childStyle">
                                        <p:cTn dur="1" fill="hold" display="0" masterRel="nextClick" afterEffect="1"/>
                                        <p:tgtEl>
                                          <p:spTgt spid="14">
                                            <p:txEl>
                                              <p:pRg st="3" end="3"/>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8000"/>
                                  </p:iterate>
                                  <p:childTnLst>
                                    <p:set>
                                      <p:cBhvr override="childStyle">
                                        <p:cTn id="30" dur="500" fill="hold"/>
                                        <p:tgtEl>
                                          <p:spTgt spid="14">
                                            <p:txEl>
                                              <p:pRg st="4" end="4"/>
                                            </p:txEl>
                                          </p:spTgt>
                                        </p:tgtEl>
                                        <p:attrNameLst>
                                          <p:attrName>style.color</p:attrName>
                                        </p:attrNameLst>
                                      </p:cBhvr>
                                      <p:to>
                                        <p:clrVal>
                                          <a:schemeClr val="accent1"/>
                                        </p:clrVal>
                                      </p:to>
                                    </p:set>
                                    <p:set>
                                      <p:cBhvr>
                                        <p:cTn id="31" dur="500" fill="hold"/>
                                        <p:tgtEl>
                                          <p:spTgt spid="14">
                                            <p:txEl>
                                              <p:pRg st="4" end="4"/>
                                            </p:txEl>
                                          </p:spTgt>
                                        </p:tgtEl>
                                        <p:attrNameLst>
                                          <p:attrName>fillcolor</p:attrName>
                                        </p:attrNameLst>
                                      </p:cBhvr>
                                      <p:to>
                                        <p:clrVal>
                                          <a:schemeClr val="accent1"/>
                                        </p:clrVal>
                                      </p:to>
                                    </p:set>
                                    <p:set>
                                      <p:cBhvr>
                                        <p:cTn id="32" dur="500" fill="hold"/>
                                        <p:tgtEl>
                                          <p:spTgt spid="14">
                                            <p:txEl>
                                              <p:pRg st="4" end="4"/>
                                            </p:txEl>
                                          </p:spTgt>
                                        </p:tgtEl>
                                        <p:attrNameLst>
                                          <p:attrName>fill.type</p:attrName>
                                        </p:attrNameLst>
                                      </p:cBhvr>
                                      <p:to>
                                        <p:strVal val="solid"/>
                                      </p:to>
                                    </p:set>
                                  </p:childTnLst>
                                  <p:subTnLst>
                                    <p:animClr clrSpc="rgb" dir="cw">
                                      <p:cBhvr override="childStyle">
                                        <p:cTn dur="1" fill="hold" display="0" masterRel="nextClick" afterEffect="1"/>
                                        <p:tgtEl>
                                          <p:spTgt spid="14">
                                            <p:txEl>
                                              <p:pRg st="4" end="4"/>
                                            </p:txEl>
                                          </p:spTgt>
                                        </p:tgtEl>
                                        <p:attrNameLst>
                                          <p:attrName>ppt_c</p:attrName>
                                        </p:attrNameLst>
                                      </p:cBhvr>
                                      <p:to>
                                        <a:srgbClr val="808080"/>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6" descr="Image result for customers icon"/>
          <p:cNvSpPr>
            <a:spLocks noChangeAspect="1" noChangeArrowheads="1"/>
          </p:cNvSpPr>
          <p:nvPr/>
        </p:nvSpPr>
        <p:spPr bwMode="auto">
          <a:xfrm>
            <a:off x="1" y="-14445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712" tIns="39856" rIns="79712" bIns="39856" numCol="1" anchor="t" anchorCtr="0" compatLnSpc="1">
            <a:prstTxWarp prst="textNoShape">
              <a:avLst/>
            </a:prstTxWarp>
          </a:bodyPr>
          <a:lstStyle/>
          <a:p>
            <a:pPr defTabSz="457200"/>
            <a:endParaRPr lang="en-US">
              <a:solidFill>
                <a:srgbClr val="000000"/>
              </a:solidFill>
            </a:endParaRPr>
          </a:p>
        </p:txBody>
      </p:sp>
      <p:sp>
        <p:nvSpPr>
          <p:cNvPr id="35" name="Footer Placeholder 4"/>
          <p:cNvSpPr>
            <a:spLocks noGrp="1"/>
          </p:cNvSpPr>
          <p:nvPr>
            <p:ph type="ftr" sz="quarter" idx="4294967295"/>
          </p:nvPr>
        </p:nvSpPr>
        <p:spPr>
          <a:xfrm>
            <a:off x="2057404" y="6419088"/>
            <a:ext cx="4041648" cy="228600"/>
          </a:xfrm>
          <a:prstGeom prst="rect">
            <a:avLst/>
          </a:prstGeom>
        </p:spPr>
        <p:txBody>
          <a:bodyPr lIns="88825" tIns="44413" rIns="88825" bIns="44413"/>
          <a:lstStyle/>
          <a:p>
            <a:r>
              <a:rPr lang="en-US" sz="600" dirty="0">
                <a:solidFill>
                  <a:srgbClr val="333333"/>
                </a:solidFill>
                <a:latin typeface="Arial Narrow" pitchFamily="34"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TextBox 4"/>
          <p:cNvSpPr txBox="1"/>
          <p:nvPr/>
        </p:nvSpPr>
        <p:spPr>
          <a:xfrm>
            <a:off x="285092" y="260784"/>
            <a:ext cx="8477909" cy="437511"/>
          </a:xfrm>
          <a:prstGeom prst="rect">
            <a:avLst/>
          </a:prstGeom>
          <a:noFill/>
        </p:spPr>
        <p:txBody>
          <a:bodyPr wrap="square" lIns="67519" tIns="33760" rIns="67519" bIns="33760" rtlCol="0">
            <a:spAutoFit/>
          </a:bodyPr>
          <a:lstStyle/>
          <a:p>
            <a:r>
              <a:rPr lang="en-US" sz="2400" b="1" dirty="0" smtClean="0">
                <a:solidFill>
                  <a:schemeClr val="accent1"/>
                </a:solidFill>
              </a:rPr>
              <a:t>Add Test cases to the Test Cycle</a:t>
            </a:r>
            <a:endParaRPr lang="en-US" sz="2000" b="1" i="1" dirty="0">
              <a:solidFill>
                <a:schemeClr val="tx1">
                  <a:lumMod val="75000"/>
                  <a:lumOff val="25000"/>
                </a:schemeClr>
              </a:solidFill>
            </a:endParaRPr>
          </a:p>
        </p:txBody>
      </p:sp>
      <p:sp>
        <p:nvSpPr>
          <p:cNvPr id="14" name="TextBox 13"/>
          <p:cNvSpPr txBox="1"/>
          <p:nvPr/>
        </p:nvSpPr>
        <p:spPr>
          <a:xfrm>
            <a:off x="341792" y="990602"/>
            <a:ext cx="7583008" cy="3877985"/>
          </a:xfrm>
          <a:prstGeom prst="rect">
            <a:avLst/>
          </a:prstGeom>
          <a:noFill/>
        </p:spPr>
        <p:txBody>
          <a:bodyPr wrap="square" rtlCol="0">
            <a:spAutoFit/>
          </a:bodyPr>
          <a:lstStyle/>
          <a:p>
            <a:pPr marL="285750" indent="-285750" defTabSz="457200">
              <a:spcBef>
                <a:spcPts val="1800"/>
              </a:spcBef>
              <a:buFont typeface="Arial" pitchFamily="34" charset="0"/>
              <a:buChar char="•"/>
            </a:pPr>
            <a:r>
              <a:rPr lang="en-US" sz="2400" dirty="0" smtClean="0">
                <a:solidFill>
                  <a:srgbClr val="000000"/>
                </a:solidFill>
              </a:rPr>
              <a:t>Click on the drop down of the Test Cycle and click ‘Add Tests’</a:t>
            </a:r>
            <a:endParaRPr lang="en-US" sz="2400" dirty="0">
              <a:solidFill>
                <a:srgbClr val="000000"/>
              </a:solidFill>
            </a:endParaRPr>
          </a:p>
          <a:p>
            <a:pPr marL="285750" indent="-285750" defTabSz="457200">
              <a:spcBef>
                <a:spcPts val="1800"/>
              </a:spcBef>
              <a:buFont typeface="Arial" pitchFamily="34" charset="0"/>
              <a:buChar char="•"/>
            </a:pPr>
            <a:r>
              <a:rPr lang="en-US" sz="2400" dirty="0" smtClean="0">
                <a:solidFill>
                  <a:srgbClr val="000000"/>
                </a:solidFill>
              </a:rPr>
              <a:t>Under the ‘Add Tests’ pop up, mention the test case IDs that you need to associate. In this case, adding the Progression test cases to the ‘Progression Cycle’ </a:t>
            </a:r>
          </a:p>
          <a:p>
            <a:pPr marL="285750" indent="-285750" defTabSz="457200">
              <a:spcBef>
                <a:spcPts val="1800"/>
              </a:spcBef>
              <a:buFont typeface="Arial" pitchFamily="34" charset="0"/>
              <a:buChar char="•"/>
            </a:pPr>
            <a:r>
              <a:rPr lang="en-US" sz="2400" dirty="0" smtClean="0">
                <a:solidFill>
                  <a:srgbClr val="000000"/>
                </a:solidFill>
              </a:rPr>
              <a:t>Add the Regression Test cases to the ‘Regression Cycle’ </a:t>
            </a:r>
          </a:p>
          <a:p>
            <a:pPr defTabSz="457200"/>
            <a:endParaRPr lang="en-US" sz="2400" dirty="0">
              <a:solidFill>
                <a:srgbClr val="000000"/>
              </a:solidFill>
            </a:endParaRPr>
          </a:p>
        </p:txBody>
      </p:sp>
      <p:sp>
        <p:nvSpPr>
          <p:cNvPr id="10" name="TextBox 9"/>
          <p:cNvSpPr txBox="1"/>
          <p:nvPr/>
        </p:nvSpPr>
        <p:spPr>
          <a:xfrm>
            <a:off x="7467600" y="6019800"/>
            <a:ext cx="1600200" cy="523220"/>
          </a:xfrm>
          <a:prstGeom prst="rect">
            <a:avLst/>
          </a:prstGeom>
          <a:noFill/>
        </p:spPr>
        <p:txBody>
          <a:bodyPr wrap="square" rtlCol="0">
            <a:spAutoFit/>
          </a:bodyPr>
          <a:lstStyle/>
          <a:p>
            <a:pPr algn="ctr"/>
            <a:r>
              <a:rPr lang="en-US" sz="1400" dirty="0" smtClean="0">
                <a:effectLst>
                  <a:outerShdw blurRad="38100" dist="38100" dir="2700000" algn="tl">
                    <a:srgbClr val="000000">
                      <a:alpha val="43137"/>
                    </a:srgbClr>
                  </a:outerShdw>
                </a:effectLst>
              </a:rPr>
              <a:t>View Test Cycle Executions</a:t>
            </a:r>
            <a:endParaRPr lang="en-US" sz="1400" dirty="0">
              <a:effectLst>
                <a:outerShdw blurRad="38100" dist="38100" dir="2700000" algn="tl">
                  <a:srgbClr val="000000">
                    <a:alpha val="43137"/>
                  </a:srgbClr>
                </a:outerShdw>
              </a:effectLst>
            </a:endParaRPr>
          </a:p>
        </p:txBody>
      </p:sp>
      <p:sp>
        <p:nvSpPr>
          <p:cNvPr id="15" name="Right Arrow 14"/>
          <p:cNvSpPr/>
          <p:nvPr/>
        </p:nvSpPr>
        <p:spPr>
          <a:xfrm>
            <a:off x="7620000" y="6400800"/>
            <a:ext cx="1524000" cy="457200"/>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effectLst>
                  <a:outerShdw blurRad="38100" dist="38100" dir="2700000" algn="tl">
                    <a:srgbClr val="000000">
                      <a:alpha val="43137"/>
                    </a:srgbClr>
                  </a:outerShdw>
                </a:effectLst>
              </a:rPr>
              <a:t>NEXT</a:t>
            </a:r>
            <a:endParaRPr lang="en-US"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590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8000"/>
                                  </p:iterate>
                                  <p:childTnLst>
                                    <p:set>
                                      <p:cBhvr override="childStyle">
                                        <p:cTn id="6" dur="500" fill="hold"/>
                                        <p:tgtEl>
                                          <p:spTgt spid="14">
                                            <p:txEl>
                                              <p:pRg st="0" end="0"/>
                                            </p:txEl>
                                          </p:spTgt>
                                        </p:tgtEl>
                                        <p:attrNameLst>
                                          <p:attrName>style.color</p:attrName>
                                        </p:attrNameLst>
                                      </p:cBhvr>
                                      <p:to>
                                        <p:clrVal>
                                          <a:schemeClr val="accent1"/>
                                        </p:clrVal>
                                      </p:to>
                                    </p:set>
                                    <p:set>
                                      <p:cBhvr>
                                        <p:cTn id="7" dur="500" fill="hold"/>
                                        <p:tgtEl>
                                          <p:spTgt spid="14">
                                            <p:txEl>
                                              <p:pRg st="0" end="0"/>
                                            </p:txEl>
                                          </p:spTgt>
                                        </p:tgtEl>
                                        <p:attrNameLst>
                                          <p:attrName>fillcolor</p:attrName>
                                        </p:attrNameLst>
                                      </p:cBhvr>
                                      <p:to>
                                        <p:clrVal>
                                          <a:schemeClr val="accent1"/>
                                        </p:clrVal>
                                      </p:to>
                                    </p:set>
                                    <p:set>
                                      <p:cBhvr>
                                        <p:cTn id="8" dur="500" fill="hold"/>
                                        <p:tgtEl>
                                          <p:spTgt spid="14">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14">
                                            <p:txEl>
                                              <p:pRg st="0" end="0"/>
                                            </p:txEl>
                                          </p:spTgt>
                                        </p:tgtEl>
                                        <p:attrNameLst>
                                          <p:attrName>ppt_c</p:attrName>
                                        </p:attrNameLst>
                                      </p:cBhvr>
                                      <p:to>
                                        <a:srgbClr val="808080"/>
                                      </p:to>
                                    </p:animClr>
                                  </p:sub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8000"/>
                                  </p:iterate>
                                  <p:childTnLst>
                                    <p:set>
                                      <p:cBhvr override="childStyle">
                                        <p:cTn id="12" dur="500" fill="hold"/>
                                        <p:tgtEl>
                                          <p:spTgt spid="14">
                                            <p:txEl>
                                              <p:pRg st="1" end="1"/>
                                            </p:txEl>
                                          </p:spTgt>
                                        </p:tgtEl>
                                        <p:attrNameLst>
                                          <p:attrName>style.color</p:attrName>
                                        </p:attrNameLst>
                                      </p:cBhvr>
                                      <p:to>
                                        <p:clrVal>
                                          <a:schemeClr val="accent1"/>
                                        </p:clrVal>
                                      </p:to>
                                    </p:set>
                                    <p:set>
                                      <p:cBhvr>
                                        <p:cTn id="13" dur="500" fill="hold"/>
                                        <p:tgtEl>
                                          <p:spTgt spid="14">
                                            <p:txEl>
                                              <p:pRg st="1" end="1"/>
                                            </p:txEl>
                                          </p:spTgt>
                                        </p:tgtEl>
                                        <p:attrNameLst>
                                          <p:attrName>fillcolor</p:attrName>
                                        </p:attrNameLst>
                                      </p:cBhvr>
                                      <p:to>
                                        <p:clrVal>
                                          <a:schemeClr val="accent1"/>
                                        </p:clrVal>
                                      </p:to>
                                    </p:set>
                                    <p:set>
                                      <p:cBhvr>
                                        <p:cTn id="14" dur="500" fill="hold"/>
                                        <p:tgtEl>
                                          <p:spTgt spid="14">
                                            <p:txEl>
                                              <p:pRg st="1" end="1"/>
                                            </p:txEl>
                                          </p:spTgt>
                                        </p:tgtEl>
                                        <p:attrNameLst>
                                          <p:attrName>fill.type</p:attrName>
                                        </p:attrNameLst>
                                      </p:cBhvr>
                                      <p:to>
                                        <p:strVal val="solid"/>
                                      </p:to>
                                    </p:set>
                                  </p:childTnLst>
                                  <p:subTnLst>
                                    <p:animClr clrSpc="rgb" dir="cw">
                                      <p:cBhvr override="childStyle">
                                        <p:cTn dur="1" fill="hold" display="0" masterRel="nextClick" afterEffect="1"/>
                                        <p:tgtEl>
                                          <p:spTgt spid="14">
                                            <p:txEl>
                                              <p:pRg st="1" end="1"/>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8000"/>
                                  </p:iterate>
                                  <p:childTnLst>
                                    <p:set>
                                      <p:cBhvr override="childStyle">
                                        <p:cTn id="18" dur="500" fill="hold"/>
                                        <p:tgtEl>
                                          <p:spTgt spid="14">
                                            <p:txEl>
                                              <p:pRg st="2" end="2"/>
                                            </p:txEl>
                                          </p:spTgt>
                                        </p:tgtEl>
                                        <p:attrNameLst>
                                          <p:attrName>style.color</p:attrName>
                                        </p:attrNameLst>
                                      </p:cBhvr>
                                      <p:to>
                                        <p:clrVal>
                                          <a:schemeClr val="accent1"/>
                                        </p:clrVal>
                                      </p:to>
                                    </p:set>
                                    <p:set>
                                      <p:cBhvr>
                                        <p:cTn id="19" dur="500" fill="hold"/>
                                        <p:tgtEl>
                                          <p:spTgt spid="14">
                                            <p:txEl>
                                              <p:pRg st="2" end="2"/>
                                            </p:txEl>
                                          </p:spTgt>
                                        </p:tgtEl>
                                        <p:attrNameLst>
                                          <p:attrName>fillcolor</p:attrName>
                                        </p:attrNameLst>
                                      </p:cBhvr>
                                      <p:to>
                                        <p:clrVal>
                                          <a:schemeClr val="accent1"/>
                                        </p:clrVal>
                                      </p:to>
                                    </p:set>
                                    <p:set>
                                      <p:cBhvr>
                                        <p:cTn id="20" dur="500" fill="hold"/>
                                        <p:tgtEl>
                                          <p:spTgt spid="14">
                                            <p:txEl>
                                              <p:pRg st="2" end="2"/>
                                            </p:txEl>
                                          </p:spTgt>
                                        </p:tgtEl>
                                        <p:attrNameLst>
                                          <p:attrName>fill.type</p:attrName>
                                        </p:attrNameLst>
                                      </p:cBhvr>
                                      <p:to>
                                        <p:strVal val="solid"/>
                                      </p:to>
                                    </p:set>
                                  </p:childTnLst>
                                  <p:subTnLst>
                                    <p:animClr clrSpc="rgb" dir="cw">
                                      <p:cBhvr override="childStyle">
                                        <p:cTn dur="1" fill="hold" display="0" masterRel="nextClick" afterEffect="1"/>
                                        <p:tgtEl>
                                          <p:spTgt spid="14">
                                            <p:txEl>
                                              <p:pRg st="2" end="2"/>
                                            </p:txEl>
                                          </p:spTgt>
                                        </p:tgtEl>
                                        <p:attrNameLst>
                                          <p:attrName>ppt_c</p:attrName>
                                        </p:attrNameLst>
                                      </p:cBhvr>
                                      <p:to>
                                        <a:srgbClr val="808080"/>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6" descr="Image result for customers icon"/>
          <p:cNvSpPr>
            <a:spLocks noChangeAspect="1" noChangeArrowheads="1"/>
          </p:cNvSpPr>
          <p:nvPr/>
        </p:nvSpPr>
        <p:spPr bwMode="auto">
          <a:xfrm>
            <a:off x="1" y="-14445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712" tIns="39856" rIns="79712" bIns="39856" numCol="1" anchor="t" anchorCtr="0" compatLnSpc="1">
            <a:prstTxWarp prst="textNoShape">
              <a:avLst/>
            </a:prstTxWarp>
          </a:bodyPr>
          <a:lstStyle/>
          <a:p>
            <a:pPr defTabSz="457200"/>
            <a:endParaRPr lang="en-US">
              <a:solidFill>
                <a:srgbClr val="000000"/>
              </a:solidFill>
            </a:endParaRPr>
          </a:p>
        </p:txBody>
      </p:sp>
      <p:sp>
        <p:nvSpPr>
          <p:cNvPr id="35" name="Footer Placeholder 4"/>
          <p:cNvSpPr>
            <a:spLocks noGrp="1"/>
          </p:cNvSpPr>
          <p:nvPr>
            <p:ph type="ftr" sz="quarter" idx="4294967295"/>
          </p:nvPr>
        </p:nvSpPr>
        <p:spPr>
          <a:xfrm>
            <a:off x="2057404" y="6419088"/>
            <a:ext cx="4041648" cy="228600"/>
          </a:xfrm>
          <a:prstGeom prst="rect">
            <a:avLst/>
          </a:prstGeom>
        </p:spPr>
        <p:txBody>
          <a:bodyPr lIns="88825" tIns="44413" rIns="88825" bIns="44413"/>
          <a:lstStyle/>
          <a:p>
            <a:r>
              <a:rPr lang="en-US" sz="600" dirty="0">
                <a:solidFill>
                  <a:srgbClr val="333333"/>
                </a:solidFill>
                <a:latin typeface="Arial Narrow" pitchFamily="34"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TextBox 4"/>
          <p:cNvSpPr txBox="1"/>
          <p:nvPr/>
        </p:nvSpPr>
        <p:spPr>
          <a:xfrm>
            <a:off x="285092" y="260784"/>
            <a:ext cx="8477909" cy="437511"/>
          </a:xfrm>
          <a:prstGeom prst="rect">
            <a:avLst/>
          </a:prstGeom>
          <a:noFill/>
        </p:spPr>
        <p:txBody>
          <a:bodyPr wrap="square" lIns="67519" tIns="33760" rIns="67519" bIns="33760" rtlCol="0">
            <a:spAutoFit/>
          </a:bodyPr>
          <a:lstStyle/>
          <a:p>
            <a:r>
              <a:rPr lang="en-US" sz="2400" b="1" dirty="0" smtClean="0">
                <a:solidFill>
                  <a:schemeClr val="accent1"/>
                </a:solidFill>
              </a:rPr>
              <a:t>View Test Executions </a:t>
            </a:r>
            <a:endParaRPr lang="en-US" sz="2000" b="1" i="1" dirty="0">
              <a:solidFill>
                <a:schemeClr val="tx1">
                  <a:lumMod val="75000"/>
                  <a:lumOff val="25000"/>
                </a:schemeClr>
              </a:solidFill>
            </a:endParaRPr>
          </a:p>
        </p:txBody>
      </p:sp>
      <p:sp>
        <p:nvSpPr>
          <p:cNvPr id="14" name="TextBox 13"/>
          <p:cNvSpPr txBox="1"/>
          <p:nvPr/>
        </p:nvSpPr>
        <p:spPr>
          <a:xfrm>
            <a:off x="341792" y="914400"/>
            <a:ext cx="7583008" cy="2169825"/>
          </a:xfrm>
          <a:prstGeom prst="rect">
            <a:avLst/>
          </a:prstGeom>
          <a:noFill/>
        </p:spPr>
        <p:txBody>
          <a:bodyPr wrap="square" rtlCol="0">
            <a:spAutoFit/>
          </a:bodyPr>
          <a:lstStyle/>
          <a:p>
            <a:pPr marL="285750" indent="-285750" defTabSz="457200">
              <a:spcBef>
                <a:spcPts val="1800"/>
              </a:spcBef>
              <a:buFont typeface="Arial" pitchFamily="34" charset="0"/>
              <a:buChar char="•"/>
            </a:pPr>
            <a:r>
              <a:rPr lang="en-US" sz="2400" dirty="0" smtClean="0">
                <a:solidFill>
                  <a:srgbClr val="000000"/>
                </a:solidFill>
              </a:rPr>
              <a:t>View the Progression and Regression test cases under the respective Test Cycles.</a:t>
            </a:r>
          </a:p>
          <a:p>
            <a:pPr marL="285750" indent="-285750" defTabSz="457200">
              <a:spcBef>
                <a:spcPts val="1800"/>
              </a:spcBef>
              <a:buFont typeface="Arial" pitchFamily="34" charset="0"/>
              <a:buChar char="•"/>
            </a:pPr>
            <a:r>
              <a:rPr lang="en-US" sz="2400" dirty="0" smtClean="0">
                <a:solidFill>
                  <a:srgbClr val="000000"/>
                </a:solidFill>
              </a:rPr>
              <a:t>Test cases execution can be either Manual or Automated</a:t>
            </a:r>
          </a:p>
          <a:p>
            <a:pPr defTabSz="457200"/>
            <a:endParaRPr lang="en-US" sz="2400" dirty="0">
              <a:solidFill>
                <a:srgbClr val="000000"/>
              </a:solidFill>
            </a:endParaRPr>
          </a:p>
        </p:txBody>
      </p:sp>
      <p:sp>
        <p:nvSpPr>
          <p:cNvPr id="11" name="Right Arrow 10"/>
          <p:cNvSpPr/>
          <p:nvPr/>
        </p:nvSpPr>
        <p:spPr>
          <a:xfrm>
            <a:off x="7467600" y="6477000"/>
            <a:ext cx="1524000" cy="381000"/>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effectLst>
                  <a:outerShdw blurRad="38100" dist="38100" dir="2700000" algn="tl">
                    <a:srgbClr val="000000">
                      <a:alpha val="43137"/>
                    </a:srgbClr>
                  </a:outerShdw>
                </a:effectLst>
              </a:rPr>
              <a:t>NEXT</a:t>
            </a:r>
            <a:endParaRPr lang="en-US" sz="1600" b="1" dirty="0">
              <a:effectLst>
                <a:outerShdw blurRad="38100" dist="38100" dir="2700000" algn="tl">
                  <a:srgbClr val="000000">
                    <a:alpha val="43137"/>
                  </a:srgbClr>
                </a:outerShdw>
              </a:effectLst>
            </a:endParaRPr>
          </a:p>
        </p:txBody>
      </p:sp>
      <p:sp>
        <p:nvSpPr>
          <p:cNvPr id="12" name="TextBox 11"/>
          <p:cNvSpPr txBox="1"/>
          <p:nvPr/>
        </p:nvSpPr>
        <p:spPr>
          <a:xfrm>
            <a:off x="7467600" y="6019800"/>
            <a:ext cx="1600200" cy="523220"/>
          </a:xfrm>
          <a:prstGeom prst="rect">
            <a:avLst/>
          </a:prstGeom>
          <a:noFill/>
        </p:spPr>
        <p:txBody>
          <a:bodyPr wrap="square" rtlCol="0">
            <a:spAutoFit/>
          </a:bodyPr>
          <a:lstStyle/>
          <a:p>
            <a:pPr algn="ctr"/>
            <a:r>
              <a:rPr lang="en-US" sz="1400" dirty="0" smtClean="0">
                <a:effectLst>
                  <a:outerShdw blurRad="38100" dist="38100" dir="2700000" algn="tl">
                    <a:srgbClr val="000000">
                      <a:alpha val="43137"/>
                    </a:srgbClr>
                  </a:outerShdw>
                </a:effectLst>
              </a:rPr>
              <a:t>Verify CI Build Status</a:t>
            </a:r>
            <a:endParaRPr lang="en-US" sz="1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8383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8000"/>
                                  </p:iterate>
                                  <p:childTnLst>
                                    <p:set>
                                      <p:cBhvr override="childStyle">
                                        <p:cTn id="6" dur="500" fill="hold"/>
                                        <p:tgtEl>
                                          <p:spTgt spid="14">
                                            <p:txEl>
                                              <p:pRg st="0" end="0"/>
                                            </p:txEl>
                                          </p:spTgt>
                                        </p:tgtEl>
                                        <p:attrNameLst>
                                          <p:attrName>style.color</p:attrName>
                                        </p:attrNameLst>
                                      </p:cBhvr>
                                      <p:to>
                                        <p:clrVal>
                                          <a:schemeClr val="accent1"/>
                                        </p:clrVal>
                                      </p:to>
                                    </p:set>
                                    <p:set>
                                      <p:cBhvr>
                                        <p:cTn id="7" dur="500" fill="hold"/>
                                        <p:tgtEl>
                                          <p:spTgt spid="14">
                                            <p:txEl>
                                              <p:pRg st="0" end="0"/>
                                            </p:txEl>
                                          </p:spTgt>
                                        </p:tgtEl>
                                        <p:attrNameLst>
                                          <p:attrName>fillcolor</p:attrName>
                                        </p:attrNameLst>
                                      </p:cBhvr>
                                      <p:to>
                                        <p:clrVal>
                                          <a:schemeClr val="accent1"/>
                                        </p:clrVal>
                                      </p:to>
                                    </p:set>
                                    <p:set>
                                      <p:cBhvr>
                                        <p:cTn id="8" dur="500" fill="hold"/>
                                        <p:tgtEl>
                                          <p:spTgt spid="14">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14">
                                            <p:txEl>
                                              <p:pRg st="0" end="0"/>
                                            </p:txEl>
                                          </p:spTgt>
                                        </p:tgtEl>
                                        <p:attrNameLst>
                                          <p:attrName>ppt_c</p:attrName>
                                        </p:attrNameLst>
                                      </p:cBhvr>
                                      <p:to>
                                        <a:srgbClr val="808080"/>
                                      </p:to>
                                    </p:animClr>
                                  </p:sub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8000"/>
                                  </p:iterate>
                                  <p:childTnLst>
                                    <p:set>
                                      <p:cBhvr override="childStyle">
                                        <p:cTn id="12" dur="500" fill="hold"/>
                                        <p:tgtEl>
                                          <p:spTgt spid="14">
                                            <p:txEl>
                                              <p:pRg st="1" end="1"/>
                                            </p:txEl>
                                          </p:spTgt>
                                        </p:tgtEl>
                                        <p:attrNameLst>
                                          <p:attrName>style.color</p:attrName>
                                        </p:attrNameLst>
                                      </p:cBhvr>
                                      <p:to>
                                        <p:clrVal>
                                          <a:schemeClr val="accent1"/>
                                        </p:clrVal>
                                      </p:to>
                                    </p:set>
                                    <p:set>
                                      <p:cBhvr>
                                        <p:cTn id="13" dur="500" fill="hold"/>
                                        <p:tgtEl>
                                          <p:spTgt spid="14">
                                            <p:txEl>
                                              <p:pRg st="1" end="1"/>
                                            </p:txEl>
                                          </p:spTgt>
                                        </p:tgtEl>
                                        <p:attrNameLst>
                                          <p:attrName>fillcolor</p:attrName>
                                        </p:attrNameLst>
                                      </p:cBhvr>
                                      <p:to>
                                        <p:clrVal>
                                          <a:schemeClr val="accent1"/>
                                        </p:clrVal>
                                      </p:to>
                                    </p:set>
                                    <p:set>
                                      <p:cBhvr>
                                        <p:cTn id="14" dur="500" fill="hold"/>
                                        <p:tgtEl>
                                          <p:spTgt spid="14">
                                            <p:txEl>
                                              <p:pRg st="1" end="1"/>
                                            </p:txEl>
                                          </p:spTgt>
                                        </p:tgtEl>
                                        <p:attrNameLst>
                                          <p:attrName>fill.type</p:attrName>
                                        </p:attrNameLst>
                                      </p:cBhvr>
                                      <p:to>
                                        <p:strVal val="solid"/>
                                      </p:to>
                                    </p:set>
                                  </p:childTnLst>
                                  <p:subTnLst>
                                    <p:animClr clrSpc="rgb" dir="cw">
                                      <p:cBhvr override="childStyle">
                                        <p:cTn dur="1" fill="hold" display="0" masterRel="nextClick" afterEffect="1"/>
                                        <p:tgtEl>
                                          <p:spTgt spid="14">
                                            <p:txEl>
                                              <p:pRg st="1" end="1"/>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6" descr="Image result for customers icon"/>
          <p:cNvSpPr>
            <a:spLocks noChangeAspect="1" noChangeArrowheads="1"/>
          </p:cNvSpPr>
          <p:nvPr/>
        </p:nvSpPr>
        <p:spPr bwMode="auto">
          <a:xfrm>
            <a:off x="1" y="-14445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712" tIns="39856" rIns="79712" bIns="39856" numCol="1" anchor="t" anchorCtr="0" compatLnSpc="1">
            <a:prstTxWarp prst="textNoShape">
              <a:avLst/>
            </a:prstTxWarp>
          </a:bodyPr>
          <a:lstStyle/>
          <a:p>
            <a:pPr defTabSz="457200"/>
            <a:endParaRPr lang="en-US">
              <a:solidFill>
                <a:srgbClr val="000000"/>
              </a:solidFill>
            </a:endParaRPr>
          </a:p>
        </p:txBody>
      </p:sp>
      <p:sp>
        <p:nvSpPr>
          <p:cNvPr id="35" name="Footer Placeholder 4"/>
          <p:cNvSpPr>
            <a:spLocks noGrp="1"/>
          </p:cNvSpPr>
          <p:nvPr>
            <p:ph type="ftr" sz="quarter" idx="4294967295"/>
          </p:nvPr>
        </p:nvSpPr>
        <p:spPr>
          <a:xfrm>
            <a:off x="2057404" y="6419088"/>
            <a:ext cx="4041648" cy="228600"/>
          </a:xfrm>
          <a:prstGeom prst="rect">
            <a:avLst/>
          </a:prstGeom>
        </p:spPr>
        <p:txBody>
          <a:bodyPr lIns="88825" tIns="44413" rIns="88825" bIns="44413"/>
          <a:lstStyle/>
          <a:p>
            <a:r>
              <a:rPr lang="en-US" sz="600" dirty="0">
                <a:solidFill>
                  <a:srgbClr val="333333"/>
                </a:solidFill>
                <a:latin typeface="Arial Narrow" pitchFamily="34"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TextBox 4"/>
          <p:cNvSpPr txBox="1"/>
          <p:nvPr/>
        </p:nvSpPr>
        <p:spPr>
          <a:xfrm>
            <a:off x="285092" y="260784"/>
            <a:ext cx="8477909" cy="437511"/>
          </a:xfrm>
          <a:prstGeom prst="rect">
            <a:avLst/>
          </a:prstGeom>
          <a:noFill/>
        </p:spPr>
        <p:txBody>
          <a:bodyPr wrap="square" lIns="67519" tIns="33760" rIns="67519" bIns="33760" rtlCol="0">
            <a:spAutoFit/>
          </a:bodyPr>
          <a:lstStyle/>
          <a:p>
            <a:r>
              <a:rPr lang="en-US" sz="2400" b="1" dirty="0" smtClean="0">
                <a:solidFill>
                  <a:schemeClr val="accent1"/>
                </a:solidFill>
              </a:rPr>
              <a:t>Verify CI Build Status</a:t>
            </a:r>
            <a:endParaRPr lang="en-US" sz="2000" b="1" i="1" dirty="0">
              <a:solidFill>
                <a:schemeClr val="tx1">
                  <a:lumMod val="75000"/>
                  <a:lumOff val="25000"/>
                </a:schemeClr>
              </a:solidFill>
            </a:endParaRPr>
          </a:p>
        </p:txBody>
      </p:sp>
      <p:sp>
        <p:nvSpPr>
          <p:cNvPr id="14" name="TextBox 13"/>
          <p:cNvSpPr txBox="1"/>
          <p:nvPr/>
        </p:nvSpPr>
        <p:spPr>
          <a:xfrm>
            <a:off x="341792" y="914400"/>
            <a:ext cx="7583008" cy="3739485"/>
          </a:xfrm>
          <a:prstGeom prst="rect">
            <a:avLst/>
          </a:prstGeom>
          <a:noFill/>
        </p:spPr>
        <p:txBody>
          <a:bodyPr wrap="square" rtlCol="0">
            <a:spAutoFit/>
          </a:bodyPr>
          <a:lstStyle/>
          <a:p>
            <a:pPr marL="285750" indent="-285750" defTabSz="457200">
              <a:spcBef>
                <a:spcPts val="1800"/>
              </a:spcBef>
              <a:buFont typeface="Arial" pitchFamily="34" charset="0"/>
              <a:buChar char="•"/>
            </a:pPr>
            <a:r>
              <a:rPr lang="en-US" sz="2400" dirty="0">
                <a:solidFill>
                  <a:srgbClr val="000000"/>
                </a:solidFill>
              </a:rPr>
              <a:t>Check the build status under the CI build tab of a user story for which you are going to execute the test cases</a:t>
            </a:r>
            <a:r>
              <a:rPr lang="en-US" sz="2400" dirty="0" smtClean="0">
                <a:solidFill>
                  <a:srgbClr val="000000"/>
                </a:solidFill>
              </a:rPr>
              <a:t>. Build should be in green color which indicates the build is successful.</a:t>
            </a:r>
          </a:p>
          <a:p>
            <a:pPr marL="285750" indent="-285750" defTabSz="457200">
              <a:spcBef>
                <a:spcPts val="1800"/>
              </a:spcBef>
              <a:buFont typeface="Arial" pitchFamily="34" charset="0"/>
              <a:buChar char="•"/>
            </a:pPr>
            <a:r>
              <a:rPr lang="en-US" sz="2400" dirty="0" smtClean="0">
                <a:solidFill>
                  <a:srgbClr val="000000"/>
                </a:solidFill>
              </a:rPr>
              <a:t>Verify the User Story is in ‘Resolved’ status</a:t>
            </a:r>
            <a:endParaRPr lang="en-US" sz="2400" dirty="0">
              <a:solidFill>
                <a:srgbClr val="000000"/>
              </a:solidFill>
            </a:endParaRPr>
          </a:p>
          <a:p>
            <a:pPr marL="285750" indent="-285750" defTabSz="457200">
              <a:spcBef>
                <a:spcPts val="1800"/>
              </a:spcBef>
              <a:buFont typeface="Arial" pitchFamily="34" charset="0"/>
              <a:buChar char="•"/>
            </a:pPr>
            <a:endParaRPr lang="en-US" sz="2400" dirty="0">
              <a:solidFill>
                <a:srgbClr val="000000"/>
              </a:solidFill>
            </a:endParaRPr>
          </a:p>
          <a:p>
            <a:pPr defTabSz="457200">
              <a:spcBef>
                <a:spcPts val="1800"/>
              </a:spcBef>
            </a:pPr>
            <a:endParaRPr lang="en-US" sz="2400" dirty="0" smtClean="0">
              <a:solidFill>
                <a:srgbClr val="000000"/>
              </a:solidFill>
            </a:endParaRPr>
          </a:p>
          <a:p>
            <a:pPr defTabSz="457200"/>
            <a:endParaRPr lang="en-US" sz="2400" dirty="0">
              <a:solidFill>
                <a:srgbClr val="000000"/>
              </a:solidFill>
            </a:endParaRPr>
          </a:p>
        </p:txBody>
      </p:sp>
      <p:sp>
        <p:nvSpPr>
          <p:cNvPr id="11" name="Right Arrow 10"/>
          <p:cNvSpPr/>
          <p:nvPr/>
        </p:nvSpPr>
        <p:spPr>
          <a:xfrm>
            <a:off x="7467600" y="6477000"/>
            <a:ext cx="1524000" cy="381000"/>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effectLst>
                  <a:outerShdw blurRad="38100" dist="38100" dir="2700000" algn="tl">
                    <a:srgbClr val="000000">
                      <a:alpha val="43137"/>
                    </a:srgbClr>
                  </a:outerShdw>
                </a:effectLst>
              </a:rPr>
              <a:t>NEXT</a:t>
            </a:r>
            <a:endParaRPr lang="en-US" sz="1600" b="1" dirty="0">
              <a:effectLst>
                <a:outerShdw blurRad="38100" dist="38100" dir="2700000" algn="tl">
                  <a:srgbClr val="000000">
                    <a:alpha val="43137"/>
                  </a:srgbClr>
                </a:outerShdw>
              </a:effectLst>
            </a:endParaRPr>
          </a:p>
        </p:txBody>
      </p:sp>
      <p:sp>
        <p:nvSpPr>
          <p:cNvPr id="12" name="TextBox 11"/>
          <p:cNvSpPr txBox="1"/>
          <p:nvPr/>
        </p:nvSpPr>
        <p:spPr>
          <a:xfrm>
            <a:off x="7467600" y="6019800"/>
            <a:ext cx="1600200" cy="523220"/>
          </a:xfrm>
          <a:prstGeom prst="rect">
            <a:avLst/>
          </a:prstGeom>
          <a:noFill/>
        </p:spPr>
        <p:txBody>
          <a:bodyPr wrap="square" rtlCol="0">
            <a:spAutoFit/>
          </a:bodyPr>
          <a:lstStyle/>
          <a:p>
            <a:pPr algn="ctr"/>
            <a:r>
              <a:rPr lang="en-US" sz="1400" dirty="0" smtClean="0">
                <a:effectLst>
                  <a:outerShdw blurRad="38100" dist="38100" dir="2700000" algn="tl">
                    <a:srgbClr val="000000">
                      <a:alpha val="43137"/>
                    </a:srgbClr>
                  </a:outerShdw>
                </a:effectLst>
              </a:rPr>
              <a:t>Test Execution - Manual</a:t>
            </a:r>
            <a:endParaRPr lang="en-US" sz="1400" dirty="0">
              <a:effectLst>
                <a:outerShdw blurRad="38100" dist="38100" dir="2700000" algn="tl">
                  <a:srgbClr val="000000">
                    <a:alpha val="43137"/>
                  </a:srgbClr>
                </a:outerShdw>
              </a:effectLst>
            </a:endParaRPr>
          </a:p>
        </p:txBody>
      </p:sp>
      <p:sp>
        <p:nvSpPr>
          <p:cNvPr id="8" name="Rounded Rectangle 7"/>
          <p:cNvSpPr/>
          <p:nvPr/>
        </p:nvSpPr>
        <p:spPr>
          <a:xfrm>
            <a:off x="480134" y="5257800"/>
            <a:ext cx="8359066" cy="5334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This indicates QA to start Test execution</a:t>
            </a:r>
            <a:endParaRPr lang="en-US" dirty="0">
              <a:solidFill>
                <a:schemeClr val="bg1"/>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4431384"/>
            <a:ext cx="762000" cy="781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09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8000"/>
                                  </p:iterate>
                                  <p:childTnLst>
                                    <p:set>
                                      <p:cBhvr override="childStyle">
                                        <p:cTn id="6" dur="500" fill="hold"/>
                                        <p:tgtEl>
                                          <p:spTgt spid="14">
                                            <p:txEl>
                                              <p:pRg st="0" end="0"/>
                                            </p:txEl>
                                          </p:spTgt>
                                        </p:tgtEl>
                                        <p:attrNameLst>
                                          <p:attrName>style.color</p:attrName>
                                        </p:attrNameLst>
                                      </p:cBhvr>
                                      <p:to>
                                        <p:clrVal>
                                          <a:schemeClr val="accent1"/>
                                        </p:clrVal>
                                      </p:to>
                                    </p:set>
                                    <p:set>
                                      <p:cBhvr>
                                        <p:cTn id="7" dur="500" fill="hold"/>
                                        <p:tgtEl>
                                          <p:spTgt spid="14">
                                            <p:txEl>
                                              <p:pRg st="0" end="0"/>
                                            </p:txEl>
                                          </p:spTgt>
                                        </p:tgtEl>
                                        <p:attrNameLst>
                                          <p:attrName>fillcolor</p:attrName>
                                        </p:attrNameLst>
                                      </p:cBhvr>
                                      <p:to>
                                        <p:clrVal>
                                          <a:schemeClr val="accent1"/>
                                        </p:clrVal>
                                      </p:to>
                                    </p:set>
                                    <p:set>
                                      <p:cBhvr>
                                        <p:cTn id="8" dur="500" fill="hold"/>
                                        <p:tgtEl>
                                          <p:spTgt spid="14">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14">
                                            <p:txEl>
                                              <p:pRg st="0" end="0"/>
                                            </p:txEl>
                                          </p:spTgt>
                                        </p:tgtEl>
                                        <p:attrNameLst>
                                          <p:attrName>ppt_c</p:attrName>
                                        </p:attrNameLst>
                                      </p:cBhvr>
                                      <p:to>
                                        <a:srgbClr val="808080"/>
                                      </p:to>
                                    </p:animClr>
                                  </p:sub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8000"/>
                                  </p:iterate>
                                  <p:childTnLst>
                                    <p:set>
                                      <p:cBhvr override="childStyle">
                                        <p:cTn id="12" dur="500" fill="hold"/>
                                        <p:tgtEl>
                                          <p:spTgt spid="14">
                                            <p:txEl>
                                              <p:pRg st="1" end="1"/>
                                            </p:txEl>
                                          </p:spTgt>
                                        </p:tgtEl>
                                        <p:attrNameLst>
                                          <p:attrName>style.color</p:attrName>
                                        </p:attrNameLst>
                                      </p:cBhvr>
                                      <p:to>
                                        <p:clrVal>
                                          <a:schemeClr val="accent1"/>
                                        </p:clrVal>
                                      </p:to>
                                    </p:set>
                                    <p:set>
                                      <p:cBhvr>
                                        <p:cTn id="13" dur="500" fill="hold"/>
                                        <p:tgtEl>
                                          <p:spTgt spid="14">
                                            <p:txEl>
                                              <p:pRg st="1" end="1"/>
                                            </p:txEl>
                                          </p:spTgt>
                                        </p:tgtEl>
                                        <p:attrNameLst>
                                          <p:attrName>fillcolor</p:attrName>
                                        </p:attrNameLst>
                                      </p:cBhvr>
                                      <p:to>
                                        <p:clrVal>
                                          <a:schemeClr val="accent1"/>
                                        </p:clrVal>
                                      </p:to>
                                    </p:set>
                                    <p:set>
                                      <p:cBhvr>
                                        <p:cTn id="14" dur="500" fill="hold"/>
                                        <p:tgtEl>
                                          <p:spTgt spid="14">
                                            <p:txEl>
                                              <p:pRg st="1" end="1"/>
                                            </p:txEl>
                                          </p:spTgt>
                                        </p:tgtEl>
                                        <p:attrNameLst>
                                          <p:attrName>fill.type</p:attrName>
                                        </p:attrNameLst>
                                      </p:cBhvr>
                                      <p:to>
                                        <p:strVal val="solid"/>
                                      </p:to>
                                    </p:set>
                                  </p:childTnLst>
                                  <p:subTnLst>
                                    <p:animClr clrSpc="rgb" dir="cw">
                                      <p:cBhvr override="childStyle">
                                        <p:cTn dur="1" fill="hold" display="0" masterRel="nextClick" afterEffect="1"/>
                                        <p:tgtEl>
                                          <p:spTgt spid="14">
                                            <p:txEl>
                                              <p:pRg st="1" end="1"/>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6" descr="Image result for customers icon"/>
          <p:cNvSpPr>
            <a:spLocks noChangeAspect="1" noChangeArrowheads="1"/>
          </p:cNvSpPr>
          <p:nvPr/>
        </p:nvSpPr>
        <p:spPr bwMode="auto">
          <a:xfrm>
            <a:off x="1" y="-14445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712" tIns="39856" rIns="79712" bIns="39856" numCol="1" anchor="t" anchorCtr="0" compatLnSpc="1">
            <a:prstTxWarp prst="textNoShape">
              <a:avLst/>
            </a:prstTxWarp>
          </a:bodyPr>
          <a:lstStyle/>
          <a:p>
            <a:pPr defTabSz="457200"/>
            <a:endParaRPr lang="en-US">
              <a:solidFill>
                <a:srgbClr val="000000"/>
              </a:solidFill>
            </a:endParaRPr>
          </a:p>
        </p:txBody>
      </p:sp>
      <p:sp>
        <p:nvSpPr>
          <p:cNvPr id="35" name="Footer Placeholder 4"/>
          <p:cNvSpPr>
            <a:spLocks noGrp="1"/>
          </p:cNvSpPr>
          <p:nvPr>
            <p:ph type="ftr" sz="quarter" idx="4294967295"/>
          </p:nvPr>
        </p:nvSpPr>
        <p:spPr>
          <a:xfrm>
            <a:off x="2057404" y="6419088"/>
            <a:ext cx="4041648" cy="228600"/>
          </a:xfrm>
          <a:prstGeom prst="rect">
            <a:avLst/>
          </a:prstGeom>
        </p:spPr>
        <p:txBody>
          <a:bodyPr lIns="88825" tIns="44413" rIns="88825" bIns="44413"/>
          <a:lstStyle/>
          <a:p>
            <a:r>
              <a:rPr lang="en-US" sz="600" dirty="0">
                <a:solidFill>
                  <a:srgbClr val="333333"/>
                </a:solidFill>
                <a:latin typeface="Arial Narrow" pitchFamily="34"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TextBox 4"/>
          <p:cNvSpPr txBox="1"/>
          <p:nvPr/>
        </p:nvSpPr>
        <p:spPr>
          <a:xfrm>
            <a:off x="152400" y="248289"/>
            <a:ext cx="8477909" cy="437511"/>
          </a:xfrm>
          <a:prstGeom prst="rect">
            <a:avLst/>
          </a:prstGeom>
          <a:noFill/>
        </p:spPr>
        <p:txBody>
          <a:bodyPr wrap="square" lIns="67519" tIns="33760" rIns="67519" bIns="33760" rtlCol="0">
            <a:spAutoFit/>
          </a:bodyPr>
          <a:lstStyle/>
          <a:p>
            <a:r>
              <a:rPr lang="en-US" sz="2400" b="1" dirty="0" smtClean="0">
                <a:solidFill>
                  <a:schemeClr val="accent1"/>
                </a:solidFill>
              </a:rPr>
              <a:t>Test Execution - Manual </a:t>
            </a:r>
            <a:endParaRPr lang="en-US" sz="2000" b="1" i="1" dirty="0">
              <a:solidFill>
                <a:schemeClr val="tx1">
                  <a:lumMod val="75000"/>
                  <a:lumOff val="25000"/>
                </a:schemeClr>
              </a:solidFill>
            </a:endParaRPr>
          </a:p>
        </p:txBody>
      </p:sp>
      <p:sp>
        <p:nvSpPr>
          <p:cNvPr id="6" name="TextBox 5"/>
          <p:cNvSpPr txBox="1"/>
          <p:nvPr/>
        </p:nvSpPr>
        <p:spPr>
          <a:xfrm>
            <a:off x="228600" y="733991"/>
            <a:ext cx="7620000" cy="4847481"/>
          </a:xfrm>
          <a:prstGeom prst="rect">
            <a:avLst/>
          </a:prstGeom>
          <a:noFill/>
        </p:spPr>
        <p:txBody>
          <a:bodyPr wrap="square" rtlCol="0">
            <a:spAutoFit/>
          </a:bodyPr>
          <a:lstStyle/>
          <a:p>
            <a:pPr marL="457200" indent="-457200" defTabSz="457200">
              <a:spcBef>
                <a:spcPts val="1800"/>
              </a:spcBef>
              <a:buFont typeface="+mj-lt"/>
              <a:buAutoNum type="arabicPeriod"/>
            </a:pPr>
            <a:r>
              <a:rPr lang="en-US" sz="2400" dirty="0" smtClean="0">
                <a:solidFill>
                  <a:srgbClr val="000000"/>
                </a:solidFill>
              </a:rPr>
              <a:t>Click on Execute button of a test case. Select the appropriate version and test cycle.</a:t>
            </a:r>
          </a:p>
          <a:p>
            <a:pPr marL="457200" indent="-457200" defTabSz="457200">
              <a:spcBef>
                <a:spcPts val="1800"/>
              </a:spcBef>
              <a:buFont typeface="+mj-lt"/>
              <a:buAutoNum type="arabicPeriod"/>
            </a:pPr>
            <a:r>
              <a:rPr lang="en-US" sz="2400" dirty="0" smtClean="0">
                <a:solidFill>
                  <a:srgbClr val="000000"/>
                </a:solidFill>
              </a:rPr>
              <a:t>Perform manual execution step-wise. Mark the status of a Step as </a:t>
            </a:r>
            <a:r>
              <a:rPr lang="en-US" sz="2400" dirty="0">
                <a:solidFill>
                  <a:srgbClr val="000000"/>
                </a:solidFill>
              </a:rPr>
              <a:t>appropriate (Pass, Fail, Blocked etc</a:t>
            </a:r>
            <a:r>
              <a:rPr lang="en-US" sz="2400" dirty="0" smtClean="0">
                <a:solidFill>
                  <a:srgbClr val="000000"/>
                </a:solidFill>
              </a:rPr>
              <a:t>.) If a test step is failed, create a new defect(s) </a:t>
            </a:r>
          </a:p>
          <a:p>
            <a:pPr marL="457200" indent="-457200" defTabSz="457200">
              <a:spcBef>
                <a:spcPts val="1800"/>
              </a:spcBef>
              <a:buFont typeface="+mj-lt"/>
              <a:buAutoNum type="arabicPeriod"/>
            </a:pPr>
            <a:r>
              <a:rPr lang="en-US" sz="2400" dirty="0" smtClean="0">
                <a:solidFill>
                  <a:srgbClr val="000000"/>
                </a:solidFill>
              </a:rPr>
              <a:t>In Bug creation, mention </a:t>
            </a:r>
            <a:r>
              <a:rPr lang="en-US" sz="2400" dirty="0">
                <a:solidFill>
                  <a:srgbClr val="000000"/>
                </a:solidFill>
              </a:rPr>
              <a:t>the Summary, Description, Affect Version, Environment as Prod or Non-Prod, Cause of Defect, Test Type, System Impacts, Priority and Attachments. </a:t>
            </a:r>
            <a:r>
              <a:rPr lang="en-US" sz="2400" dirty="0" smtClean="0">
                <a:solidFill>
                  <a:srgbClr val="000000"/>
                </a:solidFill>
              </a:rPr>
              <a:t>Click Create.</a:t>
            </a:r>
          </a:p>
          <a:p>
            <a:pPr marL="457200" indent="-457200" defTabSz="457200">
              <a:spcBef>
                <a:spcPts val="1800"/>
              </a:spcBef>
              <a:buFont typeface="+mj-lt"/>
              <a:buAutoNum type="arabicPeriod"/>
            </a:pPr>
            <a:r>
              <a:rPr lang="en-US" sz="2400" dirty="0" smtClean="0">
                <a:solidFill>
                  <a:srgbClr val="000000"/>
                </a:solidFill>
              </a:rPr>
              <a:t>The </a:t>
            </a:r>
            <a:r>
              <a:rPr lang="en-US" sz="2400" dirty="0">
                <a:solidFill>
                  <a:srgbClr val="000000"/>
                </a:solidFill>
              </a:rPr>
              <a:t>defect will be mapped to the step. </a:t>
            </a:r>
          </a:p>
        </p:txBody>
      </p:sp>
      <p:sp>
        <p:nvSpPr>
          <p:cNvPr id="7" name="Right Arrow 6"/>
          <p:cNvSpPr/>
          <p:nvPr/>
        </p:nvSpPr>
        <p:spPr>
          <a:xfrm>
            <a:off x="7467600" y="6477000"/>
            <a:ext cx="1524000" cy="381000"/>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effectLst>
                  <a:outerShdw blurRad="38100" dist="38100" dir="2700000" algn="tl">
                    <a:srgbClr val="000000">
                      <a:alpha val="43137"/>
                    </a:srgbClr>
                  </a:outerShdw>
                </a:effectLst>
              </a:rPr>
              <a:t>NEXT</a:t>
            </a:r>
            <a:endParaRPr lang="en-US" sz="1600" b="1" dirty="0">
              <a:effectLst>
                <a:outerShdw blurRad="38100" dist="38100" dir="2700000" algn="tl">
                  <a:srgbClr val="000000">
                    <a:alpha val="43137"/>
                  </a:srgbClr>
                </a:outerShdw>
              </a:effectLst>
            </a:endParaRPr>
          </a:p>
        </p:txBody>
      </p:sp>
      <p:sp>
        <p:nvSpPr>
          <p:cNvPr id="8" name="TextBox 7"/>
          <p:cNvSpPr txBox="1"/>
          <p:nvPr/>
        </p:nvSpPr>
        <p:spPr>
          <a:xfrm>
            <a:off x="7239000" y="6096000"/>
            <a:ext cx="1842858" cy="523220"/>
          </a:xfrm>
          <a:prstGeom prst="rect">
            <a:avLst/>
          </a:prstGeom>
          <a:noFill/>
        </p:spPr>
        <p:txBody>
          <a:bodyPr wrap="square" rtlCol="0">
            <a:spAutoFit/>
          </a:bodyPr>
          <a:lstStyle/>
          <a:p>
            <a:pPr algn="ctr"/>
            <a:r>
              <a:rPr lang="en-US" sz="1400" dirty="0" smtClean="0">
                <a:effectLst>
                  <a:outerShdw blurRad="38100" dist="38100" dir="2700000" algn="tl">
                    <a:srgbClr val="000000">
                      <a:alpha val="43137"/>
                    </a:srgbClr>
                  </a:outerShdw>
                </a:effectLst>
              </a:rPr>
              <a:t>Test Execution – Manual(contd..)</a:t>
            </a:r>
            <a:endParaRPr lang="en-US" sz="1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3714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8000"/>
                                  </p:iterate>
                                  <p:childTnLst>
                                    <p:set>
                                      <p:cBhvr override="childStyle">
                                        <p:cTn id="6" dur="500" fill="hold"/>
                                        <p:tgtEl>
                                          <p:spTgt spid="6">
                                            <p:txEl>
                                              <p:pRg st="0" end="0"/>
                                            </p:txEl>
                                          </p:spTgt>
                                        </p:tgtEl>
                                        <p:attrNameLst>
                                          <p:attrName>style.color</p:attrName>
                                        </p:attrNameLst>
                                      </p:cBhvr>
                                      <p:to>
                                        <p:clrVal>
                                          <a:schemeClr val="accent1"/>
                                        </p:clrVal>
                                      </p:to>
                                    </p:set>
                                    <p:set>
                                      <p:cBhvr>
                                        <p:cTn id="7" dur="500" fill="hold"/>
                                        <p:tgtEl>
                                          <p:spTgt spid="6">
                                            <p:txEl>
                                              <p:pRg st="0" end="0"/>
                                            </p:txEl>
                                          </p:spTgt>
                                        </p:tgtEl>
                                        <p:attrNameLst>
                                          <p:attrName>fillcolor</p:attrName>
                                        </p:attrNameLst>
                                      </p:cBhvr>
                                      <p:to>
                                        <p:clrVal>
                                          <a:schemeClr val="accent1"/>
                                        </p:clrVal>
                                      </p:to>
                                    </p:set>
                                    <p:set>
                                      <p:cBhvr>
                                        <p:cTn id="8" dur="500" fill="hold"/>
                                        <p:tgtEl>
                                          <p:spTgt spid="6">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6">
                                            <p:txEl>
                                              <p:pRg st="0" end="0"/>
                                            </p:txEl>
                                          </p:spTgt>
                                        </p:tgtEl>
                                        <p:attrNameLst>
                                          <p:attrName>ppt_c</p:attrName>
                                        </p:attrNameLst>
                                      </p:cBhvr>
                                      <p:to>
                                        <a:srgbClr val="808080"/>
                                      </p:to>
                                    </p:animClr>
                                  </p:sub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8000"/>
                                  </p:iterate>
                                  <p:childTnLst>
                                    <p:set>
                                      <p:cBhvr override="childStyle">
                                        <p:cTn id="12" dur="500" fill="hold"/>
                                        <p:tgtEl>
                                          <p:spTgt spid="6">
                                            <p:txEl>
                                              <p:pRg st="1" end="1"/>
                                            </p:txEl>
                                          </p:spTgt>
                                        </p:tgtEl>
                                        <p:attrNameLst>
                                          <p:attrName>style.color</p:attrName>
                                        </p:attrNameLst>
                                      </p:cBhvr>
                                      <p:to>
                                        <p:clrVal>
                                          <a:schemeClr val="accent1"/>
                                        </p:clrVal>
                                      </p:to>
                                    </p:set>
                                    <p:set>
                                      <p:cBhvr>
                                        <p:cTn id="13" dur="500" fill="hold"/>
                                        <p:tgtEl>
                                          <p:spTgt spid="6">
                                            <p:txEl>
                                              <p:pRg st="1" end="1"/>
                                            </p:txEl>
                                          </p:spTgt>
                                        </p:tgtEl>
                                        <p:attrNameLst>
                                          <p:attrName>fillcolor</p:attrName>
                                        </p:attrNameLst>
                                      </p:cBhvr>
                                      <p:to>
                                        <p:clrVal>
                                          <a:schemeClr val="accent1"/>
                                        </p:clrVal>
                                      </p:to>
                                    </p:set>
                                    <p:set>
                                      <p:cBhvr>
                                        <p:cTn id="14" dur="500" fill="hold"/>
                                        <p:tgtEl>
                                          <p:spTgt spid="6">
                                            <p:txEl>
                                              <p:pRg st="1" end="1"/>
                                            </p:txEl>
                                          </p:spTgt>
                                        </p:tgtEl>
                                        <p:attrNameLst>
                                          <p:attrName>fill.type</p:attrName>
                                        </p:attrNameLst>
                                      </p:cBhvr>
                                      <p:to>
                                        <p:strVal val="solid"/>
                                      </p:to>
                                    </p:set>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8000"/>
                                  </p:iterate>
                                  <p:childTnLst>
                                    <p:set>
                                      <p:cBhvr override="childStyle">
                                        <p:cTn id="18" dur="500" fill="hold"/>
                                        <p:tgtEl>
                                          <p:spTgt spid="6">
                                            <p:txEl>
                                              <p:pRg st="2" end="2"/>
                                            </p:txEl>
                                          </p:spTgt>
                                        </p:tgtEl>
                                        <p:attrNameLst>
                                          <p:attrName>style.color</p:attrName>
                                        </p:attrNameLst>
                                      </p:cBhvr>
                                      <p:to>
                                        <p:clrVal>
                                          <a:schemeClr val="accent1"/>
                                        </p:clrVal>
                                      </p:to>
                                    </p:set>
                                    <p:set>
                                      <p:cBhvr>
                                        <p:cTn id="19" dur="500" fill="hold"/>
                                        <p:tgtEl>
                                          <p:spTgt spid="6">
                                            <p:txEl>
                                              <p:pRg st="2" end="2"/>
                                            </p:txEl>
                                          </p:spTgt>
                                        </p:tgtEl>
                                        <p:attrNameLst>
                                          <p:attrName>fillcolor</p:attrName>
                                        </p:attrNameLst>
                                      </p:cBhvr>
                                      <p:to>
                                        <p:clrVal>
                                          <a:schemeClr val="accent1"/>
                                        </p:clrVal>
                                      </p:to>
                                    </p:set>
                                    <p:set>
                                      <p:cBhvr>
                                        <p:cTn id="20" dur="500" fill="hold"/>
                                        <p:tgtEl>
                                          <p:spTgt spid="6">
                                            <p:txEl>
                                              <p:pRg st="2" end="2"/>
                                            </p:txEl>
                                          </p:spTgt>
                                        </p:tgtEl>
                                        <p:attrNameLst>
                                          <p:attrName>fill.type</p:attrName>
                                        </p:attrNameLst>
                                      </p:cBhvr>
                                      <p:to>
                                        <p:strVal val="solid"/>
                                      </p:to>
                                    </p:set>
                                  </p:childTnLst>
                                  <p:subTnLst>
                                    <p:animClr clrSpc="rgb" dir="cw">
                                      <p:cBhvr override="childStyle">
                                        <p:cTn dur="1" fill="hold" display="0" masterRel="nextClick" afterEffect="1"/>
                                        <p:tgtEl>
                                          <p:spTgt spid="6">
                                            <p:txEl>
                                              <p:pRg st="2" end="2"/>
                                            </p:txEl>
                                          </p:spTgt>
                                        </p:tgtEl>
                                        <p:attrNameLst>
                                          <p:attrName>ppt_c</p:attrName>
                                        </p:attrNameLst>
                                      </p:cBhvr>
                                      <p:to>
                                        <a:srgbClr val="808080"/>
                                      </p:to>
                                    </p:animClr>
                                  </p:sub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8000"/>
                                  </p:iterate>
                                  <p:childTnLst>
                                    <p:set>
                                      <p:cBhvr override="childStyle">
                                        <p:cTn id="24" dur="500" fill="hold"/>
                                        <p:tgtEl>
                                          <p:spTgt spid="6">
                                            <p:txEl>
                                              <p:pRg st="3" end="3"/>
                                            </p:txEl>
                                          </p:spTgt>
                                        </p:tgtEl>
                                        <p:attrNameLst>
                                          <p:attrName>style.color</p:attrName>
                                        </p:attrNameLst>
                                      </p:cBhvr>
                                      <p:to>
                                        <p:clrVal>
                                          <a:schemeClr val="accent1"/>
                                        </p:clrVal>
                                      </p:to>
                                    </p:set>
                                    <p:set>
                                      <p:cBhvr>
                                        <p:cTn id="25" dur="500" fill="hold"/>
                                        <p:tgtEl>
                                          <p:spTgt spid="6">
                                            <p:txEl>
                                              <p:pRg st="3" end="3"/>
                                            </p:txEl>
                                          </p:spTgt>
                                        </p:tgtEl>
                                        <p:attrNameLst>
                                          <p:attrName>fillcolor</p:attrName>
                                        </p:attrNameLst>
                                      </p:cBhvr>
                                      <p:to>
                                        <p:clrVal>
                                          <a:schemeClr val="accent1"/>
                                        </p:clrVal>
                                      </p:to>
                                    </p:set>
                                    <p:set>
                                      <p:cBhvr>
                                        <p:cTn id="26" dur="500" fill="hold"/>
                                        <p:tgtEl>
                                          <p:spTgt spid="6">
                                            <p:txEl>
                                              <p:pRg st="3" end="3"/>
                                            </p:txEl>
                                          </p:spTgt>
                                        </p:tgtEl>
                                        <p:attrNameLst>
                                          <p:attrName>fill.type</p:attrName>
                                        </p:attrNameLst>
                                      </p:cBhvr>
                                      <p:to>
                                        <p:strVal val="solid"/>
                                      </p:to>
                                    </p:set>
                                  </p:childTnLst>
                                  <p:subTnLst>
                                    <p:animClr clrSpc="rgb" dir="cw">
                                      <p:cBhvr override="childStyle">
                                        <p:cTn dur="1" fill="hold" display="0" masterRel="nextClick" afterEffect="1"/>
                                        <p:tgtEl>
                                          <p:spTgt spid="6">
                                            <p:txEl>
                                              <p:pRg st="3" end="3"/>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theme/theme1.xml><?xml version="1.0" encoding="utf-8"?>
<a:theme xmlns:a="http://schemas.openxmlformats.org/drawingml/2006/main" name="VZPPT 2015 NEW LOGO">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329DDAE4DFD84FBFB9398D3D8C08EA" ma:contentTypeVersion="0" ma:contentTypeDescription="Create a new document." ma:contentTypeScope="" ma:versionID="f012d91e592aeb76d2355b2d7e1c215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E52B2E-A5E7-4112-938B-9DB2AEF711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CB095CF-CA26-4ADB-A2B3-4A35774DC18F}">
  <ds:schemaRefs>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http://www.w3.org/XML/1998/namespace"/>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56602B0D-D2B4-4CAC-A575-9D5E8F7916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5385</TotalTime>
  <Words>1636</Words>
  <Application>Microsoft Office PowerPoint</Application>
  <PresentationFormat>On-screen Show (4:3)</PresentationFormat>
  <Paragraphs>127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VZPPT 2015 NEW LOGO</vt:lpstr>
      <vt:lpstr>Tester Interaction (SIT, E2E, UAT)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Tester Interaction Ends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Tester Interaction (SIT, E2E, UAT)</dc:title>
  <dc:creator>Sundararajan, Deepika X</dc:creator>
  <cp:lastModifiedBy>Farias, Frederich G (Fred)</cp:lastModifiedBy>
  <cp:revision>204</cp:revision>
  <dcterms:created xsi:type="dcterms:W3CDTF">2016-06-28T14:07:07Z</dcterms:created>
  <dcterms:modified xsi:type="dcterms:W3CDTF">2016-08-24T17:20:15Z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0x010100A1329DDAE4DFD84FBFB9398D3D8C08EA</vt:lpwstr>
  </property>
</Properties>
</file>