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4" r:id="rId5"/>
    <p:sldId id="309" r:id="rId6"/>
    <p:sldId id="342" r:id="rId7"/>
    <p:sldId id="341" r:id="rId8"/>
    <p:sldId id="340" r:id="rId9"/>
    <p:sldId id="339" r:id="rId10"/>
    <p:sldId id="337" r:id="rId11"/>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ster" id="{33E3C9D2-BC93-3C43-B9DE-C6F7A8A32100}">
          <p14:sldIdLst>
            <p14:sldId id="284"/>
            <p14:sldId id="309"/>
            <p14:sldId id="342"/>
            <p14:sldId id="341"/>
            <p14:sldId id="340"/>
            <p14:sldId id="339"/>
            <p14:sldId id="337"/>
          </p14:sldIdLst>
        </p14:section>
      </p14:sectionLst>
    </p:ext>
    <p:ext uri="{EFAFB233-063F-42B5-8137-9DF3F51BA10A}">
      <p15:sldGuideLst xmlns:p15="http://schemas.microsoft.com/office/powerpoint/2012/main" xmlns="">
        <p15:guide id="1" orient="horz" pos="692">
          <p15:clr>
            <a:srgbClr val="A4A3A4"/>
          </p15:clr>
        </p15:guide>
        <p15:guide id="2">
          <p15:clr>
            <a:srgbClr val="A4A3A4"/>
          </p15:clr>
        </p15:guide>
      </p15:sldGuideLst>
    </p:ext>
    <p:ext uri="{2D200454-40CA-4A62-9FC3-DE9A4176ACB9}">
      <p15:notesGuideLst xmlns:p15="http://schemas.microsoft.com/office/powerpoint/2012/main" xmlns="">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Griffith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F3FB"/>
    <a:srgbClr val="FFF4E5"/>
    <a:srgbClr val="FDA58D"/>
    <a:srgbClr val="FF0000"/>
    <a:srgbClr val="6D6E77"/>
    <a:srgbClr val="4C4C4C"/>
    <a:srgbClr val="4A9A4D"/>
    <a:srgbClr val="000000"/>
    <a:srgbClr val="ED1C24"/>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7265" autoAdjust="0"/>
  </p:normalViewPr>
  <p:slideViewPr>
    <p:cSldViewPr snapToGrid="0" snapToObjects="1">
      <p:cViewPr varScale="1">
        <p:scale>
          <a:sx n="130" d="100"/>
          <a:sy n="130" d="100"/>
        </p:scale>
        <p:origin x="-354" y="-96"/>
      </p:cViewPr>
      <p:guideLst>
        <p:guide orient="horz" pos="692"/>
        <p:guide/>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1650" y="136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1"/>
            <a:ext cx="3043343" cy="465773"/>
          </a:xfrm>
          <a:prstGeom prst="rect">
            <a:avLst/>
          </a:prstGeom>
          <a:noFill/>
          <a:ln w="9525">
            <a:noFill/>
            <a:miter lim="800000"/>
            <a:headEnd/>
            <a:tailEnd/>
          </a:ln>
          <a:effectLst/>
        </p:spPr>
        <p:txBody>
          <a:bodyPr vert="horz" wrap="square" lIns="92444" tIns="46222" rIns="92444" bIns="46222" numCol="1" anchor="t" anchorCtr="0" compatLnSpc="1">
            <a:prstTxWarp prst="textNoShape">
              <a:avLst/>
            </a:prstTxWarp>
          </a:bodyPr>
          <a:lstStyle>
            <a:lvl1pPr>
              <a:defRPr sz="1200"/>
            </a:lvl1pPr>
          </a:lstStyle>
          <a:p>
            <a:pPr>
              <a:defRPr/>
            </a:pPr>
            <a:endParaRPr lang="en-US" dirty="0"/>
          </a:p>
        </p:txBody>
      </p:sp>
      <p:sp>
        <p:nvSpPr>
          <p:cNvPr id="26627" name="Rectangle 3"/>
          <p:cNvSpPr>
            <a:spLocks noGrp="1" noChangeArrowheads="1"/>
          </p:cNvSpPr>
          <p:nvPr>
            <p:ph type="dt" sz="quarter" idx="1"/>
          </p:nvPr>
        </p:nvSpPr>
        <p:spPr bwMode="auto">
          <a:xfrm>
            <a:off x="3978132" y="1"/>
            <a:ext cx="3043343" cy="465773"/>
          </a:xfrm>
          <a:prstGeom prst="rect">
            <a:avLst/>
          </a:prstGeom>
          <a:noFill/>
          <a:ln w="9525">
            <a:noFill/>
            <a:miter lim="800000"/>
            <a:headEnd/>
            <a:tailEnd/>
          </a:ln>
          <a:effectLst/>
        </p:spPr>
        <p:txBody>
          <a:bodyPr vert="horz" wrap="square" lIns="92444" tIns="46222" rIns="92444" bIns="46222" numCol="1" anchor="t" anchorCtr="0" compatLnSpc="1">
            <a:prstTxWarp prst="textNoShape">
              <a:avLst/>
            </a:prstTxWarp>
          </a:bodyPr>
          <a:lstStyle>
            <a:lvl1pPr algn="r">
              <a:defRPr sz="1200"/>
            </a:lvl1pPr>
          </a:lstStyle>
          <a:p>
            <a:pPr>
              <a:defRPr/>
            </a:pPr>
            <a:fld id="{A8E6ED9A-3674-48F2-BA48-B8EE254CCDC1}" type="datetimeFigureOut">
              <a:rPr lang="en-US"/>
              <a:pPr>
                <a:defRPr/>
              </a:pPr>
              <a:t>8/27/2018</a:t>
            </a:fld>
            <a:endParaRPr lang="en-US" dirty="0"/>
          </a:p>
        </p:txBody>
      </p:sp>
      <p:sp>
        <p:nvSpPr>
          <p:cNvPr id="26628" name="Rectangle 4"/>
          <p:cNvSpPr>
            <a:spLocks noGrp="1" noChangeArrowheads="1"/>
          </p:cNvSpPr>
          <p:nvPr>
            <p:ph type="ftr" sz="quarter" idx="2"/>
          </p:nvPr>
        </p:nvSpPr>
        <p:spPr bwMode="auto">
          <a:xfrm>
            <a:off x="0" y="8841739"/>
            <a:ext cx="3043343" cy="465773"/>
          </a:xfrm>
          <a:prstGeom prst="rect">
            <a:avLst/>
          </a:prstGeom>
          <a:noFill/>
          <a:ln w="9525">
            <a:noFill/>
            <a:miter lim="800000"/>
            <a:headEnd/>
            <a:tailEnd/>
          </a:ln>
          <a:effectLst/>
        </p:spPr>
        <p:txBody>
          <a:bodyPr vert="horz" wrap="square" lIns="92444" tIns="46222" rIns="92444" bIns="46222" numCol="1" anchor="b" anchorCtr="0" compatLnSpc="1">
            <a:prstTxWarp prst="textNoShape">
              <a:avLst/>
            </a:prstTxWarp>
          </a:bodyPr>
          <a:lstStyle>
            <a:lvl1pPr>
              <a:defRPr sz="1200"/>
            </a:lvl1pPr>
          </a:lstStyle>
          <a:p>
            <a:pPr>
              <a:defRPr/>
            </a:pPr>
            <a:endParaRPr lang="en-US" dirty="0"/>
          </a:p>
        </p:txBody>
      </p:sp>
      <p:sp>
        <p:nvSpPr>
          <p:cNvPr id="26629" name="Rectangle 5"/>
          <p:cNvSpPr>
            <a:spLocks noGrp="1" noChangeArrowheads="1"/>
          </p:cNvSpPr>
          <p:nvPr>
            <p:ph type="sldNum" sz="quarter" idx="3"/>
          </p:nvPr>
        </p:nvSpPr>
        <p:spPr bwMode="auto">
          <a:xfrm>
            <a:off x="3978132" y="8841739"/>
            <a:ext cx="3043343" cy="465773"/>
          </a:xfrm>
          <a:prstGeom prst="rect">
            <a:avLst/>
          </a:prstGeom>
          <a:noFill/>
          <a:ln w="9525">
            <a:noFill/>
            <a:miter lim="800000"/>
            <a:headEnd/>
            <a:tailEnd/>
          </a:ln>
          <a:effectLst/>
        </p:spPr>
        <p:txBody>
          <a:bodyPr vert="horz" wrap="square" lIns="92444" tIns="46222" rIns="92444" bIns="46222" numCol="1" anchor="b" anchorCtr="0" compatLnSpc="1">
            <a:prstTxWarp prst="textNoShape">
              <a:avLst/>
            </a:prstTxWarp>
          </a:bodyPr>
          <a:lstStyle>
            <a:lvl1pPr algn="r">
              <a:defRPr sz="1200"/>
            </a:lvl1pPr>
          </a:lstStyle>
          <a:p>
            <a:pPr>
              <a:defRPr/>
            </a:pPr>
            <a:fld id="{F7570E6E-70C6-435B-AA9C-A70BBC8314AF}" type="slidenum">
              <a:rPr lang="en-US"/>
              <a:pPr>
                <a:defRPr/>
              </a:pPr>
              <a:t>‹#›</a:t>
            </a:fld>
            <a:endParaRPr lang="en-US" dirty="0"/>
          </a:p>
        </p:txBody>
      </p:sp>
    </p:spTree>
    <p:extLst>
      <p:ext uri="{BB962C8B-B14F-4D97-AF65-F5344CB8AC3E}">
        <p14:creationId xmlns:p14="http://schemas.microsoft.com/office/powerpoint/2010/main" val="1041558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773"/>
          </a:xfrm>
          <a:prstGeom prst="rect">
            <a:avLst/>
          </a:prstGeom>
        </p:spPr>
        <p:txBody>
          <a:bodyPr vert="horz" lIns="92444" tIns="46222" rIns="92444" bIns="46222" rtlCol="0"/>
          <a:lstStyle>
            <a:lvl1pPr algn="l" fontAlgn="auto">
              <a:spcBef>
                <a:spcPts val="0"/>
              </a:spcBef>
              <a:spcAft>
                <a:spcPts val="0"/>
              </a:spcAft>
              <a:defRPr sz="1200">
                <a:solidFill>
                  <a:srgbClr val="4C4C4C"/>
                </a:solidFill>
                <a:latin typeface="Arial"/>
                <a:cs typeface="Arial"/>
              </a:defRPr>
            </a:lvl1pPr>
          </a:lstStyle>
          <a:p>
            <a:pPr>
              <a:defRPr/>
            </a:pPr>
            <a:endParaRPr lang="en-US" dirty="0"/>
          </a:p>
        </p:txBody>
      </p:sp>
      <p:sp>
        <p:nvSpPr>
          <p:cNvPr id="3" name="Date Placeholder 2"/>
          <p:cNvSpPr>
            <a:spLocks noGrp="1"/>
          </p:cNvSpPr>
          <p:nvPr>
            <p:ph type="dt" idx="1"/>
          </p:nvPr>
        </p:nvSpPr>
        <p:spPr>
          <a:xfrm>
            <a:off x="3978132" y="1"/>
            <a:ext cx="3043343" cy="465773"/>
          </a:xfrm>
          <a:prstGeom prst="rect">
            <a:avLst/>
          </a:prstGeom>
        </p:spPr>
        <p:txBody>
          <a:bodyPr vert="horz" lIns="92444" tIns="46222" rIns="92444" bIns="46222" rtlCol="0"/>
          <a:lstStyle>
            <a:lvl1pPr algn="r" fontAlgn="auto">
              <a:spcBef>
                <a:spcPts val="0"/>
              </a:spcBef>
              <a:spcAft>
                <a:spcPts val="0"/>
              </a:spcAft>
              <a:defRPr sz="1200">
                <a:solidFill>
                  <a:srgbClr val="4C4C4C"/>
                </a:solidFill>
                <a:latin typeface="Arial"/>
                <a:cs typeface="Arial"/>
              </a:defRPr>
            </a:lvl1pPr>
          </a:lstStyle>
          <a:p>
            <a:pPr>
              <a:defRPr/>
            </a:pPr>
            <a:fld id="{8F091C68-E720-4C91-8FF6-E71D7E026F09}" type="datetimeFigureOut">
              <a:rPr lang="en-US" smtClean="0"/>
              <a:pPr>
                <a:defRPr/>
              </a:pPr>
              <a:t>8/27/2018</a:t>
            </a:fld>
            <a:endParaRPr lang="en-US" dirty="0"/>
          </a:p>
        </p:txBody>
      </p:sp>
      <p:sp>
        <p:nvSpPr>
          <p:cNvPr id="4" name="Slide Image Placeholder 3"/>
          <p:cNvSpPr>
            <a:spLocks noGrp="1" noRot="1" noChangeAspect="1"/>
          </p:cNvSpPr>
          <p:nvPr>
            <p:ph type="sldImg" idx="2"/>
          </p:nvPr>
        </p:nvSpPr>
        <p:spPr>
          <a:xfrm>
            <a:off x="1725613" y="698500"/>
            <a:ext cx="3571875" cy="2678113"/>
          </a:xfrm>
          <a:prstGeom prst="rect">
            <a:avLst/>
          </a:prstGeom>
          <a:noFill/>
          <a:ln w="12700">
            <a:solidFill>
              <a:prstClr val="black"/>
            </a:solidFill>
          </a:ln>
        </p:spPr>
        <p:txBody>
          <a:bodyPr vert="horz" lIns="92444" tIns="46222" rIns="92444" bIns="46222" rtlCol="0" anchor="ctr"/>
          <a:lstStyle/>
          <a:p>
            <a:pPr lvl="0"/>
            <a:endParaRPr lang="en-US" noProof="0" dirty="0"/>
          </a:p>
        </p:txBody>
      </p:sp>
      <p:sp>
        <p:nvSpPr>
          <p:cNvPr id="5" name="Notes Placeholder 4"/>
          <p:cNvSpPr>
            <a:spLocks noGrp="1"/>
          </p:cNvSpPr>
          <p:nvPr>
            <p:ph type="body" sz="quarter" idx="3"/>
          </p:nvPr>
        </p:nvSpPr>
        <p:spPr>
          <a:xfrm>
            <a:off x="702310" y="3563239"/>
            <a:ext cx="5618480" cy="5048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35925" lvl="0" indent="-235925">
              <a:spcBef>
                <a:spcPct val="0"/>
              </a:spcBef>
              <a:spcAft>
                <a:spcPts val="404"/>
              </a:spcAft>
              <a:buFont typeface="Arial" charset="0"/>
              <a:buChar char="•"/>
              <a:tabLst/>
            </a:pPr>
            <a:r>
              <a:rPr lang="en-US" noProof="0" dirty="0" smtClean="0"/>
              <a:t>Click to add notes</a:t>
            </a:r>
          </a:p>
          <a:p>
            <a:pPr lvl="1" indent="-226295">
              <a:spcBef>
                <a:spcPct val="0"/>
              </a:spcBef>
              <a:spcAft>
                <a:spcPts val="607"/>
              </a:spcAft>
              <a:buFont typeface="Arial" charset="0"/>
              <a:buChar char="–"/>
            </a:pPr>
            <a:r>
              <a:rPr lang="en-US" noProof="0" dirty="0" smtClean="0"/>
              <a:t>Second level</a:t>
            </a:r>
          </a:p>
          <a:p>
            <a:pPr marL="633949" lvl="2" indent="-171727">
              <a:spcBef>
                <a:spcPct val="0"/>
              </a:spcBef>
              <a:spcAft>
                <a:spcPts val="404"/>
              </a:spcAft>
              <a:buFont typeface="Arial" charset="0"/>
              <a:buChar char="•"/>
            </a:pPr>
            <a:r>
              <a:rPr lang="en-US" noProof="0" dirty="0" smtClean="0"/>
              <a:t>Third level</a:t>
            </a:r>
          </a:p>
          <a:p>
            <a:pPr marL="805675" lvl="3" indent="-171727">
              <a:spcBef>
                <a:spcPct val="0"/>
              </a:spcBef>
              <a:spcAft>
                <a:spcPts val="404"/>
              </a:spcAft>
              <a:buFont typeface="Arial" charset="0"/>
              <a:buChar char="–"/>
            </a:pPr>
            <a:r>
              <a:rPr lang="en-US" noProof="0" dirty="0" smtClean="0"/>
              <a:t>Fourth level</a:t>
            </a:r>
          </a:p>
          <a:p>
            <a:pPr marL="977403" lvl="4" indent="-171727">
              <a:spcBef>
                <a:spcPct val="0"/>
              </a:spcBef>
              <a:spcAft>
                <a:spcPts val="404"/>
              </a:spcAft>
              <a:buFont typeface="Arial" charset="0"/>
              <a:buChar char="»"/>
            </a:pPr>
            <a:r>
              <a:rPr lang="en-US" noProof="0" dirty="0" smtClean="0"/>
              <a:t>Fifth level</a:t>
            </a:r>
            <a:endParaRPr lang="en-US" noProof="0" dirty="0"/>
          </a:p>
        </p:txBody>
      </p:sp>
      <p:sp>
        <p:nvSpPr>
          <p:cNvPr id="6" name="Footer Placeholder 5"/>
          <p:cNvSpPr>
            <a:spLocks noGrp="1"/>
          </p:cNvSpPr>
          <p:nvPr>
            <p:ph type="ftr" sz="quarter" idx="4"/>
          </p:nvPr>
        </p:nvSpPr>
        <p:spPr>
          <a:xfrm>
            <a:off x="702310" y="8841739"/>
            <a:ext cx="4992332" cy="465773"/>
          </a:xfrm>
          <a:prstGeom prst="rect">
            <a:avLst/>
          </a:prstGeom>
        </p:spPr>
        <p:txBody>
          <a:bodyPr vert="horz" lIns="92444" tIns="46222" rIns="92444" bIns="46222" rtlCol="0" anchor="ctr"/>
          <a:lstStyle>
            <a:lvl1pPr algn="l" fontAlgn="auto">
              <a:spcBef>
                <a:spcPts val="0"/>
              </a:spcBef>
              <a:spcAft>
                <a:spcPts val="0"/>
              </a:spcAft>
              <a:defRPr sz="700">
                <a:solidFill>
                  <a:srgbClr val="4C4C4C"/>
                </a:solidFill>
                <a:latin typeface="Arial"/>
                <a:cs typeface="Arial"/>
              </a:defRPr>
            </a:lvl1pPr>
          </a:lstStyle>
          <a:p>
            <a:pPr>
              <a:defRPr/>
            </a:pPr>
            <a:r>
              <a:rPr lang="en-US" kern="0" spc="-30" dirty="0" smtClean="0">
                <a:latin typeface="Arial" charset="0"/>
              </a:rPr>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7" name="Slide Number Placeholder 6"/>
          <p:cNvSpPr>
            <a:spLocks noGrp="1"/>
          </p:cNvSpPr>
          <p:nvPr>
            <p:ph type="sldNum" sz="quarter" idx="5"/>
          </p:nvPr>
        </p:nvSpPr>
        <p:spPr>
          <a:xfrm>
            <a:off x="5697894" y="8843328"/>
            <a:ext cx="626148" cy="465773"/>
          </a:xfrm>
          <a:prstGeom prst="rect">
            <a:avLst/>
          </a:prstGeom>
        </p:spPr>
        <p:txBody>
          <a:bodyPr vert="horz" lIns="92444" tIns="46222" rIns="92444" bIns="46222" rtlCol="0" anchor="ctr"/>
          <a:lstStyle>
            <a:lvl1pPr algn="r" fontAlgn="auto">
              <a:spcBef>
                <a:spcPts val="0"/>
              </a:spcBef>
              <a:spcAft>
                <a:spcPts val="0"/>
              </a:spcAft>
              <a:defRPr sz="1000">
                <a:solidFill>
                  <a:srgbClr val="4C4C4C"/>
                </a:solidFill>
                <a:latin typeface="Arial"/>
                <a:cs typeface="Arial"/>
              </a:defRPr>
            </a:lvl1pPr>
          </a:lstStyle>
          <a:p>
            <a:pPr>
              <a:defRPr/>
            </a:pPr>
            <a:r>
              <a:rPr lang="en-US" dirty="0" smtClean="0"/>
              <a:t>&lt;#&gt;</a:t>
            </a:r>
            <a:endParaRPr lang="en-US" dirty="0"/>
          </a:p>
        </p:txBody>
      </p:sp>
    </p:spTree>
    <p:extLst>
      <p:ext uri="{BB962C8B-B14F-4D97-AF65-F5344CB8AC3E}">
        <p14:creationId xmlns:p14="http://schemas.microsoft.com/office/powerpoint/2010/main" val="2269094675"/>
      </p:ext>
    </p:extLst>
  </p:cSld>
  <p:clrMap bg1="lt1" tx1="dk1" bg2="lt2" tx2="dk2" accent1="accent1" accent2="accent2" accent3="accent3" accent4="accent4" accent5="accent5" accent6="accent6" hlink="hlink" folHlink="folHlink"/>
  <p:notesStyle>
    <a:lvl1pPr marL="0" indent="0" algn="l" rtl="0" eaLnBrk="0" fontAlgn="base" hangingPunct="0">
      <a:spcBef>
        <a:spcPct val="30000"/>
      </a:spcBef>
      <a:spcAft>
        <a:spcPct val="0"/>
      </a:spcAft>
      <a:buNone/>
      <a:defRPr lang="en-US" sz="1400" b="0" kern="1200" baseline="0" noProof="0" smtClean="0">
        <a:solidFill>
          <a:srgbClr val="4C4C4C"/>
        </a:solidFill>
        <a:latin typeface="Arial" pitchFamily="34" charset="0"/>
        <a:ea typeface="+mn-ea"/>
        <a:cs typeface="Arial" pitchFamily="34" charset="0"/>
      </a:defRPr>
    </a:lvl1pPr>
    <a:lvl2pPr marL="457200" algn="l" rtl="0" eaLnBrk="0" fontAlgn="base" hangingPunct="0">
      <a:spcBef>
        <a:spcPct val="30000"/>
      </a:spcBef>
      <a:spcAft>
        <a:spcPct val="0"/>
      </a:spcAft>
      <a:defRPr lang="en-US" sz="1300" b="0" kern="1200" noProof="0" smtClean="0">
        <a:solidFill>
          <a:srgbClr val="4C4C4C"/>
        </a:solidFill>
        <a:latin typeface="Arial" pitchFamily="34" charset="0"/>
        <a:ea typeface="+mn-ea"/>
        <a:cs typeface="Arial" pitchFamily="34" charset="0"/>
      </a:defRPr>
    </a:lvl2pPr>
    <a:lvl3pPr marL="914400" algn="l" rtl="0" eaLnBrk="0" fontAlgn="base" hangingPunct="0">
      <a:spcBef>
        <a:spcPct val="30000"/>
      </a:spcBef>
      <a:spcAft>
        <a:spcPct val="0"/>
      </a:spcAft>
      <a:defRPr lang="en-US" sz="1200" b="0" kern="1200" noProof="0" smtClean="0">
        <a:solidFill>
          <a:srgbClr val="4C4C4C"/>
        </a:solidFill>
        <a:latin typeface="Arial" pitchFamily="34" charset="0"/>
        <a:ea typeface="+mn-ea"/>
        <a:cs typeface="Arial" pitchFamily="34" charset="0"/>
      </a:defRPr>
    </a:lvl3pPr>
    <a:lvl4pPr marL="1371600" algn="l" rtl="0" eaLnBrk="0" fontAlgn="base" hangingPunct="0">
      <a:spcBef>
        <a:spcPct val="30000"/>
      </a:spcBef>
      <a:spcAft>
        <a:spcPct val="0"/>
      </a:spcAft>
      <a:defRPr lang="en-US" sz="1200" b="0" kern="1200" noProof="0" smtClean="0">
        <a:solidFill>
          <a:srgbClr val="4C4C4C"/>
        </a:solidFill>
        <a:latin typeface="Arial" pitchFamily="34" charset="0"/>
        <a:ea typeface="+mn-ea"/>
        <a:cs typeface="Arial" pitchFamily="34" charset="0"/>
      </a:defRPr>
    </a:lvl4pPr>
    <a:lvl5pPr marL="1828800" algn="l" rtl="0" eaLnBrk="0" fontAlgn="base" hangingPunct="0">
      <a:spcBef>
        <a:spcPct val="30000"/>
      </a:spcBef>
      <a:spcAft>
        <a:spcPct val="0"/>
      </a:spcAft>
      <a:defRPr lang="en-US" sz="1200" b="0" kern="1200" noProof="0">
        <a:solidFill>
          <a:srgbClr val="4C4C4C"/>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98500"/>
            <a:ext cx="3571875" cy="2678113"/>
          </a:xfrm>
        </p:spPr>
      </p:sp>
      <p:sp>
        <p:nvSpPr>
          <p:cNvPr id="3" name="Notes Placeholder 2"/>
          <p:cNvSpPr>
            <a:spLocks noGrp="1"/>
          </p:cNvSpPr>
          <p:nvPr>
            <p:ph type="body" idx="1"/>
          </p:nvPr>
        </p:nvSpPr>
        <p:spPr/>
        <p:txBody>
          <a:bodyPr/>
          <a:lstStyle/>
          <a:p>
            <a:r>
              <a:rPr lang="en-US" dirty="0" smtClean="0"/>
              <a:t>Default cover design.</a:t>
            </a:r>
            <a:endParaRPr lang="en-US" dirty="0"/>
          </a:p>
        </p:txBody>
      </p:sp>
      <p:sp>
        <p:nvSpPr>
          <p:cNvPr id="4" name="Slide Number Placeholder 3"/>
          <p:cNvSpPr>
            <a:spLocks noGrp="1"/>
          </p:cNvSpPr>
          <p:nvPr>
            <p:ph type="sldNum" sz="quarter" idx="10"/>
          </p:nvPr>
        </p:nvSpPr>
        <p:spPr/>
        <p:txBody>
          <a:bodyPr/>
          <a:lstStyle/>
          <a:p>
            <a:pPr>
              <a:defRPr/>
            </a:pPr>
            <a:fld id="{1865609A-F36D-42F9-B708-7A9D991E589B}" type="slidenum">
              <a:rPr lang="en-US" smtClean="0"/>
              <a:pPr>
                <a:defRPr/>
              </a:pPr>
              <a:t>1</a:t>
            </a:fld>
            <a:endParaRPr lang="en-US" dirty="0"/>
          </a:p>
        </p:txBody>
      </p:sp>
    </p:spTree>
    <p:extLst>
      <p:ext uri="{BB962C8B-B14F-4D97-AF65-F5344CB8AC3E}">
        <p14:creationId xmlns:p14="http://schemas.microsoft.com/office/powerpoint/2010/main" val="170849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r>
              <a:rPr lang="en-US" dirty="0" smtClean="0"/>
              <a:t>&lt;#&gt;</a:t>
            </a:r>
            <a:endParaRPr lang="en-US" dirty="0"/>
          </a:p>
        </p:txBody>
      </p:sp>
      <p:sp>
        <p:nvSpPr>
          <p:cNvPr id="5" name="TextBox 4"/>
          <p:cNvSpPr txBox="1"/>
          <p:nvPr/>
        </p:nvSpPr>
        <p:spPr>
          <a:xfrm>
            <a:off x="3763722" y="5017608"/>
            <a:ext cx="2926080" cy="923330"/>
          </a:xfrm>
          <a:prstGeom prst="rect">
            <a:avLst/>
          </a:prstGeom>
          <a:noFill/>
          <a:ln>
            <a:solidFill>
              <a:srgbClr val="99CCFF"/>
            </a:solidFill>
          </a:ln>
        </p:spPr>
        <p:txBody>
          <a:bodyPr wrap="square" rtlCol="0">
            <a:spAutoFit/>
          </a:bodyPr>
          <a:lstStyle/>
          <a:p>
            <a:r>
              <a:rPr lang="en-US" sz="1000" b="1" dirty="0" smtClean="0">
                <a:solidFill>
                  <a:srgbClr val="002060"/>
                </a:solidFill>
              </a:rPr>
              <a:t>Vz450 Statistics</a:t>
            </a:r>
          </a:p>
          <a:p>
            <a:endParaRPr lang="en-US" sz="400" b="1" dirty="0" smtClean="0">
              <a:solidFill>
                <a:srgbClr val="002060"/>
              </a:solidFill>
            </a:endParaRPr>
          </a:p>
          <a:p>
            <a:pPr marL="112713" indent="-112713">
              <a:buFont typeface="Arial" pitchFamily="34" charset="0"/>
              <a:buChar char="•"/>
            </a:pPr>
            <a:r>
              <a:rPr lang="en-US" sz="1000" b="1" dirty="0" smtClean="0">
                <a:solidFill>
                  <a:srgbClr val="002060"/>
                </a:solidFill>
              </a:rPr>
              <a:t>Volume: </a:t>
            </a:r>
            <a:r>
              <a:rPr lang="en-US" sz="1000" dirty="0" smtClean="0">
                <a:solidFill>
                  <a:srgbClr val="002060"/>
                </a:solidFill>
              </a:rPr>
              <a:t>&gt;1,600 files; ~8B </a:t>
            </a:r>
            <a:r>
              <a:rPr lang="en-US" sz="1000" dirty="0">
                <a:solidFill>
                  <a:srgbClr val="002060"/>
                </a:solidFill>
              </a:rPr>
              <a:t>records </a:t>
            </a:r>
            <a:r>
              <a:rPr lang="en-US" sz="1000" dirty="0" smtClean="0">
                <a:solidFill>
                  <a:srgbClr val="002060"/>
                </a:solidFill>
              </a:rPr>
              <a:t>/ month</a:t>
            </a:r>
            <a:endParaRPr lang="en-US" sz="1000" dirty="0">
              <a:solidFill>
                <a:srgbClr val="002060"/>
              </a:solidFill>
            </a:endParaRPr>
          </a:p>
          <a:p>
            <a:pPr marL="112713" indent="-112713">
              <a:buFont typeface="Arial" pitchFamily="34" charset="0"/>
              <a:buChar char="•"/>
            </a:pPr>
            <a:r>
              <a:rPr lang="en-US" sz="1000" b="1" dirty="0" smtClean="0">
                <a:solidFill>
                  <a:srgbClr val="002060"/>
                </a:solidFill>
              </a:rPr>
              <a:t>Revenue: </a:t>
            </a:r>
            <a:r>
              <a:rPr lang="en-US" sz="1000" dirty="0" smtClean="0">
                <a:solidFill>
                  <a:srgbClr val="002060"/>
                </a:solidFill>
              </a:rPr>
              <a:t>$7.5B </a:t>
            </a:r>
            <a:r>
              <a:rPr lang="en-US" sz="1000" dirty="0">
                <a:solidFill>
                  <a:srgbClr val="002060"/>
                </a:solidFill>
              </a:rPr>
              <a:t>in billed revenue </a:t>
            </a:r>
            <a:r>
              <a:rPr lang="en-US" sz="1000" dirty="0" smtClean="0">
                <a:solidFill>
                  <a:srgbClr val="002060"/>
                </a:solidFill>
              </a:rPr>
              <a:t>/ </a:t>
            </a:r>
            <a:r>
              <a:rPr lang="en-US" sz="1000" dirty="0">
                <a:solidFill>
                  <a:srgbClr val="002060"/>
                </a:solidFill>
              </a:rPr>
              <a:t>month</a:t>
            </a:r>
          </a:p>
          <a:p>
            <a:pPr marL="112713" indent="-112713">
              <a:buFont typeface="Arial" pitchFamily="34" charset="0"/>
              <a:buChar char="•"/>
            </a:pPr>
            <a:r>
              <a:rPr lang="en-US" sz="1000" b="1" dirty="0" smtClean="0">
                <a:solidFill>
                  <a:srgbClr val="002060"/>
                </a:solidFill>
              </a:rPr>
              <a:t>Customers: </a:t>
            </a:r>
            <a:r>
              <a:rPr lang="en-US" sz="1000" dirty="0" smtClean="0">
                <a:solidFill>
                  <a:srgbClr val="002060"/>
                </a:solidFill>
              </a:rPr>
              <a:t>2.6M accounts </a:t>
            </a:r>
            <a:r>
              <a:rPr lang="en-US" sz="1000" dirty="0">
                <a:solidFill>
                  <a:srgbClr val="002060"/>
                </a:solidFill>
              </a:rPr>
              <a:t>per </a:t>
            </a:r>
            <a:r>
              <a:rPr lang="en-US" sz="1000" dirty="0" smtClean="0">
                <a:solidFill>
                  <a:srgbClr val="002060"/>
                </a:solidFill>
              </a:rPr>
              <a:t>month</a:t>
            </a:r>
          </a:p>
          <a:p>
            <a:pPr marL="112713" indent="-112713">
              <a:buFont typeface="Arial" pitchFamily="34" charset="0"/>
              <a:buChar char="•"/>
            </a:pPr>
            <a:r>
              <a:rPr lang="en-US" sz="1000" b="1" dirty="0" smtClean="0">
                <a:solidFill>
                  <a:srgbClr val="002060"/>
                </a:solidFill>
              </a:rPr>
              <a:t>Source Systems:</a:t>
            </a:r>
            <a:r>
              <a:rPr lang="en-US" sz="1000" dirty="0" smtClean="0">
                <a:solidFill>
                  <a:srgbClr val="002060"/>
                </a:solidFill>
              </a:rPr>
              <a:t> 29 billing applications</a:t>
            </a:r>
          </a:p>
        </p:txBody>
      </p:sp>
      <p:sp>
        <p:nvSpPr>
          <p:cNvPr id="6" name="Rectangle 5"/>
          <p:cNvSpPr/>
          <p:nvPr/>
        </p:nvSpPr>
        <p:spPr>
          <a:xfrm>
            <a:off x="3763722" y="4109668"/>
            <a:ext cx="2560320" cy="738664"/>
          </a:xfrm>
          <a:prstGeom prst="rect">
            <a:avLst/>
          </a:prstGeom>
          <a:ln>
            <a:solidFill>
              <a:srgbClr val="99CCFF"/>
            </a:solidFill>
          </a:ln>
        </p:spPr>
        <p:txBody>
          <a:bodyPr wrap="square">
            <a:spAutoFit/>
          </a:bodyPr>
          <a:lstStyle/>
          <a:p>
            <a:r>
              <a:rPr lang="en-US" sz="1000" b="1" dirty="0" smtClean="0">
                <a:solidFill>
                  <a:srgbClr val="002060"/>
                </a:solidFill>
              </a:rPr>
              <a:t>VAM Statistics</a:t>
            </a:r>
          </a:p>
          <a:p>
            <a:endParaRPr lang="en-US" sz="200" b="1" dirty="0" smtClean="0">
              <a:solidFill>
                <a:srgbClr val="002060"/>
              </a:solidFill>
            </a:endParaRPr>
          </a:p>
          <a:p>
            <a:pPr marL="112713" indent="-112713">
              <a:buFont typeface="Arial" pitchFamily="34" charset="0"/>
              <a:buChar char="•"/>
            </a:pPr>
            <a:r>
              <a:rPr lang="en-US" sz="1000" b="1" dirty="0" smtClean="0">
                <a:solidFill>
                  <a:srgbClr val="002060"/>
                </a:solidFill>
              </a:rPr>
              <a:t>Database Size</a:t>
            </a:r>
            <a:r>
              <a:rPr lang="en-US" sz="1000" b="1" dirty="0">
                <a:solidFill>
                  <a:srgbClr val="002060"/>
                </a:solidFill>
              </a:rPr>
              <a:t>: </a:t>
            </a:r>
            <a:r>
              <a:rPr lang="en-US" sz="1000" dirty="0">
                <a:solidFill>
                  <a:srgbClr val="002060"/>
                </a:solidFill>
              </a:rPr>
              <a:t>17 TB, 400 </a:t>
            </a:r>
            <a:r>
              <a:rPr lang="en-US" sz="1000" dirty="0" smtClean="0">
                <a:solidFill>
                  <a:srgbClr val="002060"/>
                </a:solidFill>
              </a:rPr>
              <a:t>tables</a:t>
            </a:r>
          </a:p>
          <a:p>
            <a:pPr marL="112713" indent="-112713">
              <a:buFont typeface="Arial" pitchFamily="34" charset="0"/>
              <a:buChar char="•"/>
            </a:pPr>
            <a:r>
              <a:rPr lang="en-US" sz="1000" b="1" dirty="0" smtClean="0">
                <a:solidFill>
                  <a:srgbClr val="002060"/>
                </a:solidFill>
              </a:rPr>
              <a:t>Billed Data</a:t>
            </a:r>
            <a:r>
              <a:rPr lang="en-US" sz="1000" dirty="0" smtClean="0">
                <a:solidFill>
                  <a:srgbClr val="002060"/>
                </a:solidFill>
              </a:rPr>
              <a:t>: 5B </a:t>
            </a:r>
            <a:r>
              <a:rPr lang="en-US" sz="1000" dirty="0">
                <a:solidFill>
                  <a:srgbClr val="002060"/>
                </a:solidFill>
              </a:rPr>
              <a:t>Vz450 </a:t>
            </a:r>
            <a:r>
              <a:rPr lang="en-US" sz="1000" dirty="0" smtClean="0">
                <a:solidFill>
                  <a:srgbClr val="002060"/>
                </a:solidFill>
              </a:rPr>
              <a:t>records / month</a:t>
            </a:r>
            <a:endParaRPr lang="en-US" sz="1000" dirty="0">
              <a:solidFill>
                <a:srgbClr val="002060"/>
              </a:solidFill>
            </a:endParaRPr>
          </a:p>
          <a:p>
            <a:pPr marL="112713" indent="-112713">
              <a:buFont typeface="Arial" pitchFamily="34" charset="0"/>
              <a:buChar char="•"/>
            </a:pPr>
            <a:r>
              <a:rPr lang="en-US" sz="1000" b="1" dirty="0" smtClean="0">
                <a:solidFill>
                  <a:srgbClr val="002060"/>
                </a:solidFill>
              </a:rPr>
              <a:t>Online Transactions:</a:t>
            </a:r>
            <a:r>
              <a:rPr lang="en-US" sz="1000" dirty="0" smtClean="0">
                <a:solidFill>
                  <a:srgbClr val="002060"/>
                </a:solidFill>
              </a:rPr>
              <a:t> </a:t>
            </a:r>
            <a:r>
              <a:rPr lang="en-US" sz="1000" dirty="0">
                <a:solidFill>
                  <a:srgbClr val="002060"/>
                </a:solidFill>
              </a:rPr>
              <a:t>1.5M </a:t>
            </a:r>
            <a:r>
              <a:rPr lang="en-US" sz="1000" dirty="0" smtClean="0">
                <a:solidFill>
                  <a:srgbClr val="002060"/>
                </a:solidFill>
              </a:rPr>
              <a:t>/ month</a:t>
            </a:r>
          </a:p>
        </p:txBody>
      </p:sp>
      <p:sp>
        <p:nvSpPr>
          <p:cNvPr id="7" name="TextBox 6"/>
          <p:cNvSpPr txBox="1"/>
          <p:nvPr/>
        </p:nvSpPr>
        <p:spPr>
          <a:xfrm>
            <a:off x="611811" y="4109668"/>
            <a:ext cx="3075709" cy="3662541"/>
          </a:xfrm>
          <a:prstGeom prst="rect">
            <a:avLst/>
          </a:prstGeom>
          <a:noFill/>
        </p:spPr>
        <p:txBody>
          <a:bodyPr wrap="square" rtlCol="0">
            <a:spAutoFit/>
          </a:bodyPr>
          <a:lstStyle/>
          <a:p>
            <a:pPr marL="171450" indent="-171450">
              <a:spcBef>
                <a:spcPts val="600"/>
              </a:spcBef>
              <a:buFont typeface="Arial" pitchFamily="34" charset="0"/>
              <a:buChar char="•"/>
            </a:pPr>
            <a:r>
              <a:rPr lang="en-US" sz="1050" dirty="0" smtClean="0"/>
              <a:t>Billers generate invoice, usage, inventory, and revenue data in </a:t>
            </a:r>
            <a:r>
              <a:rPr lang="en-US" sz="1050" b="1" dirty="0" smtClean="0">
                <a:solidFill>
                  <a:srgbClr val="0070C0"/>
                </a:solidFill>
              </a:rPr>
              <a:t>Vz450  Verizon standard format</a:t>
            </a:r>
          </a:p>
          <a:p>
            <a:pPr marL="171450" indent="-171450">
              <a:spcBef>
                <a:spcPts val="0"/>
              </a:spcBef>
              <a:spcAft>
                <a:spcPts val="600"/>
              </a:spcAft>
              <a:buFont typeface="Arial" pitchFamily="34" charset="0"/>
              <a:buChar char="•"/>
            </a:pPr>
            <a:endParaRPr lang="en-US" sz="1050" dirty="0" smtClean="0"/>
          </a:p>
          <a:p>
            <a:pPr marL="171450" indent="-171450">
              <a:spcBef>
                <a:spcPts val="0"/>
              </a:spcBef>
              <a:spcAft>
                <a:spcPts val="600"/>
              </a:spcAft>
              <a:buFont typeface="Arial" pitchFamily="34" charset="0"/>
              <a:buChar char="•"/>
            </a:pPr>
            <a:r>
              <a:rPr lang="en-US" sz="1050" dirty="0" smtClean="0"/>
              <a:t>VAM </a:t>
            </a:r>
            <a:r>
              <a:rPr lang="en-US" sz="1050" dirty="0"/>
              <a:t>provides </a:t>
            </a:r>
            <a:r>
              <a:rPr lang="en-US" sz="1050" b="1" dirty="0" smtClean="0">
                <a:solidFill>
                  <a:srgbClr val="0070C0"/>
                </a:solidFill>
              </a:rPr>
              <a:t>centralized </a:t>
            </a:r>
            <a:r>
              <a:rPr lang="en-US" sz="1050" b="1" dirty="0">
                <a:solidFill>
                  <a:srgbClr val="0070C0"/>
                </a:solidFill>
              </a:rPr>
              <a:t>repository</a:t>
            </a:r>
            <a:r>
              <a:rPr lang="en-US" sz="1050" dirty="0">
                <a:solidFill>
                  <a:srgbClr val="0070C0"/>
                </a:solidFill>
              </a:rPr>
              <a:t> </a:t>
            </a:r>
            <a:r>
              <a:rPr lang="en-US" sz="1050" dirty="0"/>
              <a:t>and </a:t>
            </a:r>
            <a:r>
              <a:rPr lang="en-US" sz="1050" b="1" dirty="0">
                <a:solidFill>
                  <a:srgbClr val="0070C0"/>
                </a:solidFill>
              </a:rPr>
              <a:t>integrated </a:t>
            </a:r>
            <a:r>
              <a:rPr lang="en-US" sz="1050" b="1" dirty="0" smtClean="0">
                <a:solidFill>
                  <a:srgbClr val="0070C0"/>
                </a:solidFill>
              </a:rPr>
              <a:t>services: </a:t>
            </a:r>
            <a:endParaRPr lang="en-US" sz="1050" dirty="0"/>
          </a:p>
          <a:p>
            <a:pPr marL="285750" lvl="1" indent="-168275">
              <a:spcBef>
                <a:spcPts val="0"/>
              </a:spcBef>
              <a:buFont typeface="Arial" pitchFamily="34" charset="0"/>
              <a:buChar char="–"/>
            </a:pPr>
            <a:r>
              <a:rPr lang="en-US" sz="1000" dirty="0"/>
              <a:t>Online access to account and billing data</a:t>
            </a:r>
          </a:p>
          <a:p>
            <a:pPr marL="285750" lvl="1" indent="-168275">
              <a:spcBef>
                <a:spcPts val="0"/>
              </a:spcBef>
              <a:buFont typeface="Arial" pitchFamily="34" charset="0"/>
              <a:buChar char="–"/>
            </a:pPr>
            <a:r>
              <a:rPr lang="en-US" sz="1000" dirty="0" smtClean="0"/>
              <a:t>Reporting </a:t>
            </a:r>
            <a:r>
              <a:rPr lang="en-US" sz="1000" dirty="0"/>
              <a:t>and analytics</a:t>
            </a:r>
          </a:p>
          <a:p>
            <a:pPr marL="285750" lvl="1" indent="-168275">
              <a:spcBef>
                <a:spcPts val="0"/>
              </a:spcBef>
              <a:buFont typeface="Arial" pitchFamily="34" charset="0"/>
              <a:buChar char="–"/>
            </a:pPr>
            <a:r>
              <a:rPr lang="en-US" sz="1000" dirty="0" smtClean="0"/>
              <a:t>Bill </a:t>
            </a:r>
            <a:r>
              <a:rPr lang="en-US" sz="1000" dirty="0"/>
              <a:t>consolidation</a:t>
            </a:r>
          </a:p>
          <a:p>
            <a:pPr>
              <a:spcBef>
                <a:spcPts val="600"/>
              </a:spcBef>
            </a:pPr>
            <a:endParaRPr lang="en-US" sz="1050" dirty="0" smtClean="0"/>
          </a:p>
          <a:p>
            <a:pPr marL="171450" indent="-171450">
              <a:spcBef>
                <a:spcPts val="600"/>
              </a:spcBef>
              <a:spcAft>
                <a:spcPts val="600"/>
              </a:spcAft>
              <a:buFont typeface="Arial" pitchFamily="34" charset="0"/>
              <a:buChar char="•"/>
            </a:pPr>
            <a:r>
              <a:rPr lang="en-US" sz="1050" dirty="0" smtClean="0"/>
              <a:t>Vz450 data drives:</a:t>
            </a:r>
          </a:p>
          <a:p>
            <a:pPr marL="282575" lvl="1" indent="-171450">
              <a:spcBef>
                <a:spcPts val="0"/>
              </a:spcBef>
              <a:buFont typeface="Arial" pitchFamily="34" charset="0"/>
              <a:buChar char="–"/>
            </a:pPr>
            <a:r>
              <a:rPr lang="en-US" sz="1000" dirty="0" smtClean="0"/>
              <a:t>Integrated Bill Inquiry (iCI) </a:t>
            </a:r>
          </a:p>
          <a:p>
            <a:pPr marL="282575" lvl="1" indent="-171450">
              <a:spcBef>
                <a:spcPts val="0"/>
              </a:spcBef>
              <a:buFont typeface="Arial" pitchFamily="34" charset="0"/>
              <a:buChar char="–"/>
            </a:pPr>
            <a:r>
              <a:rPr lang="en-US" sz="1000" dirty="0"/>
              <a:t>Global </a:t>
            </a:r>
            <a:r>
              <a:rPr lang="en-US" sz="1000" dirty="0" smtClean="0"/>
              <a:t>Billing Reporting</a:t>
            </a:r>
          </a:p>
          <a:p>
            <a:pPr marL="282575" lvl="1" indent="-171450">
              <a:spcBef>
                <a:spcPts val="0"/>
              </a:spcBef>
              <a:buFont typeface="Arial" pitchFamily="34" charset="0"/>
              <a:buChar char="–"/>
            </a:pPr>
            <a:r>
              <a:rPr lang="en-US" sz="1000" dirty="0" smtClean="0"/>
              <a:t>Billing Portals</a:t>
            </a:r>
          </a:p>
          <a:p>
            <a:pPr marL="282575" lvl="1" indent="-171450">
              <a:spcBef>
                <a:spcPts val="0"/>
              </a:spcBef>
              <a:buFont typeface="Arial" pitchFamily="34" charset="0"/>
              <a:buChar char="–"/>
            </a:pPr>
            <a:r>
              <a:rPr lang="en-US" sz="1000" dirty="0" smtClean="0"/>
              <a:t>Electronic Billing</a:t>
            </a:r>
          </a:p>
          <a:p>
            <a:pPr marL="282575" lvl="1" indent="-171450">
              <a:spcBef>
                <a:spcPts val="0"/>
              </a:spcBef>
              <a:buFont typeface="Arial" pitchFamily="34" charset="0"/>
              <a:buChar char="–"/>
            </a:pPr>
            <a:r>
              <a:rPr lang="en-US" sz="1000" dirty="0" smtClean="0"/>
              <a:t>Print formatting</a:t>
            </a:r>
          </a:p>
          <a:p>
            <a:pPr marL="282575" lvl="1" indent="-171450">
              <a:spcBef>
                <a:spcPts val="0"/>
              </a:spcBef>
              <a:buFont typeface="Arial" pitchFamily="34" charset="0"/>
              <a:buChar char="–"/>
            </a:pPr>
            <a:r>
              <a:rPr lang="en-US" sz="1000" dirty="0" smtClean="0"/>
              <a:t>Standardized data warehouse</a:t>
            </a:r>
          </a:p>
          <a:p>
            <a:pPr marL="282575" lvl="1" indent="-171450">
              <a:spcBef>
                <a:spcPts val="0"/>
              </a:spcBef>
              <a:buFont typeface="Arial" pitchFamily="34" charset="0"/>
              <a:buChar char="–"/>
            </a:pPr>
            <a:r>
              <a:rPr lang="en-US" sz="1000" dirty="0" smtClean="0"/>
              <a:t>Financial reporting</a:t>
            </a:r>
          </a:p>
          <a:p>
            <a:pPr marL="111125" lvl="1">
              <a:spcBef>
                <a:spcPts val="0"/>
              </a:spcBef>
            </a:pPr>
            <a:endParaRPr lang="en-US" sz="1000" dirty="0" smtClean="0"/>
          </a:p>
          <a:p>
            <a:pPr marL="282575" lvl="1" indent="-171450">
              <a:spcBef>
                <a:spcPts val="0"/>
              </a:spcBef>
              <a:buFont typeface="Arial" pitchFamily="34" charset="0"/>
              <a:buChar char="–"/>
            </a:pPr>
            <a:endParaRPr lang="en-US" sz="800" dirty="0" smtClean="0"/>
          </a:p>
        </p:txBody>
      </p:sp>
    </p:spTree>
    <p:extLst>
      <p:ext uri="{BB962C8B-B14F-4D97-AF65-F5344CB8AC3E}">
        <p14:creationId xmlns:p14="http://schemas.microsoft.com/office/powerpoint/2010/main" val="909935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Option #1">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438" y="2910841"/>
            <a:ext cx="8506768" cy="934720"/>
          </a:xfrm>
        </p:spPr>
        <p:txBody>
          <a:bodyPr anchor="b"/>
          <a:lstStyle>
            <a:lvl1pPr algn="l">
              <a:defRPr sz="4500" baseline="0">
                <a:solidFill>
                  <a:srgbClr val="4C4C4C"/>
                </a:solidFill>
              </a:defRPr>
            </a:lvl1pPr>
          </a:lstStyle>
          <a:p>
            <a:r>
              <a:rPr lang="en-US" dirty="0" smtClean="0"/>
              <a:t>CLICK TO EDIT COVER TITLE</a:t>
            </a:r>
            <a:endParaRPr lang="en-US" dirty="0"/>
          </a:p>
        </p:txBody>
      </p:sp>
      <p:sp>
        <p:nvSpPr>
          <p:cNvPr id="3" name="Subtitle 2"/>
          <p:cNvSpPr>
            <a:spLocks noGrp="1"/>
          </p:cNvSpPr>
          <p:nvPr>
            <p:ph type="subTitle" idx="1" hasCustomPrompt="1"/>
          </p:nvPr>
        </p:nvSpPr>
        <p:spPr>
          <a:xfrm>
            <a:off x="319973" y="3867369"/>
            <a:ext cx="8501234" cy="914400"/>
          </a:xfrm>
        </p:spPr>
        <p:txBody>
          <a:bodyPr/>
          <a:lstStyle>
            <a:lvl1pPr marL="0" indent="0" algn="l">
              <a:buNone/>
              <a:defRPr sz="3600" b="0" baseline="0">
                <a:solidFill>
                  <a:srgbClr val="4C4C4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cover subtitle</a:t>
            </a:r>
            <a:endParaRPr lang="en-US" dirty="0"/>
          </a:p>
        </p:txBody>
      </p:sp>
      <p:sp>
        <p:nvSpPr>
          <p:cNvPr id="12" name="TextBox 11"/>
          <p:cNvSpPr txBox="1"/>
          <p:nvPr userDrawn="1"/>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13" name="Text Placeholder 12"/>
          <p:cNvSpPr>
            <a:spLocks noGrp="1"/>
          </p:cNvSpPr>
          <p:nvPr>
            <p:ph type="body" sz="quarter" idx="10" hasCustomPrompt="1"/>
          </p:nvPr>
        </p:nvSpPr>
        <p:spPr>
          <a:xfrm>
            <a:off x="322381" y="5404547"/>
            <a:ext cx="3154362" cy="606425"/>
          </a:xfrm>
        </p:spPr>
        <p:txBody>
          <a:bodyPr/>
          <a:lstStyle>
            <a:lvl1pPr marL="0" indent="0">
              <a:buNone/>
              <a:defRPr sz="1800" baseline="0">
                <a:solidFill>
                  <a:srgbClr val="4C4C4C"/>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a:t>
            </a:r>
          </a:p>
          <a:p>
            <a:pPr lvl="0"/>
            <a:r>
              <a:rPr lang="en-US" dirty="0" smtClean="0"/>
              <a:t>Click to add date</a:t>
            </a:r>
            <a:endParaRPr lang="en-US" dirty="0"/>
          </a:p>
        </p:txBody>
      </p:sp>
      <p:sp>
        <p:nvSpPr>
          <p:cNvPr id="5" name="Text Placeholder 4"/>
          <p:cNvSpPr>
            <a:spLocks noGrp="1"/>
          </p:cNvSpPr>
          <p:nvPr>
            <p:ph type="body" sz="quarter" idx="11" hasCustomPrompt="1"/>
          </p:nvPr>
        </p:nvSpPr>
        <p:spPr>
          <a:xfrm>
            <a:off x="314438" y="6290403"/>
            <a:ext cx="3144837" cy="186598"/>
          </a:xfrm>
        </p:spPr>
        <p:txBody>
          <a:bodyPr/>
          <a:lstStyle>
            <a:lvl1pPr marL="0" indent="0">
              <a:buNone/>
              <a:defRPr sz="1000" baseline="0"/>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Layout: Option #2">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8315" y="2049144"/>
            <a:ext cx="7988359" cy="886299"/>
          </a:xfrm>
        </p:spPr>
        <p:txBody>
          <a:bodyPr anchor="b"/>
          <a:lstStyle>
            <a:lvl1pPr>
              <a:defRPr sz="4500" baseline="0">
                <a:solidFill>
                  <a:srgbClr val="FFFFFF"/>
                </a:solidFill>
              </a:defRPr>
            </a:lvl1pPr>
          </a:lstStyle>
          <a:p>
            <a:r>
              <a:rPr lang="en-US" dirty="0" smtClean="0"/>
              <a:t>ALTERNATE COVER OPTION</a:t>
            </a:r>
            <a:endParaRPr lang="en-US" dirty="0"/>
          </a:p>
        </p:txBody>
      </p:sp>
      <p:sp>
        <p:nvSpPr>
          <p:cNvPr id="6" name="Text Placeholder 5"/>
          <p:cNvSpPr>
            <a:spLocks noGrp="1"/>
          </p:cNvSpPr>
          <p:nvPr>
            <p:ph type="body" idx="10" hasCustomPrompt="1"/>
          </p:nvPr>
        </p:nvSpPr>
        <p:spPr>
          <a:xfrm>
            <a:off x="968375" y="2938145"/>
            <a:ext cx="7988299" cy="806450"/>
          </a:xfrm>
        </p:spPr>
        <p:txBody>
          <a:bodyPr anchor="t"/>
          <a:lstStyle>
            <a:lvl1pPr marL="0" indent="0">
              <a:buNone/>
              <a:defRPr sz="3600">
                <a:solidFill>
                  <a:srgbClr val="FFFFFF"/>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cover subtitle</a:t>
            </a:r>
            <a:endParaRPr lang="en-US" dirty="0"/>
          </a:p>
        </p:txBody>
      </p:sp>
      <p:sp>
        <p:nvSpPr>
          <p:cNvPr id="7" name="Text Placeholder 12"/>
          <p:cNvSpPr>
            <a:spLocks noGrp="1"/>
          </p:cNvSpPr>
          <p:nvPr>
            <p:ph type="body" sz="quarter" idx="11" hasCustomPrompt="1"/>
          </p:nvPr>
        </p:nvSpPr>
        <p:spPr>
          <a:xfrm>
            <a:off x="968375" y="4452047"/>
            <a:ext cx="3154362" cy="606425"/>
          </a:xfrm>
        </p:spPr>
        <p:txBody>
          <a:bodyPr/>
          <a:lstStyle>
            <a:lvl1pPr marL="0" indent="0">
              <a:buNone/>
              <a:defRPr sz="1800" baseline="0">
                <a:solidFill>
                  <a:srgbClr val="FFFFFF"/>
                </a:solidFill>
              </a:defRPr>
            </a:lvl1pPr>
            <a:lvl2pPr marL="233362" indent="0">
              <a:buNone/>
              <a:defRPr sz="1200"/>
            </a:lvl2pPr>
            <a:lvl3pPr marL="457200" indent="0">
              <a:buNone/>
              <a:defRPr sz="1200"/>
            </a:lvl3pPr>
            <a:lvl4pPr marL="627062" indent="0">
              <a:buNone/>
              <a:defRPr sz="1200"/>
            </a:lvl4pPr>
            <a:lvl5pPr marL="796925" indent="0">
              <a:buNone/>
              <a:defRPr sz="1200"/>
            </a:lvl5pPr>
          </a:lstStyle>
          <a:p>
            <a:pPr lvl="0"/>
            <a:r>
              <a:rPr lang="en-US" dirty="0" smtClean="0"/>
              <a:t>Click to add presenter name</a:t>
            </a:r>
          </a:p>
          <a:p>
            <a:pPr lvl="0"/>
            <a:r>
              <a:rPr lang="en-US" dirty="0" smtClean="0"/>
              <a:t>Click to add date</a:t>
            </a:r>
            <a:endParaRPr lang="en-US" dirty="0"/>
          </a:p>
        </p:txBody>
      </p:sp>
      <p:sp>
        <p:nvSpPr>
          <p:cNvPr id="8" name="Text Placeholder 4"/>
          <p:cNvSpPr>
            <a:spLocks noGrp="1"/>
          </p:cNvSpPr>
          <p:nvPr>
            <p:ph type="body" sz="quarter" idx="12" hasCustomPrompt="1"/>
          </p:nvPr>
        </p:nvSpPr>
        <p:spPr>
          <a:xfrm>
            <a:off x="321945" y="6448518"/>
            <a:ext cx="3144837" cy="186598"/>
          </a:xfrm>
        </p:spPr>
        <p:txBody>
          <a:bodyPr/>
          <a:lstStyle>
            <a:lvl1pPr marL="0" indent="0">
              <a:buNone/>
              <a:defRPr sz="1000" baseline="0">
                <a:solidFill>
                  <a:srgbClr val="4C4C4C"/>
                </a:solidFill>
              </a:defRPr>
            </a:lvl1pPr>
            <a:lvl2pPr marL="233362" indent="0">
              <a:buNone/>
              <a:defRPr sz="1000"/>
            </a:lvl2pPr>
            <a:lvl3pPr marL="457200" indent="0">
              <a:buNone/>
              <a:defRPr sz="1000"/>
            </a:lvl3pPr>
            <a:lvl4pPr marL="627062" indent="0">
              <a:buNone/>
              <a:defRPr sz="1000"/>
            </a:lvl4pPr>
            <a:lvl5pPr marL="796925" indent="0">
              <a:buNone/>
              <a:defRPr sz="1000"/>
            </a:lvl5pPr>
          </a:lstStyle>
          <a:p>
            <a:pPr lvl="0"/>
            <a:r>
              <a:rPr lang="en-US" dirty="0" smtClean="0"/>
              <a:t>Click to add PID#</a:t>
            </a:r>
            <a:endParaRPr lang="en-US" dirty="0"/>
          </a:p>
        </p:txBody>
      </p:sp>
      <p:sp>
        <p:nvSpPr>
          <p:cNvPr id="9" name="TextBox 8"/>
          <p:cNvSpPr txBox="1"/>
          <p:nvPr userDrawn="1"/>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3464342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Cover">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75" y="2892425"/>
            <a:ext cx="8500353" cy="956522"/>
          </a:xfrm>
        </p:spPr>
        <p:txBody>
          <a:bodyPr anchor="b"/>
          <a:lstStyle>
            <a:lvl1pPr algn="l">
              <a:defRPr sz="4500" baseline="0">
                <a:solidFill>
                  <a:srgbClr val="4C4C4C"/>
                </a:solidFill>
              </a:defRPr>
            </a:lvl1pPr>
          </a:lstStyle>
          <a:p>
            <a:r>
              <a:rPr lang="en-US" dirty="0" smtClean="0"/>
              <a:t>CLICK TO EDIT DIVIDER TITLE</a:t>
            </a:r>
            <a:endParaRPr lang="en-US" dirty="0"/>
          </a:p>
        </p:txBody>
      </p:sp>
      <p:sp>
        <p:nvSpPr>
          <p:cNvPr id="4" name="Text Placeholder 3"/>
          <p:cNvSpPr>
            <a:spLocks noGrp="1"/>
          </p:cNvSpPr>
          <p:nvPr>
            <p:ph type="body" sz="quarter" idx="10" hasCustomPrompt="1"/>
          </p:nvPr>
        </p:nvSpPr>
        <p:spPr>
          <a:xfrm>
            <a:off x="323675" y="3861607"/>
            <a:ext cx="8500353" cy="921532"/>
          </a:xfrm>
        </p:spPr>
        <p:txBody>
          <a:bodyPr/>
          <a:lstStyle>
            <a:lvl1pPr marL="0" indent="0">
              <a:buNone/>
              <a:defRPr sz="3600" i="0" baseline="0">
                <a:solidFill>
                  <a:srgbClr val="4C4C4C"/>
                </a:solidFill>
              </a:defRPr>
            </a:lvl1pPr>
            <a:lvl2pPr marL="233362" indent="0">
              <a:buNone/>
              <a:defRPr/>
            </a:lvl2pPr>
            <a:lvl3pPr marL="457200" indent="0">
              <a:buNone/>
              <a:defRPr/>
            </a:lvl3pPr>
            <a:lvl4pPr marL="627062" indent="0">
              <a:buNone/>
              <a:defRPr/>
            </a:lvl4pPr>
            <a:lvl5pPr marL="796925" indent="0">
              <a:buNone/>
              <a:defRPr/>
            </a:lvl5pPr>
          </a:lstStyle>
          <a:p>
            <a:pPr lvl="0"/>
            <a:r>
              <a:rPr lang="en-US" dirty="0" smtClean="0"/>
              <a:t>Click to edit divider subtitle</a:t>
            </a:r>
          </a:p>
        </p:txBody>
      </p:sp>
      <p:sp>
        <p:nvSpPr>
          <p:cNvPr id="19" name="TextBox 18"/>
          <p:cNvSpPr txBox="1"/>
          <p:nvPr userDrawn="1"/>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sp>
        <p:nvSpPr>
          <p:cNvPr id="20" name="TextBox 19"/>
          <p:cNvSpPr txBox="1"/>
          <p:nvPr userDrawn="1"/>
        </p:nvSpPr>
        <p:spPr>
          <a:xfrm>
            <a:off x="323675"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Tree>
    <p:extLst>
      <p:ext uri="{BB962C8B-B14F-4D97-AF65-F5344CB8AC3E}">
        <p14:creationId xmlns:p14="http://schemas.microsoft.com/office/powerpoint/2010/main" val="285552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20768" y="1478513"/>
            <a:ext cx="8532981" cy="5035008"/>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1588910" y="210666"/>
            <a:ext cx="7264839" cy="887884"/>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11" y="209079"/>
            <a:ext cx="7262545" cy="887884"/>
          </a:xfrm>
          <a:noFill/>
          <a:ln w="9525">
            <a:noFill/>
            <a:miter lim="800000"/>
            <a:headEnd/>
            <a:tailEnd/>
          </a:ln>
        </p:spPr>
        <p:txBody>
          <a:bodyPr vert="horz" wrap="square" lIns="0" tIns="0" rIns="0" bIns="0" numCol="1" anchor="b" anchorCtr="0" compatLnSpc="1">
            <a:prstTxWarp prst="textNoShape">
              <a:avLst/>
            </a:prstTxWarp>
          </a:bodyPr>
          <a:lstStyle>
            <a:lvl1pPr>
              <a:defRPr lang="en-US" sz="2800">
                <a:solidFill>
                  <a:srgbClr val="4C4C4C"/>
                </a:solidFill>
              </a:defRPr>
            </a:lvl1pPr>
          </a:lstStyle>
          <a:p>
            <a:pPr lvl="0"/>
            <a:r>
              <a:rPr lang="en-US" dirty="0" smtClean="0"/>
              <a:t>CLICK TO EDIT </a:t>
            </a:r>
            <a:br>
              <a:rPr lang="en-US" dirty="0" smtClean="0"/>
            </a:br>
            <a:r>
              <a:rPr lang="en-US" dirty="0" smtClean="0"/>
              <a:t>TITLE</a:t>
            </a:r>
            <a:endParaRPr lang="en-US" dirty="0"/>
          </a:p>
        </p:txBody>
      </p:sp>
      <p:sp>
        <p:nvSpPr>
          <p:cNvPr id="3" name="Content Placeholder 2"/>
          <p:cNvSpPr>
            <a:spLocks noGrp="1"/>
          </p:cNvSpPr>
          <p:nvPr>
            <p:ph sz="half" idx="1" hasCustomPrompt="1"/>
          </p:nvPr>
        </p:nvSpPr>
        <p:spPr>
          <a:xfrm>
            <a:off x="326848" y="1478513"/>
            <a:ext cx="401655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796015" y="1478513"/>
            <a:ext cx="4055441" cy="5049120"/>
          </a:xfrm>
          <a:noFill/>
          <a:ln w="9525">
            <a:noFill/>
            <a:miter lim="800000"/>
            <a:headEnd/>
            <a:tailEnd/>
          </a:ln>
        </p:spPr>
        <p:txBody>
          <a:bodyPr vert="horz" wrap="square" lIns="0" tIns="0" rIns="0" bIns="0" numCol="1" anchor="t" anchorCtr="0" compatLnSpc="1">
            <a:prstTxWarp prst="textNoShape">
              <a:avLst/>
            </a:prstTxWarp>
          </a:bodyPr>
          <a:lstStyle>
            <a:lvl1pPr>
              <a:defRPr lang="en-US" dirty="0" smtClean="0">
                <a:solidFill>
                  <a:srgbClr val="4C4C4C"/>
                </a:solidFill>
              </a:defRPr>
            </a:lvl1pPr>
            <a:lvl2pPr>
              <a:defRPr lang="en-US" dirty="0" smtClean="0">
                <a:solidFill>
                  <a:srgbClr val="4C4C4C"/>
                </a:solidFill>
              </a:defRPr>
            </a:lvl2pPr>
            <a:lvl3pPr>
              <a:defRPr lang="en-US" dirty="0" smtClean="0">
                <a:solidFill>
                  <a:srgbClr val="4C4C4C"/>
                </a:solidFill>
              </a:defRPr>
            </a:lvl3pPr>
            <a:lvl4pPr>
              <a:defRPr lang="en-US" dirty="0" smtClean="0">
                <a:solidFill>
                  <a:srgbClr val="4C4C4C"/>
                </a:solidFill>
              </a:defRPr>
            </a:lvl4pPr>
            <a:lvl5pPr>
              <a:defRPr lang="en-US" dirty="0">
                <a:solidFill>
                  <a:srgbClr val="4C4C4C"/>
                </a:solidFill>
              </a:defRPr>
            </a:lvl5pPr>
          </a:lstStyle>
          <a:p>
            <a:pPr lvl="0"/>
            <a:r>
              <a:rPr lang="en-US" dirty="0" smtClean="0"/>
              <a:t>Click to edit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052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8909" y="212724"/>
            <a:ext cx="7264839" cy="886299"/>
          </a:xfrm>
        </p:spPr>
        <p:txBody>
          <a:bodyPr/>
          <a:lstStyle>
            <a:lvl1pPr>
              <a:defRPr>
                <a:solidFill>
                  <a:srgbClr val="4C4C4C"/>
                </a:solidFill>
              </a:defRPr>
            </a:lvl1pPr>
          </a:lstStyle>
          <a:p>
            <a:r>
              <a:rPr lang="en-US" dirty="0" smtClean="0"/>
              <a:t>CLICK TO EDIT </a:t>
            </a:r>
            <a:br>
              <a:rPr lang="en-US" dirty="0" smtClean="0"/>
            </a:br>
            <a:r>
              <a:rPr lang="en-US" dirty="0" smtClean="0"/>
              <a:t>TITLE</a:t>
            </a:r>
            <a:endParaRPr lang="en-US" dirty="0"/>
          </a:p>
        </p:txBody>
      </p:sp>
    </p:spTree>
    <p:extLst>
      <p:ext uri="{BB962C8B-B14F-4D97-AF65-F5344CB8AC3E}">
        <p14:creationId xmlns:p14="http://schemas.microsoft.com/office/powerpoint/2010/main" val="32882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8" cstate="print"/>
          <a:stretch>
            <a:fillRect/>
          </a:stretch>
        </a:blip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317324" y="1478513"/>
            <a:ext cx="8509352" cy="5027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body copy</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6" name="Title Placeholder 1"/>
          <p:cNvSpPr>
            <a:spLocks noGrp="1"/>
          </p:cNvSpPr>
          <p:nvPr>
            <p:ph type="title"/>
          </p:nvPr>
        </p:nvSpPr>
        <p:spPr bwMode="auto">
          <a:xfrm>
            <a:off x="1588910" y="212724"/>
            <a:ext cx="7237765" cy="886299"/>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a:t>
            </a:r>
          </a:p>
        </p:txBody>
      </p:sp>
      <p:sp>
        <p:nvSpPr>
          <p:cNvPr id="7" name="TextBox 6"/>
          <p:cNvSpPr txBox="1"/>
          <p:nvPr/>
        </p:nvSpPr>
        <p:spPr>
          <a:xfrm>
            <a:off x="320767" y="6589743"/>
            <a:ext cx="8582371" cy="182562"/>
          </a:xfrm>
          <a:prstGeom prst="rect">
            <a:avLst/>
          </a:prstGeom>
          <a:noFill/>
        </p:spPr>
        <p:txBody>
          <a:bodyPr wrap="none" lIns="0" tIns="0" rIns="0" bIns="0" anchor="b"/>
          <a:lstStyle/>
          <a:p>
            <a:pPr algn="l" fontAlgn="auto">
              <a:spcBef>
                <a:spcPts val="0"/>
              </a:spcBef>
              <a:spcAft>
                <a:spcPts val="0"/>
              </a:spcAft>
              <a:defRPr/>
            </a:pPr>
            <a:r>
              <a:rPr lang="en-US" sz="700" kern="0" spc="-30" baseline="0" dirty="0" smtClean="0">
                <a:solidFill>
                  <a:srgbClr val="4C4C4C"/>
                </a:solidFill>
                <a:latin typeface="Arial" charset="0"/>
                <a:ea typeface="+mn-ea"/>
                <a:cs typeface="+mn-cs"/>
              </a:rPr>
              <a:t>Confidential and proprietary materials for authorized Verizon personnel and outside agencies only. Use, disclosure or distribution of this material is not permitted to any unauthorized persons or third parties except by written agreement.</a:t>
            </a:r>
            <a:endParaRPr lang="en-US" sz="700" kern="0" spc="-30" baseline="0" dirty="0">
              <a:solidFill>
                <a:srgbClr val="4C4C4C"/>
              </a:solidFill>
              <a:latin typeface="Arial" charset="0"/>
              <a:ea typeface="+mn-ea"/>
              <a:cs typeface="+mn-cs"/>
            </a:endParaRPr>
          </a:p>
        </p:txBody>
      </p:sp>
      <p:sp>
        <p:nvSpPr>
          <p:cNvPr id="8" name="TextBox 7"/>
          <p:cNvSpPr txBox="1"/>
          <p:nvPr/>
        </p:nvSpPr>
        <p:spPr>
          <a:xfrm>
            <a:off x="8586168" y="6589743"/>
            <a:ext cx="274637" cy="182562"/>
          </a:xfrm>
          <a:prstGeom prst="rect">
            <a:avLst/>
          </a:prstGeom>
          <a:noFill/>
        </p:spPr>
        <p:txBody>
          <a:bodyPr wrap="none" lIns="0" tIns="0" rIns="0" bIns="0" anchor="b"/>
          <a:lstStyle/>
          <a:p>
            <a:pPr algn="r" fontAlgn="auto">
              <a:spcBef>
                <a:spcPts val="0"/>
              </a:spcBef>
              <a:spcAft>
                <a:spcPts val="0"/>
              </a:spcAft>
              <a:defRPr/>
            </a:pPr>
            <a:fld id="{29562520-176D-42A7-B13D-106F8AF044D0}" type="slidenum">
              <a:rPr lang="en-US" sz="900">
                <a:solidFill>
                  <a:srgbClr val="4C4C4C"/>
                </a:solidFill>
                <a:latin typeface="+mn-lt"/>
              </a:rPr>
              <a:pPr algn="r" fontAlgn="auto">
                <a:spcBef>
                  <a:spcPts val="0"/>
                </a:spcBef>
                <a:spcAft>
                  <a:spcPts val="0"/>
                </a:spcAft>
                <a:defRPr/>
              </a:pPr>
              <a:t>‹#›</a:t>
            </a:fld>
            <a:endParaRPr lang="en-US" sz="900" dirty="0">
              <a:solidFill>
                <a:srgbClr val="4C4C4C"/>
              </a:solidFill>
              <a:latin typeface="+mn-lt"/>
            </a:endParaRPr>
          </a:p>
        </p:txBody>
      </p:sp>
      <p:cxnSp>
        <p:nvCxnSpPr>
          <p:cNvPr id="6" name="Straight Connector 5"/>
          <p:cNvCxnSpPr/>
          <p:nvPr/>
        </p:nvCxnSpPr>
        <p:spPr>
          <a:xfrm>
            <a:off x="320768" y="1289521"/>
            <a:ext cx="8532981" cy="0"/>
          </a:xfrm>
          <a:prstGeom prst="line">
            <a:avLst/>
          </a:prstGeom>
          <a:ln w="12700">
            <a:solidFill>
              <a:srgbClr val="B3B3B3"/>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3" r:id="rId1"/>
    <p:sldLayoutId id="2147483665" r:id="rId2"/>
    <p:sldLayoutId id="2147483654" r:id="rId3"/>
    <p:sldLayoutId id="2147483652" r:id="rId4"/>
    <p:sldLayoutId id="2147483663" r:id="rId5"/>
    <p:sldLayoutId id="2147483664" r:id="rId6"/>
  </p:sldLayoutIdLst>
  <p:timing>
    <p:tnLst>
      <p:par>
        <p:cTn id="1" dur="indefinite" restart="never" nodeType="tmRoot"/>
      </p:par>
    </p:tnLst>
  </p:timing>
  <p:txStyles>
    <p:titleStyle>
      <a:lvl1pPr algn="l" rtl="0" eaLnBrk="1" fontAlgn="base" hangingPunct="1">
        <a:spcBef>
          <a:spcPct val="0"/>
        </a:spcBef>
        <a:spcAft>
          <a:spcPct val="0"/>
        </a:spcAft>
        <a:defRPr sz="2800" b="1" kern="1200" baseline="0">
          <a:solidFill>
            <a:srgbClr val="4C4C4C"/>
          </a:solidFill>
          <a:latin typeface="Arial" pitchFamily="34" charset="0"/>
          <a:ea typeface="+mj-ea"/>
          <a:cs typeface="Arial" pitchFamily="34" charset="0"/>
        </a:defRPr>
      </a:lvl1pPr>
      <a:lvl2pPr algn="r" rtl="0" eaLnBrk="1" fontAlgn="base" hangingPunct="1">
        <a:spcBef>
          <a:spcPct val="0"/>
        </a:spcBef>
        <a:spcAft>
          <a:spcPct val="0"/>
        </a:spcAft>
        <a:defRPr sz="2800">
          <a:solidFill>
            <a:schemeClr val="bg1"/>
          </a:solidFill>
          <a:latin typeface="Arial" charset="0"/>
          <a:cs typeface="Arial" charset="0"/>
        </a:defRPr>
      </a:lvl2pPr>
      <a:lvl3pPr algn="r" rtl="0" eaLnBrk="1" fontAlgn="base" hangingPunct="1">
        <a:spcBef>
          <a:spcPct val="0"/>
        </a:spcBef>
        <a:spcAft>
          <a:spcPct val="0"/>
        </a:spcAft>
        <a:defRPr sz="2800">
          <a:solidFill>
            <a:schemeClr val="bg1"/>
          </a:solidFill>
          <a:latin typeface="Arial" charset="0"/>
          <a:cs typeface="Arial" charset="0"/>
        </a:defRPr>
      </a:lvl3pPr>
      <a:lvl4pPr algn="r" rtl="0" eaLnBrk="1" fontAlgn="base" hangingPunct="1">
        <a:spcBef>
          <a:spcPct val="0"/>
        </a:spcBef>
        <a:spcAft>
          <a:spcPct val="0"/>
        </a:spcAft>
        <a:defRPr sz="2800">
          <a:solidFill>
            <a:schemeClr val="bg1"/>
          </a:solidFill>
          <a:latin typeface="Arial" charset="0"/>
          <a:cs typeface="Arial" charset="0"/>
        </a:defRPr>
      </a:lvl4pPr>
      <a:lvl5pPr algn="r" rtl="0" eaLnBrk="1" fontAlgn="base" hangingPunct="1">
        <a:spcBef>
          <a:spcPct val="0"/>
        </a:spcBef>
        <a:spcAft>
          <a:spcPct val="0"/>
        </a:spcAft>
        <a:defRPr sz="2800">
          <a:solidFill>
            <a:schemeClr val="bg1"/>
          </a:solidFill>
          <a:latin typeface="Arial" charset="0"/>
          <a:cs typeface="Arial" charset="0"/>
        </a:defRPr>
      </a:lvl5pPr>
      <a:lvl6pPr marL="457200" algn="r" rtl="0" eaLnBrk="1" fontAlgn="base" hangingPunct="1">
        <a:spcBef>
          <a:spcPct val="0"/>
        </a:spcBef>
        <a:spcAft>
          <a:spcPct val="0"/>
        </a:spcAft>
        <a:defRPr sz="2800">
          <a:solidFill>
            <a:schemeClr val="bg1"/>
          </a:solidFill>
          <a:latin typeface="Arial" charset="0"/>
          <a:cs typeface="Arial" charset="0"/>
        </a:defRPr>
      </a:lvl6pPr>
      <a:lvl7pPr marL="914400" algn="r" rtl="0" eaLnBrk="1" fontAlgn="base" hangingPunct="1">
        <a:spcBef>
          <a:spcPct val="0"/>
        </a:spcBef>
        <a:spcAft>
          <a:spcPct val="0"/>
        </a:spcAft>
        <a:defRPr sz="2800">
          <a:solidFill>
            <a:schemeClr val="bg1"/>
          </a:solidFill>
          <a:latin typeface="Arial" charset="0"/>
          <a:cs typeface="Arial" charset="0"/>
        </a:defRPr>
      </a:lvl7pPr>
      <a:lvl8pPr marL="1371600" algn="r" rtl="0" eaLnBrk="1" fontAlgn="base" hangingPunct="1">
        <a:spcBef>
          <a:spcPct val="0"/>
        </a:spcBef>
        <a:spcAft>
          <a:spcPct val="0"/>
        </a:spcAft>
        <a:defRPr sz="2800">
          <a:solidFill>
            <a:schemeClr val="bg1"/>
          </a:solidFill>
          <a:latin typeface="Arial" charset="0"/>
          <a:cs typeface="Arial" charset="0"/>
        </a:defRPr>
      </a:lvl8pPr>
      <a:lvl9pPr marL="1828800" algn="r" rtl="0" eaLnBrk="1" fontAlgn="base" hangingPunct="1">
        <a:spcBef>
          <a:spcPct val="0"/>
        </a:spcBef>
        <a:spcAft>
          <a:spcPct val="0"/>
        </a:spcAft>
        <a:defRPr sz="2800">
          <a:solidFill>
            <a:schemeClr val="bg1"/>
          </a:solidFill>
          <a:latin typeface="Arial" charset="0"/>
          <a:cs typeface="Arial" charset="0"/>
        </a:defRPr>
      </a:lvl9pPr>
    </p:titleStyle>
    <p:bodyStyle>
      <a:lvl1pPr marL="233363" indent="-233363" algn="l" rtl="0" eaLnBrk="1" fontAlgn="base" hangingPunct="1">
        <a:spcBef>
          <a:spcPct val="0"/>
        </a:spcBef>
        <a:spcAft>
          <a:spcPts val="400"/>
        </a:spcAft>
        <a:buFont typeface="Arial" charset="0"/>
        <a:buChar char="•"/>
        <a:defRPr lang="en-US" sz="2000" b="0" kern="1200" baseline="0" dirty="0" smtClean="0">
          <a:solidFill>
            <a:srgbClr val="4C4C4C"/>
          </a:solidFill>
          <a:latin typeface="Arial" pitchFamily="34" charset="0"/>
          <a:ea typeface="+mn-ea"/>
          <a:cs typeface="Arial" pitchFamily="34" charset="0"/>
        </a:defRPr>
      </a:lvl1pPr>
      <a:lvl2pPr marL="457200" indent="-223838" algn="l" rtl="0" eaLnBrk="1" fontAlgn="base" hangingPunct="1">
        <a:spcBef>
          <a:spcPct val="0"/>
        </a:spcBef>
        <a:spcAft>
          <a:spcPts val="600"/>
        </a:spcAft>
        <a:buFont typeface="Arial" charset="0"/>
        <a:buChar char="–"/>
        <a:defRPr lang="en-US" kern="1200" dirty="0" smtClean="0">
          <a:solidFill>
            <a:srgbClr val="4C4C4C"/>
          </a:solidFill>
          <a:latin typeface="Arial" pitchFamily="34" charset="0"/>
          <a:ea typeface="+mn-ea"/>
          <a:cs typeface="Arial" pitchFamily="34" charset="0"/>
        </a:defRPr>
      </a:lvl2pPr>
      <a:lvl3pPr marL="627063" indent="-169863" algn="l" rtl="0" eaLnBrk="1" fontAlgn="base" hangingPunct="1">
        <a:spcBef>
          <a:spcPct val="0"/>
        </a:spcBef>
        <a:spcAft>
          <a:spcPts val="400"/>
        </a:spcAft>
        <a:buFont typeface="Arial" charset="0"/>
        <a:buChar char="•"/>
        <a:defRPr lang="en-US" sz="1600" kern="1200" dirty="0" smtClean="0">
          <a:solidFill>
            <a:srgbClr val="4C4C4C"/>
          </a:solidFill>
          <a:latin typeface="Arial" pitchFamily="34" charset="0"/>
          <a:ea typeface="+mn-ea"/>
          <a:cs typeface="Arial" pitchFamily="34" charset="0"/>
        </a:defRPr>
      </a:lvl3pPr>
      <a:lvl4pPr marL="796925" indent="-169863" algn="l" rtl="0" eaLnBrk="1" fontAlgn="base" hangingPunct="1">
        <a:spcBef>
          <a:spcPct val="0"/>
        </a:spcBef>
        <a:spcAft>
          <a:spcPts val="400"/>
        </a:spcAft>
        <a:buFont typeface="Arial" charset="0"/>
        <a:buChar char="–"/>
        <a:defRPr lang="en-US" sz="1400" kern="1200" dirty="0" smtClean="0">
          <a:solidFill>
            <a:srgbClr val="4C4C4C"/>
          </a:solidFill>
          <a:latin typeface="Arial" pitchFamily="34" charset="0"/>
          <a:ea typeface="+mn-ea"/>
          <a:cs typeface="Arial" pitchFamily="34" charset="0"/>
        </a:defRPr>
      </a:lvl4pPr>
      <a:lvl5pPr marL="966788" indent="-169863" algn="l" rtl="0" eaLnBrk="1" fontAlgn="base" hangingPunct="1">
        <a:spcBef>
          <a:spcPct val="0"/>
        </a:spcBef>
        <a:spcAft>
          <a:spcPts val="400"/>
        </a:spcAft>
        <a:buFont typeface="Arial" charset="0"/>
        <a:buChar char="»"/>
        <a:defRPr lang="en-US" sz="1200" kern="1200" dirty="0" smtClean="0">
          <a:solidFill>
            <a:srgbClr val="4C4C4C"/>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5426" y="2932649"/>
            <a:ext cx="8506768" cy="934720"/>
          </a:xfrm>
        </p:spPr>
        <p:txBody>
          <a:bodyPr/>
          <a:lstStyle/>
          <a:p>
            <a:r>
              <a:rPr lang="en-US" sz="4800" dirty="0" smtClean="0"/>
              <a:t>Billing</a:t>
            </a:r>
            <a:endParaRPr lang="en-US" sz="4400" i="1" dirty="0"/>
          </a:p>
        </p:txBody>
      </p:sp>
      <p:sp>
        <p:nvSpPr>
          <p:cNvPr id="2" name="Text Placeholder 1"/>
          <p:cNvSpPr>
            <a:spLocks noGrp="1"/>
          </p:cNvSpPr>
          <p:nvPr>
            <p:ph type="body" sz="quarter" idx="10"/>
          </p:nvPr>
        </p:nvSpPr>
        <p:spPr>
          <a:xfrm>
            <a:off x="322381" y="5404547"/>
            <a:ext cx="6251414" cy="606425"/>
          </a:xfrm>
        </p:spPr>
        <p:txBody>
          <a:bodyPr/>
          <a:lstStyle/>
          <a:p>
            <a:r>
              <a:rPr lang="en-US" dirty="0" smtClean="0"/>
              <a:t>August 2018</a:t>
            </a:r>
          </a:p>
        </p:txBody>
      </p:sp>
      <p:sp>
        <p:nvSpPr>
          <p:cNvPr id="6" name="Subtitle 5"/>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780007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Invoice List ( VEC 2.0 )</a:t>
            </a:r>
            <a:endParaRPr lang="en-US" dirty="0"/>
          </a:p>
        </p:txBody>
      </p:sp>
      <p:sp>
        <p:nvSpPr>
          <p:cNvPr id="51" name="Rounded Rectangle 50"/>
          <p:cNvSpPr/>
          <p:nvPr/>
        </p:nvSpPr>
        <p:spPr>
          <a:xfrm>
            <a:off x="2853778" y="1883971"/>
            <a:ext cx="801346" cy="311544"/>
          </a:xfrm>
          <a:prstGeom prst="roundRect">
            <a:avLst/>
          </a:prstGeom>
          <a:solidFill>
            <a:schemeClr val="accent3">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VEC</a:t>
            </a:r>
            <a:endParaRPr lang="en-US" dirty="0">
              <a:solidFill>
                <a:srgbClr val="FF0000"/>
              </a:solidFill>
            </a:endParaRPr>
          </a:p>
        </p:txBody>
      </p:sp>
      <p:sp>
        <p:nvSpPr>
          <p:cNvPr id="26" name="Rectangle 25"/>
          <p:cNvSpPr/>
          <p:nvPr/>
        </p:nvSpPr>
        <p:spPr>
          <a:xfrm>
            <a:off x="3396561" y="2701013"/>
            <a:ext cx="939113" cy="255373"/>
          </a:xfrm>
          <a:prstGeom prst="rect">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Invoices</a:t>
            </a:r>
            <a:endParaRPr lang="en-US" sz="1000" dirty="0">
              <a:solidFill>
                <a:srgbClr val="FF0000"/>
              </a:solidFill>
            </a:endParaRPr>
          </a:p>
        </p:txBody>
      </p:sp>
      <p:sp>
        <p:nvSpPr>
          <p:cNvPr id="34" name="Rectangle 33"/>
          <p:cNvSpPr/>
          <p:nvPr/>
        </p:nvSpPr>
        <p:spPr>
          <a:xfrm>
            <a:off x="4447367" y="2332808"/>
            <a:ext cx="906331"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Subscriber</a:t>
            </a:r>
            <a:endParaRPr lang="en-US" sz="1000" dirty="0">
              <a:solidFill>
                <a:srgbClr val="FF0000"/>
              </a:solidFill>
            </a:endParaRPr>
          </a:p>
        </p:txBody>
      </p:sp>
      <p:sp>
        <p:nvSpPr>
          <p:cNvPr id="82" name="Rectangle 81"/>
          <p:cNvSpPr/>
          <p:nvPr/>
        </p:nvSpPr>
        <p:spPr>
          <a:xfrm>
            <a:off x="6670057" y="3052779"/>
            <a:ext cx="152696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VAM / DB2 Mainframe</a:t>
            </a:r>
            <a:endParaRPr lang="en-US" sz="1000" dirty="0">
              <a:solidFill>
                <a:srgbClr val="FF0000"/>
              </a:solidFill>
            </a:endParaRPr>
          </a:p>
        </p:txBody>
      </p:sp>
      <p:sp>
        <p:nvSpPr>
          <p:cNvPr id="53" name="Can 52"/>
          <p:cNvSpPr/>
          <p:nvPr/>
        </p:nvSpPr>
        <p:spPr>
          <a:xfrm>
            <a:off x="3458762" y="2972487"/>
            <a:ext cx="824777" cy="621777"/>
          </a:xfrm>
          <a:prstGeom prst="can">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VAM Tables</a:t>
            </a:r>
            <a:endParaRPr lang="en-US" sz="1000" dirty="0"/>
          </a:p>
        </p:txBody>
      </p:sp>
      <p:sp>
        <p:nvSpPr>
          <p:cNvPr id="91" name="Can 90"/>
          <p:cNvSpPr/>
          <p:nvPr/>
        </p:nvSpPr>
        <p:spPr>
          <a:xfrm>
            <a:off x="3510897" y="4012396"/>
            <a:ext cx="824777" cy="619930"/>
          </a:xfrm>
          <a:prstGeom prst="can">
            <a:avLst/>
          </a:prstGeom>
          <a:solidFill>
            <a:srgbClr val="00206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Wisegate</a:t>
            </a:r>
            <a:endParaRPr lang="en-US" sz="1000" dirty="0">
              <a:solidFill>
                <a:srgbClr val="FF0000"/>
              </a:solidFill>
            </a:endParaRPr>
          </a:p>
        </p:txBody>
      </p:sp>
      <p:cxnSp>
        <p:nvCxnSpPr>
          <p:cNvPr id="92" name="Straight Arrow Connector 91"/>
          <p:cNvCxnSpPr/>
          <p:nvPr/>
        </p:nvCxnSpPr>
        <p:spPr>
          <a:xfrm>
            <a:off x="3881231" y="3585374"/>
            <a:ext cx="8237" cy="416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Can 93"/>
          <p:cNvSpPr/>
          <p:nvPr/>
        </p:nvSpPr>
        <p:spPr>
          <a:xfrm>
            <a:off x="3510897" y="5027168"/>
            <a:ext cx="824777" cy="619930"/>
          </a:xfrm>
          <a:prstGeom prst="can">
            <a:avLst/>
          </a:prstGeom>
          <a:solidFill>
            <a:srgbClr val="00206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GCH</a:t>
            </a:r>
            <a:endParaRPr lang="en-US" sz="1000" dirty="0">
              <a:solidFill>
                <a:srgbClr val="FF0000"/>
              </a:solidFill>
            </a:endParaRPr>
          </a:p>
        </p:txBody>
      </p:sp>
      <p:sp>
        <p:nvSpPr>
          <p:cNvPr id="96" name="Rectangle 95"/>
          <p:cNvSpPr/>
          <p:nvPr/>
        </p:nvSpPr>
        <p:spPr>
          <a:xfrm>
            <a:off x="2700708" y="4655623"/>
            <a:ext cx="1012264" cy="24674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Subscriber / Accounts</a:t>
            </a:r>
            <a:endParaRPr lang="en-US" sz="1000" dirty="0">
              <a:solidFill>
                <a:srgbClr val="FF0000"/>
              </a:solidFill>
            </a:endParaRPr>
          </a:p>
        </p:txBody>
      </p:sp>
      <p:sp>
        <p:nvSpPr>
          <p:cNvPr id="112" name="Rounded Rectangle 111"/>
          <p:cNvSpPr/>
          <p:nvPr/>
        </p:nvSpPr>
        <p:spPr>
          <a:xfrm>
            <a:off x="3871151" y="1879983"/>
            <a:ext cx="1064398" cy="311544"/>
          </a:xfrm>
          <a:prstGeom prst="roundRect">
            <a:avLst/>
          </a:prstGeom>
          <a:solidFill>
            <a:schemeClr val="accent3">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VECRM</a:t>
            </a:r>
            <a:endParaRPr lang="en-US" dirty="0">
              <a:solidFill>
                <a:srgbClr val="FF0000"/>
              </a:solidFill>
            </a:endParaRPr>
          </a:p>
        </p:txBody>
      </p:sp>
      <p:cxnSp>
        <p:nvCxnSpPr>
          <p:cNvPr id="119" name="Elbow Connector 118"/>
          <p:cNvCxnSpPr>
            <a:stCxn id="51" idx="2"/>
            <a:endCxn id="26" idx="0"/>
          </p:cNvCxnSpPr>
          <p:nvPr/>
        </p:nvCxnSpPr>
        <p:spPr>
          <a:xfrm rot="16200000" flipH="1">
            <a:off x="3307535" y="2142430"/>
            <a:ext cx="505498" cy="61166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a:stCxn id="112" idx="2"/>
            <a:endCxn id="26" idx="0"/>
          </p:cNvCxnSpPr>
          <p:nvPr/>
        </p:nvCxnSpPr>
        <p:spPr>
          <a:xfrm rot="5400000">
            <a:off x="3879991" y="2177654"/>
            <a:ext cx="509486" cy="53723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2672649" y="2332808"/>
            <a:ext cx="551935"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User</a:t>
            </a:r>
            <a:endParaRPr lang="en-US" sz="1000" dirty="0">
              <a:solidFill>
                <a:srgbClr val="FF0000"/>
              </a:solidFill>
            </a:endParaRPr>
          </a:p>
        </p:txBody>
      </p:sp>
      <p:sp>
        <p:nvSpPr>
          <p:cNvPr id="125" name="Rectangle 124"/>
          <p:cNvSpPr/>
          <p:nvPr/>
        </p:nvSpPr>
        <p:spPr>
          <a:xfrm>
            <a:off x="2460638" y="3683537"/>
            <a:ext cx="1366615"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User / Subscriber /</a:t>
            </a:r>
          </a:p>
          <a:p>
            <a:pPr algn="ctr"/>
            <a:r>
              <a:rPr lang="en-US" sz="1000" dirty="0" smtClean="0">
                <a:solidFill>
                  <a:srgbClr val="FF0000"/>
                </a:solidFill>
              </a:rPr>
              <a:t> Accounts</a:t>
            </a:r>
            <a:endParaRPr lang="en-US" sz="1000" dirty="0">
              <a:solidFill>
                <a:srgbClr val="FF0000"/>
              </a:solidFill>
            </a:endParaRPr>
          </a:p>
        </p:txBody>
      </p:sp>
      <p:cxnSp>
        <p:nvCxnSpPr>
          <p:cNvPr id="126" name="Straight Arrow Connector 125"/>
          <p:cNvCxnSpPr/>
          <p:nvPr/>
        </p:nvCxnSpPr>
        <p:spPr>
          <a:xfrm>
            <a:off x="3915047" y="4632326"/>
            <a:ext cx="8237" cy="416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194854" y="3683537"/>
            <a:ext cx="2388973" cy="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a:off x="6194853" y="2701013"/>
            <a:ext cx="2388973"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6239051" y="4655623"/>
            <a:ext cx="2388973" cy="0"/>
          </a:xfrm>
          <a:prstGeom prst="line">
            <a:avLst/>
          </a:prstGeom>
        </p:spPr>
        <p:style>
          <a:lnRef idx="1">
            <a:schemeClr val="dk1"/>
          </a:lnRef>
          <a:fillRef idx="0">
            <a:schemeClr val="dk1"/>
          </a:fillRef>
          <a:effectRef idx="0">
            <a:schemeClr val="dk1"/>
          </a:effectRef>
          <a:fontRef idx="minor">
            <a:schemeClr val="tx1"/>
          </a:fontRef>
        </p:style>
      </p:cxnSp>
      <p:sp>
        <p:nvSpPr>
          <p:cNvPr id="131" name="Rectangle 130"/>
          <p:cNvSpPr/>
          <p:nvPr/>
        </p:nvSpPr>
        <p:spPr>
          <a:xfrm>
            <a:off x="6670057" y="4030084"/>
            <a:ext cx="152696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Portal</a:t>
            </a:r>
            <a:endParaRPr lang="en-US" sz="1000" dirty="0">
              <a:solidFill>
                <a:srgbClr val="FF0000"/>
              </a:solidFill>
            </a:endParaRPr>
          </a:p>
        </p:txBody>
      </p:sp>
      <p:sp>
        <p:nvSpPr>
          <p:cNvPr id="132" name="Rectangle 131"/>
          <p:cNvSpPr/>
          <p:nvPr/>
        </p:nvSpPr>
        <p:spPr>
          <a:xfrm>
            <a:off x="6625858" y="2195515"/>
            <a:ext cx="152696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Portal</a:t>
            </a:r>
            <a:endParaRPr lang="en-US" sz="1000" dirty="0">
              <a:solidFill>
                <a:srgbClr val="FF0000"/>
              </a:solidFill>
            </a:endParaRPr>
          </a:p>
        </p:txBody>
      </p:sp>
      <p:cxnSp>
        <p:nvCxnSpPr>
          <p:cNvPr id="133" name="Straight Connector 132"/>
          <p:cNvCxnSpPr/>
          <p:nvPr/>
        </p:nvCxnSpPr>
        <p:spPr>
          <a:xfrm>
            <a:off x="6239050" y="1877088"/>
            <a:ext cx="2388973" cy="0"/>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p:cNvCxnSpPr/>
          <p:nvPr/>
        </p:nvCxnSpPr>
        <p:spPr>
          <a:xfrm>
            <a:off x="6239049" y="5644203"/>
            <a:ext cx="2388973" cy="0"/>
          </a:xfrm>
          <a:prstGeom prst="line">
            <a:avLst/>
          </a:prstGeom>
        </p:spPr>
        <p:style>
          <a:lnRef idx="1">
            <a:schemeClr val="dk1"/>
          </a:lnRef>
          <a:fillRef idx="0">
            <a:schemeClr val="dk1"/>
          </a:fillRef>
          <a:effectRef idx="0">
            <a:schemeClr val="dk1"/>
          </a:effectRef>
          <a:fontRef idx="minor">
            <a:schemeClr val="tx1"/>
          </a:fontRef>
        </p:style>
      </p:cxnSp>
      <p:sp>
        <p:nvSpPr>
          <p:cNvPr id="135" name="Rectangle 134"/>
          <p:cNvSpPr/>
          <p:nvPr/>
        </p:nvSpPr>
        <p:spPr>
          <a:xfrm>
            <a:off x="6670057" y="5027168"/>
            <a:ext cx="152696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Customer Hierarchy</a:t>
            </a:r>
            <a:endParaRPr lang="en-US" sz="1000" dirty="0">
              <a:solidFill>
                <a:srgbClr val="FF0000"/>
              </a:solidFill>
            </a:endParaRPr>
          </a:p>
        </p:txBody>
      </p:sp>
      <p:sp>
        <p:nvSpPr>
          <p:cNvPr id="136" name="Rounded Rectangle 135"/>
          <p:cNvSpPr/>
          <p:nvPr/>
        </p:nvSpPr>
        <p:spPr>
          <a:xfrm>
            <a:off x="37060" y="2567558"/>
            <a:ext cx="2460638" cy="1161012"/>
          </a:xfrm>
          <a:prstGeom prst="round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1638" lvl="2" indent="-171450">
              <a:buFont typeface="Arial" panose="020B0604020202020204" pitchFamily="34" charset="0"/>
              <a:buChar char="•"/>
            </a:pPr>
            <a:r>
              <a:rPr lang="en-US" sz="1000" dirty="0">
                <a:solidFill>
                  <a:srgbClr val="00B0F0"/>
                </a:solidFill>
              </a:rPr>
              <a:t>VAM Cache out of sync </a:t>
            </a:r>
          </a:p>
          <a:p>
            <a:pPr marL="627063" lvl="3" indent="-171450">
              <a:buFont typeface="Arial" panose="020B0604020202020204" pitchFamily="34" charset="0"/>
              <a:buChar char="•"/>
            </a:pPr>
            <a:r>
              <a:rPr lang="en-US" sz="800" dirty="0">
                <a:solidFill>
                  <a:srgbClr val="00B0F0"/>
                </a:solidFill>
              </a:rPr>
              <a:t>Missing &amp; Invalid  entitlements</a:t>
            </a:r>
          </a:p>
          <a:p>
            <a:pPr marL="627063" lvl="3" indent="-171450">
              <a:buFont typeface="Arial" panose="020B0604020202020204" pitchFamily="34" charset="0"/>
              <a:buChar char="•"/>
            </a:pPr>
            <a:r>
              <a:rPr lang="en-US" sz="800" dirty="0" smtClean="0">
                <a:solidFill>
                  <a:srgbClr val="00B0F0"/>
                </a:solidFill>
              </a:rPr>
              <a:t>New Users</a:t>
            </a:r>
            <a:endParaRPr lang="en-US" sz="800" dirty="0">
              <a:solidFill>
                <a:srgbClr val="00B0F0"/>
              </a:solidFill>
            </a:endParaRPr>
          </a:p>
          <a:p>
            <a:pPr marL="515938" lvl="2" indent="-285750">
              <a:buFont typeface="Arial" panose="020B0604020202020204" pitchFamily="34" charset="0"/>
              <a:buChar char="•"/>
            </a:pPr>
            <a:r>
              <a:rPr lang="en-US" sz="1000" dirty="0">
                <a:solidFill>
                  <a:srgbClr val="00B0F0"/>
                </a:solidFill>
              </a:rPr>
              <a:t>Limited Scalability</a:t>
            </a:r>
          </a:p>
          <a:p>
            <a:pPr marL="741363" lvl="3" indent="-285750">
              <a:buFont typeface="Arial" panose="020B0604020202020204" pitchFamily="34" charset="0"/>
              <a:buChar char="•"/>
            </a:pPr>
            <a:r>
              <a:rPr lang="en-US" sz="800" dirty="0">
                <a:solidFill>
                  <a:srgbClr val="00B0F0"/>
                </a:solidFill>
              </a:rPr>
              <a:t>XL Users unsupported</a:t>
            </a:r>
          </a:p>
          <a:p>
            <a:pPr marL="741363" lvl="3" indent="-285750">
              <a:buFont typeface="Arial" panose="020B0604020202020204" pitchFamily="34" charset="0"/>
              <a:buChar char="•"/>
            </a:pPr>
            <a:r>
              <a:rPr lang="en-US" sz="800" dirty="0">
                <a:solidFill>
                  <a:srgbClr val="00B0F0"/>
                </a:solidFill>
              </a:rPr>
              <a:t>Large Users – Multiple retries</a:t>
            </a:r>
          </a:p>
          <a:p>
            <a:pPr marL="741363" lvl="3" indent="-285750">
              <a:buFont typeface="Arial" panose="020B0604020202020204" pitchFamily="34" charset="0"/>
              <a:buChar char="•"/>
            </a:pPr>
            <a:r>
              <a:rPr lang="en-US" sz="800" dirty="0">
                <a:solidFill>
                  <a:srgbClr val="00B0F0"/>
                </a:solidFill>
              </a:rPr>
              <a:t>Cache rebuilt daily – First time is degraded experience</a:t>
            </a:r>
          </a:p>
          <a:p>
            <a:pPr algn="ctr"/>
            <a:endParaRPr lang="en-US" sz="800" dirty="0">
              <a:solidFill>
                <a:srgbClr val="00B0F0"/>
              </a:solidFill>
            </a:endParaRPr>
          </a:p>
        </p:txBody>
      </p:sp>
      <p:sp>
        <p:nvSpPr>
          <p:cNvPr id="137" name="Rounded Rectangle 136"/>
          <p:cNvSpPr/>
          <p:nvPr/>
        </p:nvSpPr>
        <p:spPr>
          <a:xfrm>
            <a:off x="98855" y="5923194"/>
            <a:ext cx="8754894" cy="691790"/>
          </a:xfrm>
          <a:prstGeom prst="round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rgbClr val="00B0F0"/>
                </a:solidFill>
              </a:rPr>
              <a:t>{"Opco":"00698","AccountNumber_Display":"9733357398159","RemitAcctInd":"Y","SbOid":"0015784998.","InvoiceDate":"2018-08-26</a:t>
            </a:r>
            <a:r>
              <a:rPr lang="en-US" sz="800" dirty="0" smtClean="0">
                <a:solidFill>
                  <a:srgbClr val="00B0F0"/>
                </a:solidFill>
              </a:rPr>
              <a:t>", "</a:t>
            </a:r>
            <a:r>
              <a:rPr lang="en-US" sz="800" dirty="0">
                <a:solidFill>
                  <a:srgbClr val="00B0F0"/>
                </a:solidFill>
              </a:rPr>
              <a:t>CorpGroup_Display":"9733357398159</a:t>
            </a:r>
            <a:r>
              <a:rPr lang="en-US" sz="800" dirty="0" smtClean="0">
                <a:solidFill>
                  <a:srgbClr val="00B0F0"/>
                </a:solidFill>
              </a:rPr>
              <a:t>", "</a:t>
            </a:r>
            <a:r>
              <a:rPr lang="en-US" sz="800" dirty="0">
                <a:solidFill>
                  <a:srgbClr val="00B0F0"/>
                </a:solidFill>
              </a:rPr>
              <a:t>ServiceType":"BTN","GBR":"","Aban":"","OrigSystemId":"13","PaperStatus</a:t>
            </a:r>
            <a:r>
              <a:rPr lang="en-US" sz="800" dirty="0" smtClean="0">
                <a:solidFill>
                  <a:srgbClr val="00B0F0"/>
                </a:solidFill>
              </a:rPr>
              <a:t>":"2</a:t>
            </a:r>
            <a:r>
              <a:rPr lang="en-US" sz="800" dirty="0">
                <a:solidFill>
                  <a:srgbClr val="00B0F0"/>
                </a:solidFill>
              </a:rPr>
              <a:t>","VesLarge":"N","ManBillDate":"2018-08-26</a:t>
            </a:r>
            <a:r>
              <a:rPr lang="en-US" sz="800" dirty="0" smtClean="0">
                <a:solidFill>
                  <a:srgbClr val="00B0F0"/>
                </a:solidFill>
              </a:rPr>
              <a:t>", "</a:t>
            </a:r>
            <a:r>
              <a:rPr lang="en-US" sz="800" dirty="0">
                <a:solidFill>
                  <a:srgbClr val="00B0F0"/>
                </a:solidFill>
              </a:rPr>
              <a:t>Currency":"USD","CorpGroup":"9733357398159</a:t>
            </a:r>
            <a:r>
              <a:rPr lang="en-US" sz="800" dirty="0" smtClean="0">
                <a:solidFill>
                  <a:srgbClr val="00B0F0"/>
                </a:solidFill>
              </a:rPr>
              <a:t>", "</a:t>
            </a:r>
            <a:r>
              <a:rPr lang="en-US" sz="800" dirty="0">
                <a:solidFill>
                  <a:srgbClr val="00B0F0"/>
                </a:solidFill>
              </a:rPr>
              <a:t>AccountType":"LEC</a:t>
            </a:r>
            <a:r>
              <a:rPr lang="en-US" sz="800" dirty="0" smtClean="0">
                <a:solidFill>
                  <a:srgbClr val="00B0F0"/>
                </a:solidFill>
              </a:rPr>
              <a:t>", "</a:t>
            </a:r>
            <a:r>
              <a:rPr lang="en-US" sz="800" dirty="0">
                <a:solidFill>
                  <a:srgbClr val="00B0F0"/>
                </a:solidFill>
              </a:rPr>
              <a:t>SpOid":"0002630169</a:t>
            </a:r>
            <a:r>
              <a:rPr lang="en-US" sz="800" dirty="0" smtClean="0">
                <a:solidFill>
                  <a:srgbClr val="00B0F0"/>
                </a:solidFill>
              </a:rPr>
              <a:t>.", "</a:t>
            </a:r>
            <a:r>
              <a:rPr lang="en-US" sz="800" dirty="0">
                <a:solidFill>
                  <a:srgbClr val="00B0F0"/>
                </a:solidFill>
              </a:rPr>
              <a:t>AddrCity":"PHOENIX,","DueDate":"2018-09-20","AccountNumber":"9733357398159","InvoiceNumber</a:t>
            </a:r>
            <a:r>
              <a:rPr lang="en-US" sz="800" dirty="0" smtClean="0">
                <a:solidFill>
                  <a:srgbClr val="00B0F0"/>
                </a:solidFill>
              </a:rPr>
              <a:t>":"",                                              "PreviousCharges</a:t>
            </a:r>
            <a:r>
              <a:rPr lang="en-US" sz="800" dirty="0">
                <a:solidFill>
                  <a:srgbClr val="00B0F0"/>
                </a:solidFill>
              </a:rPr>
              <a:t>":"67.97</a:t>
            </a:r>
            <a:r>
              <a:rPr lang="en-US" sz="800" dirty="0" smtClean="0">
                <a:solidFill>
                  <a:srgbClr val="00B0F0"/>
                </a:solidFill>
              </a:rPr>
              <a:t>", "</a:t>
            </a:r>
            <a:r>
              <a:rPr lang="en-US" sz="800" dirty="0">
                <a:solidFill>
                  <a:srgbClr val="00B0F0"/>
                </a:solidFill>
              </a:rPr>
              <a:t>CurrentCharges":"67.97","PartialInd":"N","AccountName":"ADT LLC","NewAccountNumber":"","AccountAlias":"","StartPage":"5200","AddrState":"AZ","Wtn":""}</a:t>
            </a:r>
          </a:p>
        </p:txBody>
      </p:sp>
    </p:spTree>
    <p:extLst>
      <p:ext uri="{BB962C8B-B14F-4D97-AF65-F5344CB8AC3E}">
        <p14:creationId xmlns:p14="http://schemas.microsoft.com/office/powerpoint/2010/main" val="2273423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Invoice List ( 1D)</a:t>
            </a:r>
            <a:endParaRPr lang="en-US" dirty="0"/>
          </a:p>
        </p:txBody>
      </p:sp>
      <p:sp>
        <p:nvSpPr>
          <p:cNvPr id="51" name="Rounded Rectangle 50"/>
          <p:cNvSpPr/>
          <p:nvPr/>
        </p:nvSpPr>
        <p:spPr>
          <a:xfrm>
            <a:off x="2853778" y="1883971"/>
            <a:ext cx="801346" cy="311544"/>
          </a:xfrm>
          <a:prstGeom prst="roundRect">
            <a:avLst/>
          </a:prstGeom>
          <a:solidFill>
            <a:schemeClr val="accent3">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VEC</a:t>
            </a:r>
            <a:endParaRPr lang="en-US" dirty="0">
              <a:solidFill>
                <a:srgbClr val="FF0000"/>
              </a:solidFill>
            </a:endParaRPr>
          </a:p>
        </p:txBody>
      </p:sp>
      <p:sp>
        <p:nvSpPr>
          <p:cNvPr id="82" name="Rectangle 81"/>
          <p:cNvSpPr/>
          <p:nvPr/>
        </p:nvSpPr>
        <p:spPr>
          <a:xfrm>
            <a:off x="6670057" y="3052779"/>
            <a:ext cx="152696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VAM / DB2 Mainframe</a:t>
            </a:r>
            <a:endParaRPr lang="en-US" sz="1000" dirty="0">
              <a:solidFill>
                <a:srgbClr val="FF0000"/>
              </a:solidFill>
            </a:endParaRPr>
          </a:p>
        </p:txBody>
      </p:sp>
      <p:cxnSp>
        <p:nvCxnSpPr>
          <p:cNvPr id="128" name="Straight Connector 127"/>
          <p:cNvCxnSpPr/>
          <p:nvPr/>
        </p:nvCxnSpPr>
        <p:spPr>
          <a:xfrm>
            <a:off x="6194854" y="3683537"/>
            <a:ext cx="2388973" cy="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p:nvPr/>
        </p:nvCxnSpPr>
        <p:spPr>
          <a:xfrm>
            <a:off x="6194853" y="2701013"/>
            <a:ext cx="2388973"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6239051" y="4655623"/>
            <a:ext cx="2388973" cy="0"/>
          </a:xfrm>
          <a:prstGeom prst="line">
            <a:avLst/>
          </a:prstGeom>
        </p:spPr>
        <p:style>
          <a:lnRef idx="1">
            <a:schemeClr val="dk1"/>
          </a:lnRef>
          <a:fillRef idx="0">
            <a:schemeClr val="dk1"/>
          </a:fillRef>
          <a:effectRef idx="0">
            <a:schemeClr val="dk1"/>
          </a:effectRef>
          <a:fontRef idx="minor">
            <a:schemeClr val="tx1"/>
          </a:fontRef>
        </p:style>
      </p:cxnSp>
      <p:sp>
        <p:nvSpPr>
          <p:cNvPr id="131" name="Rectangle 130"/>
          <p:cNvSpPr/>
          <p:nvPr/>
        </p:nvSpPr>
        <p:spPr>
          <a:xfrm>
            <a:off x="6670057" y="4030084"/>
            <a:ext cx="152696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Portal</a:t>
            </a:r>
            <a:endParaRPr lang="en-US" sz="1000" dirty="0">
              <a:solidFill>
                <a:srgbClr val="FF0000"/>
              </a:solidFill>
            </a:endParaRPr>
          </a:p>
        </p:txBody>
      </p:sp>
      <p:sp>
        <p:nvSpPr>
          <p:cNvPr id="132" name="Rectangle 131"/>
          <p:cNvSpPr/>
          <p:nvPr/>
        </p:nvSpPr>
        <p:spPr>
          <a:xfrm>
            <a:off x="6625858" y="2195515"/>
            <a:ext cx="152696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Portal</a:t>
            </a:r>
            <a:endParaRPr lang="en-US" sz="1000" dirty="0">
              <a:solidFill>
                <a:srgbClr val="FF0000"/>
              </a:solidFill>
            </a:endParaRPr>
          </a:p>
        </p:txBody>
      </p:sp>
      <p:cxnSp>
        <p:nvCxnSpPr>
          <p:cNvPr id="133" name="Straight Connector 132"/>
          <p:cNvCxnSpPr/>
          <p:nvPr/>
        </p:nvCxnSpPr>
        <p:spPr>
          <a:xfrm>
            <a:off x="6239050" y="1877088"/>
            <a:ext cx="2388973" cy="0"/>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p:cNvCxnSpPr/>
          <p:nvPr/>
        </p:nvCxnSpPr>
        <p:spPr>
          <a:xfrm>
            <a:off x="6239049" y="5644203"/>
            <a:ext cx="2388973" cy="0"/>
          </a:xfrm>
          <a:prstGeom prst="line">
            <a:avLst/>
          </a:prstGeom>
        </p:spPr>
        <p:style>
          <a:lnRef idx="1">
            <a:schemeClr val="dk1"/>
          </a:lnRef>
          <a:fillRef idx="0">
            <a:schemeClr val="dk1"/>
          </a:fillRef>
          <a:effectRef idx="0">
            <a:schemeClr val="dk1"/>
          </a:effectRef>
          <a:fontRef idx="minor">
            <a:schemeClr val="tx1"/>
          </a:fontRef>
        </p:style>
      </p:cxnSp>
      <p:sp>
        <p:nvSpPr>
          <p:cNvPr id="135" name="Rectangle 134"/>
          <p:cNvSpPr/>
          <p:nvPr/>
        </p:nvSpPr>
        <p:spPr>
          <a:xfrm>
            <a:off x="6670057" y="5027168"/>
            <a:ext cx="152696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Customer Hierarchy</a:t>
            </a:r>
            <a:endParaRPr lang="en-US" sz="1000" dirty="0">
              <a:solidFill>
                <a:srgbClr val="FF0000"/>
              </a:solidFill>
            </a:endParaRPr>
          </a:p>
        </p:txBody>
      </p:sp>
      <p:sp>
        <p:nvSpPr>
          <p:cNvPr id="137" name="Rounded Rectangle 136"/>
          <p:cNvSpPr/>
          <p:nvPr/>
        </p:nvSpPr>
        <p:spPr>
          <a:xfrm>
            <a:off x="98855" y="5923194"/>
            <a:ext cx="8754894" cy="691790"/>
          </a:xfrm>
          <a:prstGeom prst="roundRect">
            <a:avLst/>
          </a:prstGeom>
          <a:solidFill>
            <a:schemeClr val="tx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rgbClr val="00B0F0"/>
                </a:solidFill>
              </a:rPr>
              <a:t>{ account_number:'U0129907', account_name:'UAT-Aug16-USA-000', invoice_number:'Z5955945',service_type:'BTNE2EI',account_type:'', aban:'Z5955945', orig_system_id:'PO', backend_system:'PRIMEBILG', paper_status:'0', currency:'USD',  corp_group: 	'00106735CG',  addr_city: </a:t>
            </a:r>
            <a:r>
              <a:rPr lang="en-US" sz="800" dirty="0" smtClean="0">
                <a:solidFill>
                  <a:srgbClr val="00B0F0"/>
                </a:solidFill>
              </a:rPr>
              <a:t>'GRAND </a:t>
            </a:r>
            <a:r>
              <a:rPr lang="en-US" sz="800" dirty="0">
                <a:solidFill>
                  <a:srgbClr val="00B0F0"/>
                </a:solidFill>
              </a:rPr>
              <a:t>PRAIRIE', due_date: </a:t>
            </a:r>
            <a:r>
              <a:rPr lang="en-US" sz="800" dirty="0" smtClean="0">
                <a:solidFill>
                  <a:srgbClr val="00B0F0"/>
                </a:solidFill>
              </a:rPr>
              <a:t>'2017-10-01</a:t>
            </a:r>
            <a:r>
              <a:rPr lang="en-US" sz="800" dirty="0">
                <a:solidFill>
                  <a:srgbClr val="00B0F0"/>
                </a:solidFill>
              </a:rPr>
              <a:t>',  addr_state</a:t>
            </a:r>
            <a:r>
              <a:rPr lang="en-US" sz="800" dirty="0" smtClean="0">
                <a:solidFill>
                  <a:srgbClr val="00B0F0"/>
                </a:solidFill>
              </a:rPr>
              <a:t>:'TX</a:t>
            </a:r>
            <a:r>
              <a:rPr lang="en-US" sz="800" dirty="0">
                <a:solidFill>
                  <a:srgbClr val="00B0F0"/>
                </a:solidFill>
              </a:rPr>
              <a:t>',  </a:t>
            </a:r>
            <a:r>
              <a:rPr lang="en-US" sz="800" dirty="0" smtClean="0">
                <a:solidFill>
                  <a:srgbClr val="00B0F0"/>
                </a:solidFill>
              </a:rPr>
              <a:t>               disp_man:'U0129907</a:t>
            </a:r>
            <a:r>
              <a:rPr lang="en-US" sz="800" dirty="0">
                <a:solidFill>
                  <a:srgbClr val="00B0F0"/>
                </a:solidFill>
              </a:rPr>
              <a:t>',  disp_ban</a:t>
            </a:r>
            <a:r>
              <a:rPr lang="en-US" sz="800" dirty="0" smtClean="0">
                <a:solidFill>
                  <a:srgbClr val="00B0F0"/>
                </a:solidFill>
              </a:rPr>
              <a:t>:'U0129907</a:t>
            </a:r>
            <a:r>
              <a:rPr lang="en-US" sz="800" dirty="0">
                <a:solidFill>
                  <a:srgbClr val="00B0F0"/>
                </a:solidFill>
              </a:rPr>
              <a:t>',  opco</a:t>
            </a:r>
            <a:r>
              <a:rPr lang="en-US" sz="800" dirty="0" smtClean="0">
                <a:solidFill>
                  <a:srgbClr val="00B0F0"/>
                </a:solidFill>
              </a:rPr>
              <a:t>:'00222</a:t>
            </a:r>
            <a:r>
              <a:rPr lang="en-US" sz="800" dirty="0">
                <a:solidFill>
                  <a:srgbClr val="00B0F0"/>
                </a:solidFill>
              </a:rPr>
              <a:t>',  gbr</a:t>
            </a:r>
            <a:r>
              <a:rPr lang="en-US" sz="800" dirty="0" smtClean="0">
                <a:solidFill>
                  <a:srgbClr val="00B0F0"/>
                </a:solidFill>
              </a:rPr>
              <a:t>:'', </a:t>
            </a:r>
            <a:r>
              <a:rPr lang="en-US" sz="800" dirty="0">
                <a:solidFill>
                  <a:srgbClr val="00B0F0"/>
                </a:solidFill>
              </a:rPr>
              <a:t>remit_acct_ind: 'Y',  partial_ind: 	'N',  cust_acct_num:	'U0129907',  invoice_date: </a:t>
            </a:r>
            <a:r>
              <a:rPr lang="en-US" sz="800" dirty="0" smtClean="0">
                <a:solidFill>
                  <a:srgbClr val="00B0F0"/>
                </a:solidFill>
              </a:rPr>
              <a:t>'2017-09-01</a:t>
            </a:r>
            <a:r>
              <a:rPr lang="en-US" sz="800" dirty="0">
                <a:solidFill>
                  <a:srgbClr val="00B0F0"/>
                </a:solidFill>
              </a:rPr>
              <a:t>',  </a:t>
            </a:r>
            <a:r>
              <a:rPr lang="en-US" sz="800" dirty="0" smtClean="0">
                <a:solidFill>
                  <a:srgbClr val="00B0F0"/>
                </a:solidFill>
              </a:rPr>
              <a:t>                  man_bill_date:'2017-09-01</a:t>
            </a:r>
            <a:r>
              <a:rPr lang="en-US" sz="800" dirty="0">
                <a:solidFill>
                  <a:srgbClr val="00B0F0"/>
                </a:solidFill>
              </a:rPr>
              <a:t>',  previous_charges:  0.00,  current_charges: 1480.74,  creation_date: '2018-07-02 16:51:53.689'    }</a:t>
            </a:r>
          </a:p>
        </p:txBody>
      </p:sp>
    </p:spTree>
    <p:extLst>
      <p:ext uri="{BB962C8B-B14F-4D97-AF65-F5344CB8AC3E}">
        <p14:creationId xmlns:p14="http://schemas.microsoft.com/office/powerpoint/2010/main" val="694462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VAM Interactions</a:t>
            </a:r>
            <a:endParaRPr lang="en-US" dirty="0"/>
          </a:p>
        </p:txBody>
      </p:sp>
      <p:sp>
        <p:nvSpPr>
          <p:cNvPr id="4" name="Rounded Rectangle 3"/>
          <p:cNvSpPr/>
          <p:nvPr/>
        </p:nvSpPr>
        <p:spPr>
          <a:xfrm>
            <a:off x="856735" y="3712367"/>
            <a:ext cx="1338014" cy="338845"/>
          </a:xfrm>
          <a:prstGeom prst="roundRect">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Framework      (Over 200K )</a:t>
            </a:r>
            <a:endParaRPr lang="en-US" sz="1000" dirty="0"/>
          </a:p>
        </p:txBody>
      </p:sp>
      <p:sp>
        <p:nvSpPr>
          <p:cNvPr id="51" name="Rounded Rectangle 50"/>
          <p:cNvSpPr/>
          <p:nvPr/>
        </p:nvSpPr>
        <p:spPr>
          <a:xfrm>
            <a:off x="1112107" y="2074457"/>
            <a:ext cx="5939481" cy="977661"/>
          </a:xfrm>
          <a:prstGeom prst="roundRect">
            <a:avLst/>
          </a:prstGeom>
          <a:solidFill>
            <a:schemeClr val="accent3">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195643" y="2290095"/>
            <a:ext cx="939113" cy="255373"/>
          </a:xfrm>
          <a:prstGeom prst="rect">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Invoices</a:t>
            </a:r>
            <a:endParaRPr lang="en-US" sz="1000" dirty="0">
              <a:solidFill>
                <a:srgbClr val="FF0000"/>
              </a:solidFill>
            </a:endParaRPr>
          </a:p>
        </p:txBody>
      </p:sp>
      <p:sp>
        <p:nvSpPr>
          <p:cNvPr id="54" name="Rectangle 53"/>
          <p:cNvSpPr/>
          <p:nvPr/>
        </p:nvSpPr>
        <p:spPr>
          <a:xfrm>
            <a:off x="2225375" y="2296512"/>
            <a:ext cx="939113" cy="255373"/>
          </a:xfrm>
          <a:prstGeom prst="rect">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Reports</a:t>
            </a:r>
            <a:endParaRPr lang="en-US" sz="1000" dirty="0">
              <a:solidFill>
                <a:srgbClr val="FF0000"/>
              </a:solidFill>
            </a:endParaRPr>
          </a:p>
        </p:txBody>
      </p:sp>
      <p:sp>
        <p:nvSpPr>
          <p:cNvPr id="34" name="Rectangle 33"/>
          <p:cNvSpPr/>
          <p:nvPr/>
        </p:nvSpPr>
        <p:spPr>
          <a:xfrm>
            <a:off x="3296292" y="1768179"/>
            <a:ext cx="1094475"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Portal Billing</a:t>
            </a:r>
            <a:endParaRPr lang="en-US" sz="1000" dirty="0">
              <a:solidFill>
                <a:srgbClr val="FF0000"/>
              </a:solidFill>
            </a:endParaRPr>
          </a:p>
        </p:txBody>
      </p:sp>
      <p:cxnSp>
        <p:nvCxnSpPr>
          <p:cNvPr id="45" name="Straight Connector 44"/>
          <p:cNvCxnSpPr/>
          <p:nvPr/>
        </p:nvCxnSpPr>
        <p:spPr>
          <a:xfrm flipV="1">
            <a:off x="1153874" y="3468403"/>
            <a:ext cx="5855945" cy="8238"/>
          </a:xfrm>
          <a:prstGeom prst="line">
            <a:avLst/>
          </a:prstGeom>
        </p:spPr>
        <p:style>
          <a:lnRef idx="1">
            <a:schemeClr val="dk1"/>
          </a:lnRef>
          <a:fillRef idx="0">
            <a:schemeClr val="dk1"/>
          </a:fillRef>
          <a:effectRef idx="0">
            <a:schemeClr val="dk1"/>
          </a:effectRef>
          <a:fontRef idx="minor">
            <a:schemeClr val="tx1"/>
          </a:fontRef>
        </p:style>
      </p:cxnSp>
      <p:sp>
        <p:nvSpPr>
          <p:cNvPr id="76" name="Rectangle 75"/>
          <p:cNvSpPr/>
          <p:nvPr/>
        </p:nvSpPr>
        <p:spPr>
          <a:xfrm>
            <a:off x="2521292" y="3171545"/>
            <a:ext cx="285029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Wisegate Account Level Entitlement check </a:t>
            </a:r>
            <a:endParaRPr lang="en-US" sz="1000" dirty="0">
              <a:solidFill>
                <a:srgbClr val="FF0000"/>
              </a:solidFill>
            </a:endParaRPr>
          </a:p>
        </p:txBody>
      </p:sp>
      <p:sp>
        <p:nvSpPr>
          <p:cNvPr id="78" name="Rectangle 77"/>
          <p:cNvSpPr/>
          <p:nvPr/>
        </p:nvSpPr>
        <p:spPr>
          <a:xfrm>
            <a:off x="3296292" y="2292394"/>
            <a:ext cx="939113" cy="255373"/>
          </a:xfrm>
          <a:prstGeom prst="rect">
            <a:avLst/>
          </a:prstGeom>
          <a:solidFill>
            <a:srgbClr val="FFFF0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Historical</a:t>
            </a:r>
            <a:endParaRPr lang="en-US" sz="1000" dirty="0">
              <a:solidFill>
                <a:srgbClr val="FF0000"/>
              </a:solidFill>
            </a:endParaRPr>
          </a:p>
        </p:txBody>
      </p:sp>
      <p:sp>
        <p:nvSpPr>
          <p:cNvPr id="80" name="Rectangle 79"/>
          <p:cNvSpPr/>
          <p:nvPr/>
        </p:nvSpPr>
        <p:spPr>
          <a:xfrm>
            <a:off x="4432471" y="2290094"/>
            <a:ext cx="939113" cy="255373"/>
          </a:xfrm>
          <a:prstGeom prst="rect">
            <a:avLst/>
          </a:prstGeom>
          <a:solidFill>
            <a:srgbClr val="A9F3FB"/>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Payments</a:t>
            </a:r>
            <a:endParaRPr lang="en-US" sz="1000" dirty="0">
              <a:solidFill>
                <a:srgbClr val="FF0000"/>
              </a:solidFill>
            </a:endParaRPr>
          </a:p>
        </p:txBody>
      </p:sp>
      <p:sp>
        <p:nvSpPr>
          <p:cNvPr id="82" name="Rectangle 81"/>
          <p:cNvSpPr/>
          <p:nvPr/>
        </p:nvSpPr>
        <p:spPr>
          <a:xfrm>
            <a:off x="3375065" y="3746037"/>
            <a:ext cx="152696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VAM / DB2 Mainframe</a:t>
            </a:r>
            <a:endParaRPr lang="en-US" sz="1000" dirty="0">
              <a:solidFill>
                <a:srgbClr val="FF0000"/>
              </a:solidFill>
            </a:endParaRPr>
          </a:p>
        </p:txBody>
      </p:sp>
      <p:sp>
        <p:nvSpPr>
          <p:cNvPr id="53" name="Can 52"/>
          <p:cNvSpPr/>
          <p:nvPr/>
        </p:nvSpPr>
        <p:spPr>
          <a:xfrm>
            <a:off x="1690912" y="4433542"/>
            <a:ext cx="824777" cy="619930"/>
          </a:xfrm>
          <a:prstGeom prst="can">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VAM Tables</a:t>
            </a:r>
            <a:endParaRPr lang="en-US" sz="1000" dirty="0"/>
          </a:p>
        </p:txBody>
      </p:sp>
      <p:sp>
        <p:nvSpPr>
          <p:cNvPr id="83" name="Rectangle 82"/>
          <p:cNvSpPr/>
          <p:nvPr/>
        </p:nvSpPr>
        <p:spPr>
          <a:xfrm>
            <a:off x="1681928" y="2669569"/>
            <a:ext cx="939113" cy="255373"/>
          </a:xfrm>
          <a:prstGeom prst="rect">
            <a:avLst/>
          </a:prstGeom>
          <a:solidFill>
            <a:srgbClr val="00B0F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Profiles</a:t>
            </a:r>
            <a:endParaRPr lang="en-US" sz="1000" dirty="0">
              <a:solidFill>
                <a:srgbClr val="FF0000"/>
              </a:solidFill>
            </a:endParaRPr>
          </a:p>
        </p:txBody>
      </p:sp>
      <p:sp>
        <p:nvSpPr>
          <p:cNvPr id="84" name="Can 83"/>
          <p:cNvSpPr/>
          <p:nvPr/>
        </p:nvSpPr>
        <p:spPr>
          <a:xfrm>
            <a:off x="5012621" y="4417250"/>
            <a:ext cx="824777" cy="619930"/>
          </a:xfrm>
          <a:prstGeom prst="can">
            <a:avLst/>
          </a:prstGeom>
          <a:solidFill>
            <a:srgbClr val="FFFF0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Archive Tables</a:t>
            </a:r>
            <a:endParaRPr lang="en-US" sz="1000" dirty="0"/>
          </a:p>
        </p:txBody>
      </p:sp>
      <p:sp>
        <p:nvSpPr>
          <p:cNvPr id="85" name="Can 84"/>
          <p:cNvSpPr/>
          <p:nvPr/>
        </p:nvSpPr>
        <p:spPr>
          <a:xfrm>
            <a:off x="6095374" y="4407243"/>
            <a:ext cx="824777" cy="619930"/>
          </a:xfrm>
          <a:prstGeom prst="can">
            <a:avLst/>
          </a:prstGeom>
          <a:solidFill>
            <a:srgbClr val="A9F3FB"/>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Portal Tables</a:t>
            </a:r>
            <a:endParaRPr lang="en-US" sz="1000" dirty="0"/>
          </a:p>
        </p:txBody>
      </p:sp>
      <p:sp>
        <p:nvSpPr>
          <p:cNvPr id="87" name="Can 86"/>
          <p:cNvSpPr/>
          <p:nvPr/>
        </p:nvSpPr>
        <p:spPr>
          <a:xfrm>
            <a:off x="2569397" y="4426790"/>
            <a:ext cx="824777" cy="619930"/>
          </a:xfrm>
          <a:prstGeom prst="can">
            <a:avLst/>
          </a:prstGeom>
          <a:solidFill>
            <a:srgbClr val="00B0F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VAM Tables</a:t>
            </a:r>
            <a:endParaRPr lang="en-US" sz="1000" dirty="0"/>
          </a:p>
        </p:txBody>
      </p:sp>
      <p:cxnSp>
        <p:nvCxnSpPr>
          <p:cNvPr id="74" name="Straight Arrow Connector 73"/>
          <p:cNvCxnSpPr/>
          <p:nvPr/>
        </p:nvCxnSpPr>
        <p:spPr>
          <a:xfrm>
            <a:off x="1795849" y="3052118"/>
            <a:ext cx="8237" cy="416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314415" y="3058705"/>
            <a:ext cx="8237" cy="416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6693244" y="3026014"/>
            <a:ext cx="8237" cy="416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Can 90"/>
          <p:cNvSpPr/>
          <p:nvPr/>
        </p:nvSpPr>
        <p:spPr>
          <a:xfrm>
            <a:off x="2267971" y="5762368"/>
            <a:ext cx="824777" cy="619930"/>
          </a:xfrm>
          <a:prstGeom prst="can">
            <a:avLst/>
          </a:prstGeom>
          <a:solidFill>
            <a:srgbClr val="00206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Wisegate</a:t>
            </a:r>
            <a:endParaRPr lang="en-US" sz="1000" dirty="0">
              <a:solidFill>
                <a:srgbClr val="FF0000"/>
              </a:solidFill>
            </a:endParaRPr>
          </a:p>
        </p:txBody>
      </p:sp>
      <p:cxnSp>
        <p:nvCxnSpPr>
          <p:cNvPr id="92" name="Straight Arrow Connector 91"/>
          <p:cNvCxnSpPr/>
          <p:nvPr/>
        </p:nvCxnSpPr>
        <p:spPr>
          <a:xfrm>
            <a:off x="2604566" y="5236546"/>
            <a:ext cx="8237" cy="416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Can 93"/>
          <p:cNvSpPr/>
          <p:nvPr/>
        </p:nvSpPr>
        <p:spPr>
          <a:xfrm>
            <a:off x="4316790" y="5762368"/>
            <a:ext cx="824777" cy="619930"/>
          </a:xfrm>
          <a:prstGeom prst="can">
            <a:avLst/>
          </a:prstGeom>
          <a:solidFill>
            <a:srgbClr val="00206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GCH</a:t>
            </a:r>
            <a:endParaRPr lang="en-US" sz="1000" dirty="0">
              <a:solidFill>
                <a:srgbClr val="FF0000"/>
              </a:solidFill>
            </a:endParaRPr>
          </a:p>
        </p:txBody>
      </p:sp>
      <p:cxnSp>
        <p:nvCxnSpPr>
          <p:cNvPr id="95" name="Straight Arrow Connector 94"/>
          <p:cNvCxnSpPr/>
          <p:nvPr/>
        </p:nvCxnSpPr>
        <p:spPr>
          <a:xfrm>
            <a:off x="3350414" y="6072333"/>
            <a:ext cx="6919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2671012" y="5483376"/>
            <a:ext cx="1526962"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Account Sync</a:t>
            </a:r>
            <a:endParaRPr lang="en-US" sz="1000" dirty="0">
              <a:solidFill>
                <a:srgbClr val="FF0000"/>
              </a:solidFill>
            </a:endParaRPr>
          </a:p>
        </p:txBody>
      </p:sp>
      <p:cxnSp>
        <p:nvCxnSpPr>
          <p:cNvPr id="97" name="Straight Arrow Connector 96"/>
          <p:cNvCxnSpPr/>
          <p:nvPr/>
        </p:nvCxnSpPr>
        <p:spPr>
          <a:xfrm>
            <a:off x="1804086" y="5229246"/>
            <a:ext cx="8237" cy="4162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Can 97"/>
          <p:cNvSpPr/>
          <p:nvPr/>
        </p:nvSpPr>
        <p:spPr>
          <a:xfrm>
            <a:off x="1370966" y="5762368"/>
            <a:ext cx="824777" cy="619930"/>
          </a:xfrm>
          <a:prstGeom prst="can">
            <a:avLst/>
          </a:prstGeom>
          <a:solidFill>
            <a:srgbClr val="FFF4E5"/>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CNP</a:t>
            </a:r>
            <a:endParaRPr lang="en-US" sz="1000" dirty="0">
              <a:solidFill>
                <a:srgbClr val="FF0000"/>
              </a:solidFill>
            </a:endParaRPr>
          </a:p>
        </p:txBody>
      </p:sp>
      <p:cxnSp>
        <p:nvCxnSpPr>
          <p:cNvPr id="99" name="Straight Arrow Connector 98"/>
          <p:cNvCxnSpPr/>
          <p:nvPr/>
        </p:nvCxnSpPr>
        <p:spPr>
          <a:xfrm>
            <a:off x="1594951" y="4085859"/>
            <a:ext cx="8237" cy="2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Rounded Rectangle 100"/>
          <p:cNvSpPr/>
          <p:nvPr/>
        </p:nvSpPr>
        <p:spPr>
          <a:xfrm>
            <a:off x="2311810" y="3712368"/>
            <a:ext cx="898198" cy="338845"/>
          </a:xfrm>
          <a:prstGeom prst="roundRect">
            <a:avLst/>
          </a:prstGeom>
          <a:solidFill>
            <a:srgbClr val="00B0F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Stored Proc</a:t>
            </a:r>
            <a:endParaRPr lang="en-US" sz="1000" dirty="0"/>
          </a:p>
        </p:txBody>
      </p:sp>
      <p:sp>
        <p:nvSpPr>
          <p:cNvPr id="102" name="Rectangle 101"/>
          <p:cNvSpPr/>
          <p:nvPr/>
        </p:nvSpPr>
        <p:spPr>
          <a:xfrm>
            <a:off x="5568650" y="2292394"/>
            <a:ext cx="939113" cy="255373"/>
          </a:xfrm>
          <a:prstGeom prst="rect">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Inquiry List</a:t>
            </a:r>
            <a:endParaRPr lang="en-US" sz="1000" dirty="0">
              <a:solidFill>
                <a:srgbClr val="FF0000"/>
              </a:solidFill>
            </a:endParaRPr>
          </a:p>
        </p:txBody>
      </p:sp>
      <p:sp>
        <p:nvSpPr>
          <p:cNvPr id="104" name="Rounded Rectangle 103"/>
          <p:cNvSpPr/>
          <p:nvPr/>
        </p:nvSpPr>
        <p:spPr>
          <a:xfrm>
            <a:off x="6016281" y="3678195"/>
            <a:ext cx="898198" cy="338845"/>
          </a:xfrm>
          <a:prstGeom prst="roundRect">
            <a:avLst/>
          </a:prstGeom>
          <a:solidFill>
            <a:srgbClr val="A9F3FB"/>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SQL</a:t>
            </a:r>
            <a:endParaRPr lang="en-US" sz="1000" dirty="0"/>
          </a:p>
        </p:txBody>
      </p:sp>
      <p:sp>
        <p:nvSpPr>
          <p:cNvPr id="105" name="Rounded Rectangle 104"/>
          <p:cNvSpPr/>
          <p:nvPr/>
        </p:nvSpPr>
        <p:spPr>
          <a:xfrm>
            <a:off x="5012621" y="3686075"/>
            <a:ext cx="898198" cy="338845"/>
          </a:xfrm>
          <a:prstGeom prst="roundRect">
            <a:avLst/>
          </a:prstGeom>
          <a:solidFill>
            <a:srgbClr val="FFFF0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Stored Proc</a:t>
            </a:r>
            <a:endParaRPr lang="en-US" sz="1000" dirty="0"/>
          </a:p>
        </p:txBody>
      </p:sp>
      <p:cxnSp>
        <p:nvCxnSpPr>
          <p:cNvPr id="106" name="Straight Arrow Connector 105"/>
          <p:cNvCxnSpPr/>
          <p:nvPr/>
        </p:nvCxnSpPr>
        <p:spPr>
          <a:xfrm>
            <a:off x="2908886" y="4085859"/>
            <a:ext cx="8237" cy="2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409930" y="4085859"/>
            <a:ext cx="8237" cy="2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6450301" y="4088465"/>
            <a:ext cx="8237" cy="2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4948610" y="2658307"/>
            <a:ext cx="1067671" cy="255373"/>
          </a:xfrm>
          <a:prstGeom prst="rect">
            <a:avLst/>
          </a:prstGeom>
          <a:solidFill>
            <a:srgbClr val="A9F3FB"/>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Create Inquiry</a:t>
            </a:r>
            <a:endParaRPr lang="en-US" sz="1000" dirty="0">
              <a:solidFill>
                <a:srgbClr val="FF0000"/>
              </a:solidFill>
            </a:endParaRPr>
          </a:p>
        </p:txBody>
      </p:sp>
      <p:sp>
        <p:nvSpPr>
          <p:cNvPr id="110" name="Can 109"/>
          <p:cNvSpPr/>
          <p:nvPr/>
        </p:nvSpPr>
        <p:spPr>
          <a:xfrm>
            <a:off x="764132" y="4442615"/>
            <a:ext cx="824777" cy="619930"/>
          </a:xfrm>
          <a:prstGeom prst="can">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VAC Tables</a:t>
            </a:r>
            <a:endParaRPr lang="en-US" sz="1000" dirty="0"/>
          </a:p>
        </p:txBody>
      </p:sp>
      <p:sp>
        <p:nvSpPr>
          <p:cNvPr id="111" name="Rectangle 110"/>
          <p:cNvSpPr/>
          <p:nvPr/>
        </p:nvSpPr>
        <p:spPr>
          <a:xfrm>
            <a:off x="3509319" y="2662964"/>
            <a:ext cx="1292405" cy="255373"/>
          </a:xfrm>
          <a:prstGeom prst="rect">
            <a:avLst/>
          </a:prstGeom>
          <a:solidFill>
            <a:srgbClr val="A9F3FB"/>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Reporting Structure</a:t>
            </a:r>
            <a:endParaRPr lang="en-US" sz="1000" dirty="0">
              <a:solidFill>
                <a:srgbClr val="FF0000"/>
              </a:solidFill>
            </a:endParaRPr>
          </a:p>
        </p:txBody>
      </p:sp>
    </p:spTree>
    <p:extLst>
      <p:ext uri="{BB962C8B-B14F-4D97-AF65-F5344CB8AC3E}">
        <p14:creationId xmlns:p14="http://schemas.microsoft.com/office/powerpoint/2010/main" val="3218422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Systems</a:t>
            </a:r>
            <a:endParaRPr lang="en-US" dirty="0"/>
          </a:p>
        </p:txBody>
      </p:sp>
      <p:sp>
        <p:nvSpPr>
          <p:cNvPr id="4" name="Rounded Rectangle 3"/>
          <p:cNvSpPr/>
          <p:nvPr/>
        </p:nvSpPr>
        <p:spPr>
          <a:xfrm>
            <a:off x="5326276" y="2272549"/>
            <a:ext cx="1183933" cy="1962793"/>
          </a:xfrm>
          <a:prstGeom prst="roundRect">
            <a:avLst/>
          </a:prstGeom>
          <a:solidFill>
            <a:schemeClr val="accent3">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stretch>
            <a:fillRect/>
          </a:stretch>
        </p:blipFill>
        <p:spPr>
          <a:xfrm>
            <a:off x="1765472" y="2649887"/>
            <a:ext cx="971550" cy="942975"/>
          </a:xfrm>
          <a:prstGeom prst="rect">
            <a:avLst/>
          </a:prstGeom>
        </p:spPr>
      </p:pic>
      <p:cxnSp>
        <p:nvCxnSpPr>
          <p:cNvPr id="14" name="Straight Arrow Connector 13"/>
          <p:cNvCxnSpPr/>
          <p:nvPr/>
        </p:nvCxnSpPr>
        <p:spPr>
          <a:xfrm>
            <a:off x="2821460" y="3261417"/>
            <a:ext cx="403654"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3426940" y="2280021"/>
            <a:ext cx="1229755" cy="1955322"/>
          </a:xfrm>
          <a:prstGeom prst="roundRect">
            <a:avLst/>
          </a:prstGeom>
          <a:solidFill>
            <a:schemeClr val="accent3">
              <a:lumMod val="20000"/>
              <a:lumOff val="8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3585776" y="2578443"/>
            <a:ext cx="939113" cy="255373"/>
          </a:xfrm>
          <a:prstGeom prst="rect">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Online</a:t>
            </a:r>
            <a:endParaRPr lang="en-US" sz="1000" dirty="0">
              <a:solidFill>
                <a:srgbClr val="FF0000"/>
              </a:solidFill>
            </a:endParaRPr>
          </a:p>
        </p:txBody>
      </p:sp>
      <p:sp>
        <p:nvSpPr>
          <p:cNvPr id="54" name="Rectangle 53"/>
          <p:cNvSpPr/>
          <p:nvPr/>
        </p:nvSpPr>
        <p:spPr>
          <a:xfrm>
            <a:off x="3585776" y="3052118"/>
            <a:ext cx="939113" cy="255373"/>
          </a:xfrm>
          <a:prstGeom prst="rect">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Batch</a:t>
            </a:r>
            <a:endParaRPr lang="en-US" sz="1000" dirty="0">
              <a:solidFill>
                <a:srgbClr val="FF0000"/>
              </a:solidFill>
            </a:endParaRPr>
          </a:p>
        </p:txBody>
      </p:sp>
      <p:sp>
        <p:nvSpPr>
          <p:cNvPr id="55" name="Rectangle 54"/>
          <p:cNvSpPr/>
          <p:nvPr/>
        </p:nvSpPr>
        <p:spPr>
          <a:xfrm>
            <a:off x="3585776" y="3537966"/>
            <a:ext cx="939113" cy="255373"/>
          </a:xfrm>
          <a:prstGeom prst="rect">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Document</a:t>
            </a:r>
            <a:endParaRPr lang="en-US" sz="1000" dirty="0">
              <a:solidFill>
                <a:srgbClr val="FF0000"/>
              </a:solidFill>
            </a:endParaRPr>
          </a:p>
        </p:txBody>
      </p:sp>
      <p:sp>
        <p:nvSpPr>
          <p:cNvPr id="56" name="Rectangle 55"/>
          <p:cNvSpPr/>
          <p:nvPr/>
        </p:nvSpPr>
        <p:spPr>
          <a:xfrm>
            <a:off x="5469277" y="2578442"/>
            <a:ext cx="897925" cy="255373"/>
          </a:xfrm>
          <a:prstGeom prst="rect">
            <a:avLst/>
          </a:prstGeom>
          <a:solidFill>
            <a:srgbClr val="00B0F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VAM</a:t>
            </a:r>
            <a:endParaRPr lang="en-US" sz="1000" dirty="0">
              <a:solidFill>
                <a:srgbClr val="FF0000"/>
              </a:solidFill>
            </a:endParaRPr>
          </a:p>
        </p:txBody>
      </p:sp>
      <p:sp>
        <p:nvSpPr>
          <p:cNvPr id="57" name="Rectangle 56"/>
          <p:cNvSpPr/>
          <p:nvPr/>
        </p:nvSpPr>
        <p:spPr>
          <a:xfrm>
            <a:off x="5473915" y="3052118"/>
            <a:ext cx="939113" cy="255373"/>
          </a:xfrm>
          <a:prstGeom prst="rect">
            <a:avLst/>
          </a:prstGeom>
          <a:solidFill>
            <a:srgbClr val="00B0F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VAC</a:t>
            </a:r>
            <a:endParaRPr lang="en-US" sz="1000" dirty="0">
              <a:solidFill>
                <a:srgbClr val="FF0000"/>
              </a:solidFill>
            </a:endParaRPr>
          </a:p>
        </p:txBody>
      </p:sp>
      <p:sp>
        <p:nvSpPr>
          <p:cNvPr id="59" name="Rectangle 58"/>
          <p:cNvSpPr/>
          <p:nvPr/>
        </p:nvSpPr>
        <p:spPr>
          <a:xfrm>
            <a:off x="5469277" y="3532881"/>
            <a:ext cx="939113" cy="255373"/>
          </a:xfrm>
          <a:prstGeom prst="rect">
            <a:avLst/>
          </a:prstGeom>
          <a:solidFill>
            <a:srgbClr val="00B0F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Archive</a:t>
            </a:r>
            <a:endParaRPr lang="en-US" sz="1000" dirty="0">
              <a:solidFill>
                <a:srgbClr val="FF0000"/>
              </a:solidFill>
            </a:endParaRPr>
          </a:p>
        </p:txBody>
      </p:sp>
      <p:cxnSp>
        <p:nvCxnSpPr>
          <p:cNvPr id="30" name="Straight Arrow Connector 29"/>
          <p:cNvCxnSpPr>
            <a:stCxn id="51" idx="3"/>
            <a:endCxn id="4" idx="1"/>
          </p:cNvCxnSpPr>
          <p:nvPr/>
        </p:nvCxnSpPr>
        <p:spPr>
          <a:xfrm flipV="1">
            <a:off x="4656695" y="3253946"/>
            <a:ext cx="669581" cy="37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585776" y="1993557"/>
            <a:ext cx="856736"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Portal</a:t>
            </a:r>
            <a:endParaRPr lang="en-US" sz="1000" dirty="0">
              <a:solidFill>
                <a:srgbClr val="FF0000"/>
              </a:solidFill>
            </a:endParaRPr>
          </a:p>
        </p:txBody>
      </p:sp>
      <p:sp>
        <p:nvSpPr>
          <p:cNvPr id="64" name="Rectangle 63"/>
          <p:cNvSpPr/>
          <p:nvPr/>
        </p:nvSpPr>
        <p:spPr>
          <a:xfrm>
            <a:off x="5453962" y="1993557"/>
            <a:ext cx="856736" cy="27899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0000"/>
                </a:solidFill>
              </a:rPr>
              <a:t>Billing</a:t>
            </a:r>
          </a:p>
        </p:txBody>
      </p:sp>
      <p:sp>
        <p:nvSpPr>
          <p:cNvPr id="67" name="Rectangle 66"/>
          <p:cNvSpPr/>
          <p:nvPr/>
        </p:nvSpPr>
        <p:spPr>
          <a:xfrm>
            <a:off x="5473915" y="3922174"/>
            <a:ext cx="939113" cy="255373"/>
          </a:xfrm>
          <a:prstGeom prst="rect">
            <a:avLst/>
          </a:prstGeom>
          <a:solidFill>
            <a:schemeClr val="accent1">
              <a:lumMod val="40000"/>
              <a:lumOff val="6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EPAY</a:t>
            </a:r>
            <a:endParaRPr lang="en-US" sz="1000" dirty="0">
              <a:solidFill>
                <a:srgbClr val="FF0000"/>
              </a:solidFill>
            </a:endParaRPr>
          </a:p>
        </p:txBody>
      </p:sp>
      <p:sp>
        <p:nvSpPr>
          <p:cNvPr id="69" name="Rectangle 68"/>
          <p:cNvSpPr/>
          <p:nvPr/>
        </p:nvSpPr>
        <p:spPr>
          <a:xfrm>
            <a:off x="3972955" y="4996210"/>
            <a:ext cx="939113" cy="255373"/>
          </a:xfrm>
          <a:prstGeom prst="rect">
            <a:avLst/>
          </a:prstGeom>
          <a:solidFill>
            <a:schemeClr val="accent1">
              <a:lumMod val="40000"/>
              <a:lumOff val="6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BARS</a:t>
            </a:r>
            <a:endParaRPr lang="en-US" sz="1000" dirty="0">
              <a:solidFill>
                <a:srgbClr val="FF0000"/>
              </a:solidFill>
            </a:endParaRPr>
          </a:p>
        </p:txBody>
      </p:sp>
      <p:sp>
        <p:nvSpPr>
          <p:cNvPr id="70" name="Rectangle 69"/>
          <p:cNvSpPr/>
          <p:nvPr/>
        </p:nvSpPr>
        <p:spPr>
          <a:xfrm>
            <a:off x="4988527" y="4988738"/>
            <a:ext cx="1027412" cy="255373"/>
          </a:xfrm>
          <a:prstGeom prst="rect">
            <a:avLst/>
          </a:prstGeom>
          <a:solidFill>
            <a:schemeClr val="accent1">
              <a:lumMod val="40000"/>
              <a:lumOff val="6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X5/CABS CSR</a:t>
            </a:r>
            <a:endParaRPr lang="en-US" sz="1000" dirty="0">
              <a:solidFill>
                <a:srgbClr val="FF0000"/>
              </a:solidFill>
            </a:endParaRPr>
          </a:p>
        </p:txBody>
      </p:sp>
      <p:sp>
        <p:nvSpPr>
          <p:cNvPr id="72" name="Rectangle 71"/>
          <p:cNvSpPr/>
          <p:nvPr/>
        </p:nvSpPr>
        <p:spPr>
          <a:xfrm>
            <a:off x="2774350" y="4988737"/>
            <a:ext cx="1027412" cy="255373"/>
          </a:xfrm>
          <a:prstGeom prst="rect">
            <a:avLst/>
          </a:prstGeom>
          <a:solidFill>
            <a:schemeClr val="accent1">
              <a:lumMod val="40000"/>
              <a:lumOff val="6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rPr>
              <a:t>CMS/SSP</a:t>
            </a:r>
            <a:endParaRPr lang="en-US" sz="1000" dirty="0">
              <a:solidFill>
                <a:srgbClr val="FF0000"/>
              </a:solidFill>
            </a:endParaRPr>
          </a:p>
        </p:txBody>
      </p:sp>
      <p:cxnSp>
        <p:nvCxnSpPr>
          <p:cNvPr id="40" name="Straight Arrow Connector 39"/>
          <p:cNvCxnSpPr/>
          <p:nvPr/>
        </p:nvCxnSpPr>
        <p:spPr>
          <a:xfrm>
            <a:off x="4041817" y="4235343"/>
            <a:ext cx="13515" cy="6249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370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VEC/VECRM - Billing</a:t>
            </a:r>
            <a:endParaRPr lang="en-US" dirty="0"/>
          </a:p>
        </p:txBody>
      </p:sp>
      <p:sp>
        <p:nvSpPr>
          <p:cNvPr id="46" name="Rectangle 45"/>
          <p:cNvSpPr/>
          <p:nvPr/>
        </p:nvSpPr>
        <p:spPr>
          <a:xfrm>
            <a:off x="7331673" y="2923092"/>
            <a:ext cx="403655" cy="18290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FF0000"/>
              </a:solidFill>
            </a:endParaRPr>
          </a:p>
        </p:txBody>
      </p:sp>
      <p:pic>
        <p:nvPicPr>
          <p:cNvPr id="14" name="Picture 13"/>
          <p:cNvPicPr>
            <a:picLocks noChangeAspect="1"/>
          </p:cNvPicPr>
          <p:nvPr/>
        </p:nvPicPr>
        <p:blipFill>
          <a:blip r:embed="rId2"/>
          <a:stretch>
            <a:fillRect/>
          </a:stretch>
        </p:blipFill>
        <p:spPr>
          <a:xfrm>
            <a:off x="762000" y="1356025"/>
            <a:ext cx="7620000" cy="5250721"/>
          </a:xfrm>
          <a:prstGeom prst="rect">
            <a:avLst/>
          </a:prstGeom>
        </p:spPr>
      </p:pic>
    </p:spTree>
    <p:extLst>
      <p:ext uri="{BB962C8B-B14F-4D97-AF65-F5344CB8AC3E}">
        <p14:creationId xmlns:p14="http://schemas.microsoft.com/office/powerpoint/2010/main" val="1300819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VAM and </a:t>
            </a:r>
            <a:r>
              <a:rPr lang="en-US" dirty="0" smtClean="0"/>
              <a:t>Portal Billing</a:t>
            </a:r>
            <a:endParaRPr lang="en-US" dirty="0"/>
          </a:p>
        </p:txBody>
      </p:sp>
      <p:grpSp>
        <p:nvGrpSpPr>
          <p:cNvPr id="10" name="Group 9"/>
          <p:cNvGrpSpPr/>
          <p:nvPr/>
        </p:nvGrpSpPr>
        <p:grpSpPr>
          <a:xfrm>
            <a:off x="1314254" y="1600978"/>
            <a:ext cx="6334088" cy="4390146"/>
            <a:chOff x="1719699" y="1510923"/>
            <a:chExt cx="6334088" cy="4390146"/>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699" y="1510923"/>
              <a:ext cx="6334088" cy="429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2025503" y="4979582"/>
              <a:ext cx="1004776" cy="921487"/>
            </a:xfrm>
            <a:prstGeom prst="rect">
              <a:avLst/>
            </a:prstGeom>
            <a:noFill/>
            <a:ln w="19050">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75851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Template_Standard_v091813-Final">
  <a:themeElements>
    <a:clrScheme name="USE THIS ONE FOR VERIZON">
      <a:dk1>
        <a:srgbClr val="6D6E71"/>
      </a:dk1>
      <a:lt1>
        <a:srgbClr val="FFFFFF"/>
      </a:lt1>
      <a:dk2>
        <a:srgbClr val="D2D2D2"/>
      </a:dk2>
      <a:lt2>
        <a:srgbClr val="FFFFFF"/>
      </a:lt2>
      <a:accent1>
        <a:srgbClr val="FF0000"/>
      </a:accent1>
      <a:accent2>
        <a:srgbClr val="2E67B2"/>
      </a:accent2>
      <a:accent3>
        <a:srgbClr val="FADF4C"/>
      </a:accent3>
      <a:accent4>
        <a:srgbClr val="D2669F"/>
      </a:accent4>
      <a:accent5>
        <a:srgbClr val="7F3483"/>
      </a:accent5>
      <a:accent6>
        <a:srgbClr val="4A9A4D"/>
      </a:accent6>
      <a:hlink>
        <a:srgbClr val="0303DF"/>
      </a:hlink>
      <a:folHlink>
        <a:srgbClr val="632155"/>
      </a:folHlink>
    </a:clrScheme>
    <a:fontScheme name="Verizon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A552A67B4B354D93B8CA3139AB6D80" ma:contentTypeVersion="0" ma:contentTypeDescription="Create a new document." ma:contentTypeScope="" ma:versionID="bb033792082924ac85f6ddde75ce4bf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43973B-2315-4AFC-AF90-F89305B188FA}">
  <ds:schemaRefs>
    <ds:schemaRef ds:uri="http://purl.org/dc/terms/"/>
    <ds:schemaRef ds:uri="http://www.w3.org/XML/1998/namespace"/>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AFC058F-15E7-4173-8F01-643956863E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BD805E1-6285-4067-B604-50260C234F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VZ_PPT_Template_Standard_v091813-Final</Template>
  <TotalTime>11054</TotalTime>
  <Words>435</Words>
  <Application>Microsoft Office PowerPoint</Application>
  <PresentationFormat>On-screen Show (4:3)</PresentationFormat>
  <Paragraphs>103</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VZ_PPT_Template_Standard_v091813-Final</vt:lpstr>
      <vt:lpstr>Billing</vt:lpstr>
      <vt:lpstr>Invoice List ( VEC 2.0 )</vt:lpstr>
      <vt:lpstr>Invoice List ( 1D)</vt:lpstr>
      <vt:lpstr>Current VAM Interactions</vt:lpstr>
      <vt:lpstr>External Systems</vt:lpstr>
      <vt:lpstr>VEC/VECRM - Billing</vt:lpstr>
      <vt:lpstr>VAM and Portal Billing</vt:lpstr>
    </vt:vector>
  </TitlesOfParts>
  <Company>Verizon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VES November RCO Status</dc:title>
  <dc:creator>v419203</dc:creator>
  <cp:lastModifiedBy>Ureta, Gino</cp:lastModifiedBy>
  <cp:revision>463</cp:revision>
  <cp:lastPrinted>2013-12-12T18:42:45Z</cp:lastPrinted>
  <dcterms:created xsi:type="dcterms:W3CDTF">2013-09-18T21:02:00Z</dcterms:created>
  <dcterms:modified xsi:type="dcterms:W3CDTF">2018-08-27T16:26:33Z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0x01010022A552A67B4B354D93B8CA3139AB6D80</vt:lpwstr>
  </property>
</Properties>
</file>