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8"/>
  </p:notesMasterIdLst>
  <p:sldIdLst>
    <p:sldId id="256" r:id="rId2"/>
    <p:sldId id="282" r:id="rId3"/>
    <p:sldId id="259" r:id="rId4"/>
    <p:sldId id="257" r:id="rId5"/>
    <p:sldId id="311" r:id="rId6"/>
    <p:sldId id="310" r:id="rId7"/>
    <p:sldId id="286" r:id="rId8"/>
    <p:sldId id="309" r:id="rId9"/>
    <p:sldId id="291" r:id="rId10"/>
    <p:sldId id="293" r:id="rId11"/>
    <p:sldId id="294" r:id="rId12"/>
    <p:sldId id="290" r:id="rId13"/>
    <p:sldId id="285" r:id="rId14"/>
    <p:sldId id="305" r:id="rId15"/>
    <p:sldId id="306" r:id="rId16"/>
    <p:sldId id="304" r:id="rId17"/>
    <p:sldId id="307" r:id="rId18"/>
    <p:sldId id="295" r:id="rId19"/>
    <p:sldId id="296" r:id="rId20"/>
    <p:sldId id="300" r:id="rId21"/>
    <p:sldId id="298" r:id="rId22"/>
    <p:sldId id="303" r:id="rId23"/>
    <p:sldId id="302" r:id="rId24"/>
    <p:sldId id="281" r:id="rId25"/>
    <p:sldId id="312"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86B778-6AA0-4783-8837-102C48A46652}">
          <p14:sldIdLst>
            <p14:sldId id="256"/>
            <p14:sldId id="282"/>
          </p14:sldIdLst>
        </p14:section>
        <p14:section name="What is Cloud Foundry" id="{F17B2983-B1E1-4154-AA5F-259EFB494706}">
          <p14:sldIdLst>
            <p14:sldId id="259"/>
            <p14:sldId id="257"/>
            <p14:sldId id="311"/>
            <p14:sldId id="310"/>
            <p14:sldId id="286"/>
          </p14:sldIdLst>
        </p14:section>
        <p14:section name="How Does it Work?" id="{F63B5BAB-E792-40AE-BC89-D44FF14B2911}">
          <p14:sldIdLst>
            <p14:sldId id="309"/>
            <p14:sldId id="291"/>
            <p14:sldId id="293"/>
            <p14:sldId id="294"/>
            <p14:sldId id="290"/>
            <p14:sldId id="285"/>
          </p14:sldIdLst>
        </p14:section>
        <p14:section name="Success in Cloud Foundry" id="{1D4B178A-3C90-4815-9B3E-8D94287AD5AC}">
          <p14:sldIdLst>
            <p14:sldId id="305"/>
            <p14:sldId id="306"/>
          </p14:sldIdLst>
        </p14:section>
        <p14:section name="Our Strategy" id="{D3BC2130-2464-4F36-B709-A34DD49A98A3}">
          <p14:sldIdLst>
            <p14:sldId id="304"/>
            <p14:sldId id="307"/>
            <p14:sldId id="295"/>
            <p14:sldId id="296"/>
            <p14:sldId id="300"/>
            <p14:sldId id="298"/>
            <p14:sldId id="303"/>
            <p14:sldId id="302"/>
          </p14:sldIdLst>
        </p14:section>
        <p14:section name="Summary" id="{545F21B3-8C76-4753-99BD-906A13CE227F}">
          <p14:sldIdLst>
            <p14:sldId id="281"/>
            <p14:sldId id="312"/>
            <p14:sldId id="28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one, Josh T" initials="JT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55" autoAdjust="0"/>
    <p:restoredTop sz="73919" autoAdjust="0"/>
  </p:normalViewPr>
  <p:slideViewPr>
    <p:cSldViewPr>
      <p:cViewPr varScale="1">
        <p:scale>
          <a:sx n="85" d="100"/>
          <a:sy n="85" d="100"/>
        </p:scale>
        <p:origin x="-23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4-08T12:01:40.303" idx="2">
    <p:pos x="46" y="91"/>
    <p:text>We should update or remove this, We need to align with what services we are offering in Prod.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E96650-8B38-4B3B-A345-74F7B736BED0}" type="datetimeFigureOut">
              <a:rPr lang="en-US" smtClean="0"/>
              <a:t>6/15/2016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B681BA-325C-44F3-B4B9-EEE7E307C3BC}" type="slidenum">
              <a:rPr lang="en-US" smtClean="0"/>
              <a:t>‹#›</a:t>
            </a:fld>
            <a:endParaRPr lang="en-US" dirty="0"/>
          </a:p>
        </p:txBody>
      </p:sp>
    </p:spTree>
    <p:extLst>
      <p:ext uri="{BB962C8B-B14F-4D97-AF65-F5344CB8AC3E}">
        <p14:creationId xmlns:p14="http://schemas.microsoft.com/office/powerpoint/2010/main" val="1653566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t>What is Cloud Foundry (CF)?</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pPr>
              <a:defRPr/>
            </a:pPr>
            <a:r>
              <a:rPr lang="en-US" dirty="0" smtClean="0"/>
              <a:t>Pivotal CF is a</a:t>
            </a:r>
            <a:r>
              <a:rPr lang="en-US" baseline="0" dirty="0" smtClean="0"/>
              <a:t> next-gen </a:t>
            </a:r>
            <a:r>
              <a:rPr lang="en-US" dirty="0" smtClean="0"/>
              <a:t>middleware/</a:t>
            </a:r>
            <a:r>
              <a:rPr lang="en-US" dirty="0" err="1" smtClean="0"/>
              <a:t>PaaS</a:t>
            </a:r>
            <a:r>
              <a:rPr lang="en-US" dirty="0" smtClean="0"/>
              <a:t> that delivers: </a:t>
            </a:r>
          </a:p>
          <a:p>
            <a:pPr>
              <a:defRPr/>
            </a:pPr>
            <a:endParaRPr lang="en-US" dirty="0" smtClean="0"/>
          </a:p>
          <a:p>
            <a:pPr marL="226428" indent="-226428">
              <a:buFont typeface="Arial" charset="0"/>
              <a:buAutoNum type="arabicPeriod"/>
              <a:defRPr/>
            </a:pPr>
            <a:r>
              <a:rPr lang="en-US" dirty="0" smtClean="0"/>
              <a:t>We provision operating systems and middleware. </a:t>
            </a:r>
          </a:p>
          <a:p>
            <a:pPr marL="226428" indent="-226428">
              <a:buFont typeface="Arial" charset="0"/>
              <a:buAutoNum type="arabicPeriod"/>
              <a:defRPr/>
            </a:pPr>
            <a:r>
              <a:rPr lang="en-US" dirty="0" smtClean="0"/>
              <a:t>We deliver workload density without compromising application performance.</a:t>
            </a:r>
          </a:p>
          <a:p>
            <a:pPr marL="226428" indent="-226428">
              <a:buFont typeface="Arial" charset="0"/>
              <a:buAutoNum type="arabicPeriod"/>
              <a:defRPr/>
            </a:pPr>
            <a:r>
              <a:rPr lang="en-US" dirty="0" smtClean="0"/>
              <a:t>We ensure that applications have appropriate network security safe guards to prevent security threats.</a:t>
            </a:r>
          </a:p>
          <a:p>
            <a:pPr marL="226428" indent="-226428">
              <a:buFont typeface="Arial" charset="0"/>
              <a:buAutoNum type="arabicPeriod"/>
              <a:defRPr/>
            </a:pPr>
            <a:r>
              <a:rPr lang="en-US" dirty="0" smtClean="0"/>
              <a:t>We support application connections to external sources including databases and legacy middleware.</a:t>
            </a:r>
          </a:p>
          <a:p>
            <a:pPr marL="226428" indent="-226428">
              <a:buFont typeface="Arial" charset="0"/>
              <a:buAutoNum type="arabicPeriod"/>
              <a:defRPr/>
            </a:pPr>
            <a:r>
              <a:rPr lang="en-US" dirty="0" smtClean="0"/>
              <a:t>We provide 4 levels of HA, with built in load balancing for scale in/out</a:t>
            </a:r>
          </a:p>
          <a:p>
            <a:pPr marL="226428" indent="-226428">
              <a:buFont typeface="Arial" charset="0"/>
              <a:buAutoNum type="arabicPeriod"/>
              <a:defRPr/>
            </a:pPr>
            <a:r>
              <a:rPr lang="en-US" dirty="0" smtClean="0"/>
              <a:t>We support multi-tenant environments so that each line of business can operate with a discrete quota and isolated system access.</a:t>
            </a:r>
          </a:p>
          <a:p>
            <a:pPr marL="226428" indent="-226428">
              <a:buFont typeface="Arial" charset="0"/>
              <a:buAutoNum type="arabicPeriod"/>
              <a:defRPr/>
            </a:pPr>
            <a:r>
              <a:rPr lang="en-US" dirty="0" smtClean="0"/>
              <a:t>We provision next generation data services including NOSQL databases, traditional databases and </a:t>
            </a:r>
            <a:r>
              <a:rPr lang="en-US" dirty="0" err="1" smtClean="0"/>
              <a:t>hadoop</a:t>
            </a:r>
            <a:r>
              <a:rPr lang="en-US" dirty="0" smtClean="0"/>
              <a:t> clusters.  </a:t>
            </a:r>
          </a:p>
          <a:p>
            <a:pPr marL="226428" indent="-226428">
              <a:buFont typeface="Arial" charset="0"/>
              <a:buAutoNum type="arabicPeriod"/>
              <a:defRPr/>
            </a:pPr>
            <a:r>
              <a:rPr lang="en-US" dirty="0" smtClean="0"/>
              <a:t>We provide horizontal and vertical scaling for the underlying </a:t>
            </a:r>
            <a:r>
              <a:rPr lang="en-US" dirty="0" err="1" smtClean="0"/>
              <a:t>IaaS</a:t>
            </a:r>
            <a:r>
              <a:rPr lang="en-US" dirty="0" smtClean="0"/>
              <a:t> so that you can scale your infrastructure in lock step with your Business.</a:t>
            </a:r>
          </a:p>
          <a:p>
            <a:pPr marL="226428" indent="-226428">
              <a:buFont typeface="Arial" charset="0"/>
              <a:buAutoNum type="arabicPeriod"/>
              <a:defRPr/>
            </a:pPr>
            <a:r>
              <a:rPr lang="en-US" dirty="0" smtClean="0"/>
              <a:t>We provide a built-in log aggregation service, built-in APM metrics and utilization based auto-scaling so that you can monitor the health of your applications and scale out without human or 3</a:t>
            </a:r>
            <a:r>
              <a:rPr lang="en-US" baseline="30000" dirty="0" smtClean="0"/>
              <a:t>rd</a:t>
            </a:r>
            <a:r>
              <a:rPr lang="en-US" dirty="0" smtClean="0"/>
              <a:t> party tool intervention.</a:t>
            </a:r>
          </a:p>
        </p:txBody>
      </p:sp>
      <p:sp>
        <p:nvSpPr>
          <p:cNvPr id="4" name="Slide Number Placeholder 3"/>
          <p:cNvSpPr>
            <a:spLocks noGrp="1"/>
          </p:cNvSpPr>
          <p:nvPr>
            <p:ph type="sldNum" sz="quarter" idx="10"/>
          </p:nvPr>
        </p:nvSpPr>
        <p:spPr/>
        <p:txBody>
          <a:bodyPr/>
          <a:lstStyle/>
          <a:p>
            <a:fld id="{B0B681BA-325C-44F3-B4B9-EEE7E307C3BC}" type="slidenum">
              <a:rPr lang="en-US" smtClean="0"/>
              <a:t>4</a:t>
            </a:fld>
            <a:endParaRPr lang="en-US"/>
          </a:p>
        </p:txBody>
      </p:sp>
    </p:spTree>
    <p:extLst>
      <p:ext uri="{BB962C8B-B14F-4D97-AF65-F5344CB8AC3E}">
        <p14:creationId xmlns:p14="http://schemas.microsoft.com/office/powerpoint/2010/main" val="378417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p:txBody>
      </p:sp>
      <p:sp>
        <p:nvSpPr>
          <p:cNvPr id="4" name="Slide Number Placeholder 3"/>
          <p:cNvSpPr>
            <a:spLocks noGrp="1"/>
          </p:cNvSpPr>
          <p:nvPr>
            <p:ph type="sldNum" sz="quarter" idx="10"/>
          </p:nvPr>
        </p:nvSpPr>
        <p:spPr/>
        <p:txBody>
          <a:bodyPr/>
          <a:lstStyle/>
          <a:p>
            <a:fld id="{B0B681BA-325C-44F3-B4B9-EEE7E307C3BC}" type="slidenum">
              <a:rPr lang="en-US" smtClean="0"/>
              <a:t>5</a:t>
            </a:fld>
            <a:endParaRPr lang="en-US"/>
          </a:p>
        </p:txBody>
      </p:sp>
    </p:spTree>
    <p:extLst>
      <p:ext uri="{BB962C8B-B14F-4D97-AF65-F5344CB8AC3E}">
        <p14:creationId xmlns:p14="http://schemas.microsoft.com/office/powerpoint/2010/main" val="3784174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0B681BA-325C-44F3-B4B9-EEE7E307C3BC}" type="slidenum">
              <a:rPr lang="en-US" smtClean="0"/>
              <a:t>6</a:t>
            </a:fld>
            <a:endParaRPr lang="en-US"/>
          </a:p>
        </p:txBody>
      </p:sp>
    </p:spTree>
    <p:extLst>
      <p:ext uri="{BB962C8B-B14F-4D97-AF65-F5344CB8AC3E}">
        <p14:creationId xmlns:p14="http://schemas.microsoft.com/office/powerpoint/2010/main" val="1311703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smtClean="0"/>
              <a:t>This slide is animated.</a:t>
            </a:r>
            <a:r>
              <a:rPr lang="en-US" sz="1600" b="1" baseline="0" dirty="0" smtClean="0"/>
              <a:t> – View in Presentation Mode</a:t>
            </a:r>
          </a:p>
          <a:p>
            <a:endParaRPr lang="en-US" sz="1600" b="1"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p:txBody>
      </p:sp>
      <p:sp>
        <p:nvSpPr>
          <p:cNvPr id="4" name="Slide Number Placeholder 3"/>
          <p:cNvSpPr>
            <a:spLocks noGrp="1"/>
          </p:cNvSpPr>
          <p:nvPr>
            <p:ph type="sldNum" sz="quarter" idx="10"/>
          </p:nvPr>
        </p:nvSpPr>
        <p:spPr/>
        <p:txBody>
          <a:bodyPr/>
          <a:lstStyle/>
          <a:p>
            <a:fld id="{B0B681BA-325C-44F3-B4B9-EEE7E307C3BC}" type="slidenum">
              <a:rPr lang="en-US" smtClean="0"/>
              <a:t>12</a:t>
            </a:fld>
            <a:endParaRPr lang="en-US"/>
          </a:p>
        </p:txBody>
      </p:sp>
    </p:spTree>
    <p:extLst>
      <p:ext uri="{BB962C8B-B14F-4D97-AF65-F5344CB8AC3E}">
        <p14:creationId xmlns:p14="http://schemas.microsoft.com/office/powerpoint/2010/main" val="3784174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B681BA-325C-44F3-B4B9-EEE7E307C3BC}" type="slidenum">
              <a:rPr lang="en-US" smtClean="0"/>
              <a:t>24</a:t>
            </a:fld>
            <a:endParaRPr lang="en-US" dirty="0"/>
          </a:p>
        </p:txBody>
      </p:sp>
    </p:spTree>
    <p:extLst>
      <p:ext uri="{BB962C8B-B14F-4D97-AF65-F5344CB8AC3E}">
        <p14:creationId xmlns:p14="http://schemas.microsoft.com/office/powerpoint/2010/main" val="93712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B681BA-325C-44F3-B4B9-EEE7E307C3BC}" type="slidenum">
              <a:rPr lang="en-US" smtClean="0"/>
              <a:t>25</a:t>
            </a:fld>
            <a:endParaRPr lang="en-US" dirty="0"/>
          </a:p>
        </p:txBody>
      </p:sp>
    </p:spTree>
    <p:extLst>
      <p:ext uri="{BB962C8B-B14F-4D97-AF65-F5344CB8AC3E}">
        <p14:creationId xmlns:p14="http://schemas.microsoft.com/office/powerpoint/2010/main" val="3250335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85589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grpSp>
      <p:sp>
        <p:nvSpPr>
          <p:cNvPr id="2" name="Title 1"/>
          <p:cNvSpPr>
            <a:spLocks noGrp="1"/>
          </p:cNvSpPr>
          <p:nvPr>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fld id="{3E1E6372-F3D5-438E-BFE0-715BBE877CAB}" type="datetimeFigureOut">
              <a:rPr lang="en-US" smtClean="0"/>
              <a:t>6/15/2016</a:t>
            </a:fld>
            <a:endParaRPr lang="en-US" dirty="0"/>
          </a:p>
        </p:txBody>
      </p:sp>
      <p:sp>
        <p:nvSpPr>
          <p:cNvPr id="6" name="Slide Number Placeholder 5"/>
          <p:cNvSpPr>
            <a:spLocks noGrp="1"/>
          </p:cNvSpPr>
          <p:nvPr>
            <p:ph type="sldNum" sz="quarter" idx="12"/>
          </p:nvPr>
        </p:nvSpPr>
        <p:spPr bwMode="gray"/>
        <p:txBody>
          <a:bodyPr/>
          <a:lstStyle/>
          <a:p>
            <a:fld id="{2CA8161F-A929-4692-80E7-4C99F36E6AE5}" type="slidenum">
              <a:rPr lang="en-US" smtClean="0"/>
              <a:t>‹#›</a:t>
            </a:fld>
            <a:endParaRPr lang="en-US" dirty="0"/>
          </a:p>
        </p:txBody>
      </p:sp>
    </p:spTree>
    <p:extLst>
      <p:ext uri="{BB962C8B-B14F-4D97-AF65-F5344CB8AC3E}">
        <p14:creationId xmlns:p14="http://schemas.microsoft.com/office/powerpoint/2010/main" val="535254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grpSp>
      <p:sp>
        <p:nvSpPr>
          <p:cNvPr id="2" name="Title 1"/>
          <p:cNvSpPr>
            <a:spLocks noGrp="1"/>
          </p:cNvSpPr>
          <p:nvPr>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fld id="{3E1E6372-F3D5-438E-BFE0-715BBE877CAB}" type="datetimeFigureOut">
              <a:rPr lang="en-US" smtClean="0"/>
              <a:t>6/15/2016</a:t>
            </a:fld>
            <a:endParaRPr lang="en-US" dirty="0"/>
          </a:p>
        </p:txBody>
      </p:sp>
      <p:sp>
        <p:nvSpPr>
          <p:cNvPr id="6" name="Slide Number Placeholder 5"/>
          <p:cNvSpPr>
            <a:spLocks noGrp="1"/>
          </p:cNvSpPr>
          <p:nvPr>
            <p:ph type="sldNum" sz="quarter" idx="12"/>
          </p:nvPr>
        </p:nvSpPr>
        <p:spPr bwMode="gray"/>
        <p:txBody>
          <a:bodyPr/>
          <a:lstStyle/>
          <a:p>
            <a:fld id="{2CA8161F-A929-4692-80E7-4C99F36E6AE5}" type="slidenum">
              <a:rPr lang="en-US" smtClean="0"/>
              <a:t>‹#›</a:t>
            </a:fld>
            <a:endParaRPr lang="en-US" dirty="0"/>
          </a:p>
        </p:txBody>
      </p:sp>
    </p:spTree>
    <p:extLst>
      <p:ext uri="{BB962C8B-B14F-4D97-AF65-F5344CB8AC3E}">
        <p14:creationId xmlns:p14="http://schemas.microsoft.com/office/powerpoint/2010/main" val="332808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grpSp>
      <p:sp>
        <p:nvSpPr>
          <p:cNvPr id="2" name="Title 1"/>
          <p:cNvSpPr>
            <a:spLocks noGrp="1"/>
          </p:cNvSpPr>
          <p:nvPr>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fld id="{3E1E6372-F3D5-438E-BFE0-715BBE877CAB}" type="datetimeFigureOut">
              <a:rPr lang="en-US" smtClean="0"/>
              <a:t>6/15/2016</a:t>
            </a:fld>
            <a:endParaRPr lang="en-US" dirty="0"/>
          </a:p>
        </p:txBody>
      </p:sp>
      <p:sp>
        <p:nvSpPr>
          <p:cNvPr id="6" name="Slide Number Placeholder 5"/>
          <p:cNvSpPr>
            <a:spLocks noGrp="1"/>
          </p:cNvSpPr>
          <p:nvPr>
            <p:ph type="sldNum" sz="quarter" idx="12"/>
          </p:nvPr>
        </p:nvSpPr>
        <p:spPr bwMode="gray"/>
        <p:txBody>
          <a:bodyPr/>
          <a:lstStyle/>
          <a:p>
            <a:fld id="{2CA8161F-A929-4692-80E7-4C99F36E6AE5}" type="slidenum">
              <a:rPr lang="en-US" smtClean="0"/>
              <a:t>‹#›</a:t>
            </a:fld>
            <a:endParaRPr lang="en-US" dirty="0"/>
          </a:p>
        </p:txBody>
      </p:sp>
    </p:spTree>
    <p:extLst>
      <p:ext uri="{BB962C8B-B14F-4D97-AF65-F5344CB8AC3E}">
        <p14:creationId xmlns:p14="http://schemas.microsoft.com/office/powerpoint/2010/main" val="4217474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grpSp>
      <p:sp>
        <p:nvSpPr>
          <p:cNvPr id="2" name="Title 1"/>
          <p:cNvSpPr>
            <a:spLocks noGrp="1"/>
          </p:cNvSpPr>
          <p:nvPr>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fld id="{3E1E6372-F3D5-438E-BFE0-715BBE877CAB}" type="datetimeFigureOut">
              <a:rPr lang="en-US" smtClean="0"/>
              <a:t>6/15/2016</a:t>
            </a:fld>
            <a:endParaRPr lang="en-US" dirty="0"/>
          </a:p>
        </p:txBody>
      </p:sp>
      <p:sp>
        <p:nvSpPr>
          <p:cNvPr id="6" name="Slide Number Placeholder 5"/>
          <p:cNvSpPr>
            <a:spLocks noGrp="1"/>
          </p:cNvSpPr>
          <p:nvPr>
            <p:ph type="sldNum" sz="quarter" idx="12"/>
          </p:nvPr>
        </p:nvSpPr>
        <p:spPr bwMode="gray"/>
        <p:txBody>
          <a:bodyPr/>
          <a:lstStyle/>
          <a:p>
            <a:fld id="{2CA8161F-A929-4692-80E7-4C99F36E6AE5}" type="slidenum">
              <a:rPr lang="en-US" smtClean="0"/>
              <a:t>‹#›</a:t>
            </a:fld>
            <a:endParaRPr lang="en-US" dirty="0"/>
          </a:p>
        </p:txBody>
      </p:sp>
    </p:spTree>
    <p:extLst>
      <p:ext uri="{BB962C8B-B14F-4D97-AF65-F5344CB8AC3E}">
        <p14:creationId xmlns:p14="http://schemas.microsoft.com/office/powerpoint/2010/main" val="402442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fld id="{3E1E6372-F3D5-438E-BFE0-715BBE877CAB}" type="datetimeFigureOut">
              <a:rPr lang="en-US" smtClean="0"/>
              <a:t>6/15/2016</a:t>
            </a:fld>
            <a:endParaRPr lang="en-US" dirty="0"/>
          </a:p>
        </p:txBody>
      </p:sp>
      <p:sp>
        <p:nvSpPr>
          <p:cNvPr id="6" name="Slide Number Placeholder 5"/>
          <p:cNvSpPr>
            <a:spLocks noGrp="1"/>
          </p:cNvSpPr>
          <p:nvPr>
            <p:ph type="sldNum" sz="quarter" idx="12"/>
          </p:nvPr>
        </p:nvSpPr>
        <p:spPr bwMode="gray"/>
        <p:txBody>
          <a:bodyPr/>
          <a:lstStyle/>
          <a:p>
            <a:fld id="{2CA8161F-A929-4692-80E7-4C99F36E6AE5}" type="slidenum">
              <a:rPr lang="en-US" smtClean="0"/>
              <a:t>‹#›</a:t>
            </a:fld>
            <a:endParaRPr lang="en-US" dirty="0"/>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4533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fld id="{3E1E6372-F3D5-438E-BFE0-715BBE877CAB}" type="datetimeFigureOut">
              <a:rPr lang="en-US" smtClean="0"/>
              <a:t>6/15/2016</a:t>
            </a:fld>
            <a:endParaRPr lang="en-US" dirty="0"/>
          </a:p>
        </p:txBody>
      </p:sp>
      <p:sp>
        <p:nvSpPr>
          <p:cNvPr id="6" name="Slide Number Placeholder 5"/>
          <p:cNvSpPr>
            <a:spLocks noGrp="1"/>
          </p:cNvSpPr>
          <p:nvPr>
            <p:ph type="sldNum" sz="quarter" idx="12"/>
          </p:nvPr>
        </p:nvSpPr>
        <p:spPr bwMode="gray"/>
        <p:txBody>
          <a:bodyPr/>
          <a:lstStyle/>
          <a:p>
            <a:fld id="{2CA8161F-A929-4692-80E7-4C99F36E6AE5}" type="slidenum">
              <a:rPr lang="en-US" smtClean="0"/>
              <a:t>‹#›</a:t>
            </a:fld>
            <a:endParaRPr lang="en-US" dirty="0"/>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6218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fld id="{3E1E6372-F3D5-438E-BFE0-715BBE877CAB}" type="datetimeFigureOut">
              <a:rPr lang="en-US" smtClean="0"/>
              <a:t>6/15/2016</a:t>
            </a:fld>
            <a:endParaRPr lang="en-US" dirty="0"/>
          </a:p>
        </p:txBody>
      </p:sp>
      <p:sp>
        <p:nvSpPr>
          <p:cNvPr id="6" name="Slide Number Placeholder 5"/>
          <p:cNvSpPr>
            <a:spLocks noGrp="1"/>
          </p:cNvSpPr>
          <p:nvPr>
            <p:ph type="sldNum" sz="quarter" idx="12"/>
          </p:nvPr>
        </p:nvSpPr>
        <p:spPr bwMode="gray"/>
        <p:txBody>
          <a:bodyPr/>
          <a:lstStyle/>
          <a:p>
            <a:fld id="{2CA8161F-A929-4692-80E7-4C99F36E6AE5}" type="slidenum">
              <a:rPr lang="en-US" smtClean="0"/>
              <a:t>‹#›</a:t>
            </a:fld>
            <a:endParaRPr lang="en-US" dirty="0"/>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4418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fld id="{3E1E6372-F3D5-438E-BFE0-715BBE877CAB}" type="datetimeFigureOut">
              <a:rPr lang="en-US" smtClean="0"/>
              <a:t>6/15/2016</a:t>
            </a:fld>
            <a:endParaRPr lang="en-US" dirty="0"/>
          </a:p>
        </p:txBody>
      </p:sp>
      <p:sp>
        <p:nvSpPr>
          <p:cNvPr id="6" name="Slide Number Placeholder 5"/>
          <p:cNvSpPr>
            <a:spLocks noGrp="1"/>
          </p:cNvSpPr>
          <p:nvPr>
            <p:ph type="sldNum" sz="quarter" idx="12"/>
          </p:nvPr>
        </p:nvSpPr>
        <p:spPr bwMode="gray"/>
        <p:txBody>
          <a:bodyPr/>
          <a:lstStyle/>
          <a:p>
            <a:fld id="{2CA8161F-A929-4692-80E7-4C99F36E6AE5}" type="slidenum">
              <a:rPr lang="en-US" smtClean="0"/>
              <a:t>‹#›</a:t>
            </a:fld>
            <a:endParaRPr lang="en-US" dirty="0"/>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3116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bwMode="gray">
          <a:xfrm>
            <a:off x="457200" y="403577"/>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fld id="{3E1E6372-F3D5-438E-BFE0-715BBE877CAB}" type="datetimeFigureOut">
              <a:rPr lang="en-US" smtClean="0"/>
              <a:t>6/15/2016</a:t>
            </a:fld>
            <a:endParaRPr lang="en-US" dirty="0"/>
          </a:p>
        </p:txBody>
      </p:sp>
      <p:sp>
        <p:nvSpPr>
          <p:cNvPr id="6" name="Slide Number Placeholder 5"/>
          <p:cNvSpPr>
            <a:spLocks noGrp="1"/>
          </p:cNvSpPr>
          <p:nvPr>
            <p:ph type="sldNum" sz="quarter" idx="12"/>
          </p:nvPr>
        </p:nvSpPr>
        <p:spPr bwMode="gray"/>
        <p:txBody>
          <a:bodyPr/>
          <a:lstStyle/>
          <a:p>
            <a:fld id="{2CA8161F-A929-4692-80E7-4C99F36E6AE5}" type="slidenum">
              <a:rPr lang="en-US" smtClean="0"/>
              <a:t>‹#›</a:t>
            </a:fld>
            <a:endParaRPr lang="en-US" dirty="0"/>
          </a:p>
        </p:txBody>
      </p:sp>
      <p:sp>
        <p:nvSpPr>
          <p:cNvPr id="10" name="Text Placeholder 9"/>
          <p:cNvSpPr>
            <a:spLocks noGrp="1"/>
          </p:cNvSpPr>
          <p:nvPr>
            <p:ph type="body" sz="quarter" idx="13"/>
          </p:nvPr>
        </p:nvSpPr>
        <p:spPr>
          <a:xfrm>
            <a:off x="4800599" y="413480"/>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3655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3577"/>
            <a:ext cx="5632704" cy="2514600"/>
          </a:xfrm>
        </p:spPr>
        <p:txBody>
          <a:bodyPr>
            <a:noAutofit/>
          </a:bodyPr>
          <a:lstStyle>
            <a:lvl1pPr>
              <a:lnSpc>
                <a:spcPct val="90000"/>
              </a:lnSpc>
              <a:defRPr sz="4000"/>
            </a:lvl1pPr>
          </a:lstStyle>
          <a:p>
            <a:r>
              <a:rPr lang="en-US" smtClean="0"/>
              <a:t>Click to edit Master title style</a:t>
            </a:r>
            <a:endParaRPr lang="en-US" dirty="0"/>
          </a:p>
        </p:txBody>
      </p:sp>
      <p:sp>
        <p:nvSpPr>
          <p:cNvPr id="3" name="Date Placeholder 2"/>
          <p:cNvSpPr>
            <a:spLocks noGrp="1"/>
          </p:cNvSpPr>
          <p:nvPr>
            <p:ph type="dt" sz="half" idx="10"/>
          </p:nvPr>
        </p:nvSpPr>
        <p:spPr bwMode="gray"/>
        <p:txBody>
          <a:bodyPr/>
          <a:lstStyle/>
          <a:p>
            <a:fld id="{3E1E6372-F3D5-438E-BFE0-715BBE877CAB}" type="datetimeFigureOut">
              <a:rPr lang="en-US" smtClean="0"/>
              <a:t>6/15/2016</a:t>
            </a:fld>
            <a:endParaRPr lang="en-US" dirty="0"/>
          </a:p>
        </p:txBody>
      </p:sp>
      <p:sp>
        <p:nvSpPr>
          <p:cNvPr id="5" name="Slide Number Placeholder 4"/>
          <p:cNvSpPr>
            <a:spLocks noGrp="1"/>
          </p:cNvSpPr>
          <p:nvPr>
            <p:ph type="sldNum" sz="quarter" idx="12"/>
          </p:nvPr>
        </p:nvSpPr>
        <p:spPr bwMode="gray"/>
        <p:txBody>
          <a:bodyPr/>
          <a:lstStyle/>
          <a:p>
            <a:fld id="{2CA8161F-A929-4692-80E7-4C99F36E6AE5}" type="slidenum">
              <a:rPr lang="en-US" smtClean="0"/>
              <a:t>‹#›</a:t>
            </a:fld>
            <a:endParaRPr lang="en-US" dirty="0"/>
          </a:p>
        </p:txBody>
      </p:sp>
    </p:spTree>
    <p:extLst>
      <p:ext uri="{BB962C8B-B14F-4D97-AF65-F5344CB8AC3E}">
        <p14:creationId xmlns:p14="http://schemas.microsoft.com/office/powerpoint/2010/main" val="246157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878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3044952" y="0"/>
            <a:ext cx="6099048"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8:9 proportion.</a:t>
            </a:r>
          </a:p>
        </p:txBody>
      </p:sp>
      <p:sp>
        <p:nvSpPr>
          <p:cNvPr id="3" name="Date Placeholder 2"/>
          <p:cNvSpPr>
            <a:spLocks noGrp="1"/>
          </p:cNvSpPr>
          <p:nvPr>
            <p:ph type="dt" sz="half" idx="10"/>
          </p:nvPr>
        </p:nvSpPr>
        <p:spPr bwMode="gray"/>
        <p:txBody>
          <a:bodyPr/>
          <a:lstStyle/>
          <a:p>
            <a:fld id="{3E1E6372-F3D5-438E-BFE0-715BBE877CAB}" type="datetimeFigureOut">
              <a:rPr lang="en-US" smtClean="0"/>
              <a:t>6/15/2016</a:t>
            </a:fld>
            <a:endParaRPr lang="en-US" dirty="0"/>
          </a:p>
        </p:txBody>
      </p:sp>
      <p:sp>
        <p:nvSpPr>
          <p:cNvPr id="5" name="Slide Number Placeholder 4"/>
          <p:cNvSpPr>
            <a:spLocks noGrp="1"/>
          </p:cNvSpPr>
          <p:nvPr>
            <p:ph type="sldNum" sz="quarter" idx="12"/>
          </p:nvPr>
        </p:nvSpPr>
        <p:spPr bwMode="gray"/>
        <p:txBody>
          <a:bodyPr/>
          <a:lstStyle/>
          <a:p>
            <a:fld id="{2CA8161F-A929-4692-80E7-4C99F36E6AE5}" type="slidenum">
              <a:rPr lang="en-US" smtClean="0"/>
              <a:t>‹#›</a:t>
            </a:fld>
            <a:endParaRPr lang="en-US" dirty="0"/>
          </a:p>
        </p:txBody>
      </p:sp>
      <p:sp>
        <p:nvSpPr>
          <p:cNvPr id="8"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4"/>
          <p:cNvSpPr txBox="1">
            <a:spLocks/>
          </p:cNvSpPr>
          <p:nvPr/>
        </p:nvSpPr>
        <p:spPr>
          <a:xfrm>
            <a:off x="3511296" y="6419088"/>
            <a:ext cx="4041648"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002119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fld id="{3E1E6372-F3D5-438E-BFE0-715BBE877CAB}" type="datetimeFigureOut">
              <a:rPr lang="en-US" smtClean="0"/>
              <a:t>6/15/2016</a:t>
            </a:fld>
            <a:endParaRPr lang="en-US" dirty="0"/>
          </a:p>
        </p:txBody>
      </p:sp>
      <p:sp>
        <p:nvSpPr>
          <p:cNvPr id="5" name="Slide Number Placeholder 4"/>
          <p:cNvSpPr>
            <a:spLocks noGrp="1"/>
          </p:cNvSpPr>
          <p:nvPr>
            <p:ph type="sldNum" sz="quarter" idx="12"/>
          </p:nvPr>
        </p:nvSpPr>
        <p:spPr bwMode="gray"/>
        <p:txBody>
          <a:bodyPr/>
          <a:lstStyle/>
          <a:p>
            <a:fld id="{2CA8161F-A929-4692-80E7-4C99F36E6AE5}" type="slidenum">
              <a:rPr lang="en-US" smtClean="0"/>
              <a:t>‹#›</a:t>
            </a:fld>
            <a:endParaRPr lang="en-US" dirty="0"/>
          </a:p>
        </p:txBody>
      </p:sp>
      <p:sp>
        <p:nvSpPr>
          <p:cNvPr id="9"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7"/>
          </p:nvPr>
        </p:nvSpPr>
        <p:spPr>
          <a:xfrm>
            <a:off x="3511296" y="457199"/>
            <a:ext cx="5175504" cy="571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ooter Placeholder 4"/>
          <p:cNvSpPr txBox="1">
            <a:spLocks/>
          </p:cNvSpPr>
          <p:nvPr/>
        </p:nvSpPr>
        <p:spPr>
          <a:xfrm>
            <a:off x="3511296" y="6419088"/>
            <a:ext cx="4041648"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5593658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fld id="{3E1E6372-F3D5-438E-BFE0-715BBE877CAB}" type="datetimeFigureOut">
              <a:rPr lang="en-US" smtClean="0"/>
              <a:t>6/15/2016</a:t>
            </a:fld>
            <a:endParaRPr lang="en-US" dirty="0"/>
          </a:p>
        </p:txBody>
      </p:sp>
      <p:sp>
        <p:nvSpPr>
          <p:cNvPr id="5" name="Slide Number Placeholder 4"/>
          <p:cNvSpPr>
            <a:spLocks noGrp="1"/>
          </p:cNvSpPr>
          <p:nvPr>
            <p:ph type="sldNum" sz="quarter" idx="12"/>
          </p:nvPr>
        </p:nvSpPr>
        <p:spPr bwMode="gray"/>
        <p:txBody>
          <a:bodyPr/>
          <a:lstStyle/>
          <a:p>
            <a:fld id="{2CA8161F-A929-4692-80E7-4C99F36E6AE5}" type="slidenum">
              <a:rPr lang="en-US" smtClean="0"/>
              <a:t>‹#›</a:t>
            </a:fld>
            <a:endParaRPr lang="en-US" dirty="0"/>
          </a:p>
        </p:txBody>
      </p:sp>
      <p:sp>
        <p:nvSpPr>
          <p:cNvPr id="9"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hart Placeholder 6"/>
          <p:cNvSpPr>
            <a:spLocks noGrp="1"/>
          </p:cNvSpPr>
          <p:nvPr>
            <p:ph type="chart" sz="quarter" idx="18" hasCustomPrompt="1"/>
          </p:nvPr>
        </p:nvSpPr>
        <p:spPr>
          <a:xfrm>
            <a:off x="3511550" y="457200"/>
            <a:ext cx="5175250" cy="5711824"/>
          </a:xfrm>
        </p:spPr>
        <p:txBody>
          <a:bodyPr anchor="ctr" anchorCtr="0">
            <a:normAutofit/>
          </a:bodyPr>
          <a:lstStyle>
            <a:lvl1pPr algn="ctr">
              <a:defRPr sz="1200" b="0"/>
            </a:lvl1pPr>
          </a:lstStyle>
          <a:p>
            <a:r>
              <a:rPr lang="en-US" dirty="0" smtClean="0"/>
              <a:t>Click icon to add chart.</a:t>
            </a:r>
            <a:endParaRPr lang="en-US"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Footer Placeholder 4"/>
          <p:cNvSpPr txBox="1">
            <a:spLocks/>
          </p:cNvSpPr>
          <p:nvPr/>
        </p:nvSpPr>
        <p:spPr>
          <a:xfrm>
            <a:off x="3511296" y="6419088"/>
            <a:ext cx="4041648"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9366939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ree Statement">
    <p:spTree>
      <p:nvGrpSpPr>
        <p:cNvPr id="1" name=""/>
        <p:cNvGrpSpPr/>
        <p:nvPr/>
      </p:nvGrpSpPr>
      <p:grpSpPr>
        <a:xfrm>
          <a:off x="0" y="0"/>
          <a:ext cx="0" cy="0"/>
          <a:chOff x="0" y="0"/>
          <a:chExt cx="0" cy="0"/>
        </a:xfrm>
      </p:grpSpPr>
      <p:sp>
        <p:nvSpPr>
          <p:cNvPr id="13" name="Rectangle 12"/>
          <p:cNvSpPr/>
          <p:nvPr/>
        </p:nvSpPr>
        <p:spPr bwMode="gray">
          <a:xfrm>
            <a:off x="6089904" y="-2"/>
            <a:ext cx="3054096"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bwMode="gray">
          <a:xfrm>
            <a:off x="3054096" y="-2"/>
            <a:ext cx="3035808"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fld id="{3E1E6372-F3D5-438E-BFE0-715BBE877CAB}" type="datetimeFigureOut">
              <a:rPr lang="en-US" smtClean="0"/>
              <a:t>6/15/2016</a:t>
            </a:fld>
            <a:endParaRPr lang="en-US" dirty="0"/>
          </a:p>
        </p:txBody>
      </p:sp>
      <p:sp>
        <p:nvSpPr>
          <p:cNvPr id="5" name="Slide Number Placeholder 4"/>
          <p:cNvSpPr>
            <a:spLocks noGrp="1"/>
          </p:cNvSpPr>
          <p:nvPr>
            <p:ph type="sldNum" sz="quarter" idx="12"/>
          </p:nvPr>
        </p:nvSpPr>
        <p:spPr bwMode="gray"/>
        <p:txBody>
          <a:bodyPr/>
          <a:lstStyle/>
          <a:p>
            <a:fld id="{2CA8161F-A929-4692-80E7-4C99F36E6AE5}" type="slidenum">
              <a:rPr lang="en-US" smtClean="0"/>
              <a:t>‹#›</a:t>
            </a:fld>
            <a:endParaRPr lang="en-US" dirty="0"/>
          </a:p>
        </p:txBody>
      </p:sp>
      <p:sp>
        <p:nvSpPr>
          <p:cNvPr id="12" name="Text Placeholder 21"/>
          <p:cNvSpPr>
            <a:spLocks noGrp="1"/>
          </p:cNvSpPr>
          <p:nvPr>
            <p:ph type="body" sz="quarter" idx="16"/>
          </p:nvPr>
        </p:nvSpPr>
        <p:spPr bwMode="gray">
          <a:xfrm>
            <a:off x="457200"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21"/>
          <p:cNvSpPr>
            <a:spLocks noGrp="1"/>
          </p:cNvSpPr>
          <p:nvPr>
            <p:ph type="body" sz="quarter" idx="17"/>
          </p:nvPr>
        </p:nvSpPr>
        <p:spPr bwMode="gray">
          <a:xfrm>
            <a:off x="3511296"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21"/>
          <p:cNvSpPr>
            <a:spLocks noGrp="1"/>
          </p:cNvSpPr>
          <p:nvPr>
            <p:ph type="body" sz="quarter" idx="18"/>
          </p:nvPr>
        </p:nvSpPr>
        <p:spPr bwMode="gray">
          <a:xfrm>
            <a:off x="6556248" y="423004"/>
            <a:ext cx="2130552"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4"/>
          <p:cNvSpPr txBox="1">
            <a:spLocks/>
          </p:cNvSpPr>
          <p:nvPr/>
        </p:nvSpPr>
        <p:spPr>
          <a:xfrm>
            <a:off x="2057400" y="6419088"/>
            <a:ext cx="4041648"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89074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p:nvSpPr>
        <p:spPr bwMode="gray">
          <a:xfrm>
            <a:off x="3054097" y="3419856"/>
            <a:ext cx="3035807"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21" name="Rectangle 20"/>
          <p:cNvSpPr/>
          <p:nvPr/>
        </p:nvSpPr>
        <p:spPr bwMode="gray">
          <a:xfrm>
            <a:off x="0"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25" name="Rectangle 24"/>
          <p:cNvSpPr/>
          <p:nvPr/>
        </p:nvSpPr>
        <p:spPr bwMode="gray">
          <a:xfrm>
            <a:off x="6089904"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15" name="Text Placeholder 14"/>
          <p:cNvSpPr>
            <a:spLocks noGrp="1"/>
          </p:cNvSpPr>
          <p:nvPr>
            <p:ph type="body" sz="quarter" idx="10"/>
          </p:nvPr>
        </p:nvSpPr>
        <p:spPr bwMode="gray">
          <a:xfrm>
            <a:off x="457200"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6" name="Text Placeholder 14"/>
          <p:cNvSpPr>
            <a:spLocks noGrp="1"/>
          </p:cNvSpPr>
          <p:nvPr>
            <p:ph type="body" sz="quarter" idx="11"/>
          </p:nvPr>
        </p:nvSpPr>
        <p:spPr bwMode="gray">
          <a:xfrm>
            <a:off x="3502152"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7" name="Text Placeholder 14"/>
          <p:cNvSpPr>
            <a:spLocks noGrp="1"/>
          </p:cNvSpPr>
          <p:nvPr>
            <p:ph type="body" sz="quarter" idx="12"/>
          </p:nvPr>
        </p:nvSpPr>
        <p:spPr bwMode="gray">
          <a:xfrm>
            <a:off x="6556248"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8" name="Text Placeholder 14"/>
          <p:cNvSpPr>
            <a:spLocks noGrp="1"/>
          </p:cNvSpPr>
          <p:nvPr>
            <p:ph type="body" sz="quarter" idx="13"/>
          </p:nvPr>
        </p:nvSpPr>
        <p:spPr bwMode="gray">
          <a:xfrm>
            <a:off x="457200"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9" name="Text Placeholder 14"/>
          <p:cNvSpPr>
            <a:spLocks noGrp="1"/>
          </p:cNvSpPr>
          <p:nvPr>
            <p:ph type="body" sz="quarter" idx="14"/>
          </p:nvPr>
        </p:nvSpPr>
        <p:spPr bwMode="gray">
          <a:xfrm>
            <a:off x="3502152"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20" name="Text Placeholder 14"/>
          <p:cNvSpPr>
            <a:spLocks noGrp="1"/>
          </p:cNvSpPr>
          <p:nvPr>
            <p:ph type="body" sz="quarter" idx="15"/>
          </p:nvPr>
        </p:nvSpPr>
        <p:spPr bwMode="gray">
          <a:xfrm>
            <a:off x="6556248"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3" name="Date Placeholder 2"/>
          <p:cNvSpPr>
            <a:spLocks noGrp="1"/>
          </p:cNvSpPr>
          <p:nvPr>
            <p:ph type="dt" sz="half" idx="16"/>
          </p:nvPr>
        </p:nvSpPr>
        <p:spPr/>
        <p:txBody>
          <a:bodyPr/>
          <a:lstStyle/>
          <a:p>
            <a:fld id="{3E1E6372-F3D5-438E-BFE0-715BBE877CAB}" type="datetimeFigureOut">
              <a:rPr lang="en-US" smtClean="0"/>
              <a:t>6/15/2016</a:t>
            </a:fld>
            <a:endParaRPr lang="en-US" dirty="0"/>
          </a:p>
        </p:txBody>
      </p:sp>
      <p:sp>
        <p:nvSpPr>
          <p:cNvPr id="5" name="Slide Number Placeholder 4"/>
          <p:cNvSpPr>
            <a:spLocks noGrp="1"/>
          </p:cNvSpPr>
          <p:nvPr>
            <p:ph type="sldNum" sz="quarter" idx="18"/>
          </p:nvPr>
        </p:nvSpPr>
        <p:spPr/>
        <p:txBody>
          <a:bodyPr/>
          <a:lstStyle/>
          <a:p>
            <a:fld id="{2CA8161F-A929-4692-80E7-4C99F36E6AE5}" type="slidenum">
              <a:rPr lang="en-US" smtClean="0"/>
              <a:t>‹#›</a:t>
            </a:fld>
            <a:endParaRPr lang="en-US" dirty="0"/>
          </a:p>
        </p:txBody>
      </p:sp>
      <p:pic>
        <p:nvPicPr>
          <p:cNvPr id="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Footer Placeholder 4"/>
          <p:cNvSpPr txBox="1">
            <a:spLocks/>
          </p:cNvSpPr>
          <p:nvPr/>
        </p:nvSpPr>
        <p:spPr>
          <a:xfrm>
            <a:off x="2057400" y="6419088"/>
            <a:ext cx="4041648"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836940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fld id="{3E1E6372-F3D5-438E-BFE0-715BBE877CAB}" type="datetimeFigureOut">
              <a:rPr lang="en-US" smtClean="0"/>
              <a:t>6/15/2016</a:t>
            </a:fld>
            <a:endParaRPr lang="en-US" dirty="0"/>
          </a:p>
        </p:txBody>
      </p:sp>
      <p:sp>
        <p:nvSpPr>
          <p:cNvPr id="5" name="Slide Number Placeholder 4"/>
          <p:cNvSpPr>
            <a:spLocks noGrp="1"/>
          </p:cNvSpPr>
          <p:nvPr>
            <p:ph type="sldNum" sz="quarter" idx="12"/>
          </p:nvPr>
        </p:nvSpPr>
        <p:spPr bwMode="gray"/>
        <p:txBody>
          <a:bodyPr/>
          <a:lstStyle/>
          <a:p>
            <a:fld id="{2CA8161F-A929-4692-80E7-4C99F36E6AE5}" type="slidenum">
              <a:rPr lang="en-US" smtClean="0"/>
              <a:t>‹#›</a:t>
            </a:fld>
            <a:endParaRPr lang="en-US" dirty="0"/>
          </a:p>
        </p:txBody>
      </p:sp>
      <p:sp>
        <p:nvSpPr>
          <p:cNvPr id="10" name="Content Placeholder 2"/>
          <p:cNvSpPr>
            <a:spLocks noGrp="1"/>
          </p:cNvSpPr>
          <p:nvPr>
            <p:ph idx="1"/>
          </p:nvPr>
        </p:nvSpPr>
        <p:spPr bwMode="gray">
          <a:xfrm>
            <a:off x="457200" y="423005"/>
            <a:ext cx="2130552"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21" hasCustomPrompt="1"/>
          </p:nvPr>
        </p:nvSpPr>
        <p:spPr bwMode="gray">
          <a:xfrm>
            <a:off x="3369564" y="1371600"/>
            <a:ext cx="5317236" cy="3190342"/>
          </a:xfrm>
          <a:noFill/>
        </p:spPr>
        <p:txBody>
          <a:bodyPr anchor="ctr" anchorCtr="0">
            <a:normAutofit/>
          </a:bodyPr>
          <a:lstStyle>
            <a:lvl1pPr algn="ctr">
              <a:spcBef>
                <a:spcPts val="0"/>
              </a:spcBef>
              <a:defRPr sz="1200" b="0"/>
            </a:lvl1pPr>
          </a:lstStyle>
          <a:p>
            <a:r>
              <a:rPr lang="en-US" dirty="0" smtClean="0"/>
              <a:t>Click icon to add picture. </a:t>
            </a:r>
            <a:br>
              <a:rPr lang="en-US" dirty="0" smtClean="0"/>
            </a:br>
            <a:r>
              <a:rPr lang="en-US" dirty="0" smtClean="0"/>
              <a:t>Placeholder is 5:3 proportion.</a:t>
            </a:r>
            <a:endParaRPr lang="en-US" dirty="0"/>
          </a:p>
        </p:txBody>
      </p:sp>
      <p:sp>
        <p:nvSpPr>
          <p:cNvPr id="11" name="Text Placeholder 9"/>
          <p:cNvSpPr>
            <a:spLocks noGrp="1"/>
          </p:cNvSpPr>
          <p:nvPr>
            <p:ph type="body" sz="quarter" idx="27" hasCustomPrompt="1"/>
          </p:nvPr>
        </p:nvSpPr>
        <p:spPr>
          <a:xfrm>
            <a:off x="3369564" y="4663440"/>
            <a:ext cx="531723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Tree>
    <p:extLst>
      <p:ext uri="{BB962C8B-B14F-4D97-AF65-F5344CB8AC3E}">
        <p14:creationId xmlns:p14="http://schemas.microsoft.com/office/powerpoint/2010/main" val="3905005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fld id="{3E1E6372-F3D5-438E-BFE0-715BBE877CAB}" type="datetimeFigureOut">
              <a:rPr lang="en-US" smtClean="0"/>
              <a:t>6/15/2016</a:t>
            </a:fld>
            <a:endParaRPr lang="en-US" dirty="0"/>
          </a:p>
        </p:txBody>
      </p:sp>
      <p:sp>
        <p:nvSpPr>
          <p:cNvPr id="5" name="Slide Number Placeholder 4"/>
          <p:cNvSpPr>
            <a:spLocks noGrp="1"/>
          </p:cNvSpPr>
          <p:nvPr>
            <p:ph type="sldNum" sz="quarter" idx="12"/>
          </p:nvPr>
        </p:nvSpPr>
        <p:spPr bwMode="gray"/>
        <p:txBody>
          <a:bodyPr/>
          <a:lstStyle/>
          <a:p>
            <a:fld id="{2CA8161F-A929-4692-80E7-4C99F36E6AE5}" type="slidenum">
              <a:rPr lang="en-US" smtClean="0"/>
              <a:t>‹#›</a:t>
            </a:fld>
            <a:endParaRPr lang="en-US" dirty="0"/>
          </a:p>
        </p:txBody>
      </p:sp>
      <p:sp>
        <p:nvSpPr>
          <p:cNvPr id="10" name="Content Placeholder 2"/>
          <p:cNvSpPr>
            <a:spLocks noGrp="1"/>
          </p:cNvSpPr>
          <p:nvPr>
            <p:ph idx="1"/>
          </p:nvPr>
        </p:nvSpPr>
        <p:spPr bwMode="gray">
          <a:xfrm>
            <a:off x="457200" y="423005"/>
            <a:ext cx="2130552"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12"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3" name="Text Placeholder 9"/>
          <p:cNvSpPr>
            <a:spLocks noGrp="1"/>
          </p:cNvSpPr>
          <p:nvPr>
            <p:ph type="body" sz="quarter" idx="27"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4" name="Text Placeholder 9"/>
          <p:cNvSpPr>
            <a:spLocks noGrp="1"/>
          </p:cNvSpPr>
          <p:nvPr>
            <p:ph type="body" sz="quarter" idx="29" hasCustomPrompt="1"/>
          </p:nvPr>
        </p:nvSpPr>
        <p:spPr>
          <a:xfrm>
            <a:off x="6281928" y="4663440"/>
            <a:ext cx="2404872"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Tree>
    <p:extLst>
      <p:ext uri="{BB962C8B-B14F-4D97-AF65-F5344CB8AC3E}">
        <p14:creationId xmlns:p14="http://schemas.microsoft.com/office/powerpoint/2010/main" val="39050051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fld id="{3E1E6372-F3D5-438E-BFE0-715BBE877CAB}" type="datetimeFigureOut">
              <a:rPr lang="en-US" smtClean="0"/>
              <a:t>6/15/2016</a:t>
            </a:fld>
            <a:endParaRPr lang="en-US" dirty="0"/>
          </a:p>
        </p:txBody>
      </p:sp>
      <p:sp>
        <p:nvSpPr>
          <p:cNvPr id="5" name="Slide Number Placeholder 4"/>
          <p:cNvSpPr>
            <a:spLocks noGrp="1"/>
          </p:cNvSpPr>
          <p:nvPr>
            <p:ph type="sldNum" sz="quarter" idx="12"/>
          </p:nvPr>
        </p:nvSpPr>
        <p:spPr bwMode="gray"/>
        <p:txBody>
          <a:bodyPr/>
          <a:lstStyle/>
          <a:p>
            <a:fld id="{2CA8161F-A929-4692-80E7-4C99F36E6AE5}" type="slidenum">
              <a:rPr lang="en-US" smtClean="0"/>
              <a:t>‹#›</a:t>
            </a:fld>
            <a:endParaRPr lang="en-US" dirty="0"/>
          </a:p>
        </p:txBody>
      </p:sp>
      <p:sp>
        <p:nvSpPr>
          <p:cNvPr id="9" name="Picture Placeholder 8"/>
          <p:cNvSpPr>
            <a:spLocks noGrp="1"/>
          </p:cNvSpPr>
          <p:nvPr>
            <p:ph type="pic" sz="quarter" idx="13" hasCustomPrompt="1"/>
          </p:nvPr>
        </p:nvSpPr>
        <p:spPr bwMode="gray">
          <a:xfrm>
            <a:off x="457200"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24"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25"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3" name="Text Placeholder 9"/>
          <p:cNvSpPr>
            <a:spLocks noGrp="1"/>
          </p:cNvSpPr>
          <p:nvPr>
            <p:ph type="body" sz="quarter" idx="28" hasCustomPrompt="1"/>
          </p:nvPr>
        </p:nvSpPr>
        <p:spPr>
          <a:xfrm>
            <a:off x="6281928"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4" name="Text Placeholder 9"/>
          <p:cNvSpPr>
            <a:spLocks noGrp="1"/>
          </p:cNvSpPr>
          <p:nvPr>
            <p:ph type="body" sz="quarter" idx="29" hasCustomPrompt="1"/>
          </p:nvPr>
        </p:nvSpPr>
        <p:spPr>
          <a:xfrm>
            <a:off x="457200"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5" name="Text Placeholder 9"/>
          <p:cNvSpPr>
            <a:spLocks noGrp="1"/>
          </p:cNvSpPr>
          <p:nvPr>
            <p:ph type="body" sz="quarter" idx="30"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Tree>
    <p:extLst>
      <p:ext uri="{BB962C8B-B14F-4D97-AF65-F5344CB8AC3E}">
        <p14:creationId xmlns:p14="http://schemas.microsoft.com/office/powerpoint/2010/main" val="2021727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9144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smtClean="0"/>
              <a:t>Click icon to add picture. </a:t>
            </a:r>
            <a:br>
              <a:rPr lang="en-US" dirty="0" smtClean="0"/>
            </a:br>
            <a:r>
              <a:rPr lang="en-US" dirty="0" smtClean="0"/>
              <a:t>Placeholder is 4:3 proportion.</a:t>
            </a:r>
          </a:p>
        </p:txBody>
      </p:sp>
      <p:sp>
        <p:nvSpPr>
          <p:cNvPr id="2" name="Date Placeholder 1"/>
          <p:cNvSpPr>
            <a:spLocks noGrp="1"/>
          </p:cNvSpPr>
          <p:nvPr>
            <p:ph type="dt" sz="half" idx="11"/>
          </p:nvPr>
        </p:nvSpPr>
        <p:spPr/>
        <p:txBody>
          <a:bodyPr/>
          <a:lstStyle/>
          <a:p>
            <a:r>
              <a:rPr lang="en-US" dirty="0" smtClean="0"/>
              <a:t>Month 00, 0000</a:t>
            </a:r>
            <a:endParaRPr lang="en-US" dirty="0"/>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
        <p:nvSpPr>
          <p:cNvPr id="8" name="Footer Placeholder 4"/>
          <p:cNvSpPr txBox="1">
            <a:spLocks/>
          </p:cNvSpPr>
          <p:nvPr/>
        </p:nvSpPr>
        <p:spPr>
          <a:xfrm>
            <a:off x="457200" y="6419088"/>
            <a:ext cx="4041648"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1924634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3" name="TextBox 2"/>
          <p:cNvSpPr txBox="1"/>
          <p:nvPr/>
        </p:nvSpPr>
        <p:spPr bwMode="gray">
          <a:xfrm>
            <a:off x="3154680" y="2103120"/>
            <a:ext cx="2834640" cy="2468880"/>
          </a:xfrm>
          <a:prstGeom prst="rect">
            <a:avLst/>
          </a:prstGeom>
          <a:noFill/>
        </p:spPr>
        <p:txBody>
          <a:bodyPr wrap="square" lIns="0" tIns="0" rIns="0" bIns="0" rtlCol="0" anchor="ctr" anchorCtr="0">
            <a:normAutofit/>
          </a:bodyPr>
          <a:lstStyle/>
          <a:p>
            <a:pPr algn="ctr">
              <a:lnSpc>
                <a:spcPct val="90000"/>
              </a:lnSpc>
            </a:pPr>
            <a:r>
              <a:rPr lang="en-US" sz="4000" b="1" dirty="0" smtClean="0">
                <a:solidFill>
                  <a:srgbClr val="CC050A"/>
                </a:solidFill>
                <a:latin typeface="+mj-lt"/>
              </a:rPr>
              <a:t>Thank you.</a:t>
            </a:r>
            <a:endParaRPr lang="en-US" sz="4000" b="1" dirty="0">
              <a:solidFill>
                <a:srgbClr val="CC050A"/>
              </a:solidFill>
              <a:latin typeface="+mj-lt"/>
            </a:endParaRPr>
          </a:p>
        </p:txBody>
      </p:sp>
      <p:sp>
        <p:nvSpPr>
          <p:cNvPr id="4" name="Date Placeholder 3"/>
          <p:cNvSpPr>
            <a:spLocks noGrp="1"/>
          </p:cNvSpPr>
          <p:nvPr>
            <p:ph type="dt" sz="half" idx="10"/>
          </p:nvPr>
        </p:nvSpPr>
        <p:spPr/>
        <p:txBody>
          <a:bodyPr/>
          <a:lstStyle/>
          <a:p>
            <a:r>
              <a:rPr lang="en-US" dirty="0" smtClean="0"/>
              <a:t>Month 00, 0000</a:t>
            </a:r>
            <a:endParaRPr lang="en-US" dirty="0"/>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8922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77800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1032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96180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gray"/>
        <p:txBody>
          <a:bodyPr/>
          <a:lstStyle/>
          <a:p>
            <a:fld id="{3E1E6372-F3D5-438E-BFE0-715BBE877CAB}" type="datetimeFigureOut">
              <a:rPr lang="en-US" smtClean="0"/>
              <a:t>6/15/2016</a:t>
            </a:fld>
            <a:endParaRPr lang="en-US" dirty="0"/>
          </a:p>
        </p:txBody>
      </p:sp>
      <p:sp>
        <p:nvSpPr>
          <p:cNvPr id="6" name="Slide Number Placeholder 5"/>
          <p:cNvSpPr>
            <a:spLocks noGrp="1"/>
          </p:cNvSpPr>
          <p:nvPr>
            <p:ph type="sldNum" sz="quarter" idx="12"/>
          </p:nvPr>
        </p:nvSpPr>
        <p:spPr bwMode="gray"/>
        <p:txBody>
          <a:bodyPr/>
          <a:lstStyle/>
          <a:p>
            <a:fld id="{2CA8161F-A929-4692-80E7-4C99F36E6AE5}" type="slidenum">
              <a:rPr lang="en-US" smtClean="0"/>
              <a:t>‹#›</a:t>
            </a:fld>
            <a:endParaRPr lang="en-US" dirty="0"/>
          </a:p>
        </p:txBody>
      </p:sp>
    </p:spTree>
    <p:extLst>
      <p:ext uri="{BB962C8B-B14F-4D97-AF65-F5344CB8AC3E}">
        <p14:creationId xmlns:p14="http://schemas.microsoft.com/office/powerpoint/2010/main" val="32619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3" name="Content Placeholder 2"/>
          <p:cNvSpPr>
            <a:spLocks noGrp="1"/>
          </p:cNvSpPr>
          <p:nvPr>
            <p:ph idx="1"/>
          </p:nvPr>
        </p:nvSpPr>
        <p:spPr bwMode="gray"/>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gray"/>
        <p:txBody>
          <a:bodyPr/>
          <a:lstStyle/>
          <a:p>
            <a:fld id="{3E1E6372-F3D5-438E-BFE0-715BBE877CAB}" type="datetimeFigureOut">
              <a:rPr lang="en-US" smtClean="0"/>
              <a:t>6/15/2016</a:t>
            </a:fld>
            <a:endParaRPr lang="en-US" dirty="0"/>
          </a:p>
        </p:txBody>
      </p:sp>
      <p:sp>
        <p:nvSpPr>
          <p:cNvPr id="6" name="Slide Number Placeholder 5"/>
          <p:cNvSpPr>
            <a:spLocks noGrp="1"/>
          </p:cNvSpPr>
          <p:nvPr>
            <p:ph type="sldNum" sz="quarter" idx="12"/>
          </p:nvPr>
        </p:nvSpPr>
        <p:spPr bwMode="gray"/>
        <p:txBody>
          <a:bodyPr/>
          <a:lstStyle/>
          <a:p>
            <a:fld id="{2CA8161F-A929-4692-80E7-4C99F36E6AE5}" type="slidenum">
              <a:rPr lang="en-US" smtClean="0"/>
              <a:t>‹#›</a:t>
            </a:fld>
            <a:endParaRPr lang="en-US" dirty="0"/>
          </a:p>
        </p:txBody>
      </p:sp>
    </p:spTree>
    <p:extLst>
      <p:ext uri="{BB962C8B-B14F-4D97-AF65-F5344CB8AC3E}">
        <p14:creationId xmlns:p14="http://schemas.microsoft.com/office/powerpoint/2010/main" val="38034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691640"/>
            <a:ext cx="7086600" cy="44805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457200" y="423005"/>
            <a:ext cx="7086600" cy="9144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3E1E6372-F3D5-438E-BFE0-715BBE877CAB}" type="datetimeFigureOut">
              <a:rPr lang="en-US" smtClean="0"/>
              <a:t>6/15/2016</a:t>
            </a:fld>
            <a:endParaRPr lang="en-US" dirty="0"/>
          </a:p>
        </p:txBody>
      </p:sp>
      <p:sp>
        <p:nvSpPr>
          <p:cNvPr id="9" name="Slide Number Placeholder 8"/>
          <p:cNvSpPr>
            <a:spLocks noGrp="1"/>
          </p:cNvSpPr>
          <p:nvPr>
            <p:ph type="sldNum" sz="quarter" idx="12"/>
          </p:nvPr>
        </p:nvSpPr>
        <p:spPr/>
        <p:txBody>
          <a:bodyPr/>
          <a:lstStyle/>
          <a:p>
            <a:fld id="{2CA8161F-A929-4692-80E7-4C99F36E6AE5}" type="slidenum">
              <a:rPr lang="en-US" smtClean="0"/>
              <a:t>‹#›</a:t>
            </a:fld>
            <a:endParaRPr lang="en-US" dirty="0"/>
          </a:p>
        </p:txBody>
      </p:sp>
    </p:spTree>
    <p:extLst>
      <p:ext uri="{BB962C8B-B14F-4D97-AF65-F5344CB8AC3E}">
        <p14:creationId xmlns:p14="http://schemas.microsoft.com/office/powerpoint/2010/main" val="288642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fld id="{3E1E6372-F3D5-438E-BFE0-715BBE877CAB}" type="datetimeFigureOut">
              <a:rPr lang="en-US" smtClean="0"/>
              <a:t>6/15/2016</a:t>
            </a:fld>
            <a:endParaRPr lang="en-US" dirty="0"/>
          </a:p>
        </p:txBody>
      </p:sp>
      <p:sp>
        <p:nvSpPr>
          <p:cNvPr id="6" name="Slide Number Placeholder 5"/>
          <p:cNvSpPr>
            <a:spLocks noGrp="1"/>
          </p:cNvSpPr>
          <p:nvPr>
            <p:ph type="sldNum" sz="quarter" idx="12"/>
          </p:nvPr>
        </p:nvSpPr>
        <p:spPr bwMode="gray"/>
        <p:txBody>
          <a:bodyPr/>
          <a:lstStyle/>
          <a:p>
            <a:fld id="{2CA8161F-A929-4692-80E7-4C99F36E6AE5}" type="slidenum">
              <a:rPr lang="en-US" smtClean="0"/>
              <a:t>‹#›</a:t>
            </a:fld>
            <a:endParaRPr lang="en-US" dirty="0"/>
          </a:p>
        </p:txBody>
      </p:sp>
    </p:spTree>
    <p:extLst>
      <p:ext uri="{BB962C8B-B14F-4D97-AF65-F5344CB8AC3E}">
        <p14:creationId xmlns:p14="http://schemas.microsoft.com/office/powerpoint/2010/main" val="221821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23005"/>
            <a:ext cx="7086600" cy="457200"/>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bwMode="gray">
          <a:xfrm>
            <a:off x="457200" y="1371600"/>
            <a:ext cx="7086600" cy="48006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gray">
          <a:xfrm>
            <a:off x="7543800" y="6419088"/>
            <a:ext cx="914400" cy="228600"/>
          </a:xfrm>
          <a:prstGeom prst="rect">
            <a:avLst/>
          </a:prstGeom>
        </p:spPr>
        <p:txBody>
          <a:bodyPr vert="horz" lIns="0" tIns="0" rIns="0" bIns="0" rtlCol="0" anchor="b" anchorCtr="0"/>
          <a:lstStyle>
            <a:lvl1pPr algn="l">
              <a:defRPr sz="700">
                <a:solidFill>
                  <a:schemeClr val="tx1"/>
                </a:solidFill>
              </a:defRPr>
            </a:lvl1pPr>
          </a:lstStyle>
          <a:p>
            <a:fld id="{3E1E6372-F3D5-438E-BFE0-715BBE877CAB}" type="datetimeFigureOut">
              <a:rPr lang="en-US" smtClean="0"/>
              <a:t>6/15/2016</a:t>
            </a:fld>
            <a:endParaRPr lang="en-US" dirty="0"/>
          </a:p>
        </p:txBody>
      </p:sp>
      <p:sp>
        <p:nvSpPr>
          <p:cNvPr id="6" name="Slide Number Placeholder 5"/>
          <p:cNvSpPr>
            <a:spLocks noGrp="1"/>
          </p:cNvSpPr>
          <p:nvPr>
            <p:ph type="sldNum" sz="quarter" idx="4"/>
          </p:nvPr>
        </p:nvSpPr>
        <p:spPr bwMode="gray">
          <a:xfrm>
            <a:off x="8458200" y="6419088"/>
            <a:ext cx="228600" cy="228600"/>
          </a:xfrm>
          <a:prstGeom prst="rect">
            <a:avLst/>
          </a:prstGeom>
        </p:spPr>
        <p:txBody>
          <a:bodyPr vert="horz" lIns="0" tIns="0" rIns="0" bIns="0" rtlCol="0" anchor="b" anchorCtr="0"/>
          <a:lstStyle>
            <a:lvl1pPr algn="r">
              <a:defRPr sz="700" b="1">
                <a:solidFill>
                  <a:schemeClr val="tx1"/>
                </a:solidFill>
              </a:defRPr>
            </a:lvl1pPr>
          </a:lstStyle>
          <a:p>
            <a:fld id="{2CA8161F-A929-4692-80E7-4C99F36E6AE5}" type="slidenum">
              <a:rPr lang="en-US" smtClean="0"/>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4"/>
          <p:cNvSpPr txBox="1">
            <a:spLocks/>
          </p:cNvSpPr>
          <p:nvPr/>
        </p:nvSpPr>
        <p:spPr>
          <a:xfrm>
            <a:off x="2057400" y="6419088"/>
            <a:ext cx="4041648"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88007778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Lst>
  <p:timing>
    <p:tnLst>
      <p:par>
        <p:cTn id="1" dur="indefinite" restart="never" nodeType="tmRoot"/>
      </p:par>
    </p:tnLst>
  </p:timing>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jpe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1.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7.jpeg"/><Relationship Id="rId10" Type="http://schemas.openxmlformats.org/officeDocument/2006/relationships/image" Target="../media/image31.png"/><Relationship Id="rId4" Type="http://schemas.openxmlformats.org/officeDocument/2006/relationships/image" Target="../media/image26.png"/><Relationship Id="rId9"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devops.verizon.com/Helpdesk/CFSandbox.aspx" TargetMode="External"/><Relationship Id="rId7" Type="http://schemas.openxmlformats.org/officeDocument/2006/relationships/hyperlink" Target="https://devops.verizon.com/"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hyperlink" Target="https://crowdaround.verizon.com/groups/cloud-foundry-user-group" TargetMode="External"/><Relationship Id="rId5" Type="http://schemas.openxmlformats.org/officeDocument/2006/relationships/hyperlink" Target="mailto:DPE.AppServices@verizon.com" TargetMode="External"/><Relationship Id="rId4" Type="http://schemas.openxmlformats.org/officeDocument/2006/relationships/hyperlink" Target="http://myvzcloud.verizon.com/pm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IT Brown Bag: Cloud Foundry</a:t>
            </a:r>
            <a:endParaRPr lang="en-US" dirty="0"/>
          </a:p>
        </p:txBody>
      </p:sp>
      <p:sp>
        <p:nvSpPr>
          <p:cNvPr id="5" name="Subtitle 4"/>
          <p:cNvSpPr>
            <a:spLocks noGrp="1"/>
          </p:cNvSpPr>
          <p:nvPr>
            <p:ph type="subTitle" idx="1"/>
          </p:nvPr>
        </p:nvSpPr>
        <p:spPr/>
        <p:txBody>
          <a:bodyPr/>
          <a:lstStyle/>
          <a:p>
            <a:r>
              <a:rPr lang="en-US" dirty="0" smtClean="0"/>
              <a:t>An introduction to Cloud Foundry, its use </a:t>
            </a:r>
            <a:r>
              <a:rPr lang="en-US" dirty="0"/>
              <a:t>and </a:t>
            </a:r>
            <a:r>
              <a:rPr lang="en-US" dirty="0" smtClean="0"/>
              <a:t>Verizon’s </a:t>
            </a:r>
            <a:r>
              <a:rPr lang="en-US" dirty="0" smtClean="0"/>
              <a:t>strategy</a:t>
            </a:r>
          </a:p>
          <a:p>
            <a:r>
              <a:rPr lang="en-US" dirty="0" smtClean="0"/>
              <a:t>Josh Stone – June 15, 2016</a:t>
            </a:r>
            <a:endParaRPr lang="en-US" dirty="0"/>
          </a:p>
        </p:txBody>
      </p:sp>
    </p:spTree>
    <p:extLst>
      <p:ext uri="{BB962C8B-B14F-4D97-AF65-F5344CB8AC3E}">
        <p14:creationId xmlns:p14="http://schemas.microsoft.com/office/powerpoint/2010/main" val="815984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Cloud Foundry Works</a:t>
            </a:r>
            <a:endParaRPr lang="en-US" dirty="0"/>
          </a:p>
        </p:txBody>
      </p:sp>
      <p:grpSp>
        <p:nvGrpSpPr>
          <p:cNvPr id="4" name="Group 3"/>
          <p:cNvGrpSpPr/>
          <p:nvPr/>
        </p:nvGrpSpPr>
        <p:grpSpPr>
          <a:xfrm>
            <a:off x="990600" y="1143001"/>
            <a:ext cx="4834684" cy="4953000"/>
            <a:chOff x="5182947" y="2702110"/>
            <a:chExt cx="1792193" cy="1952625"/>
          </a:xfrm>
          <a:solidFill>
            <a:srgbClr val="C00000"/>
          </a:solidFill>
        </p:grpSpPr>
        <p:sp>
          <p:nvSpPr>
            <p:cNvPr id="5" name="Rounded Rectangle 4"/>
            <p:cNvSpPr>
              <a:spLocks noChangeArrowheads="1"/>
            </p:cNvSpPr>
            <p:nvPr/>
          </p:nvSpPr>
          <p:spPr bwMode="auto">
            <a:xfrm>
              <a:off x="5182947" y="2702110"/>
              <a:ext cx="1792193" cy="1952625"/>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marL="640080" fontAlgn="auto">
                <a:spcBef>
                  <a:spcPts val="0"/>
                </a:spcBef>
                <a:spcAft>
                  <a:spcPts val="0"/>
                </a:spcAft>
                <a:defRPr/>
              </a:pPr>
              <a:r>
                <a:rPr lang="en-US" sz="2000" dirty="0" smtClean="0">
                  <a:solidFill>
                    <a:schemeClr val="bg1"/>
                  </a:solidFill>
                  <a:latin typeface="+mn-lt"/>
                  <a:ea typeface="+mn-ea"/>
                </a:rPr>
                <a:t>Diego CELL</a:t>
              </a:r>
              <a:endParaRPr lang="en-US" sz="2000" dirty="0">
                <a:solidFill>
                  <a:schemeClr val="bg1"/>
                </a:solidFill>
                <a:latin typeface="+mn-lt"/>
                <a:ea typeface="+mn-ea"/>
              </a:endParaRPr>
            </a:p>
          </p:txBody>
        </p:sp>
        <p:sp>
          <p:nvSpPr>
            <p:cNvPr id="6" name="Oval 170"/>
            <p:cNvSpPr/>
            <p:nvPr/>
          </p:nvSpPr>
          <p:spPr>
            <a:xfrm>
              <a:off x="5248236" y="277063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ardrop 10"/>
          <p:cNvSpPr/>
          <p:nvPr/>
        </p:nvSpPr>
        <p:spPr>
          <a:xfrm rot="18900000">
            <a:off x="6927965" y="2445376"/>
            <a:ext cx="751735" cy="751735"/>
          </a:xfrm>
          <a:prstGeom prst="teardrop">
            <a:avLst>
              <a:gd name="adj" fmla="val 149574"/>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ardrop 18"/>
          <p:cNvSpPr/>
          <p:nvPr/>
        </p:nvSpPr>
        <p:spPr>
          <a:xfrm rot="18900000">
            <a:off x="3032076" y="2365490"/>
            <a:ext cx="751735" cy="751735"/>
          </a:xfrm>
          <a:prstGeom prst="teardrop">
            <a:avLst>
              <a:gd name="adj" fmla="val 149574"/>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ardrop 19"/>
          <p:cNvSpPr/>
          <p:nvPr/>
        </p:nvSpPr>
        <p:spPr>
          <a:xfrm rot="18900000">
            <a:off x="4346690" y="2365491"/>
            <a:ext cx="751735" cy="751735"/>
          </a:xfrm>
          <a:prstGeom prst="teardrop">
            <a:avLst>
              <a:gd name="adj" fmla="val 149574"/>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ardrop 20"/>
          <p:cNvSpPr/>
          <p:nvPr/>
        </p:nvSpPr>
        <p:spPr>
          <a:xfrm rot="18900000">
            <a:off x="3032075" y="3660889"/>
            <a:ext cx="751735" cy="751735"/>
          </a:xfrm>
          <a:prstGeom prst="teardrop">
            <a:avLst>
              <a:gd name="adj" fmla="val 149574"/>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ardrop 21"/>
          <p:cNvSpPr/>
          <p:nvPr/>
        </p:nvSpPr>
        <p:spPr>
          <a:xfrm rot="18900000">
            <a:off x="4346689" y="3660890"/>
            <a:ext cx="751735" cy="751735"/>
          </a:xfrm>
          <a:prstGeom prst="teardrop">
            <a:avLst>
              <a:gd name="adj" fmla="val 149574"/>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ardrop 22"/>
          <p:cNvSpPr/>
          <p:nvPr/>
        </p:nvSpPr>
        <p:spPr>
          <a:xfrm rot="18900000">
            <a:off x="3032076" y="5032487"/>
            <a:ext cx="751735" cy="751735"/>
          </a:xfrm>
          <a:prstGeom prst="teardrop">
            <a:avLst>
              <a:gd name="adj" fmla="val 149574"/>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ardrop 23"/>
          <p:cNvSpPr/>
          <p:nvPr/>
        </p:nvSpPr>
        <p:spPr>
          <a:xfrm rot="18900000">
            <a:off x="4346690" y="5032488"/>
            <a:ext cx="751735" cy="751735"/>
          </a:xfrm>
          <a:prstGeom prst="teardrop">
            <a:avLst>
              <a:gd name="adj" fmla="val 149574"/>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ardrop 29"/>
          <p:cNvSpPr/>
          <p:nvPr/>
        </p:nvSpPr>
        <p:spPr>
          <a:xfrm rot="18900000">
            <a:off x="1755889" y="3660888"/>
            <a:ext cx="751735" cy="751735"/>
          </a:xfrm>
          <a:prstGeom prst="teardrop">
            <a:avLst>
              <a:gd name="adj" fmla="val 149574"/>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ardrop 30"/>
          <p:cNvSpPr/>
          <p:nvPr/>
        </p:nvSpPr>
        <p:spPr>
          <a:xfrm rot="18900000">
            <a:off x="1755890" y="5032486"/>
            <a:ext cx="751735" cy="751735"/>
          </a:xfrm>
          <a:prstGeom prst="teardrop">
            <a:avLst>
              <a:gd name="adj" fmla="val 149574"/>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37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9" presetClass="path" presetSubtype="0" accel="50000" decel="50000" fill="hold" grpId="0" nodeType="clickEffect">
                                  <p:stCondLst>
                                    <p:cond delay="0"/>
                                  </p:stCondLst>
                                  <p:childTnLst>
                                    <p:animMotion origin="layout" path="M -4.72222E-6 -2.59259E-6 C -0.01319 0.04283 -0.10312 0.13056 -0.17378 0.16088 C -0.24409 0.18982 -0.35642 0.20162 -0.4217 0.17338 C -0.48697 0.14514 -0.53559 0.03125 -0.56545 -0.00856 " pathEditMode="relative" rAng="0" ptsTypes="faaf">
                                      <p:cBhvr>
                                        <p:cTn id="6" dur="2000" fill="hold"/>
                                        <p:tgtEl>
                                          <p:spTgt spid="11"/>
                                        </p:tgtEl>
                                        <p:attrNameLst>
                                          <p:attrName>ppt_x</p:attrName>
                                          <p:attrName>ppt_y</p:attrName>
                                        </p:attrNameLst>
                                      </p:cBhvr>
                                      <p:rCtr x="-28281" y="965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1000"/>
                                        <p:tgtEl>
                                          <p:spTgt spid="30"/>
                                        </p:tgtEl>
                                      </p:cBhvr>
                                    </p:animEffect>
                                    <p:anim calcmode="lin" valueType="num">
                                      <p:cBhvr>
                                        <p:cTn id="27" dur="1000" fill="hold"/>
                                        <p:tgtEl>
                                          <p:spTgt spid="30"/>
                                        </p:tgtEl>
                                        <p:attrNameLst>
                                          <p:attrName>ppt_x</p:attrName>
                                        </p:attrNameLst>
                                      </p:cBhvr>
                                      <p:tavLst>
                                        <p:tav tm="0">
                                          <p:val>
                                            <p:strVal val="#ppt_x"/>
                                          </p:val>
                                        </p:tav>
                                        <p:tav tm="100000">
                                          <p:val>
                                            <p:strVal val="#ppt_x"/>
                                          </p:val>
                                        </p:tav>
                                      </p:tavLst>
                                    </p:anim>
                                    <p:anim calcmode="lin" valueType="num">
                                      <p:cBhvr>
                                        <p:cTn id="28" dur="1000" fill="hold"/>
                                        <p:tgtEl>
                                          <p:spTgt spid="3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1000" fill="hold"/>
                                        <p:tgtEl>
                                          <p:spTgt spid="2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1000"/>
                                        <p:tgtEl>
                                          <p:spTgt spid="22"/>
                                        </p:tgtEl>
                                      </p:cBhvr>
                                    </p:animEffect>
                                    <p:anim calcmode="lin" valueType="num">
                                      <p:cBhvr>
                                        <p:cTn id="37" dur="1000" fill="hold"/>
                                        <p:tgtEl>
                                          <p:spTgt spid="22"/>
                                        </p:tgtEl>
                                        <p:attrNameLst>
                                          <p:attrName>ppt_x</p:attrName>
                                        </p:attrNameLst>
                                      </p:cBhvr>
                                      <p:tavLst>
                                        <p:tav tm="0">
                                          <p:val>
                                            <p:strVal val="#ppt_x"/>
                                          </p:val>
                                        </p:tav>
                                        <p:tav tm="100000">
                                          <p:val>
                                            <p:strVal val="#ppt_x"/>
                                          </p:val>
                                        </p:tav>
                                      </p:tavLst>
                                    </p:anim>
                                    <p:anim calcmode="lin" valueType="num">
                                      <p:cBhvr>
                                        <p:cTn id="38" dur="1000" fill="hold"/>
                                        <p:tgtEl>
                                          <p:spTgt spid="22"/>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1000"/>
                                        <p:tgtEl>
                                          <p:spTgt spid="20"/>
                                        </p:tgtEl>
                                      </p:cBhvr>
                                    </p:animEffect>
                                    <p:anim calcmode="lin" valueType="num">
                                      <p:cBhvr>
                                        <p:cTn id="42" dur="1000" fill="hold"/>
                                        <p:tgtEl>
                                          <p:spTgt spid="20"/>
                                        </p:tgtEl>
                                        <p:attrNameLst>
                                          <p:attrName>ppt_x</p:attrName>
                                        </p:attrNameLst>
                                      </p:cBhvr>
                                      <p:tavLst>
                                        <p:tav tm="0">
                                          <p:val>
                                            <p:strVal val="#ppt_x"/>
                                          </p:val>
                                        </p:tav>
                                        <p:tav tm="100000">
                                          <p:val>
                                            <p:strVal val="#ppt_x"/>
                                          </p:val>
                                        </p:tav>
                                      </p:tavLst>
                                    </p:anim>
                                    <p:anim calcmode="lin" valueType="num">
                                      <p:cBhvr>
                                        <p:cTn id="43" dur="1000" fill="hold"/>
                                        <p:tgtEl>
                                          <p:spTgt spid="2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animBg="1"/>
      <p:bldP spid="20" grpId="0" animBg="1"/>
      <p:bldP spid="21" grpId="0" animBg="1"/>
      <p:bldP spid="22" grpId="0" animBg="1"/>
      <p:bldP spid="23" grpId="0" animBg="1"/>
      <p:bldP spid="24" grpId="0" animBg="1"/>
      <p:bldP spid="30"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Cloud Foundry Works</a:t>
            </a:r>
            <a:endParaRPr lang="en-US" dirty="0"/>
          </a:p>
        </p:txBody>
      </p:sp>
      <p:grpSp>
        <p:nvGrpSpPr>
          <p:cNvPr id="7" name="Group 6"/>
          <p:cNvGrpSpPr/>
          <p:nvPr/>
        </p:nvGrpSpPr>
        <p:grpSpPr>
          <a:xfrm>
            <a:off x="1846809" y="2509229"/>
            <a:ext cx="2211067" cy="2265177"/>
            <a:chOff x="838200" y="2573026"/>
            <a:chExt cx="2211067" cy="2265177"/>
          </a:xfrm>
        </p:grpSpPr>
        <p:sp>
          <p:nvSpPr>
            <p:cNvPr id="27" name="Rounded Rectangle 26"/>
            <p:cNvSpPr>
              <a:spLocks noChangeArrowheads="1"/>
            </p:cNvSpPr>
            <p:nvPr/>
          </p:nvSpPr>
          <p:spPr bwMode="auto">
            <a:xfrm>
              <a:off x="838200" y="2573026"/>
              <a:ext cx="2211067" cy="2265177"/>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marL="365760" fontAlgn="auto">
                <a:spcBef>
                  <a:spcPts val="0"/>
                </a:spcBef>
                <a:spcAft>
                  <a:spcPts val="0"/>
                </a:spcAft>
                <a:defRPr/>
              </a:pPr>
              <a:r>
                <a:rPr lang="en-US" sz="2000" dirty="0" smtClean="0">
                  <a:solidFill>
                    <a:schemeClr val="bg1"/>
                  </a:solidFill>
                  <a:latin typeface="+mn-lt"/>
                  <a:ea typeface="+mn-ea"/>
                </a:rPr>
                <a:t>Router</a:t>
              </a:r>
              <a:endParaRPr lang="en-US" sz="2000" dirty="0">
                <a:solidFill>
                  <a:schemeClr val="bg1"/>
                </a:solidFill>
                <a:latin typeface="+mn-lt"/>
                <a:ea typeface="+mn-ea"/>
              </a:endParaRPr>
            </a:p>
          </p:txBody>
        </p:sp>
        <p:sp>
          <p:nvSpPr>
            <p:cNvPr id="25" name="Oval 42"/>
            <p:cNvSpPr/>
            <p:nvPr/>
          </p:nvSpPr>
          <p:spPr>
            <a:xfrm>
              <a:off x="1005506" y="2700662"/>
              <a:ext cx="424286" cy="424286"/>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4762806" y="1375568"/>
            <a:ext cx="2417341" cy="2476499"/>
            <a:chOff x="3920452" y="1143002"/>
            <a:chExt cx="2417341" cy="2476499"/>
          </a:xfrm>
        </p:grpSpPr>
        <p:grpSp>
          <p:nvGrpSpPr>
            <p:cNvPr id="4" name="Group 3"/>
            <p:cNvGrpSpPr/>
            <p:nvPr/>
          </p:nvGrpSpPr>
          <p:grpSpPr>
            <a:xfrm>
              <a:off x="3920452" y="1143002"/>
              <a:ext cx="2417341" cy="2476499"/>
              <a:chOff x="5182947" y="2702110"/>
              <a:chExt cx="896096" cy="976312"/>
            </a:xfrm>
            <a:solidFill>
              <a:srgbClr val="C00000"/>
            </a:solidFill>
          </p:grpSpPr>
          <p:sp>
            <p:nvSpPr>
              <p:cNvPr id="5" name="Rounded Rectangle 4"/>
              <p:cNvSpPr>
                <a:spLocks noChangeArrowheads="1"/>
              </p:cNvSpPr>
              <p:nvPr/>
            </p:nvSpPr>
            <p:spPr bwMode="auto">
              <a:xfrm>
                <a:off x="5182947" y="2702110"/>
                <a:ext cx="896096" cy="976312"/>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marL="457200" fontAlgn="auto">
                  <a:spcBef>
                    <a:spcPts val="0"/>
                  </a:spcBef>
                  <a:spcAft>
                    <a:spcPts val="0"/>
                  </a:spcAft>
                  <a:defRPr/>
                </a:pPr>
                <a:endParaRPr lang="en-US" sz="2000" dirty="0">
                  <a:solidFill>
                    <a:schemeClr val="bg1"/>
                  </a:solidFill>
                  <a:latin typeface="+mn-lt"/>
                  <a:ea typeface="+mn-ea"/>
                </a:endParaRPr>
              </a:p>
            </p:txBody>
          </p:sp>
          <p:sp>
            <p:nvSpPr>
              <p:cNvPr id="6" name="Oval 170"/>
              <p:cNvSpPr/>
              <p:nvPr/>
            </p:nvSpPr>
            <p:spPr>
              <a:xfrm>
                <a:off x="5248236" y="2770631"/>
                <a:ext cx="176237" cy="167711"/>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ardrop 18"/>
            <p:cNvSpPr/>
            <p:nvPr/>
          </p:nvSpPr>
          <p:spPr>
            <a:xfrm rot="18900000">
              <a:off x="4896157" y="2197982"/>
              <a:ext cx="465929" cy="465929"/>
            </a:xfrm>
            <a:prstGeom prst="teardrop">
              <a:avLst>
                <a:gd name="adj" fmla="val 149574"/>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ardrop 31"/>
            <p:cNvSpPr/>
            <p:nvPr/>
          </p:nvSpPr>
          <p:spPr>
            <a:xfrm rot="18900000">
              <a:off x="4237232" y="2197986"/>
              <a:ext cx="465929" cy="465929"/>
            </a:xfrm>
            <a:prstGeom prst="teardrop">
              <a:avLst>
                <a:gd name="adj" fmla="val 149574"/>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ardrop 32"/>
            <p:cNvSpPr/>
            <p:nvPr/>
          </p:nvSpPr>
          <p:spPr>
            <a:xfrm rot="18900000">
              <a:off x="4896156" y="3009311"/>
              <a:ext cx="465929" cy="465929"/>
            </a:xfrm>
            <a:prstGeom prst="teardrop">
              <a:avLst>
                <a:gd name="adj" fmla="val 149574"/>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ardrop 33"/>
            <p:cNvSpPr/>
            <p:nvPr/>
          </p:nvSpPr>
          <p:spPr>
            <a:xfrm rot="18900000">
              <a:off x="4237231" y="3009315"/>
              <a:ext cx="465929" cy="465929"/>
            </a:xfrm>
            <a:prstGeom prst="teardrop">
              <a:avLst>
                <a:gd name="adj" fmla="val 149574"/>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ardrop 34"/>
            <p:cNvSpPr/>
            <p:nvPr/>
          </p:nvSpPr>
          <p:spPr>
            <a:xfrm rot="18900000">
              <a:off x="5555081" y="2197988"/>
              <a:ext cx="465929" cy="465929"/>
            </a:xfrm>
            <a:prstGeom prst="teardrop">
              <a:avLst>
                <a:gd name="adj" fmla="val 149574"/>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ardrop 35"/>
            <p:cNvSpPr/>
            <p:nvPr/>
          </p:nvSpPr>
          <p:spPr>
            <a:xfrm rot="18900000">
              <a:off x="5555080" y="3009317"/>
              <a:ext cx="465929" cy="465929"/>
            </a:xfrm>
            <a:prstGeom prst="teardrop">
              <a:avLst>
                <a:gd name="adj" fmla="val 149574"/>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5488396" y="2335420"/>
            <a:ext cx="2417341" cy="2476499"/>
            <a:chOff x="3920452" y="1143002"/>
            <a:chExt cx="2417341" cy="2476499"/>
          </a:xfrm>
        </p:grpSpPr>
        <p:grpSp>
          <p:nvGrpSpPr>
            <p:cNvPr id="38" name="Group 37"/>
            <p:cNvGrpSpPr/>
            <p:nvPr/>
          </p:nvGrpSpPr>
          <p:grpSpPr>
            <a:xfrm>
              <a:off x="3920452" y="1143002"/>
              <a:ext cx="2417341" cy="2476499"/>
              <a:chOff x="5182947" y="2702110"/>
              <a:chExt cx="896096" cy="976312"/>
            </a:xfrm>
            <a:solidFill>
              <a:srgbClr val="C00000"/>
            </a:solidFill>
          </p:grpSpPr>
          <p:sp>
            <p:nvSpPr>
              <p:cNvPr id="45" name="Rounded Rectangle 44"/>
              <p:cNvSpPr>
                <a:spLocks noChangeArrowheads="1"/>
              </p:cNvSpPr>
              <p:nvPr/>
            </p:nvSpPr>
            <p:spPr bwMode="auto">
              <a:xfrm>
                <a:off x="5182947" y="2702110"/>
                <a:ext cx="896096" cy="976312"/>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marL="457200" fontAlgn="auto">
                  <a:spcBef>
                    <a:spcPts val="0"/>
                  </a:spcBef>
                  <a:spcAft>
                    <a:spcPts val="0"/>
                  </a:spcAft>
                  <a:defRPr/>
                </a:pPr>
                <a:endParaRPr lang="en-US" sz="2000" dirty="0">
                  <a:solidFill>
                    <a:schemeClr val="bg1"/>
                  </a:solidFill>
                  <a:latin typeface="+mn-lt"/>
                  <a:ea typeface="+mn-ea"/>
                </a:endParaRPr>
              </a:p>
            </p:txBody>
          </p:sp>
          <p:sp>
            <p:nvSpPr>
              <p:cNvPr id="46" name="Oval 170"/>
              <p:cNvSpPr/>
              <p:nvPr/>
            </p:nvSpPr>
            <p:spPr>
              <a:xfrm>
                <a:off x="5248236" y="2770631"/>
                <a:ext cx="176237" cy="167711"/>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ardrop 38"/>
            <p:cNvSpPr/>
            <p:nvPr/>
          </p:nvSpPr>
          <p:spPr>
            <a:xfrm rot="18900000">
              <a:off x="4896157" y="2197982"/>
              <a:ext cx="465929" cy="465929"/>
            </a:xfrm>
            <a:prstGeom prst="teardrop">
              <a:avLst>
                <a:gd name="adj" fmla="val 149574"/>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ardrop 39"/>
            <p:cNvSpPr/>
            <p:nvPr/>
          </p:nvSpPr>
          <p:spPr>
            <a:xfrm rot="18900000">
              <a:off x="4237232" y="2197986"/>
              <a:ext cx="465929" cy="465929"/>
            </a:xfrm>
            <a:prstGeom prst="teardrop">
              <a:avLst>
                <a:gd name="adj" fmla="val 149574"/>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ardrop 40"/>
            <p:cNvSpPr/>
            <p:nvPr/>
          </p:nvSpPr>
          <p:spPr>
            <a:xfrm rot="18900000">
              <a:off x="4896156" y="3009311"/>
              <a:ext cx="465929" cy="465929"/>
            </a:xfrm>
            <a:prstGeom prst="teardrop">
              <a:avLst>
                <a:gd name="adj" fmla="val 149574"/>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ardrop 41"/>
            <p:cNvSpPr/>
            <p:nvPr/>
          </p:nvSpPr>
          <p:spPr>
            <a:xfrm rot="18900000">
              <a:off x="4237231" y="3009315"/>
              <a:ext cx="465929" cy="465929"/>
            </a:xfrm>
            <a:prstGeom prst="teardrop">
              <a:avLst>
                <a:gd name="adj" fmla="val 149574"/>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ardrop 42"/>
            <p:cNvSpPr/>
            <p:nvPr/>
          </p:nvSpPr>
          <p:spPr>
            <a:xfrm rot="18900000">
              <a:off x="5555081" y="2197988"/>
              <a:ext cx="465929" cy="465929"/>
            </a:xfrm>
            <a:prstGeom prst="teardrop">
              <a:avLst>
                <a:gd name="adj" fmla="val 149574"/>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ardrop 43"/>
            <p:cNvSpPr/>
            <p:nvPr/>
          </p:nvSpPr>
          <p:spPr>
            <a:xfrm rot="18900000">
              <a:off x="5555080" y="3009317"/>
              <a:ext cx="465929" cy="465929"/>
            </a:xfrm>
            <a:prstGeom prst="teardrop">
              <a:avLst>
                <a:gd name="adj" fmla="val 149574"/>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6180513" y="3293902"/>
            <a:ext cx="2417341" cy="2476499"/>
            <a:chOff x="3920452" y="1143002"/>
            <a:chExt cx="2417341" cy="2476499"/>
          </a:xfrm>
        </p:grpSpPr>
        <p:grpSp>
          <p:nvGrpSpPr>
            <p:cNvPr id="48" name="Group 47"/>
            <p:cNvGrpSpPr/>
            <p:nvPr/>
          </p:nvGrpSpPr>
          <p:grpSpPr>
            <a:xfrm>
              <a:off x="3920452" y="1143002"/>
              <a:ext cx="2417341" cy="2476499"/>
              <a:chOff x="5182947" y="2702110"/>
              <a:chExt cx="896096" cy="976312"/>
            </a:xfrm>
            <a:solidFill>
              <a:srgbClr val="C00000"/>
            </a:solidFill>
          </p:grpSpPr>
          <p:sp>
            <p:nvSpPr>
              <p:cNvPr id="55" name="Rounded Rectangle 54"/>
              <p:cNvSpPr>
                <a:spLocks noChangeArrowheads="1"/>
              </p:cNvSpPr>
              <p:nvPr/>
            </p:nvSpPr>
            <p:spPr bwMode="auto">
              <a:xfrm>
                <a:off x="5182947" y="2702110"/>
                <a:ext cx="896096" cy="976312"/>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marL="457200" fontAlgn="auto">
                  <a:spcBef>
                    <a:spcPts val="0"/>
                  </a:spcBef>
                  <a:spcAft>
                    <a:spcPts val="0"/>
                  </a:spcAft>
                  <a:defRPr/>
                </a:pPr>
                <a:endParaRPr lang="en-US" sz="2000" dirty="0">
                  <a:solidFill>
                    <a:schemeClr val="bg1"/>
                  </a:solidFill>
                  <a:latin typeface="+mn-lt"/>
                  <a:ea typeface="+mn-ea"/>
                </a:endParaRPr>
              </a:p>
            </p:txBody>
          </p:sp>
          <p:sp>
            <p:nvSpPr>
              <p:cNvPr id="56" name="Oval 170"/>
              <p:cNvSpPr/>
              <p:nvPr/>
            </p:nvSpPr>
            <p:spPr>
              <a:xfrm>
                <a:off x="5248236" y="2770631"/>
                <a:ext cx="176237" cy="167711"/>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ardrop 48"/>
            <p:cNvSpPr/>
            <p:nvPr/>
          </p:nvSpPr>
          <p:spPr>
            <a:xfrm rot="18900000">
              <a:off x="4896157" y="2197982"/>
              <a:ext cx="465929" cy="465929"/>
            </a:xfrm>
            <a:prstGeom prst="teardrop">
              <a:avLst>
                <a:gd name="adj" fmla="val 149574"/>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ardrop 49"/>
            <p:cNvSpPr/>
            <p:nvPr/>
          </p:nvSpPr>
          <p:spPr>
            <a:xfrm rot="18900000">
              <a:off x="4237232" y="2197986"/>
              <a:ext cx="465929" cy="465929"/>
            </a:xfrm>
            <a:prstGeom prst="teardrop">
              <a:avLst>
                <a:gd name="adj" fmla="val 149574"/>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ardrop 50"/>
            <p:cNvSpPr/>
            <p:nvPr/>
          </p:nvSpPr>
          <p:spPr>
            <a:xfrm rot="18900000">
              <a:off x="4896156" y="3009311"/>
              <a:ext cx="465929" cy="465929"/>
            </a:xfrm>
            <a:prstGeom prst="teardrop">
              <a:avLst>
                <a:gd name="adj" fmla="val 149574"/>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ardrop 51"/>
            <p:cNvSpPr/>
            <p:nvPr/>
          </p:nvSpPr>
          <p:spPr>
            <a:xfrm rot="18900000">
              <a:off x="4237231" y="3009315"/>
              <a:ext cx="465929" cy="465929"/>
            </a:xfrm>
            <a:prstGeom prst="teardrop">
              <a:avLst>
                <a:gd name="adj" fmla="val 149574"/>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ardrop 52"/>
            <p:cNvSpPr/>
            <p:nvPr/>
          </p:nvSpPr>
          <p:spPr>
            <a:xfrm rot="18900000">
              <a:off x="5555081" y="2197988"/>
              <a:ext cx="465929" cy="465929"/>
            </a:xfrm>
            <a:prstGeom prst="teardrop">
              <a:avLst>
                <a:gd name="adj" fmla="val 149574"/>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ardrop 53"/>
            <p:cNvSpPr/>
            <p:nvPr/>
          </p:nvSpPr>
          <p:spPr>
            <a:xfrm rot="18900000">
              <a:off x="5555080" y="3009317"/>
              <a:ext cx="465929" cy="465929"/>
            </a:xfrm>
            <a:prstGeom prst="teardrop">
              <a:avLst>
                <a:gd name="adj" fmla="val 149574"/>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ight Arrow 7"/>
          <p:cNvSpPr/>
          <p:nvPr/>
        </p:nvSpPr>
        <p:spPr>
          <a:xfrm>
            <a:off x="1219200" y="3604918"/>
            <a:ext cx="2438400" cy="347909"/>
          </a:xfrm>
          <a:prstGeom prst="right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ight Arrow 56"/>
          <p:cNvSpPr/>
          <p:nvPr/>
        </p:nvSpPr>
        <p:spPr>
          <a:xfrm rot="19696067">
            <a:off x="3390631" y="3187021"/>
            <a:ext cx="1741702" cy="213772"/>
          </a:xfrm>
          <a:prstGeom prst="right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ight Arrow 57"/>
          <p:cNvSpPr/>
          <p:nvPr/>
        </p:nvSpPr>
        <p:spPr>
          <a:xfrm rot="21410410">
            <a:off x="3469069" y="3623364"/>
            <a:ext cx="2297087" cy="225705"/>
          </a:xfrm>
          <a:prstGeom prst="right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ight Arrow 58"/>
          <p:cNvSpPr/>
          <p:nvPr/>
        </p:nvSpPr>
        <p:spPr>
          <a:xfrm rot="709715">
            <a:off x="3409387" y="4020364"/>
            <a:ext cx="3073830" cy="208438"/>
          </a:xfrm>
          <a:prstGeom prst="right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036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3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left)">
                                      <p:cBhvr>
                                        <p:cTn id="12" dur="1300"/>
                                        <p:tgtEl>
                                          <p:spTgt spid="5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left)">
                                      <p:cBhvr>
                                        <p:cTn id="15" dur="1400"/>
                                        <p:tgtEl>
                                          <p:spTgt spid="5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wipe(left)">
                                      <p:cBhvr>
                                        <p:cTn id="18" dur="14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7" grpId="0" animBg="1"/>
      <p:bldP spid="58" grpId="0" animBg="1"/>
      <p:bldP spid="5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Deploying my Application</a:t>
            </a:r>
            <a:endParaRPr lang="en-US" dirty="0"/>
          </a:p>
        </p:txBody>
      </p:sp>
      <p:sp>
        <p:nvSpPr>
          <p:cNvPr id="58" name="Right Arrow 57"/>
          <p:cNvSpPr/>
          <p:nvPr/>
        </p:nvSpPr>
        <p:spPr>
          <a:xfrm rot="10800000">
            <a:off x="5446281" y="2774169"/>
            <a:ext cx="1670892" cy="776287"/>
          </a:xfrm>
          <a:prstGeom prst="rightArrow">
            <a:avLst>
              <a:gd name="adj1" fmla="val 72086"/>
              <a:gd name="adj2" fmla="val 41820"/>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a:off x="420625" y="1057266"/>
            <a:ext cx="5169845" cy="498638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4D4D4D"/>
              </a:solidFill>
            </a:endParaRPr>
          </a:p>
        </p:txBody>
      </p:sp>
      <p:sp>
        <p:nvSpPr>
          <p:cNvPr id="62" name="TextBox 61"/>
          <p:cNvSpPr txBox="1"/>
          <p:nvPr/>
        </p:nvSpPr>
        <p:spPr>
          <a:xfrm>
            <a:off x="5992886" y="2871662"/>
            <a:ext cx="920445" cy="307777"/>
          </a:xfrm>
          <a:prstGeom prst="rect">
            <a:avLst/>
          </a:prstGeom>
          <a:noFill/>
          <a:effectLst>
            <a:outerShdw dist="12700" sx="1000" sy="1000" algn="ctr" rotWithShape="0">
              <a:schemeClr val="tx2"/>
            </a:outerShdw>
          </a:effectLst>
        </p:spPr>
        <p:txBody>
          <a:bodyPr wrap="none" rtlCol="0">
            <a:spAutoFit/>
          </a:bodyPr>
          <a:lstStyle/>
          <a:p>
            <a:r>
              <a:rPr lang="en-US" sz="1400" dirty="0" smtClean="0">
                <a:solidFill>
                  <a:schemeClr val="bg1"/>
                </a:solidFill>
              </a:rPr>
              <a:t>push app</a:t>
            </a:r>
            <a:endParaRPr lang="en-US" sz="1400" i="1" dirty="0" smtClean="0">
              <a:solidFill>
                <a:schemeClr val="bg1"/>
              </a:solidFill>
            </a:endParaRPr>
          </a:p>
        </p:txBody>
      </p:sp>
      <p:sp>
        <p:nvSpPr>
          <p:cNvPr id="63" name="Rounded Rectangle 62"/>
          <p:cNvSpPr/>
          <p:nvPr/>
        </p:nvSpPr>
        <p:spPr bwMode="auto">
          <a:xfrm rot="16200000">
            <a:off x="-1056137" y="3443266"/>
            <a:ext cx="3695568" cy="374030"/>
          </a:xfrm>
          <a:prstGeom prst="roundRect">
            <a:avLst>
              <a:gd name="adj" fmla="val 8685"/>
            </a:avLst>
          </a:prstGeom>
          <a:solidFill>
            <a:srgbClr val="0A1831">
              <a:alpha val="25000"/>
            </a:srgbClr>
          </a:solidFill>
          <a:ln w="41275">
            <a:noFill/>
            <a:round/>
            <a:headEnd/>
            <a:tailEnd/>
          </a:ln>
        </p:spPr>
        <p:txBody>
          <a:bodyPr wrap="none" lIns="0" tIns="0" rIns="0" bIns="0" rtlCol="0" anchor="ctr"/>
          <a:lstStyle/>
          <a:p>
            <a:pPr marL="914400" algn="r" fontAlgn="auto">
              <a:spcBef>
                <a:spcPts val="0"/>
              </a:spcBef>
              <a:spcAft>
                <a:spcPts val="0"/>
              </a:spcAft>
            </a:pPr>
            <a:r>
              <a:rPr lang="en-US" sz="1600" dirty="0" smtClean="0">
                <a:solidFill>
                  <a:prstClr val="white">
                    <a:lumMod val="95000"/>
                  </a:prstClr>
                </a:solidFill>
                <a:latin typeface="Calibri"/>
                <a:ea typeface="+mn-ea"/>
              </a:rPr>
              <a:t>Router               </a:t>
            </a:r>
          </a:p>
        </p:txBody>
      </p:sp>
      <p:sp>
        <p:nvSpPr>
          <p:cNvPr id="64" name="Oval 42"/>
          <p:cNvSpPr/>
          <p:nvPr/>
        </p:nvSpPr>
        <p:spPr>
          <a:xfrm>
            <a:off x="679446" y="2181993"/>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a:spLocks noChangeArrowheads="1"/>
          </p:cNvSpPr>
          <p:nvPr/>
        </p:nvSpPr>
        <p:spPr bwMode="auto">
          <a:xfrm>
            <a:off x="1702693" y="2255078"/>
            <a:ext cx="1533402"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dirty="0" err="1" smtClean="0">
                <a:solidFill>
                  <a:schemeClr val="bg1"/>
                </a:solidFill>
                <a:latin typeface="+mn-lt"/>
                <a:ea typeface="+mn-ea"/>
              </a:rPr>
              <a:t>Blobstore</a:t>
            </a:r>
            <a:endParaRPr lang="en-US" sz="1200" dirty="0">
              <a:solidFill>
                <a:schemeClr val="bg1"/>
              </a:solidFill>
              <a:latin typeface="+mn-lt"/>
              <a:ea typeface="+mn-ea"/>
            </a:endParaRPr>
          </a:p>
        </p:txBody>
      </p:sp>
      <p:sp>
        <p:nvSpPr>
          <p:cNvPr id="66" name="Oval 194"/>
          <p:cNvSpPr/>
          <p:nvPr/>
        </p:nvSpPr>
        <p:spPr>
          <a:xfrm>
            <a:off x="1747815" y="23690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p:cNvGrpSpPr/>
          <p:nvPr/>
        </p:nvGrpSpPr>
        <p:grpSpPr>
          <a:xfrm>
            <a:off x="3696713" y="2774169"/>
            <a:ext cx="1574503" cy="641029"/>
            <a:chOff x="5181600" y="2129661"/>
            <a:chExt cx="1533402" cy="641029"/>
          </a:xfrm>
          <a:solidFill>
            <a:srgbClr val="C00000"/>
          </a:solidFill>
        </p:grpSpPr>
        <p:sp>
          <p:nvSpPr>
            <p:cNvPr id="71" name="Rounded Rectangle 70"/>
            <p:cNvSpPr>
              <a:spLocks noChangeArrowheads="1"/>
            </p:cNvSpPr>
            <p:nvPr/>
          </p:nvSpPr>
          <p:spPr bwMode="auto">
            <a:xfrm>
              <a:off x="5181600" y="2129661"/>
              <a:ext cx="1533402" cy="641029"/>
            </a:xfrm>
            <a:prstGeom prst="roundRect">
              <a:avLst>
                <a:gd name="adj" fmla="val 4579"/>
              </a:avLst>
            </a:prstGeom>
            <a:grpFill/>
            <a:ln w="9525">
              <a:noFill/>
              <a:round/>
              <a:headEnd/>
              <a:tailEnd/>
            </a:ln>
            <a:effectLst>
              <a:outerShdw blurRad="40000" dist="23000" dir="5400000" rotWithShape="0">
                <a:srgbClr val="808080">
                  <a:alpha val="34999"/>
                </a:srgbClr>
              </a:outerShdw>
            </a:effectLst>
          </p:spPr>
          <p:txBody>
            <a:bodyPr lIns="320040" tIns="91440" rIns="0" bIns="0" anchor="t"/>
            <a:lstStyle/>
            <a:p>
              <a:pPr fontAlgn="auto">
                <a:spcBef>
                  <a:spcPts val="600"/>
                </a:spcBef>
                <a:spcAft>
                  <a:spcPts val="0"/>
                </a:spcAft>
                <a:defRPr/>
              </a:pPr>
              <a:r>
                <a:rPr lang="en-US" sz="1200" dirty="0" smtClean="0">
                  <a:solidFill>
                    <a:schemeClr val="bg1"/>
                  </a:solidFill>
                  <a:latin typeface="+mn-lt"/>
                  <a:ea typeface="+mn-ea"/>
                </a:rPr>
                <a:t>Cloud Controller</a:t>
              </a:r>
              <a:endParaRPr lang="en-US" sz="1200" dirty="0">
                <a:solidFill>
                  <a:schemeClr val="bg1"/>
                </a:solidFill>
                <a:latin typeface="+mn-lt"/>
                <a:ea typeface="+mn-ea"/>
              </a:endParaRPr>
            </a:p>
          </p:txBody>
        </p:sp>
        <p:sp>
          <p:nvSpPr>
            <p:cNvPr id="72" name="Rectangle 76"/>
            <p:cNvSpPr/>
            <p:nvPr/>
          </p:nvSpPr>
          <p:spPr>
            <a:xfrm>
              <a:off x="5245380" y="2220861"/>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1525951" y="4689604"/>
            <a:ext cx="1099435" cy="781049"/>
            <a:chOff x="5412945" y="3105151"/>
            <a:chExt cx="1099435" cy="781049"/>
          </a:xfrm>
          <a:solidFill>
            <a:srgbClr val="C00000"/>
          </a:solidFill>
        </p:grpSpPr>
        <p:sp>
          <p:nvSpPr>
            <p:cNvPr id="77" name="Rounded Rectangle 76"/>
            <p:cNvSpPr>
              <a:spLocks noChangeArrowheads="1"/>
            </p:cNvSpPr>
            <p:nvPr/>
          </p:nvSpPr>
          <p:spPr bwMode="auto">
            <a:xfrm>
              <a:off x="5412945" y="3105151"/>
              <a:ext cx="1099435" cy="781049"/>
            </a:xfrm>
            <a:prstGeom prst="roundRect">
              <a:avLst>
                <a:gd name="adj" fmla="val 4579"/>
              </a:avLst>
            </a:prstGeom>
            <a:grp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78"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1830751" y="4568954"/>
            <a:ext cx="1099435" cy="781049"/>
            <a:chOff x="5412945" y="3105151"/>
            <a:chExt cx="1099435" cy="781049"/>
          </a:xfrm>
          <a:solidFill>
            <a:srgbClr val="C00000"/>
          </a:solidFill>
        </p:grpSpPr>
        <p:sp>
          <p:nvSpPr>
            <p:cNvPr id="80" name="Rounded Rectangle 79"/>
            <p:cNvSpPr>
              <a:spLocks noChangeArrowheads="1"/>
            </p:cNvSpPr>
            <p:nvPr/>
          </p:nvSpPr>
          <p:spPr bwMode="auto">
            <a:xfrm>
              <a:off x="5412945" y="3105151"/>
              <a:ext cx="1099435" cy="781049"/>
            </a:xfrm>
            <a:prstGeom prst="roundRect">
              <a:avLst>
                <a:gd name="adj" fmla="val 4579"/>
              </a:avLst>
            </a:prstGeom>
            <a:grp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b="1" dirty="0" smtClean="0">
                  <a:solidFill>
                    <a:schemeClr val="bg1"/>
                  </a:solidFill>
                  <a:latin typeface="+mn-lt"/>
                  <a:ea typeface="+mn-ea"/>
                </a:rPr>
                <a:t>DEA</a:t>
              </a:r>
              <a:endParaRPr lang="en-US" sz="1200" b="1" dirty="0">
                <a:solidFill>
                  <a:schemeClr val="bg1"/>
                </a:solidFill>
                <a:latin typeface="+mn-lt"/>
                <a:ea typeface="+mn-ea"/>
              </a:endParaRPr>
            </a:p>
          </p:txBody>
        </p:sp>
        <p:sp>
          <p:nvSpPr>
            <p:cNvPr id="81"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170931" y="4448304"/>
            <a:ext cx="1099435" cy="781049"/>
            <a:chOff x="5412945" y="3105151"/>
            <a:chExt cx="1099435" cy="781049"/>
          </a:xfrm>
          <a:solidFill>
            <a:srgbClr val="C00000"/>
          </a:solidFill>
        </p:grpSpPr>
        <p:sp>
          <p:nvSpPr>
            <p:cNvPr id="83" name="Rounded Rectangle 82"/>
            <p:cNvSpPr>
              <a:spLocks noChangeArrowheads="1"/>
            </p:cNvSpPr>
            <p:nvPr/>
          </p:nvSpPr>
          <p:spPr bwMode="auto">
            <a:xfrm>
              <a:off x="5412945" y="3105151"/>
              <a:ext cx="1099435" cy="781049"/>
            </a:xfrm>
            <a:prstGeom prst="roundRect">
              <a:avLst>
                <a:gd name="adj" fmla="val 4579"/>
              </a:avLst>
            </a:prstGeom>
            <a:grp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fontAlgn="auto">
                <a:spcBef>
                  <a:spcPts val="0"/>
                </a:spcBef>
                <a:spcAft>
                  <a:spcPts val="0"/>
                </a:spcAft>
                <a:defRPr/>
              </a:pPr>
              <a:r>
                <a:rPr lang="en-US" sz="1200" dirty="0" smtClean="0">
                  <a:solidFill>
                    <a:schemeClr val="bg1"/>
                  </a:solidFill>
                  <a:latin typeface="+mn-lt"/>
                  <a:ea typeface="+mn-ea"/>
                </a:rPr>
                <a:t>CELL</a:t>
              </a:r>
              <a:endParaRPr lang="en-US" sz="1200" dirty="0">
                <a:solidFill>
                  <a:schemeClr val="bg1"/>
                </a:solidFill>
                <a:latin typeface="+mn-lt"/>
                <a:ea typeface="+mn-ea"/>
              </a:endParaRPr>
            </a:p>
          </p:txBody>
        </p:sp>
        <p:sp>
          <p:nvSpPr>
            <p:cNvPr id="84"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TextBox 84"/>
          <p:cNvSpPr txBox="1"/>
          <p:nvPr/>
        </p:nvSpPr>
        <p:spPr>
          <a:xfrm>
            <a:off x="6191567" y="3131040"/>
            <a:ext cx="878767" cy="276999"/>
          </a:xfrm>
          <a:prstGeom prst="rect">
            <a:avLst/>
          </a:prstGeom>
          <a:noFill/>
          <a:effectLst>
            <a:outerShdw dist="12700" sx="1000" sy="1000" algn="ctr" rotWithShape="0">
              <a:schemeClr val="tx2"/>
            </a:outerShdw>
          </a:effectLst>
        </p:spPr>
        <p:txBody>
          <a:bodyPr wrap="none" rtlCol="0">
            <a:spAutoFit/>
          </a:bodyPr>
          <a:lstStyle/>
          <a:p>
            <a:pPr algn="ctr"/>
            <a:r>
              <a:rPr lang="en-US" sz="1200" dirty="0" smtClean="0">
                <a:solidFill>
                  <a:schemeClr val="bg2"/>
                </a:solidFill>
              </a:rPr>
              <a:t>+ app MD</a:t>
            </a:r>
          </a:p>
        </p:txBody>
      </p:sp>
      <p:sp>
        <p:nvSpPr>
          <p:cNvPr id="86" name="Diamond 87"/>
          <p:cNvSpPr/>
          <p:nvPr/>
        </p:nvSpPr>
        <p:spPr>
          <a:xfrm>
            <a:off x="6095280" y="3183745"/>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Diamond 87"/>
          <p:cNvSpPr/>
          <p:nvPr/>
        </p:nvSpPr>
        <p:spPr>
          <a:xfrm>
            <a:off x="2776419" y="2362200"/>
            <a:ext cx="170214" cy="192038"/>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p:cNvGrpSpPr/>
          <p:nvPr/>
        </p:nvGrpSpPr>
        <p:grpSpPr>
          <a:xfrm>
            <a:off x="2449335" y="3505200"/>
            <a:ext cx="679853" cy="307777"/>
            <a:chOff x="5588669" y="3459283"/>
            <a:chExt cx="679853" cy="307777"/>
          </a:xfrm>
        </p:grpSpPr>
        <p:sp>
          <p:nvSpPr>
            <p:cNvPr id="89" name="Rectangle 102"/>
            <p:cNvSpPr/>
            <p:nvPr/>
          </p:nvSpPr>
          <p:spPr>
            <a:xfrm>
              <a:off x="5824996" y="3469013"/>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5588669" y="3459283"/>
              <a:ext cx="288862" cy="307777"/>
            </a:xfrm>
            <a:prstGeom prst="rect">
              <a:avLst/>
            </a:prstGeom>
            <a:noFill/>
          </p:spPr>
          <p:txBody>
            <a:bodyPr wrap="none" rtlCol="0">
              <a:spAutoFit/>
            </a:bodyPr>
            <a:lstStyle/>
            <a:p>
              <a:pPr algn="ctr"/>
              <a:r>
                <a:rPr lang="en-US" sz="1400" dirty="0" smtClean="0">
                  <a:solidFill>
                    <a:schemeClr val="bg1"/>
                  </a:solidFill>
                </a:rPr>
                <a:t>+</a:t>
              </a:r>
            </a:p>
          </p:txBody>
        </p:sp>
        <p:sp>
          <p:nvSpPr>
            <p:cNvPr id="91" name="TextBox 90"/>
            <p:cNvSpPr txBox="1"/>
            <p:nvPr/>
          </p:nvSpPr>
          <p:spPr>
            <a:xfrm>
              <a:off x="5979660" y="3459283"/>
              <a:ext cx="288862" cy="307777"/>
            </a:xfrm>
            <a:prstGeom prst="rect">
              <a:avLst/>
            </a:prstGeom>
            <a:noFill/>
          </p:spPr>
          <p:txBody>
            <a:bodyPr wrap="none" rtlCol="0">
              <a:spAutoFit/>
            </a:bodyPr>
            <a:lstStyle/>
            <a:p>
              <a:pPr algn="ctr"/>
              <a:r>
                <a:rPr lang="en-US" sz="1400" dirty="0">
                  <a:solidFill>
                    <a:schemeClr val="bg1"/>
                  </a:solidFill>
                </a:rPr>
                <a:t>=</a:t>
              </a:r>
              <a:endParaRPr lang="en-US" sz="1400" dirty="0" smtClean="0">
                <a:solidFill>
                  <a:schemeClr val="bg1"/>
                </a:solidFill>
              </a:endParaRPr>
            </a:p>
          </p:txBody>
        </p:sp>
      </p:grpSp>
      <p:sp>
        <p:nvSpPr>
          <p:cNvPr id="92" name="Teardrop 91"/>
          <p:cNvSpPr/>
          <p:nvPr/>
        </p:nvSpPr>
        <p:spPr>
          <a:xfrm rot="18900000">
            <a:off x="3052678" y="3592273"/>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ardrop 92"/>
          <p:cNvSpPr/>
          <p:nvPr/>
        </p:nvSpPr>
        <p:spPr>
          <a:xfrm rot="18900000">
            <a:off x="2989027" y="2393892"/>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p:cNvGrpSpPr/>
          <p:nvPr/>
        </p:nvGrpSpPr>
        <p:grpSpPr>
          <a:xfrm>
            <a:off x="3679684" y="3754502"/>
            <a:ext cx="1593085" cy="443726"/>
            <a:chOff x="6213824" y="2064226"/>
            <a:chExt cx="1565494" cy="443726"/>
          </a:xfrm>
          <a:solidFill>
            <a:srgbClr val="C00000"/>
          </a:solidFill>
        </p:grpSpPr>
        <p:sp>
          <p:nvSpPr>
            <p:cNvPr id="99" name="Shape 332"/>
            <p:cNvSpPr/>
            <p:nvPr/>
          </p:nvSpPr>
          <p:spPr>
            <a:xfrm>
              <a:off x="6213824" y="2064226"/>
              <a:ext cx="1565494" cy="443726"/>
            </a:xfrm>
            <a:prstGeom prst="roundRect">
              <a:avLst>
                <a:gd name="adj" fmla="val 4579"/>
              </a:avLst>
            </a:prstGeom>
            <a:grpFill/>
            <a:ln>
              <a:noFill/>
            </a:ln>
          </p:spPr>
          <p:txBody>
            <a:bodyPr lIns="320025" tIns="0" rIns="0" bIns="0" anchor="ctr" anchorCtr="0">
              <a:noAutofit/>
            </a:bodyPr>
            <a:lstStyle/>
            <a:p>
              <a:pPr marL="0" marR="0" lvl="0" indent="0" algn="l" rtl="0">
                <a:spcBef>
                  <a:spcPts val="0"/>
                </a:spcBef>
                <a:spcAft>
                  <a:spcPts val="0"/>
                </a:spcAft>
                <a:buSzPct val="25000"/>
                <a:buNone/>
              </a:pPr>
              <a:r>
                <a:rPr lang="en-US" sz="1200" i="0" u="none" strike="noStrike" cap="none" dirty="0" smtClean="0">
                  <a:solidFill>
                    <a:schemeClr val="lt1"/>
                  </a:solidFill>
                  <a:ea typeface="Arial"/>
                  <a:cs typeface="Arial"/>
                  <a:sym typeface="Arial"/>
                </a:rPr>
                <a:t>BBS / </a:t>
              </a:r>
              <a:r>
                <a:rPr lang="en-US" sz="1200" i="0" u="none" strike="noStrike" cap="none" dirty="0" err="1" smtClean="0">
                  <a:solidFill>
                    <a:schemeClr val="lt1"/>
                  </a:solidFill>
                  <a:ea typeface="Arial"/>
                  <a:cs typeface="Arial"/>
                  <a:sym typeface="Arial"/>
                </a:rPr>
                <a:t>etcd</a:t>
              </a:r>
              <a:endParaRPr lang="en-US" sz="1200" i="0" u="none" strike="noStrike" cap="none" dirty="0">
                <a:solidFill>
                  <a:schemeClr val="lt1"/>
                </a:solidFill>
                <a:ea typeface="Arial"/>
                <a:cs typeface="Arial"/>
                <a:sym typeface="Arial"/>
              </a:endParaRPr>
            </a:p>
          </p:txBody>
        </p:sp>
        <p:sp>
          <p:nvSpPr>
            <p:cNvPr id="100" name="Oval 194"/>
            <p:cNvSpPr/>
            <p:nvPr/>
          </p:nvSpPr>
          <p:spPr>
            <a:xfrm>
              <a:off x="6262475" y="2205128"/>
              <a:ext cx="192662" cy="163866"/>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3688853" y="4518562"/>
            <a:ext cx="1565494" cy="685830"/>
            <a:chOff x="6964479" y="2768711"/>
            <a:chExt cx="1565494" cy="685830"/>
          </a:xfrm>
          <a:solidFill>
            <a:srgbClr val="C00000"/>
          </a:solidFill>
        </p:grpSpPr>
        <p:sp>
          <p:nvSpPr>
            <p:cNvPr id="102" name="AutoShape 5"/>
            <p:cNvSpPr>
              <a:spLocks noChangeArrowheads="1"/>
            </p:cNvSpPr>
            <p:nvPr/>
          </p:nvSpPr>
          <p:spPr bwMode="auto">
            <a:xfrm>
              <a:off x="6964479" y="2768711"/>
              <a:ext cx="1565494" cy="685830"/>
            </a:xfrm>
            <a:prstGeom prst="roundRect">
              <a:avLst>
                <a:gd name="adj" fmla="val 7401"/>
              </a:avLst>
            </a:prstGeom>
            <a:grpFill/>
            <a:ln w="9360" cap="sq">
              <a:solidFill>
                <a:srgbClr val="FFFFFF"/>
              </a:solidFill>
              <a:miter lim="800000"/>
              <a:headEnd/>
              <a:tailEnd/>
            </a:ln>
            <a:effectLst>
              <a:outerShdw blurRad="63500" dist="75597" dir="1064680" algn="ctr" rotWithShape="0">
                <a:srgbClr val="808080">
                  <a:alpha val="35036"/>
                </a:srgbClr>
              </a:outerShdw>
            </a:effectLst>
          </p:spPr>
          <p:txBody>
            <a:bodyPr lIns="0" tIns="0" rIns="0" bIns="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FFFFFF"/>
                  </a:solidFill>
                </a:rPr>
                <a:t>Brain</a:t>
              </a:r>
              <a:endParaRPr lang="en-US" sz="1600" dirty="0">
                <a:solidFill>
                  <a:srgbClr val="FFFFFF"/>
                </a:solidFill>
              </a:endParaRPr>
            </a:p>
          </p:txBody>
        </p:sp>
        <p:sp>
          <p:nvSpPr>
            <p:cNvPr id="103" name="AutoShape 11"/>
            <p:cNvSpPr>
              <a:spLocks noChangeArrowheads="1"/>
            </p:cNvSpPr>
            <p:nvPr/>
          </p:nvSpPr>
          <p:spPr bwMode="auto">
            <a:xfrm>
              <a:off x="7138833" y="3041463"/>
              <a:ext cx="1191882" cy="274307"/>
            </a:xfrm>
            <a:prstGeom prst="roundRect">
              <a:avLst>
                <a:gd name="adj" fmla="val 347"/>
              </a:avLst>
            </a:prstGeom>
            <a:solidFill>
              <a:schemeClr val="accent1">
                <a:lumMod val="50000"/>
              </a:schemeClr>
            </a:solidFill>
            <a:ln w="9525" cap="flat">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smtClean="0">
                  <a:solidFill>
                    <a:srgbClr val="FFFFFF"/>
                  </a:solidFill>
                </a:rPr>
                <a:t>Auctioneer</a:t>
              </a:r>
              <a:endParaRPr lang="en-US" sz="1400" dirty="0">
                <a:solidFill>
                  <a:srgbClr val="FFFFFF"/>
                </a:solidFill>
              </a:endParaRPr>
            </a:p>
          </p:txBody>
        </p:sp>
        <p:sp>
          <p:nvSpPr>
            <p:cNvPr id="104" name="Shape 352"/>
            <p:cNvSpPr/>
            <p:nvPr/>
          </p:nvSpPr>
          <p:spPr>
            <a:xfrm>
              <a:off x="7200876" y="3111784"/>
              <a:ext cx="150755" cy="128310"/>
            </a:xfrm>
            <a:prstGeom prst="quadArrow">
              <a:avLst>
                <a:gd name="adj1" fmla="val 22500"/>
                <a:gd name="adj2" fmla="val 22500"/>
                <a:gd name="adj3" fmla="val 22500"/>
              </a:avLst>
            </a:prstGeom>
            <a:solidFill>
              <a:schemeClr val="bg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sp>
        <p:nvSpPr>
          <p:cNvPr id="105" name="TextBox 104"/>
          <p:cNvSpPr txBox="1"/>
          <p:nvPr/>
        </p:nvSpPr>
        <p:spPr>
          <a:xfrm>
            <a:off x="2700656" y="3000978"/>
            <a:ext cx="858468" cy="369332"/>
          </a:xfrm>
          <a:prstGeom prst="rect">
            <a:avLst/>
          </a:prstGeom>
          <a:noFill/>
        </p:spPr>
        <p:txBody>
          <a:bodyPr wrap="square" rtlCol="0">
            <a:spAutoFit/>
          </a:bodyPr>
          <a:lstStyle/>
          <a:p>
            <a:r>
              <a:rPr lang="en-US" dirty="0" smtClean="0"/>
              <a:t>Stage</a:t>
            </a:r>
            <a:endParaRPr lang="en-US" dirty="0"/>
          </a:p>
        </p:txBody>
      </p:sp>
      <p:sp>
        <p:nvSpPr>
          <p:cNvPr id="106" name="TextBox 105"/>
          <p:cNvSpPr txBox="1"/>
          <p:nvPr/>
        </p:nvSpPr>
        <p:spPr>
          <a:xfrm>
            <a:off x="4227081" y="5172757"/>
            <a:ext cx="876443" cy="369332"/>
          </a:xfrm>
          <a:prstGeom prst="rect">
            <a:avLst/>
          </a:prstGeom>
          <a:noFill/>
        </p:spPr>
        <p:txBody>
          <a:bodyPr wrap="square" rtlCol="0">
            <a:spAutoFit/>
          </a:bodyPr>
          <a:lstStyle/>
          <a:p>
            <a:r>
              <a:rPr lang="en-US" dirty="0" smtClean="0"/>
              <a:t>Task</a:t>
            </a:r>
            <a:endParaRPr lang="en-US" dirty="0"/>
          </a:p>
        </p:txBody>
      </p:sp>
      <p:cxnSp>
        <p:nvCxnSpPr>
          <p:cNvPr id="107" name="Shape 334"/>
          <p:cNvCxnSpPr>
            <a:stCxn id="99" idx="0"/>
            <a:endCxn id="71" idx="2"/>
          </p:cNvCxnSpPr>
          <p:nvPr/>
        </p:nvCxnSpPr>
        <p:spPr>
          <a:xfrm flipV="1">
            <a:off x="4476227" y="3415198"/>
            <a:ext cx="7738" cy="339304"/>
          </a:xfrm>
          <a:prstGeom prst="straightConnector1">
            <a:avLst/>
          </a:prstGeom>
          <a:noFill/>
          <a:ln w="19050" cap="flat" cmpd="sng">
            <a:solidFill>
              <a:schemeClr val="accent1"/>
            </a:solidFill>
            <a:prstDash val="solid"/>
            <a:round/>
            <a:headEnd type="stealth" w="lg" len="lg"/>
            <a:tailEnd type="none" w="med" len="med"/>
          </a:ln>
        </p:spPr>
      </p:cxnSp>
      <p:cxnSp>
        <p:nvCxnSpPr>
          <p:cNvPr id="109" name="Shape 334"/>
          <p:cNvCxnSpPr>
            <a:stCxn id="102" idx="0"/>
          </p:cNvCxnSpPr>
          <p:nvPr/>
        </p:nvCxnSpPr>
        <p:spPr>
          <a:xfrm flipV="1">
            <a:off x="4471600" y="4198228"/>
            <a:ext cx="0" cy="320334"/>
          </a:xfrm>
          <a:prstGeom prst="straightConnector1">
            <a:avLst/>
          </a:prstGeom>
          <a:noFill/>
          <a:ln w="19050" cap="flat" cmpd="sng">
            <a:solidFill>
              <a:schemeClr val="accent1"/>
            </a:solidFill>
            <a:prstDash val="solid"/>
            <a:round/>
            <a:headEnd type="stealth" w="lg" len="lg"/>
            <a:tailEnd type="none" w="med" len="med"/>
          </a:ln>
        </p:spPr>
      </p:cxnSp>
      <p:cxnSp>
        <p:nvCxnSpPr>
          <p:cNvPr id="110" name="Shape 334"/>
          <p:cNvCxnSpPr>
            <a:endCxn id="102" idx="1"/>
          </p:cNvCxnSpPr>
          <p:nvPr/>
        </p:nvCxnSpPr>
        <p:spPr>
          <a:xfrm>
            <a:off x="3341880" y="4861477"/>
            <a:ext cx="346973" cy="0"/>
          </a:xfrm>
          <a:prstGeom prst="straightConnector1">
            <a:avLst/>
          </a:prstGeom>
          <a:noFill/>
          <a:ln w="19050" cap="flat" cmpd="sng">
            <a:solidFill>
              <a:schemeClr val="accent1"/>
            </a:solidFill>
            <a:prstDash val="solid"/>
            <a:round/>
            <a:headEnd type="stealth" w="lg" len="lg"/>
            <a:tailEnd type="none" w="med" len="med"/>
          </a:ln>
        </p:spPr>
      </p:cxnSp>
      <p:sp>
        <p:nvSpPr>
          <p:cNvPr id="111" name="TextBox 110"/>
          <p:cNvSpPr txBox="1"/>
          <p:nvPr/>
        </p:nvSpPr>
        <p:spPr>
          <a:xfrm>
            <a:off x="6180386" y="4158947"/>
            <a:ext cx="2735013" cy="1661993"/>
          </a:xfrm>
          <a:prstGeom prst="rect">
            <a:avLst/>
          </a:prstGeom>
          <a:noFill/>
        </p:spPr>
        <p:txBody>
          <a:bodyPr wrap="square" lIns="0" tIns="0" rIns="0" bIns="0" rtlCol="0">
            <a:spAutoFit/>
          </a:bodyPr>
          <a:lstStyle/>
          <a:p>
            <a:pPr>
              <a:lnSpc>
                <a:spcPct val="150000"/>
              </a:lnSpc>
            </a:pPr>
            <a:r>
              <a:rPr lang="en-US" dirty="0" smtClean="0"/>
              <a:t>Upload App</a:t>
            </a:r>
          </a:p>
          <a:p>
            <a:pPr>
              <a:lnSpc>
                <a:spcPct val="150000"/>
              </a:lnSpc>
            </a:pPr>
            <a:r>
              <a:rPr lang="en-US" dirty="0" smtClean="0"/>
              <a:t>Create Record and Route</a:t>
            </a:r>
          </a:p>
          <a:p>
            <a:pPr>
              <a:lnSpc>
                <a:spcPct val="150000"/>
              </a:lnSpc>
            </a:pPr>
            <a:r>
              <a:rPr lang="en-US" dirty="0" smtClean="0"/>
              <a:t>Stage application</a:t>
            </a:r>
          </a:p>
          <a:p>
            <a:pPr>
              <a:lnSpc>
                <a:spcPct val="150000"/>
              </a:lnSpc>
            </a:pPr>
            <a:r>
              <a:rPr lang="en-US" dirty="0" smtClean="0"/>
              <a:t>Deploy application</a:t>
            </a:r>
          </a:p>
        </p:txBody>
      </p:sp>
      <p:sp>
        <p:nvSpPr>
          <p:cNvPr id="114" name="TextBox 113"/>
          <p:cNvSpPr txBox="1"/>
          <p:nvPr/>
        </p:nvSpPr>
        <p:spPr>
          <a:xfrm>
            <a:off x="2700656" y="3023660"/>
            <a:ext cx="935848" cy="369332"/>
          </a:xfrm>
          <a:prstGeom prst="rect">
            <a:avLst/>
          </a:prstGeom>
          <a:noFill/>
        </p:spPr>
        <p:txBody>
          <a:bodyPr wrap="square" rtlCol="0">
            <a:spAutoFit/>
          </a:bodyPr>
          <a:lstStyle/>
          <a:p>
            <a:r>
              <a:rPr lang="en-US" dirty="0" smtClean="0"/>
              <a:t>Deploy</a:t>
            </a:r>
            <a:endParaRPr lang="en-US" dirty="0"/>
          </a:p>
        </p:txBody>
      </p:sp>
      <p:sp>
        <p:nvSpPr>
          <p:cNvPr id="115" name="TextBox 114"/>
          <p:cNvSpPr txBox="1"/>
          <p:nvPr/>
        </p:nvSpPr>
        <p:spPr>
          <a:xfrm>
            <a:off x="4344433" y="5202764"/>
            <a:ext cx="663467" cy="307777"/>
          </a:xfrm>
          <a:prstGeom prst="rect">
            <a:avLst/>
          </a:prstGeom>
          <a:noFill/>
        </p:spPr>
        <p:txBody>
          <a:bodyPr wrap="square" rtlCol="0">
            <a:spAutoFit/>
          </a:bodyPr>
          <a:lstStyle/>
          <a:p>
            <a:r>
              <a:rPr lang="en-US" dirty="0" smtClean="0"/>
              <a:t>LRP</a:t>
            </a:r>
            <a:endParaRPr lang="en-US" dirty="0"/>
          </a:p>
        </p:txBody>
      </p:sp>
      <p:sp>
        <p:nvSpPr>
          <p:cNvPr id="118" name="Rounded Rectangle 117"/>
          <p:cNvSpPr>
            <a:spLocks noChangeArrowheads="1"/>
          </p:cNvSpPr>
          <p:nvPr/>
        </p:nvSpPr>
        <p:spPr bwMode="auto">
          <a:xfrm>
            <a:off x="3696713" y="2255078"/>
            <a:ext cx="1533402"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dirty="0" smtClean="0">
                <a:solidFill>
                  <a:schemeClr val="bg1"/>
                </a:solidFill>
                <a:latin typeface="+mn-lt"/>
                <a:ea typeface="+mn-ea"/>
              </a:rPr>
              <a:t>CC Database</a:t>
            </a:r>
            <a:endParaRPr lang="en-US" sz="1200" dirty="0">
              <a:solidFill>
                <a:schemeClr val="bg1"/>
              </a:solidFill>
              <a:latin typeface="+mn-lt"/>
              <a:ea typeface="+mn-ea"/>
            </a:endParaRPr>
          </a:p>
        </p:txBody>
      </p:sp>
      <p:sp>
        <p:nvSpPr>
          <p:cNvPr id="119" name="Oval 194"/>
          <p:cNvSpPr/>
          <p:nvPr/>
        </p:nvSpPr>
        <p:spPr>
          <a:xfrm>
            <a:off x="3759792" y="2369851"/>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rot="16200000">
            <a:off x="-52930" y="4309804"/>
            <a:ext cx="1695336" cy="276999"/>
          </a:xfrm>
          <a:prstGeom prst="rect">
            <a:avLst/>
          </a:prstGeom>
          <a:noFill/>
        </p:spPr>
        <p:txBody>
          <a:bodyPr wrap="none" rtlCol="0">
            <a:spAutoFit/>
          </a:bodyPr>
          <a:lstStyle/>
          <a:p>
            <a:r>
              <a:rPr lang="en-US" sz="1200" dirty="0"/>
              <a:t>m</a:t>
            </a:r>
            <a:r>
              <a:rPr lang="en-US" sz="1200" dirty="0" smtClean="0"/>
              <a:t>yapp.cf.verizon.com</a:t>
            </a:r>
            <a:endParaRPr lang="en-US" sz="1200" dirty="0"/>
          </a:p>
        </p:txBody>
      </p:sp>
      <p:sp>
        <p:nvSpPr>
          <p:cNvPr id="129" name="TextBox 128"/>
          <p:cNvSpPr txBox="1"/>
          <p:nvPr/>
        </p:nvSpPr>
        <p:spPr>
          <a:xfrm>
            <a:off x="7166514" y="2530875"/>
            <a:ext cx="1889189" cy="1200329"/>
          </a:xfrm>
          <a:prstGeom prst="rect">
            <a:avLst/>
          </a:prstGeom>
          <a:solidFill>
            <a:schemeClr val="tx1"/>
          </a:solidFill>
          <a:ln w="19050">
            <a:solidFill>
              <a:schemeClr val="accent2">
                <a:lumMod val="50000"/>
              </a:schemeClr>
            </a:solidFill>
          </a:ln>
        </p:spPr>
        <p:txBody>
          <a:bodyPr wrap="square" rtlCol="0" anchor="b">
            <a:spAutoFit/>
          </a:bodyPr>
          <a:lstStyle/>
          <a:p>
            <a:endParaRPr lang="en-US" dirty="0" smtClean="0">
              <a:solidFill>
                <a:schemeClr val="bg2"/>
              </a:solidFill>
              <a:latin typeface="Consolas" panose="020B0609020204030204" pitchFamily="49" charset="0"/>
            </a:endParaRPr>
          </a:p>
          <a:p>
            <a:endParaRPr lang="en-US" dirty="0">
              <a:solidFill>
                <a:schemeClr val="bg2"/>
              </a:solidFill>
              <a:latin typeface="Consolas" panose="020B0609020204030204" pitchFamily="49" charset="0"/>
            </a:endParaRPr>
          </a:p>
          <a:p>
            <a:endParaRPr lang="en-US" dirty="0" smtClean="0">
              <a:solidFill>
                <a:schemeClr val="bg2"/>
              </a:solidFill>
              <a:latin typeface="Consolas" panose="020B0609020204030204" pitchFamily="49" charset="0"/>
            </a:endParaRPr>
          </a:p>
          <a:p>
            <a:r>
              <a:rPr lang="en-US" dirty="0" smtClean="0">
                <a:solidFill>
                  <a:schemeClr val="bg2"/>
                </a:solidFill>
                <a:latin typeface="Consolas" panose="020B0609020204030204" pitchFamily="49" charset="0"/>
              </a:rPr>
              <a:t>~&gt;</a:t>
            </a:r>
          </a:p>
        </p:txBody>
      </p:sp>
      <p:sp>
        <p:nvSpPr>
          <p:cNvPr id="134" name="Snip Single Corner Rectangle 133"/>
          <p:cNvSpPr/>
          <p:nvPr/>
        </p:nvSpPr>
        <p:spPr>
          <a:xfrm>
            <a:off x="4888185" y="3196172"/>
            <a:ext cx="182372" cy="198704"/>
          </a:xfrm>
          <a:prstGeom prst="snip1Rect">
            <a:avLst>
              <a:gd name="adj" fmla="val 50000"/>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sp>
        <p:nvSpPr>
          <p:cNvPr id="136" name="Snip Single Corner Rectangle 135"/>
          <p:cNvSpPr/>
          <p:nvPr/>
        </p:nvSpPr>
        <p:spPr>
          <a:xfrm>
            <a:off x="4888185" y="3188760"/>
            <a:ext cx="182372" cy="198704"/>
          </a:xfrm>
          <a:prstGeom prst="snip1Rect">
            <a:avLst>
              <a:gd name="adj" fmla="val 49310"/>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sp>
        <p:nvSpPr>
          <p:cNvPr id="139" name="TextBox 138"/>
          <p:cNvSpPr txBox="1"/>
          <p:nvPr/>
        </p:nvSpPr>
        <p:spPr>
          <a:xfrm>
            <a:off x="7505700" y="3356280"/>
            <a:ext cx="1071127" cy="369332"/>
          </a:xfrm>
          <a:prstGeom prst="rect">
            <a:avLst/>
          </a:prstGeom>
          <a:noFill/>
        </p:spPr>
        <p:txBody>
          <a:bodyPr wrap="none" rtlCol="0">
            <a:spAutoFit/>
          </a:bodyPr>
          <a:lstStyle/>
          <a:p>
            <a:r>
              <a:rPr lang="en-US" dirty="0">
                <a:solidFill>
                  <a:schemeClr val="bg2"/>
                </a:solidFill>
                <a:latin typeface="Consolas" panose="020B0609020204030204" pitchFamily="49" charset="0"/>
              </a:rPr>
              <a:t>c</a:t>
            </a:r>
            <a:r>
              <a:rPr lang="en-US" dirty="0" smtClean="0">
                <a:solidFill>
                  <a:schemeClr val="bg2"/>
                </a:solidFill>
                <a:latin typeface="Consolas" panose="020B0609020204030204" pitchFamily="49" charset="0"/>
              </a:rPr>
              <a:t>f push</a:t>
            </a:r>
            <a:endParaRPr lang="en-US" dirty="0">
              <a:solidFill>
                <a:schemeClr val="bg2"/>
              </a:solidFill>
              <a:latin typeface="Consolas" panose="020B0609020204030204" pitchFamily="49" charset="0"/>
            </a:endParaRPr>
          </a:p>
        </p:txBody>
      </p:sp>
      <p:sp>
        <p:nvSpPr>
          <p:cNvPr id="141" name="Teardrop 140"/>
          <p:cNvSpPr/>
          <p:nvPr/>
        </p:nvSpPr>
        <p:spPr>
          <a:xfrm rot="18900000">
            <a:off x="2983867" y="2393892"/>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ardrop 141"/>
          <p:cNvSpPr/>
          <p:nvPr/>
        </p:nvSpPr>
        <p:spPr>
          <a:xfrm rot="18900000">
            <a:off x="2983869" y="2385905"/>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p:cNvSpPr txBox="1"/>
          <p:nvPr/>
        </p:nvSpPr>
        <p:spPr>
          <a:xfrm>
            <a:off x="5825761" y="4237214"/>
            <a:ext cx="365806" cy="369332"/>
          </a:xfrm>
          <a:prstGeom prst="rect">
            <a:avLst/>
          </a:prstGeom>
          <a:noFill/>
        </p:spPr>
        <p:txBody>
          <a:bodyPr wrap="none" rtlCol="0">
            <a:spAutoFit/>
          </a:bodyPr>
          <a:lstStyle/>
          <a:p>
            <a:r>
              <a:rPr lang="en-US" dirty="0" smtClean="0">
                <a:sym typeface="Wingdings"/>
              </a:rPr>
              <a:t></a:t>
            </a:r>
            <a:endParaRPr lang="en-US" dirty="0"/>
          </a:p>
        </p:txBody>
      </p:sp>
      <p:sp>
        <p:nvSpPr>
          <p:cNvPr id="144" name="TextBox 143"/>
          <p:cNvSpPr txBox="1"/>
          <p:nvPr/>
        </p:nvSpPr>
        <p:spPr>
          <a:xfrm>
            <a:off x="5814581" y="4620611"/>
            <a:ext cx="365806" cy="369332"/>
          </a:xfrm>
          <a:prstGeom prst="rect">
            <a:avLst/>
          </a:prstGeom>
          <a:noFill/>
        </p:spPr>
        <p:txBody>
          <a:bodyPr wrap="none" rtlCol="0">
            <a:spAutoFit/>
          </a:bodyPr>
          <a:lstStyle/>
          <a:p>
            <a:r>
              <a:rPr lang="en-US" dirty="0" smtClean="0">
                <a:sym typeface="Wingdings"/>
              </a:rPr>
              <a:t></a:t>
            </a:r>
            <a:endParaRPr lang="en-US" dirty="0"/>
          </a:p>
        </p:txBody>
      </p:sp>
      <p:sp>
        <p:nvSpPr>
          <p:cNvPr id="145" name="TextBox 144"/>
          <p:cNvSpPr txBox="1"/>
          <p:nvPr/>
        </p:nvSpPr>
        <p:spPr>
          <a:xfrm>
            <a:off x="5825761" y="5044687"/>
            <a:ext cx="365806" cy="369332"/>
          </a:xfrm>
          <a:prstGeom prst="rect">
            <a:avLst/>
          </a:prstGeom>
          <a:noFill/>
        </p:spPr>
        <p:txBody>
          <a:bodyPr wrap="none" rtlCol="0">
            <a:spAutoFit/>
          </a:bodyPr>
          <a:lstStyle/>
          <a:p>
            <a:r>
              <a:rPr lang="en-US" dirty="0" smtClean="0">
                <a:sym typeface="Wingdings"/>
              </a:rPr>
              <a:t></a:t>
            </a:r>
            <a:endParaRPr lang="en-US" dirty="0"/>
          </a:p>
        </p:txBody>
      </p:sp>
      <p:sp>
        <p:nvSpPr>
          <p:cNvPr id="146" name="TextBox 145"/>
          <p:cNvSpPr txBox="1"/>
          <p:nvPr/>
        </p:nvSpPr>
        <p:spPr>
          <a:xfrm>
            <a:off x="5825761" y="5451608"/>
            <a:ext cx="365806" cy="369332"/>
          </a:xfrm>
          <a:prstGeom prst="rect">
            <a:avLst/>
          </a:prstGeom>
          <a:noFill/>
        </p:spPr>
        <p:txBody>
          <a:bodyPr wrap="none" rtlCol="0">
            <a:spAutoFit/>
          </a:bodyPr>
          <a:lstStyle/>
          <a:p>
            <a:r>
              <a:rPr lang="en-US" dirty="0" smtClean="0">
                <a:sym typeface="Wingdings"/>
              </a:rPr>
              <a:t></a:t>
            </a:r>
            <a:endParaRPr lang="en-US" dirty="0"/>
          </a:p>
        </p:txBody>
      </p:sp>
      <p:pic>
        <p:nvPicPr>
          <p:cNvPr id="2050" name="Picture 2" descr="C:\Users\V412810\Pictures\CloudFoundaryCorp_rgb-1024x13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1378" y="1219200"/>
            <a:ext cx="3188338" cy="423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11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wipe(left)">
                                      <p:cBhvr>
                                        <p:cTn id="7" dur="500"/>
                                        <p:tgtEl>
                                          <p:spTgt spid="139"/>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1">
                                            <p:txEl>
                                              <p:pRg st="0" end="0"/>
                                            </p:txEl>
                                          </p:spTgt>
                                        </p:tgtEl>
                                        <p:attrNameLst>
                                          <p:attrName>style.visibility</p:attrName>
                                        </p:attrNameLst>
                                      </p:cBhvr>
                                      <p:to>
                                        <p:strVal val="visible"/>
                                      </p:to>
                                    </p:set>
                                    <p:animEffect transition="in" filter="dissolve">
                                      <p:cBhvr>
                                        <p:cTn id="11" dur="500"/>
                                        <p:tgtEl>
                                          <p:spTgt spid="111">
                                            <p:txEl>
                                              <p:pRg st="0" end="0"/>
                                            </p:txEl>
                                          </p:spTgt>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right)">
                                      <p:cBhvr>
                                        <p:cTn id="15" dur="500"/>
                                        <p:tgtEl>
                                          <p:spTgt spid="58"/>
                                        </p:tgtEl>
                                      </p:cBhvr>
                                    </p:animEffect>
                                  </p:childTnLst>
                                </p:cTn>
                              </p:par>
                            </p:childTnLst>
                          </p:cTn>
                        </p:par>
                        <p:par>
                          <p:cTn id="16" fill="hold">
                            <p:stCondLst>
                              <p:cond delay="1500"/>
                            </p:stCondLst>
                            <p:childTnLst>
                              <p:par>
                                <p:cTn id="17" presetID="0" presetClass="path" presetSubtype="0" accel="50000" decel="50000" fill="hold" grpId="0" nodeType="afterEffect">
                                  <p:stCondLst>
                                    <p:cond delay="1000"/>
                                  </p:stCondLst>
                                  <p:childTnLst>
                                    <p:animMotion origin="layout" path="M -0.00174 -0.00116 C -0.03108 -0.00093 -0.13993 0.00093 -0.17813 0.00093 C -0.21632 0.00093 -0.21979 -0.00069 -0.23073 -0.00116 " pathEditMode="relative" rAng="0" ptsTypes="aaa">
                                      <p:cBhvr>
                                        <p:cTn id="18" dur="2100" fill="hold"/>
                                        <p:tgtEl>
                                          <p:spTgt spid="86"/>
                                        </p:tgtEl>
                                        <p:attrNameLst>
                                          <p:attrName>ppt_x</p:attrName>
                                          <p:attrName>ppt_y</p:attrName>
                                        </p:attrNameLst>
                                      </p:cBhvr>
                                      <p:rCtr x="-11458" y="93"/>
                                    </p:animMotion>
                                  </p:childTnLst>
                                </p:cTn>
                              </p:par>
                              <p:par>
                                <p:cTn id="19" presetID="0" presetClass="path" presetSubtype="0" accel="50000" decel="50000" fill="hold" grpId="0" nodeType="withEffect">
                                  <p:stCondLst>
                                    <p:cond delay="1000"/>
                                  </p:stCondLst>
                                  <p:childTnLst>
                                    <p:animMotion origin="layout" path="M 5E-6 2.22222E-6 C -0.03194 2.22222E-6 -0.15087 2.22222E-6 -0.19063 2.22222E-6 " pathEditMode="relative" rAng="0" ptsTypes="aa">
                                      <p:cBhvr>
                                        <p:cTn id="20" dur="1900" fill="hold"/>
                                        <p:tgtEl>
                                          <p:spTgt spid="85"/>
                                        </p:tgtEl>
                                        <p:attrNameLst>
                                          <p:attrName>ppt_x</p:attrName>
                                          <p:attrName>ppt_y</p:attrName>
                                        </p:attrNameLst>
                                      </p:cBhvr>
                                      <p:rCtr x="-9531" y="0"/>
                                    </p:animMotion>
                                  </p:childTnLst>
                                </p:cTn>
                              </p:par>
                            </p:childTnLst>
                          </p:cTn>
                        </p:par>
                        <p:par>
                          <p:cTn id="21" fill="hold">
                            <p:stCondLst>
                              <p:cond delay="4600"/>
                            </p:stCondLst>
                            <p:childTnLst>
                              <p:par>
                                <p:cTn id="22" presetID="59" presetClass="path" presetSubtype="0" accel="50000" decel="50000" fill="hold" grpId="1" nodeType="afterEffect">
                                  <p:stCondLst>
                                    <p:cond delay="500"/>
                                  </p:stCondLst>
                                  <p:childTnLst>
                                    <p:animMotion origin="layout" path="M -0.22847 -0.00139 C -0.25886 -0.00208 -0.33768 -0.03565 -0.36059 -0.05509 C -0.38299 -0.0743 -0.36181 -0.10393 -0.36285 -0.11713 " pathEditMode="relative" rAng="0" ptsTypes="faf">
                                      <p:cBhvr>
                                        <p:cTn id="23" dur="2000" fill="hold"/>
                                        <p:tgtEl>
                                          <p:spTgt spid="86"/>
                                        </p:tgtEl>
                                        <p:attrNameLst>
                                          <p:attrName>ppt_x</p:attrName>
                                          <p:attrName>ppt_y</p:attrName>
                                        </p:attrNameLst>
                                      </p:cBhvr>
                                      <p:rCtr x="-7726" y="-5787"/>
                                    </p:animMotion>
                                  </p:childTnLst>
                                </p:cTn>
                              </p:par>
                            </p:childTnLst>
                          </p:cTn>
                        </p:par>
                        <p:par>
                          <p:cTn id="24" fill="hold">
                            <p:stCondLst>
                              <p:cond delay="7100"/>
                            </p:stCondLst>
                            <p:childTnLst>
                              <p:par>
                                <p:cTn id="25" presetID="10" presetClass="entr" presetSubtype="0" fill="hold" grpId="0" nodeType="afterEffect">
                                  <p:stCondLst>
                                    <p:cond delay="0"/>
                                  </p:stCondLst>
                                  <p:childTnLst>
                                    <p:set>
                                      <p:cBhvr>
                                        <p:cTn id="26" dur="1" fill="hold">
                                          <p:stCondLst>
                                            <p:cond delay="0"/>
                                          </p:stCondLst>
                                        </p:cTn>
                                        <p:tgtEl>
                                          <p:spTgt spid="143"/>
                                        </p:tgtEl>
                                        <p:attrNameLst>
                                          <p:attrName>style.visibility</p:attrName>
                                        </p:attrNameLst>
                                      </p:cBhvr>
                                      <p:to>
                                        <p:strVal val="visible"/>
                                      </p:to>
                                    </p:set>
                                    <p:animEffect transition="in" filter="fade">
                                      <p:cBhvr>
                                        <p:cTn id="27" dur="500"/>
                                        <p:tgtEl>
                                          <p:spTgt spid="14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1">
                                            <p:txEl>
                                              <p:pRg st="1" end="1"/>
                                            </p:txEl>
                                          </p:spTgt>
                                        </p:tgtEl>
                                        <p:attrNameLst>
                                          <p:attrName>style.visibility</p:attrName>
                                        </p:attrNameLst>
                                      </p:cBhvr>
                                      <p:to>
                                        <p:strVal val="visible"/>
                                      </p:to>
                                    </p:set>
                                    <p:animEffect transition="in" filter="dissolve">
                                      <p:cBhvr>
                                        <p:cTn id="32" dur="500"/>
                                        <p:tgtEl>
                                          <p:spTgt spid="111">
                                            <p:txEl>
                                              <p:pRg st="1" end="1"/>
                                            </p:txEl>
                                          </p:spTgt>
                                        </p:tgtEl>
                                      </p:cBhvr>
                                    </p:animEffect>
                                  </p:childTnLst>
                                </p:cTn>
                              </p:par>
                            </p:childTnLst>
                          </p:cTn>
                        </p:par>
                        <p:par>
                          <p:cTn id="33" fill="hold">
                            <p:stCondLst>
                              <p:cond delay="500"/>
                            </p:stCondLst>
                            <p:childTnLst>
                              <p:par>
                                <p:cTn id="34" presetID="1" presetClass="exit" presetSubtype="0" fill="hold" grpId="1" nodeType="afterEffect">
                                  <p:stCondLst>
                                    <p:cond delay="1000"/>
                                  </p:stCondLst>
                                  <p:childTnLst>
                                    <p:set>
                                      <p:cBhvr>
                                        <p:cTn id="35" dur="1" fill="hold">
                                          <p:stCondLst>
                                            <p:cond delay="0"/>
                                          </p:stCondLst>
                                        </p:cTn>
                                        <p:tgtEl>
                                          <p:spTgt spid="85"/>
                                        </p:tgtEl>
                                        <p:attrNameLst>
                                          <p:attrName>style.visibility</p:attrName>
                                        </p:attrNameLst>
                                      </p:cBhvr>
                                      <p:to>
                                        <p:strVal val="hidden"/>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50" presetClass="path" presetSubtype="0" accel="50000" decel="50000" fill="hold" grpId="1" nodeType="withEffect">
                                  <p:stCondLst>
                                    <p:cond delay="0"/>
                                  </p:stCondLst>
                                  <p:childTnLst>
                                    <p:animMotion origin="layout" path="M 1.94444E-6 4.44444E-6 L 0.00521 -0.05834 C 0.00764 -0.07801 0.01111 -0.10556 0.01406 -0.11806 " pathEditMode="relative" rAng="0" ptsTypes="FaF">
                                      <p:cBhvr>
                                        <p:cTn id="42" dur="2000" fill="hold"/>
                                        <p:tgtEl>
                                          <p:spTgt spid="134"/>
                                        </p:tgtEl>
                                        <p:attrNameLst>
                                          <p:attrName>ppt_x</p:attrName>
                                          <p:attrName>ppt_y</p:attrName>
                                        </p:attrNameLst>
                                      </p:cBhvr>
                                      <p:rCtr x="694" y="-5903"/>
                                    </p:animMotion>
                                  </p:childTnLst>
                                </p:cTn>
                              </p:par>
                              <p:par>
                                <p:cTn id="43" presetID="37" presetClass="path" presetSubtype="0" accel="50000" decel="50000" fill="hold" grpId="1" nodeType="withEffect">
                                  <p:stCondLst>
                                    <p:cond delay="0"/>
                                  </p:stCondLst>
                                  <p:childTnLst>
                                    <p:animMotion origin="layout" path="M -0.00035 1.85185E-6 C -0.01684 0.00231 -0.05816 0.02129 -0.10035 0.02685 C -0.14254 0.03241 -0.19358 0.03796 -0.25347 0.03287 C -0.31337 0.02778 -0.42587 0.00208 -0.46024 -0.00394 " pathEditMode="relative" rAng="0" ptsTypes="faaf">
                                      <p:cBhvr>
                                        <p:cTn id="44" dur="2000" fill="hold"/>
                                        <p:tgtEl>
                                          <p:spTgt spid="136"/>
                                        </p:tgtEl>
                                        <p:attrNameLst>
                                          <p:attrName>ppt_x</p:attrName>
                                          <p:attrName>ppt_y</p:attrName>
                                        </p:attrNameLst>
                                      </p:cBhvr>
                                      <p:rCtr x="-23003" y="1690"/>
                                    </p:animMotion>
                                  </p:childTnLst>
                                </p:cTn>
                              </p:par>
                            </p:childTnLst>
                          </p:cTn>
                        </p:par>
                        <p:par>
                          <p:cTn id="45" fill="hold">
                            <p:stCondLst>
                              <p:cond delay="3500"/>
                            </p:stCondLst>
                            <p:childTnLst>
                              <p:par>
                                <p:cTn id="46" presetID="9" presetClass="entr" presetSubtype="0" fill="hold" grpId="0"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par>
                          <p:cTn id="49" fill="hold">
                            <p:stCondLst>
                              <p:cond delay="4000"/>
                            </p:stCondLst>
                            <p:childTnLst>
                              <p:par>
                                <p:cTn id="50" presetID="10" presetClass="entr" presetSubtype="0" fill="hold" grpId="0" nodeType="afterEffect">
                                  <p:stCondLst>
                                    <p:cond delay="0"/>
                                  </p:stCondLst>
                                  <p:childTnLst>
                                    <p:set>
                                      <p:cBhvr>
                                        <p:cTn id="51" dur="1" fill="hold">
                                          <p:stCondLst>
                                            <p:cond delay="0"/>
                                          </p:stCondLst>
                                        </p:cTn>
                                        <p:tgtEl>
                                          <p:spTgt spid="144"/>
                                        </p:tgtEl>
                                        <p:attrNameLst>
                                          <p:attrName>style.visibility</p:attrName>
                                        </p:attrNameLst>
                                      </p:cBhvr>
                                      <p:to>
                                        <p:strVal val="visible"/>
                                      </p:to>
                                    </p:set>
                                    <p:animEffect transition="in" filter="fade">
                                      <p:cBhvr>
                                        <p:cTn id="52" dur="500"/>
                                        <p:tgtEl>
                                          <p:spTgt spid="14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11">
                                            <p:txEl>
                                              <p:pRg st="2" end="2"/>
                                            </p:txEl>
                                          </p:spTgt>
                                        </p:tgtEl>
                                        <p:attrNameLst>
                                          <p:attrName>style.visibility</p:attrName>
                                        </p:attrNameLst>
                                      </p:cBhvr>
                                      <p:to>
                                        <p:strVal val="visible"/>
                                      </p:to>
                                    </p:set>
                                    <p:animEffect transition="in" filter="dissolve">
                                      <p:cBhvr>
                                        <p:cTn id="57" dur="500"/>
                                        <p:tgtEl>
                                          <p:spTgt spid="111">
                                            <p:txEl>
                                              <p:pRg st="2" end="2"/>
                                            </p:txEl>
                                          </p:spTgt>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05"/>
                                        </p:tgtEl>
                                        <p:attrNameLst>
                                          <p:attrName>style.visibility</p:attrName>
                                        </p:attrNameLst>
                                      </p:cBhvr>
                                      <p:to>
                                        <p:strVal val="visible"/>
                                      </p:to>
                                    </p:set>
                                    <p:animEffect transition="in" filter="dissolve">
                                      <p:cBhvr>
                                        <p:cTn id="60" dur="500"/>
                                        <p:tgtEl>
                                          <p:spTgt spid="105"/>
                                        </p:tgtEl>
                                      </p:cBhvr>
                                    </p:animEffect>
                                  </p:childTnLst>
                                </p:cTn>
                              </p:par>
                            </p:childTnLst>
                          </p:cTn>
                        </p:par>
                        <p:par>
                          <p:cTn id="61" fill="hold">
                            <p:stCondLst>
                              <p:cond delay="500"/>
                            </p:stCondLst>
                            <p:childTnLst>
                              <p:par>
                                <p:cTn id="62" presetID="0" presetClass="path" presetSubtype="0" accel="50000" decel="50000" fill="hold" grpId="1" nodeType="afterEffect">
                                  <p:stCondLst>
                                    <p:cond delay="0"/>
                                  </p:stCondLst>
                                  <p:childTnLst>
                                    <p:animMotion origin="layout" path="M -1.11111E-6 -1.85185E-6 C -0.00017 0.01898 -0.00764 0.05579 -0.00069 0.11343 C 0.00625 0.17107 0.01528 0.31019 0.04202 0.34537 C 0.06875 0.38056 0.13524 0.32894 0.15972 0.32454 " pathEditMode="relative" rAng="0" ptsTypes="aaaa">
                                      <p:cBhvr>
                                        <p:cTn id="63" dur="2000" fill="hold"/>
                                        <p:tgtEl>
                                          <p:spTgt spid="105"/>
                                        </p:tgtEl>
                                        <p:attrNameLst>
                                          <p:attrName>ppt_x</p:attrName>
                                          <p:attrName>ppt_y</p:attrName>
                                        </p:attrNameLst>
                                      </p:cBhvr>
                                      <p:rCtr x="7604" y="19028"/>
                                    </p:animMotion>
                                  </p:childTnLst>
                                </p:cTn>
                              </p:par>
                            </p:childTnLst>
                          </p:cTn>
                        </p:par>
                        <p:par>
                          <p:cTn id="64" fill="hold">
                            <p:stCondLst>
                              <p:cond delay="2500"/>
                            </p:stCondLst>
                            <p:childTnLst>
                              <p:par>
                                <p:cTn id="65" presetID="9" presetClass="exit" presetSubtype="0" fill="hold" grpId="2" nodeType="afterEffect">
                                  <p:stCondLst>
                                    <p:cond delay="0"/>
                                  </p:stCondLst>
                                  <p:childTnLst>
                                    <p:animEffect transition="out" filter="dissolve">
                                      <p:cBhvr>
                                        <p:cTn id="66" dur="500"/>
                                        <p:tgtEl>
                                          <p:spTgt spid="105"/>
                                        </p:tgtEl>
                                      </p:cBhvr>
                                    </p:animEffect>
                                    <p:set>
                                      <p:cBhvr>
                                        <p:cTn id="67" dur="1" fill="hold">
                                          <p:stCondLst>
                                            <p:cond delay="499"/>
                                          </p:stCondLst>
                                        </p:cTn>
                                        <p:tgtEl>
                                          <p:spTgt spid="105"/>
                                        </p:tgtEl>
                                        <p:attrNameLst>
                                          <p:attrName>style.visibility</p:attrName>
                                        </p:attrNameLst>
                                      </p:cBhvr>
                                      <p:to>
                                        <p:strVal val="hidden"/>
                                      </p:to>
                                    </p:set>
                                  </p:childTnLst>
                                </p:cTn>
                              </p:par>
                              <p:par>
                                <p:cTn id="68" presetID="9" presetClass="entr" presetSubtype="0" fill="hold" grpId="0" nodeType="withEffect">
                                  <p:stCondLst>
                                    <p:cond delay="0"/>
                                  </p:stCondLst>
                                  <p:childTnLst>
                                    <p:set>
                                      <p:cBhvr>
                                        <p:cTn id="69" dur="1" fill="hold">
                                          <p:stCondLst>
                                            <p:cond delay="0"/>
                                          </p:stCondLst>
                                        </p:cTn>
                                        <p:tgtEl>
                                          <p:spTgt spid="106"/>
                                        </p:tgtEl>
                                        <p:attrNameLst>
                                          <p:attrName>style.visibility</p:attrName>
                                        </p:attrNameLst>
                                      </p:cBhvr>
                                      <p:to>
                                        <p:strVal val="visible"/>
                                      </p:to>
                                    </p:set>
                                    <p:animEffect transition="in" filter="dissolve">
                                      <p:cBhvr>
                                        <p:cTn id="70" dur="500"/>
                                        <p:tgtEl>
                                          <p:spTgt spid="106"/>
                                        </p:tgtEl>
                                      </p:cBhvr>
                                    </p:animEffect>
                                  </p:childTnLst>
                                </p:cTn>
                              </p:par>
                            </p:childTnLst>
                          </p:cTn>
                        </p:par>
                        <p:par>
                          <p:cTn id="71" fill="hold">
                            <p:stCondLst>
                              <p:cond delay="3000"/>
                            </p:stCondLst>
                            <p:childTnLst>
                              <p:par>
                                <p:cTn id="72" presetID="9" presetClass="entr" presetSubtype="0" fill="hold" grpId="1" nodeType="afterEffect">
                                  <p:stCondLst>
                                    <p:cond delay="0"/>
                                  </p:stCondLst>
                                  <p:childTnLst>
                                    <p:set>
                                      <p:cBhvr>
                                        <p:cTn id="73" dur="1" fill="hold">
                                          <p:stCondLst>
                                            <p:cond delay="0"/>
                                          </p:stCondLst>
                                        </p:cTn>
                                        <p:tgtEl>
                                          <p:spTgt spid="87"/>
                                        </p:tgtEl>
                                        <p:attrNameLst>
                                          <p:attrName>style.visibility</p:attrName>
                                        </p:attrNameLst>
                                      </p:cBhvr>
                                      <p:to>
                                        <p:strVal val="visible"/>
                                      </p:to>
                                    </p:set>
                                    <p:animEffect transition="in" filter="dissolve">
                                      <p:cBhvr>
                                        <p:cTn id="74" dur="500"/>
                                        <p:tgtEl>
                                          <p:spTgt spid="87"/>
                                        </p:tgtEl>
                                      </p:cBhvr>
                                    </p:animEffect>
                                  </p:childTnLst>
                                </p:cTn>
                              </p:par>
                            </p:childTnLst>
                          </p:cTn>
                        </p:par>
                        <p:par>
                          <p:cTn id="75" fill="hold">
                            <p:stCondLst>
                              <p:cond delay="3500"/>
                            </p:stCondLst>
                            <p:childTnLst>
                              <p:par>
                                <p:cTn id="76" presetID="0" presetClass="path" presetSubtype="0" accel="50000" decel="50000" fill="hold" grpId="0" nodeType="afterEffect">
                                  <p:stCondLst>
                                    <p:cond delay="0"/>
                                  </p:stCondLst>
                                  <p:childTnLst>
                                    <p:animMotion origin="layout" path="M -8.33333E-7 -1.11111E-6 L -0.04635 0.17222 " pathEditMode="relative" rAng="0" ptsTypes="AA">
                                      <p:cBhvr>
                                        <p:cTn id="77" dur="2000" fill="hold"/>
                                        <p:tgtEl>
                                          <p:spTgt spid="87"/>
                                        </p:tgtEl>
                                        <p:attrNameLst>
                                          <p:attrName>ppt_x</p:attrName>
                                          <p:attrName>ppt_y</p:attrName>
                                        </p:attrNameLst>
                                      </p:cBhvr>
                                      <p:rCtr x="-2326" y="8611"/>
                                    </p:animMotion>
                                  </p:childTnLst>
                                </p:cTn>
                              </p:par>
                            </p:childTnLst>
                          </p:cTn>
                        </p:par>
                        <p:par>
                          <p:cTn id="78" fill="hold">
                            <p:stCondLst>
                              <p:cond delay="5500"/>
                            </p:stCondLst>
                            <p:childTnLst>
                              <p:par>
                                <p:cTn id="79" presetID="22" presetClass="entr" presetSubtype="8" fill="hold" nodeType="afterEffect">
                                  <p:stCondLst>
                                    <p:cond delay="0"/>
                                  </p:stCondLst>
                                  <p:childTnLst>
                                    <p:set>
                                      <p:cBhvr>
                                        <p:cTn id="80" dur="1" fill="hold">
                                          <p:stCondLst>
                                            <p:cond delay="0"/>
                                          </p:stCondLst>
                                        </p:cTn>
                                        <p:tgtEl>
                                          <p:spTgt spid="88"/>
                                        </p:tgtEl>
                                        <p:attrNameLst>
                                          <p:attrName>style.visibility</p:attrName>
                                        </p:attrNameLst>
                                      </p:cBhvr>
                                      <p:to>
                                        <p:strVal val="visible"/>
                                      </p:to>
                                    </p:set>
                                    <p:animEffect transition="in" filter="wipe(left)">
                                      <p:cBhvr>
                                        <p:cTn id="81" dur="500"/>
                                        <p:tgtEl>
                                          <p:spTgt spid="88"/>
                                        </p:tgtEl>
                                      </p:cBhvr>
                                    </p:animEffect>
                                  </p:childTnLst>
                                </p:cTn>
                              </p:par>
                            </p:childTnLst>
                          </p:cTn>
                        </p:par>
                        <p:par>
                          <p:cTn id="82" fill="hold">
                            <p:stCondLst>
                              <p:cond delay="6000"/>
                            </p:stCondLst>
                            <p:childTnLst>
                              <p:par>
                                <p:cTn id="83" presetID="10" presetClass="entr" presetSubtype="0" fill="hold" grpId="0" nodeType="afterEffect">
                                  <p:stCondLst>
                                    <p:cond delay="0"/>
                                  </p:stCondLst>
                                  <p:childTnLst>
                                    <p:set>
                                      <p:cBhvr>
                                        <p:cTn id="84" dur="1" fill="hold">
                                          <p:stCondLst>
                                            <p:cond delay="0"/>
                                          </p:stCondLst>
                                        </p:cTn>
                                        <p:tgtEl>
                                          <p:spTgt spid="92"/>
                                        </p:tgtEl>
                                        <p:attrNameLst>
                                          <p:attrName>style.visibility</p:attrName>
                                        </p:attrNameLst>
                                      </p:cBhvr>
                                      <p:to>
                                        <p:strVal val="visible"/>
                                      </p:to>
                                    </p:set>
                                    <p:animEffect transition="in" filter="fade">
                                      <p:cBhvr>
                                        <p:cTn id="85" dur="500"/>
                                        <p:tgtEl>
                                          <p:spTgt spid="92"/>
                                        </p:tgtEl>
                                      </p:cBhvr>
                                    </p:animEffect>
                                  </p:childTnLst>
                                </p:cTn>
                              </p:par>
                            </p:childTnLst>
                          </p:cTn>
                        </p:par>
                        <p:par>
                          <p:cTn id="86" fill="hold">
                            <p:stCondLst>
                              <p:cond delay="6500"/>
                            </p:stCondLst>
                            <p:childTnLst>
                              <p:par>
                                <p:cTn id="87" presetID="0" presetClass="path" presetSubtype="0" accel="50000" decel="50000" fill="hold" grpId="1" nodeType="afterEffect">
                                  <p:stCondLst>
                                    <p:cond delay="0"/>
                                  </p:stCondLst>
                                  <p:childTnLst>
                                    <p:animMotion origin="layout" path="M 0.00087 -0.00046 C 0.00486 -0.00949 0.02083 -0.03564 0.02448 -0.05393 C 0.02812 -0.07222 0.02812 -0.09097 0.02274 -0.11018 C 0.01736 -0.12939 -0.00122 -0.15671 -0.00747 -0.16898 " pathEditMode="relative" rAng="0" ptsTypes="aaaa">
                                      <p:cBhvr>
                                        <p:cTn id="88" dur="2000" fill="hold"/>
                                        <p:tgtEl>
                                          <p:spTgt spid="92"/>
                                        </p:tgtEl>
                                        <p:attrNameLst>
                                          <p:attrName>ppt_x</p:attrName>
                                          <p:attrName>ppt_y</p:attrName>
                                        </p:attrNameLst>
                                      </p:cBhvr>
                                      <p:rCtr x="938" y="-8426"/>
                                    </p:animMotion>
                                  </p:childTnLst>
                                </p:cTn>
                              </p:par>
                            </p:childTnLst>
                          </p:cTn>
                        </p:par>
                        <p:par>
                          <p:cTn id="89" fill="hold">
                            <p:stCondLst>
                              <p:cond delay="8500"/>
                            </p:stCondLst>
                            <p:childTnLst>
                              <p:par>
                                <p:cTn id="90" presetID="10" presetClass="entr" presetSubtype="0" fill="hold" grpId="0" nodeType="afterEffect">
                                  <p:stCondLst>
                                    <p:cond delay="0"/>
                                  </p:stCondLst>
                                  <p:childTnLst>
                                    <p:set>
                                      <p:cBhvr>
                                        <p:cTn id="91" dur="1" fill="hold">
                                          <p:stCondLst>
                                            <p:cond delay="0"/>
                                          </p:stCondLst>
                                        </p:cTn>
                                        <p:tgtEl>
                                          <p:spTgt spid="145"/>
                                        </p:tgtEl>
                                        <p:attrNameLst>
                                          <p:attrName>style.visibility</p:attrName>
                                        </p:attrNameLst>
                                      </p:cBhvr>
                                      <p:to>
                                        <p:strVal val="visible"/>
                                      </p:to>
                                    </p:set>
                                    <p:animEffect transition="in" filter="fade">
                                      <p:cBhvr>
                                        <p:cTn id="92" dur="500"/>
                                        <p:tgtEl>
                                          <p:spTgt spid="145"/>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11">
                                            <p:txEl>
                                              <p:pRg st="3" end="3"/>
                                            </p:txEl>
                                          </p:spTgt>
                                        </p:tgtEl>
                                        <p:attrNameLst>
                                          <p:attrName>style.visibility</p:attrName>
                                        </p:attrNameLst>
                                      </p:cBhvr>
                                      <p:to>
                                        <p:strVal val="visible"/>
                                      </p:to>
                                    </p:set>
                                    <p:animEffect transition="in" filter="dissolve">
                                      <p:cBhvr>
                                        <p:cTn id="97" dur="500"/>
                                        <p:tgtEl>
                                          <p:spTgt spid="111">
                                            <p:txEl>
                                              <p:pRg st="3" end="3"/>
                                            </p:txEl>
                                          </p:spTgt>
                                        </p:tgtEl>
                                      </p:cBhvr>
                                    </p:animEffect>
                                  </p:childTnLst>
                                </p:cTn>
                              </p:par>
                              <p:par>
                                <p:cTn id="98" presetID="9" presetClass="exit" presetSubtype="0" fill="hold" grpId="1" nodeType="withEffect">
                                  <p:stCondLst>
                                    <p:cond delay="0"/>
                                  </p:stCondLst>
                                  <p:childTnLst>
                                    <p:animEffect transition="out" filter="dissolve">
                                      <p:cBhvr>
                                        <p:cTn id="99" dur="500"/>
                                        <p:tgtEl>
                                          <p:spTgt spid="106"/>
                                        </p:tgtEl>
                                      </p:cBhvr>
                                    </p:animEffect>
                                    <p:set>
                                      <p:cBhvr>
                                        <p:cTn id="100" dur="1" fill="hold">
                                          <p:stCondLst>
                                            <p:cond delay="499"/>
                                          </p:stCondLst>
                                        </p:cTn>
                                        <p:tgtEl>
                                          <p:spTgt spid="106"/>
                                        </p:tgtEl>
                                        <p:attrNameLst>
                                          <p:attrName>style.visibility</p:attrName>
                                        </p:attrNameLst>
                                      </p:cBhvr>
                                      <p:to>
                                        <p:strVal val="hidden"/>
                                      </p:to>
                                    </p:set>
                                  </p:childTnLst>
                                </p:cTn>
                              </p:par>
                              <p:par>
                                <p:cTn id="101" presetID="9" presetClass="entr" presetSubtype="0" fill="hold" grpId="0" nodeType="withEffect">
                                  <p:stCondLst>
                                    <p:cond delay="0"/>
                                  </p:stCondLst>
                                  <p:childTnLst>
                                    <p:set>
                                      <p:cBhvr>
                                        <p:cTn id="102" dur="1" fill="hold">
                                          <p:stCondLst>
                                            <p:cond delay="0"/>
                                          </p:stCondLst>
                                        </p:cTn>
                                        <p:tgtEl>
                                          <p:spTgt spid="114"/>
                                        </p:tgtEl>
                                        <p:attrNameLst>
                                          <p:attrName>style.visibility</p:attrName>
                                        </p:attrNameLst>
                                      </p:cBhvr>
                                      <p:to>
                                        <p:strVal val="visible"/>
                                      </p:to>
                                    </p:set>
                                    <p:animEffect transition="in" filter="dissolve">
                                      <p:cBhvr>
                                        <p:cTn id="103" dur="500"/>
                                        <p:tgtEl>
                                          <p:spTgt spid="114"/>
                                        </p:tgtEl>
                                      </p:cBhvr>
                                    </p:animEffect>
                                  </p:childTnLst>
                                </p:cTn>
                              </p:par>
                              <p:par>
                                <p:cTn id="104" presetID="1" presetClass="exit" presetSubtype="0" fill="hold" grpId="2" nodeType="withEffect">
                                  <p:stCondLst>
                                    <p:cond delay="0"/>
                                  </p:stCondLst>
                                  <p:childTnLst>
                                    <p:set>
                                      <p:cBhvr>
                                        <p:cTn id="105" dur="1" fill="hold">
                                          <p:stCondLst>
                                            <p:cond delay="0"/>
                                          </p:stCondLst>
                                        </p:cTn>
                                        <p:tgtEl>
                                          <p:spTgt spid="87"/>
                                        </p:tgtEl>
                                        <p:attrNameLst>
                                          <p:attrName>style.visibility</p:attrName>
                                        </p:attrNameLst>
                                      </p:cBhvr>
                                      <p:to>
                                        <p:strVal val="hidden"/>
                                      </p:to>
                                    </p:set>
                                  </p:childTnLst>
                                </p:cTn>
                              </p:par>
                              <p:par>
                                <p:cTn id="106" presetID="1" presetClass="exit" presetSubtype="0" fill="hold" nodeType="withEffect">
                                  <p:stCondLst>
                                    <p:cond delay="0"/>
                                  </p:stCondLst>
                                  <p:childTnLst>
                                    <p:set>
                                      <p:cBhvr>
                                        <p:cTn id="107" dur="1" fill="hold">
                                          <p:stCondLst>
                                            <p:cond delay="0"/>
                                          </p:stCondLst>
                                        </p:cTn>
                                        <p:tgtEl>
                                          <p:spTgt spid="88"/>
                                        </p:tgtEl>
                                        <p:attrNameLst>
                                          <p:attrName>style.visibility</p:attrName>
                                        </p:attrNameLst>
                                      </p:cBhvr>
                                      <p:to>
                                        <p:strVal val="hidden"/>
                                      </p:to>
                                    </p:set>
                                  </p:childTnLst>
                                </p:cTn>
                              </p:par>
                            </p:childTnLst>
                          </p:cTn>
                        </p:par>
                        <p:par>
                          <p:cTn id="108" fill="hold">
                            <p:stCondLst>
                              <p:cond delay="500"/>
                            </p:stCondLst>
                            <p:childTnLst>
                              <p:par>
                                <p:cTn id="109" presetID="0" presetClass="path" presetSubtype="0" accel="50000" decel="50000" fill="hold" grpId="1" nodeType="afterEffect">
                                  <p:stCondLst>
                                    <p:cond delay="0"/>
                                  </p:stCondLst>
                                  <p:childTnLst>
                                    <p:animMotion origin="layout" path="M -1.38889E-6 -4.07407E-6 C -0.00121 0.01783 -0.01406 0.05047 -0.00712 0.10718 C -0.00017 0.16389 0.01511 0.30487 0.04184 0.34051 C 0.06858 0.37616 0.13004 0.32524 0.1533 0.32107 " pathEditMode="relative" rAng="0" ptsTypes="aaaa">
                                      <p:cBhvr>
                                        <p:cTn id="110" dur="2000" fill="hold"/>
                                        <p:tgtEl>
                                          <p:spTgt spid="114"/>
                                        </p:tgtEl>
                                        <p:attrNameLst>
                                          <p:attrName>ppt_x</p:attrName>
                                          <p:attrName>ppt_y</p:attrName>
                                        </p:attrNameLst>
                                      </p:cBhvr>
                                      <p:rCtr x="6962" y="18796"/>
                                    </p:animMotion>
                                  </p:childTnLst>
                                </p:cTn>
                              </p:par>
                            </p:childTnLst>
                          </p:cTn>
                        </p:par>
                        <p:par>
                          <p:cTn id="111" fill="hold">
                            <p:stCondLst>
                              <p:cond delay="2500"/>
                            </p:stCondLst>
                            <p:childTnLst>
                              <p:par>
                                <p:cTn id="112" presetID="9" presetClass="exit" presetSubtype="0" fill="hold" grpId="2" nodeType="afterEffect">
                                  <p:stCondLst>
                                    <p:cond delay="0"/>
                                  </p:stCondLst>
                                  <p:childTnLst>
                                    <p:animEffect transition="out" filter="dissolve">
                                      <p:cBhvr>
                                        <p:cTn id="113" dur="500"/>
                                        <p:tgtEl>
                                          <p:spTgt spid="114"/>
                                        </p:tgtEl>
                                      </p:cBhvr>
                                    </p:animEffect>
                                    <p:set>
                                      <p:cBhvr>
                                        <p:cTn id="114" dur="1" fill="hold">
                                          <p:stCondLst>
                                            <p:cond delay="499"/>
                                          </p:stCondLst>
                                        </p:cTn>
                                        <p:tgtEl>
                                          <p:spTgt spid="114"/>
                                        </p:tgtEl>
                                        <p:attrNameLst>
                                          <p:attrName>style.visibility</p:attrName>
                                        </p:attrNameLst>
                                      </p:cBhvr>
                                      <p:to>
                                        <p:strVal val="hidden"/>
                                      </p:to>
                                    </p:set>
                                  </p:childTnLst>
                                </p:cTn>
                              </p:par>
                              <p:par>
                                <p:cTn id="115" presetID="9" presetClass="entr" presetSubtype="0" fill="hold" grpId="0" nodeType="withEffect">
                                  <p:stCondLst>
                                    <p:cond delay="0"/>
                                  </p:stCondLst>
                                  <p:childTnLst>
                                    <p:set>
                                      <p:cBhvr>
                                        <p:cTn id="116" dur="1" fill="hold">
                                          <p:stCondLst>
                                            <p:cond delay="0"/>
                                          </p:stCondLst>
                                        </p:cTn>
                                        <p:tgtEl>
                                          <p:spTgt spid="115"/>
                                        </p:tgtEl>
                                        <p:attrNameLst>
                                          <p:attrName>style.visibility</p:attrName>
                                        </p:attrNameLst>
                                      </p:cBhvr>
                                      <p:to>
                                        <p:strVal val="visible"/>
                                      </p:to>
                                    </p:set>
                                    <p:animEffect transition="in" filter="dissolve">
                                      <p:cBhvr>
                                        <p:cTn id="117" dur="500"/>
                                        <p:tgtEl>
                                          <p:spTgt spid="115"/>
                                        </p:tgtEl>
                                      </p:cBhvr>
                                    </p:animEffect>
                                  </p:childTnLst>
                                </p:cTn>
                              </p:par>
                              <p:par>
                                <p:cTn id="118" presetID="9" presetClass="entr" presetSubtype="0" fill="hold" grpId="1" nodeType="withEffect">
                                  <p:stCondLst>
                                    <p:cond delay="0"/>
                                  </p:stCondLst>
                                  <p:childTnLst>
                                    <p:set>
                                      <p:cBhvr>
                                        <p:cTn id="119" dur="1" fill="hold">
                                          <p:stCondLst>
                                            <p:cond delay="0"/>
                                          </p:stCondLst>
                                        </p:cTn>
                                        <p:tgtEl>
                                          <p:spTgt spid="93"/>
                                        </p:tgtEl>
                                        <p:attrNameLst>
                                          <p:attrName>style.visibility</p:attrName>
                                        </p:attrNameLst>
                                      </p:cBhvr>
                                      <p:to>
                                        <p:strVal val="visible"/>
                                      </p:to>
                                    </p:set>
                                    <p:animEffect transition="in" filter="dissolve">
                                      <p:cBhvr>
                                        <p:cTn id="120" dur="500"/>
                                        <p:tgtEl>
                                          <p:spTgt spid="93"/>
                                        </p:tgtEl>
                                      </p:cBhvr>
                                    </p:animEffect>
                                  </p:childTnLst>
                                </p:cTn>
                              </p:par>
                              <p:par>
                                <p:cTn id="121" presetID="0" presetClass="path" presetSubtype="0" accel="50000" decel="50000" fill="hold" grpId="0" nodeType="withEffect">
                                  <p:stCondLst>
                                    <p:cond delay="0"/>
                                  </p:stCondLst>
                                  <p:childTnLst>
                                    <p:animMotion origin="layout" path="M 3.33333E-6 4.81481E-6 C -0.00625 0.03148 -0.03733 0.12662 -0.0375 0.18842 C -0.03768 0.25023 -0.00868 0.3324 -0.00104 0.37037 " pathEditMode="relative" rAng="0" ptsTypes="aaa">
                                      <p:cBhvr>
                                        <p:cTn id="122" dur="2000" fill="hold"/>
                                        <p:tgtEl>
                                          <p:spTgt spid="93"/>
                                        </p:tgtEl>
                                        <p:attrNameLst>
                                          <p:attrName>ppt_x</p:attrName>
                                          <p:attrName>ppt_y</p:attrName>
                                        </p:attrNameLst>
                                      </p:cBhvr>
                                      <p:rCtr x="-1892" y="18519"/>
                                    </p:animMotion>
                                  </p:childTnLst>
                                </p:cTn>
                              </p:par>
                              <p:par>
                                <p:cTn id="123" presetID="9" presetClass="entr" presetSubtype="0" fill="hold" grpId="1" nodeType="withEffect">
                                  <p:stCondLst>
                                    <p:cond delay="0"/>
                                  </p:stCondLst>
                                  <p:childTnLst>
                                    <p:set>
                                      <p:cBhvr>
                                        <p:cTn id="124" dur="1" fill="hold">
                                          <p:stCondLst>
                                            <p:cond delay="0"/>
                                          </p:stCondLst>
                                        </p:cTn>
                                        <p:tgtEl>
                                          <p:spTgt spid="141"/>
                                        </p:tgtEl>
                                        <p:attrNameLst>
                                          <p:attrName>style.visibility</p:attrName>
                                        </p:attrNameLst>
                                      </p:cBhvr>
                                      <p:to>
                                        <p:strVal val="visible"/>
                                      </p:to>
                                    </p:set>
                                    <p:animEffect transition="in" filter="dissolve">
                                      <p:cBhvr>
                                        <p:cTn id="125" dur="500"/>
                                        <p:tgtEl>
                                          <p:spTgt spid="141"/>
                                        </p:tgtEl>
                                      </p:cBhvr>
                                    </p:animEffect>
                                  </p:childTnLst>
                                </p:cTn>
                              </p:par>
                              <p:par>
                                <p:cTn id="126" presetID="0" presetClass="path" presetSubtype="0" accel="50000" decel="50000" fill="hold" grpId="0" nodeType="withEffect">
                                  <p:stCondLst>
                                    <p:cond delay="0"/>
                                  </p:stCondLst>
                                  <p:childTnLst>
                                    <p:animMotion origin="layout" path="M -2.22222E-6 4.81481E-6 C -0.01823 0.03032 -0.08993 0.1162 -0.1092 0.18217 C -0.12847 0.24814 -0.11423 0.35092 -0.11545 0.39537 " pathEditMode="relative" rAng="0" ptsTypes="aaa">
                                      <p:cBhvr>
                                        <p:cTn id="127" dur="2000" fill="hold"/>
                                        <p:tgtEl>
                                          <p:spTgt spid="141"/>
                                        </p:tgtEl>
                                        <p:attrNameLst>
                                          <p:attrName>ppt_x</p:attrName>
                                          <p:attrName>ppt_y</p:attrName>
                                        </p:attrNameLst>
                                      </p:cBhvr>
                                      <p:rCtr x="-6424" y="19769"/>
                                    </p:animMotion>
                                  </p:childTnLst>
                                </p:cTn>
                              </p:par>
                              <p:par>
                                <p:cTn id="128" presetID="9" presetClass="entr" presetSubtype="0" fill="hold" grpId="1" nodeType="withEffect">
                                  <p:stCondLst>
                                    <p:cond delay="0"/>
                                  </p:stCondLst>
                                  <p:childTnLst>
                                    <p:set>
                                      <p:cBhvr>
                                        <p:cTn id="129" dur="1" fill="hold">
                                          <p:stCondLst>
                                            <p:cond delay="0"/>
                                          </p:stCondLst>
                                        </p:cTn>
                                        <p:tgtEl>
                                          <p:spTgt spid="142"/>
                                        </p:tgtEl>
                                        <p:attrNameLst>
                                          <p:attrName>style.visibility</p:attrName>
                                        </p:attrNameLst>
                                      </p:cBhvr>
                                      <p:to>
                                        <p:strVal val="visible"/>
                                      </p:to>
                                    </p:set>
                                    <p:animEffect transition="in" filter="dissolve">
                                      <p:cBhvr>
                                        <p:cTn id="130" dur="500"/>
                                        <p:tgtEl>
                                          <p:spTgt spid="142"/>
                                        </p:tgtEl>
                                      </p:cBhvr>
                                    </p:animEffect>
                                  </p:childTnLst>
                                </p:cTn>
                              </p:par>
                              <p:par>
                                <p:cTn id="131" presetID="0" presetClass="path" presetSubtype="0" accel="50000" decel="50000" fill="hold" grpId="0" nodeType="withEffect">
                                  <p:stCondLst>
                                    <p:cond delay="0"/>
                                  </p:stCondLst>
                                  <p:childTnLst>
                                    <p:animMotion origin="layout" path="M -2.22222E-6 2.22222E-6 C -0.02482 0.02963 -0.12378 0.11088 -0.1493 0.17847 C -0.17482 0.24606 -0.1526 0.35833 -0.15347 0.40555 " pathEditMode="relative" rAng="0" ptsTypes="aaa">
                                      <p:cBhvr>
                                        <p:cTn id="132" dur="2000" fill="hold"/>
                                        <p:tgtEl>
                                          <p:spTgt spid="142"/>
                                        </p:tgtEl>
                                        <p:attrNameLst>
                                          <p:attrName>ppt_x</p:attrName>
                                          <p:attrName>ppt_y</p:attrName>
                                        </p:attrNameLst>
                                      </p:cBhvr>
                                      <p:rCtr x="-8750" y="20278"/>
                                    </p:animMotion>
                                  </p:childTnLst>
                                </p:cTn>
                              </p:par>
                            </p:childTnLst>
                          </p:cTn>
                        </p:par>
                        <p:par>
                          <p:cTn id="133" fill="hold">
                            <p:stCondLst>
                              <p:cond delay="4500"/>
                            </p:stCondLst>
                            <p:childTnLst>
                              <p:par>
                                <p:cTn id="134" presetID="10" presetClass="entr" presetSubtype="0" fill="hold" grpId="0" nodeType="afterEffect">
                                  <p:stCondLst>
                                    <p:cond delay="0"/>
                                  </p:stCondLst>
                                  <p:childTnLst>
                                    <p:set>
                                      <p:cBhvr>
                                        <p:cTn id="135" dur="1" fill="hold">
                                          <p:stCondLst>
                                            <p:cond delay="0"/>
                                          </p:stCondLst>
                                        </p:cTn>
                                        <p:tgtEl>
                                          <p:spTgt spid="146"/>
                                        </p:tgtEl>
                                        <p:attrNameLst>
                                          <p:attrName>style.visibility</p:attrName>
                                        </p:attrNameLst>
                                      </p:cBhvr>
                                      <p:to>
                                        <p:strVal val="visible"/>
                                      </p:to>
                                    </p:set>
                                    <p:animEffect transition="in" filter="fade">
                                      <p:cBhvr>
                                        <p:cTn id="136"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85" grpId="0" uiExpand="1"/>
      <p:bldP spid="85" grpId="1"/>
      <p:bldP spid="86" grpId="0" uiExpand="1" animBg="1"/>
      <p:bldP spid="86" grpId="1" animBg="1"/>
      <p:bldP spid="87" grpId="0" uiExpand="1" animBg="1"/>
      <p:bldP spid="87" grpId="1" animBg="1"/>
      <p:bldP spid="87" grpId="2" animBg="1"/>
      <p:bldP spid="92" grpId="0" uiExpand="1" animBg="1"/>
      <p:bldP spid="92" grpId="1" uiExpand="1" animBg="1"/>
      <p:bldP spid="93" grpId="0" uiExpand="1" animBg="1"/>
      <p:bldP spid="93" grpId="1" uiExpand="1" animBg="1"/>
      <p:bldP spid="105" grpId="0" uiExpand="1"/>
      <p:bldP spid="105" grpId="1" uiExpand="1"/>
      <p:bldP spid="105" grpId="2" uiExpand="1"/>
      <p:bldP spid="106" grpId="0" uiExpand="1"/>
      <p:bldP spid="106" grpId="1" uiExpand="1"/>
      <p:bldP spid="111" grpId="0" uiExpand="1" build="p"/>
      <p:bldP spid="114" grpId="0" uiExpand="1"/>
      <p:bldP spid="114" grpId="1" uiExpand="1"/>
      <p:bldP spid="114" grpId="2" uiExpand="1"/>
      <p:bldP spid="115" grpId="0" uiExpand="1"/>
      <p:bldP spid="5" grpId="0"/>
      <p:bldP spid="134" grpId="0" animBg="1"/>
      <p:bldP spid="134" grpId="1" animBg="1"/>
      <p:bldP spid="136" grpId="0" animBg="1"/>
      <p:bldP spid="136" grpId="1" animBg="1"/>
      <p:bldP spid="139" grpId="0"/>
      <p:bldP spid="141" grpId="0" animBg="1"/>
      <p:bldP spid="141" grpId="1" animBg="1"/>
      <p:bldP spid="142" grpId="0" animBg="1"/>
      <p:bldP spid="142" grpId="1" animBg="1"/>
      <p:bldP spid="143" grpId="0"/>
      <p:bldP spid="144" grpId="0"/>
      <p:bldP spid="145" grpId="0"/>
      <p:bldP spid="1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“CF Push”</a:t>
            </a:r>
            <a:endParaRPr lang="en-US" dirty="0"/>
          </a:p>
        </p:txBody>
      </p:sp>
    </p:spTree>
    <p:extLst>
      <p:ext uri="{BB962C8B-B14F-4D97-AF65-F5344CB8AC3E}">
        <p14:creationId xmlns:p14="http://schemas.microsoft.com/office/powerpoint/2010/main" val="2317891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in Cloud Foundry.</a:t>
            </a:r>
            <a:endParaRPr lang="en-US" dirty="0"/>
          </a:p>
        </p:txBody>
      </p:sp>
    </p:spTree>
    <p:extLst>
      <p:ext uri="{BB962C8B-B14F-4D97-AF65-F5344CB8AC3E}">
        <p14:creationId xmlns:p14="http://schemas.microsoft.com/office/powerpoint/2010/main" val="4242980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 successful CF app look like?</a:t>
            </a:r>
            <a:endParaRPr lang="en-US" dirty="0"/>
          </a:p>
        </p:txBody>
      </p:sp>
      <p:sp>
        <p:nvSpPr>
          <p:cNvPr id="3" name="Content Placeholder 2"/>
          <p:cNvSpPr>
            <a:spLocks noGrp="1"/>
          </p:cNvSpPr>
          <p:nvPr>
            <p:ph idx="1"/>
          </p:nvPr>
        </p:nvSpPr>
        <p:spPr>
          <a:xfrm>
            <a:off x="457200" y="2362200"/>
            <a:ext cx="7086600" cy="3657600"/>
          </a:xfrm>
        </p:spPr>
        <p:txBody>
          <a:bodyPr>
            <a:normAutofit lnSpcReduction="10000"/>
          </a:bodyPr>
          <a:lstStyle/>
          <a:p>
            <a:r>
              <a:rPr lang="en-US" sz="1400" dirty="0" err="1" smtClean="0"/>
              <a:t>Microservice</a:t>
            </a:r>
            <a:endParaRPr lang="en-US" sz="1400" dirty="0"/>
          </a:p>
          <a:p>
            <a:pPr marL="285750" indent="-285750">
              <a:buFont typeface="Arial" panose="020B0604020202020204" pitchFamily="34" charset="0"/>
              <a:buChar char="•"/>
            </a:pPr>
            <a:r>
              <a:rPr lang="en-US" sz="1400" b="0" dirty="0"/>
              <a:t>Broken up into small functional bits, loosely coupled via </a:t>
            </a:r>
            <a:r>
              <a:rPr lang="en-US" sz="1400" b="0" dirty="0" err="1"/>
              <a:t>RESTful</a:t>
            </a:r>
            <a:r>
              <a:rPr lang="en-US" sz="1400" b="0" dirty="0"/>
              <a:t> </a:t>
            </a:r>
            <a:r>
              <a:rPr lang="en-US" sz="1400" b="0" dirty="0" smtClean="0"/>
              <a:t>API</a:t>
            </a:r>
          </a:p>
          <a:p>
            <a:pPr marL="285750" indent="-285750">
              <a:buFont typeface="Arial" panose="020B0604020202020204" pitchFamily="34" charset="0"/>
              <a:buChar char="•"/>
            </a:pPr>
            <a:r>
              <a:rPr lang="en-US" sz="1400" b="0" dirty="0" smtClean="0"/>
              <a:t>Each </a:t>
            </a:r>
            <a:r>
              <a:rPr lang="en-US" sz="1400" b="0" dirty="0" err="1" smtClean="0"/>
              <a:t>microservice</a:t>
            </a:r>
            <a:r>
              <a:rPr lang="en-US" sz="1400" b="0" dirty="0" smtClean="0"/>
              <a:t> performs 1 function</a:t>
            </a:r>
          </a:p>
          <a:p>
            <a:pPr marL="285750" indent="-285750">
              <a:buFont typeface="Arial" panose="020B0604020202020204" pitchFamily="34" charset="0"/>
              <a:buChar char="•"/>
            </a:pPr>
            <a:r>
              <a:rPr lang="en-US" sz="1400" b="0" dirty="0" smtClean="0"/>
              <a:t>Independently updateable, deployable, scalable.</a:t>
            </a:r>
            <a:endParaRPr lang="en-US" sz="1400" dirty="0" smtClean="0"/>
          </a:p>
          <a:p>
            <a:r>
              <a:rPr lang="en-US" sz="1400" dirty="0" smtClean="0"/>
              <a:t>Stateless</a:t>
            </a:r>
          </a:p>
          <a:p>
            <a:pPr marL="285750" indent="-285750">
              <a:buFont typeface="Arial" panose="020B0604020202020204" pitchFamily="34" charset="0"/>
              <a:buChar char="•"/>
            </a:pPr>
            <a:r>
              <a:rPr lang="en-US" sz="1400" b="0" dirty="0" smtClean="0"/>
              <a:t>Doe not track state internally, state </a:t>
            </a:r>
            <a:r>
              <a:rPr lang="en-US" sz="1400" b="0" dirty="0"/>
              <a:t>is managed via </a:t>
            </a:r>
            <a:r>
              <a:rPr lang="en-US" sz="1400" b="0" dirty="0" err="1"/>
              <a:t>sessionids</a:t>
            </a:r>
            <a:r>
              <a:rPr lang="en-US" sz="1400" b="0" dirty="0"/>
              <a:t> </a:t>
            </a:r>
          </a:p>
          <a:p>
            <a:pPr marL="285750" indent="-285750">
              <a:buFont typeface="Arial" panose="020B0604020202020204" pitchFamily="34" charset="0"/>
              <a:buChar char="•"/>
            </a:pPr>
            <a:r>
              <a:rPr lang="en-US" sz="1400" b="0" dirty="0" smtClean="0"/>
              <a:t>Stores nothing internally, no logging to local file system, no storing data in memory for a later use</a:t>
            </a:r>
          </a:p>
          <a:p>
            <a:r>
              <a:rPr lang="en-US" sz="1400" dirty="0" smtClean="0"/>
              <a:t>12 Factor</a:t>
            </a:r>
          </a:p>
          <a:p>
            <a:pPr marL="285750" indent="-285750">
              <a:buFont typeface="Arial" panose="020B0604020202020204" pitchFamily="34" charset="0"/>
              <a:buChar char="•"/>
            </a:pPr>
            <a:r>
              <a:rPr lang="en-US" sz="1400" b="0" dirty="0" smtClean="0"/>
              <a:t>Methodology (broken into 12 sections) to build a cloud-native application.</a:t>
            </a:r>
          </a:p>
          <a:p>
            <a:pPr marL="285750" indent="-285750">
              <a:buFont typeface="Arial" panose="020B0604020202020204" pitchFamily="34" charset="0"/>
              <a:buChar char="•"/>
            </a:pPr>
            <a:r>
              <a:rPr lang="en-US" sz="1400" b="0" dirty="0" smtClean="0"/>
              <a:t>Includes Dependencies, </a:t>
            </a:r>
            <a:r>
              <a:rPr lang="en-US" sz="1400" b="0" dirty="0" err="1" smtClean="0"/>
              <a:t>Config</a:t>
            </a:r>
            <a:r>
              <a:rPr lang="en-US" sz="1400" b="0" dirty="0" smtClean="0"/>
              <a:t>, Backing Services, </a:t>
            </a:r>
            <a:r>
              <a:rPr lang="en-US" sz="1400" b="0" dirty="0" err="1" smtClean="0"/>
              <a:t>Disposibility</a:t>
            </a:r>
            <a:r>
              <a:rPr lang="en-US" sz="1400" b="0" dirty="0" smtClean="0"/>
              <a:t>, Logging, etc.</a:t>
            </a:r>
          </a:p>
          <a:p>
            <a:pPr marL="285750" indent="-285750">
              <a:buFont typeface="Arial" panose="020B0604020202020204" pitchFamily="34" charset="0"/>
              <a:buChar char="•"/>
            </a:pPr>
            <a:r>
              <a:rPr lang="en-US" sz="1400" b="0" dirty="0" smtClean="0"/>
              <a:t>Full detail at 12factor.net</a:t>
            </a:r>
          </a:p>
        </p:txBody>
      </p:sp>
      <p:sp>
        <p:nvSpPr>
          <p:cNvPr id="4" name="Rectangle 3"/>
          <p:cNvSpPr/>
          <p:nvPr/>
        </p:nvSpPr>
        <p:spPr>
          <a:xfrm>
            <a:off x="381000" y="1353234"/>
            <a:ext cx="8458200" cy="646331"/>
          </a:xfrm>
          <a:prstGeom prst="rect">
            <a:avLst/>
          </a:prstGeom>
        </p:spPr>
        <p:txBody>
          <a:bodyPr wrap="square">
            <a:spAutoFit/>
          </a:bodyPr>
          <a:lstStyle/>
          <a:p>
            <a:pPr lvl="1"/>
            <a:r>
              <a:rPr lang="en-US" i="1" dirty="0"/>
              <a:t>Successful applications in Cloud Foundry are </a:t>
            </a:r>
            <a:r>
              <a:rPr lang="en-US" b="1" i="1" dirty="0"/>
              <a:t>Stateless</a:t>
            </a:r>
            <a:r>
              <a:rPr lang="en-US" i="1" dirty="0"/>
              <a:t> </a:t>
            </a:r>
            <a:r>
              <a:rPr lang="en-US" b="1" i="1" dirty="0"/>
              <a:t>Microservices</a:t>
            </a:r>
            <a:r>
              <a:rPr lang="en-US" i="1" dirty="0"/>
              <a:t> that adhere to </a:t>
            </a:r>
            <a:r>
              <a:rPr lang="en-US" b="1" i="1" dirty="0"/>
              <a:t>12 </a:t>
            </a:r>
            <a:r>
              <a:rPr lang="en-US" b="1" i="1" dirty="0" smtClean="0"/>
              <a:t>Factor.</a:t>
            </a:r>
            <a:endParaRPr lang="en-US" b="1" i="1" dirty="0"/>
          </a:p>
        </p:txBody>
      </p:sp>
    </p:spTree>
    <p:extLst>
      <p:ext uri="{BB962C8B-B14F-4D97-AF65-F5344CB8AC3E}">
        <p14:creationId xmlns:p14="http://schemas.microsoft.com/office/powerpoint/2010/main" val="304250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Our Strategy.</a:t>
            </a:r>
            <a:endParaRPr lang="en-US" dirty="0"/>
          </a:p>
        </p:txBody>
      </p:sp>
    </p:spTree>
    <p:extLst>
      <p:ext uri="{BB962C8B-B14F-4D97-AF65-F5344CB8AC3E}">
        <p14:creationId xmlns:p14="http://schemas.microsoft.com/office/powerpoint/2010/main" val="3185827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ight Arrow 68"/>
          <p:cNvSpPr/>
          <p:nvPr/>
        </p:nvSpPr>
        <p:spPr>
          <a:xfrm rot="1800000">
            <a:off x="4222385" y="3255817"/>
            <a:ext cx="2345379" cy="1116291"/>
          </a:xfrm>
          <a:prstGeom prst="rightArrow">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8" name="Right Arrow 67"/>
          <p:cNvSpPr/>
          <p:nvPr/>
        </p:nvSpPr>
        <p:spPr>
          <a:xfrm rot="19800000">
            <a:off x="4438949" y="1606549"/>
            <a:ext cx="2156654" cy="1116291"/>
          </a:xfrm>
          <a:prstGeom prst="rightArrow">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Right Arrow 66"/>
          <p:cNvSpPr/>
          <p:nvPr/>
        </p:nvSpPr>
        <p:spPr>
          <a:xfrm>
            <a:off x="309654" y="1508552"/>
            <a:ext cx="4572615" cy="2993669"/>
          </a:xfrm>
          <a:prstGeom prst="rightArrow">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Title 1"/>
          <p:cNvSpPr>
            <a:spLocks noGrp="1"/>
          </p:cNvSpPr>
          <p:nvPr>
            <p:ph type="title"/>
          </p:nvPr>
        </p:nvSpPr>
        <p:spPr/>
        <p:txBody>
          <a:bodyPr>
            <a:normAutofit/>
          </a:bodyPr>
          <a:lstStyle/>
          <a:p>
            <a:r>
              <a:rPr lang="en-US" dirty="0" smtClean="0"/>
              <a:t>Integrating into CI/CD Pipeline</a:t>
            </a:r>
            <a:endParaRPr lang="en-US" dirty="0"/>
          </a:p>
        </p:txBody>
      </p:sp>
      <p:grpSp>
        <p:nvGrpSpPr>
          <p:cNvPr id="27" name="Group 26"/>
          <p:cNvGrpSpPr/>
          <p:nvPr/>
        </p:nvGrpSpPr>
        <p:grpSpPr>
          <a:xfrm>
            <a:off x="3886200" y="2194479"/>
            <a:ext cx="1752601" cy="1539321"/>
            <a:chOff x="1752599" y="3831696"/>
            <a:chExt cx="1752601" cy="1539321"/>
          </a:xfrm>
        </p:grpSpPr>
        <p:sp>
          <p:nvSpPr>
            <p:cNvPr id="28" name="Rounded Rectangle 27"/>
            <p:cNvSpPr>
              <a:spLocks noChangeArrowheads="1"/>
            </p:cNvSpPr>
            <p:nvPr/>
          </p:nvSpPr>
          <p:spPr bwMode="auto">
            <a:xfrm>
              <a:off x="1752599" y="3831696"/>
              <a:ext cx="1752601" cy="1539321"/>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t"/>
            <a:lstStyle/>
            <a:p>
              <a:pPr algn="r" fontAlgn="auto">
                <a:spcBef>
                  <a:spcPts val="0"/>
                </a:spcBef>
                <a:spcAft>
                  <a:spcPts val="0"/>
                </a:spcAft>
                <a:defRPr/>
              </a:pPr>
              <a:endParaRPr lang="en-US" sz="1100" dirty="0">
                <a:solidFill>
                  <a:schemeClr val="bg1"/>
                </a:solidFill>
                <a:latin typeface="+mn-lt"/>
                <a:ea typeface="+mn-ea"/>
              </a:endParaRPr>
            </a:p>
          </p:txBody>
        </p:sp>
        <p:grpSp>
          <p:nvGrpSpPr>
            <p:cNvPr id="31" name="Group 30"/>
            <p:cNvGrpSpPr/>
            <p:nvPr/>
          </p:nvGrpSpPr>
          <p:grpSpPr>
            <a:xfrm>
              <a:off x="2088715" y="3993944"/>
              <a:ext cx="1111685" cy="730456"/>
              <a:chOff x="2088715" y="3993944"/>
              <a:chExt cx="1111685" cy="730456"/>
            </a:xfrm>
          </p:grpSpPr>
          <p:grpSp>
            <p:nvGrpSpPr>
              <p:cNvPr id="33" name="Group 32"/>
              <p:cNvGrpSpPr/>
              <p:nvPr/>
            </p:nvGrpSpPr>
            <p:grpSpPr>
              <a:xfrm>
                <a:off x="2088715" y="3993944"/>
                <a:ext cx="521360" cy="457201"/>
                <a:chOff x="1857742" y="4114798"/>
                <a:chExt cx="521360" cy="457201"/>
              </a:xfrm>
            </p:grpSpPr>
            <p:sp>
              <p:nvSpPr>
                <p:cNvPr id="49" name="Rounded Rectangle 48"/>
                <p:cNvSpPr>
                  <a:spLocks noChangeArrowheads="1"/>
                </p:cNvSpPr>
                <p:nvPr/>
              </p:nvSpPr>
              <p:spPr bwMode="auto">
                <a:xfrm>
                  <a:off x="1857742" y="4114798"/>
                  <a:ext cx="521360" cy="457201"/>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t"/>
                <a:lstStyle/>
                <a:p>
                  <a:pPr algn="r" fontAlgn="auto">
                    <a:spcBef>
                      <a:spcPts val="0"/>
                    </a:spcBef>
                    <a:spcAft>
                      <a:spcPts val="0"/>
                    </a:spcAft>
                    <a:defRPr/>
                  </a:pPr>
                  <a:endParaRPr lang="en-US" sz="1100" dirty="0">
                    <a:solidFill>
                      <a:schemeClr val="bg1"/>
                    </a:solidFill>
                    <a:latin typeface="+mn-lt"/>
                    <a:ea typeface="+mn-ea"/>
                  </a:endParaRPr>
                </a:p>
              </p:txBody>
            </p:sp>
            <p:sp>
              <p:nvSpPr>
                <p:cNvPr id="50" name="Oval 170"/>
                <p:cNvSpPr/>
                <p:nvPr/>
              </p:nvSpPr>
              <p:spPr>
                <a:xfrm>
                  <a:off x="1875518" y="4146585"/>
                  <a:ext cx="219950" cy="196813"/>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2201288" y="4047936"/>
                <a:ext cx="521360" cy="457201"/>
                <a:chOff x="1857742" y="4114798"/>
                <a:chExt cx="521360" cy="457201"/>
              </a:xfrm>
            </p:grpSpPr>
            <p:sp>
              <p:nvSpPr>
                <p:cNvPr id="47" name="Rounded Rectangle 46"/>
                <p:cNvSpPr>
                  <a:spLocks noChangeArrowheads="1"/>
                </p:cNvSpPr>
                <p:nvPr/>
              </p:nvSpPr>
              <p:spPr bwMode="auto">
                <a:xfrm>
                  <a:off x="1857742" y="4114798"/>
                  <a:ext cx="521360" cy="457201"/>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t"/>
                <a:lstStyle/>
                <a:p>
                  <a:pPr algn="r" fontAlgn="auto">
                    <a:spcBef>
                      <a:spcPts val="0"/>
                    </a:spcBef>
                    <a:spcAft>
                      <a:spcPts val="0"/>
                    </a:spcAft>
                    <a:defRPr/>
                  </a:pPr>
                  <a:endParaRPr lang="en-US" sz="1100" dirty="0">
                    <a:solidFill>
                      <a:schemeClr val="bg1"/>
                    </a:solidFill>
                    <a:latin typeface="+mn-lt"/>
                    <a:ea typeface="+mn-ea"/>
                  </a:endParaRPr>
                </a:p>
              </p:txBody>
            </p:sp>
            <p:sp>
              <p:nvSpPr>
                <p:cNvPr id="48" name="Oval 170"/>
                <p:cNvSpPr/>
                <p:nvPr/>
              </p:nvSpPr>
              <p:spPr>
                <a:xfrm>
                  <a:off x="1875518" y="4146585"/>
                  <a:ext cx="219950" cy="196813"/>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2328741" y="4108277"/>
                <a:ext cx="521360" cy="457201"/>
                <a:chOff x="1857742" y="4114798"/>
                <a:chExt cx="521360" cy="457201"/>
              </a:xfrm>
            </p:grpSpPr>
            <p:sp>
              <p:nvSpPr>
                <p:cNvPr id="45" name="Rounded Rectangle 44"/>
                <p:cNvSpPr>
                  <a:spLocks noChangeArrowheads="1"/>
                </p:cNvSpPr>
                <p:nvPr/>
              </p:nvSpPr>
              <p:spPr bwMode="auto">
                <a:xfrm>
                  <a:off x="1857742" y="4114798"/>
                  <a:ext cx="521360" cy="457201"/>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t"/>
                <a:lstStyle/>
                <a:p>
                  <a:pPr algn="r" fontAlgn="auto">
                    <a:spcBef>
                      <a:spcPts val="0"/>
                    </a:spcBef>
                    <a:spcAft>
                      <a:spcPts val="0"/>
                    </a:spcAft>
                    <a:defRPr/>
                  </a:pPr>
                  <a:endParaRPr lang="en-US" sz="1100" dirty="0">
                    <a:solidFill>
                      <a:schemeClr val="bg1"/>
                    </a:solidFill>
                    <a:latin typeface="+mn-lt"/>
                    <a:ea typeface="+mn-ea"/>
                  </a:endParaRPr>
                </a:p>
              </p:txBody>
            </p:sp>
            <p:sp>
              <p:nvSpPr>
                <p:cNvPr id="46" name="Oval 170"/>
                <p:cNvSpPr/>
                <p:nvPr/>
              </p:nvSpPr>
              <p:spPr>
                <a:xfrm>
                  <a:off x="1875518" y="4146585"/>
                  <a:ext cx="219950" cy="196813"/>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2439014" y="4152866"/>
                <a:ext cx="521360" cy="457201"/>
                <a:chOff x="1857742" y="4114798"/>
                <a:chExt cx="521360" cy="457201"/>
              </a:xfrm>
            </p:grpSpPr>
            <p:sp>
              <p:nvSpPr>
                <p:cNvPr id="43" name="Rounded Rectangle 42"/>
                <p:cNvSpPr>
                  <a:spLocks noChangeArrowheads="1"/>
                </p:cNvSpPr>
                <p:nvPr/>
              </p:nvSpPr>
              <p:spPr bwMode="auto">
                <a:xfrm>
                  <a:off x="1857742" y="4114798"/>
                  <a:ext cx="521360" cy="457201"/>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t"/>
                <a:lstStyle/>
                <a:p>
                  <a:pPr algn="r" fontAlgn="auto">
                    <a:spcBef>
                      <a:spcPts val="0"/>
                    </a:spcBef>
                    <a:spcAft>
                      <a:spcPts val="0"/>
                    </a:spcAft>
                    <a:defRPr/>
                  </a:pPr>
                  <a:endParaRPr lang="en-US" sz="1100" dirty="0">
                    <a:solidFill>
                      <a:schemeClr val="bg1"/>
                    </a:solidFill>
                    <a:latin typeface="+mn-lt"/>
                    <a:ea typeface="+mn-ea"/>
                  </a:endParaRPr>
                </a:p>
              </p:txBody>
            </p:sp>
            <p:sp>
              <p:nvSpPr>
                <p:cNvPr id="44" name="Oval 170"/>
                <p:cNvSpPr/>
                <p:nvPr/>
              </p:nvSpPr>
              <p:spPr>
                <a:xfrm>
                  <a:off x="1875518" y="4146585"/>
                  <a:ext cx="219950" cy="196813"/>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2551587" y="4206858"/>
                <a:ext cx="521360" cy="457201"/>
                <a:chOff x="1857742" y="4114798"/>
                <a:chExt cx="521360" cy="457201"/>
              </a:xfrm>
            </p:grpSpPr>
            <p:sp>
              <p:nvSpPr>
                <p:cNvPr id="41" name="Rounded Rectangle 40"/>
                <p:cNvSpPr>
                  <a:spLocks noChangeArrowheads="1"/>
                </p:cNvSpPr>
                <p:nvPr/>
              </p:nvSpPr>
              <p:spPr bwMode="auto">
                <a:xfrm>
                  <a:off x="1857742" y="4114798"/>
                  <a:ext cx="521360" cy="457201"/>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t"/>
                <a:lstStyle/>
                <a:p>
                  <a:pPr algn="r" fontAlgn="auto">
                    <a:spcBef>
                      <a:spcPts val="0"/>
                    </a:spcBef>
                    <a:spcAft>
                      <a:spcPts val="0"/>
                    </a:spcAft>
                    <a:defRPr/>
                  </a:pPr>
                  <a:endParaRPr lang="en-US" sz="1100" dirty="0">
                    <a:solidFill>
                      <a:schemeClr val="bg1"/>
                    </a:solidFill>
                    <a:latin typeface="+mn-lt"/>
                    <a:ea typeface="+mn-ea"/>
                  </a:endParaRPr>
                </a:p>
              </p:txBody>
            </p:sp>
            <p:sp>
              <p:nvSpPr>
                <p:cNvPr id="42" name="Oval 170"/>
                <p:cNvSpPr/>
                <p:nvPr/>
              </p:nvSpPr>
              <p:spPr>
                <a:xfrm>
                  <a:off x="1875518" y="4146585"/>
                  <a:ext cx="219950" cy="196813"/>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2679040" y="4267199"/>
                <a:ext cx="521360" cy="457201"/>
                <a:chOff x="1857742" y="4114798"/>
                <a:chExt cx="521360" cy="457201"/>
              </a:xfrm>
            </p:grpSpPr>
            <p:sp>
              <p:nvSpPr>
                <p:cNvPr id="39" name="Rounded Rectangle 38"/>
                <p:cNvSpPr>
                  <a:spLocks noChangeArrowheads="1"/>
                </p:cNvSpPr>
                <p:nvPr/>
              </p:nvSpPr>
              <p:spPr bwMode="auto">
                <a:xfrm>
                  <a:off x="1857742" y="4114798"/>
                  <a:ext cx="521360" cy="457201"/>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t"/>
                <a:lstStyle/>
                <a:p>
                  <a:pPr algn="r" fontAlgn="auto">
                    <a:spcBef>
                      <a:spcPts val="0"/>
                    </a:spcBef>
                    <a:spcAft>
                      <a:spcPts val="0"/>
                    </a:spcAft>
                    <a:defRPr/>
                  </a:pPr>
                  <a:endParaRPr lang="en-US" sz="1100" dirty="0">
                    <a:solidFill>
                      <a:schemeClr val="bg1"/>
                    </a:solidFill>
                    <a:latin typeface="+mn-lt"/>
                    <a:ea typeface="+mn-ea"/>
                  </a:endParaRPr>
                </a:p>
              </p:txBody>
            </p:sp>
            <p:sp>
              <p:nvSpPr>
                <p:cNvPr id="40" name="Oval 170"/>
                <p:cNvSpPr/>
                <p:nvPr/>
              </p:nvSpPr>
              <p:spPr>
                <a:xfrm>
                  <a:off x="1875518" y="4146585"/>
                  <a:ext cx="219950" cy="196813"/>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2" name="Picture 2" descr="C:\Users\V412810\Pictures\CloudFoundaryCorp_rgb-1024x13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8138" y="4962029"/>
              <a:ext cx="1527408" cy="202859"/>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Rounded Rectangle 54"/>
          <p:cNvSpPr>
            <a:spLocks noChangeArrowheads="1"/>
          </p:cNvSpPr>
          <p:nvPr/>
        </p:nvSpPr>
        <p:spPr bwMode="auto">
          <a:xfrm>
            <a:off x="6180289" y="892639"/>
            <a:ext cx="2357929" cy="1952980"/>
          </a:xfrm>
          <a:prstGeom prst="roundRect">
            <a:avLst>
              <a:gd name="adj" fmla="val 4579"/>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t"/>
          <a:lstStyle/>
          <a:p>
            <a:pPr algn="ctr" fontAlgn="auto">
              <a:spcBef>
                <a:spcPts val="0"/>
              </a:spcBef>
              <a:spcAft>
                <a:spcPts val="0"/>
              </a:spcAft>
              <a:defRPr/>
            </a:pPr>
            <a:r>
              <a:rPr lang="en-US" sz="1600" b="1" dirty="0" smtClean="0">
                <a:solidFill>
                  <a:schemeClr val="accent1"/>
                </a:solidFill>
                <a:latin typeface="+mj-lt"/>
              </a:rPr>
              <a:t>Logging</a:t>
            </a:r>
            <a:endParaRPr lang="en-US" sz="1100" b="1" dirty="0">
              <a:solidFill>
                <a:schemeClr val="accent1"/>
              </a:solidFill>
              <a:latin typeface="+mj-lt"/>
            </a:endParaRPr>
          </a:p>
        </p:txBody>
      </p:sp>
      <p:sp>
        <p:nvSpPr>
          <p:cNvPr id="56" name="Rounded Rectangle 55"/>
          <p:cNvSpPr>
            <a:spLocks noChangeArrowheads="1"/>
          </p:cNvSpPr>
          <p:nvPr/>
        </p:nvSpPr>
        <p:spPr bwMode="auto">
          <a:xfrm>
            <a:off x="6172200" y="3289444"/>
            <a:ext cx="2362201" cy="2425556"/>
          </a:xfrm>
          <a:prstGeom prst="roundRect">
            <a:avLst>
              <a:gd name="adj" fmla="val 4579"/>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t"/>
          <a:lstStyle/>
          <a:p>
            <a:pPr algn="ctr" fontAlgn="auto">
              <a:spcBef>
                <a:spcPts val="0"/>
              </a:spcBef>
              <a:spcAft>
                <a:spcPts val="0"/>
              </a:spcAft>
              <a:defRPr/>
            </a:pPr>
            <a:r>
              <a:rPr lang="en-US" sz="1600" b="1" dirty="0" smtClean="0">
                <a:solidFill>
                  <a:schemeClr val="accent1"/>
                </a:solidFill>
                <a:latin typeface="+mj-lt"/>
              </a:rPr>
              <a:t>Monitoring</a:t>
            </a:r>
            <a:endParaRPr lang="en-US" sz="1600" b="1" dirty="0">
              <a:solidFill>
                <a:schemeClr val="accent1"/>
              </a:solidFill>
              <a:latin typeface="+mj-lt"/>
            </a:endParaRPr>
          </a:p>
        </p:txBody>
      </p:sp>
      <p:pic>
        <p:nvPicPr>
          <p:cNvPr id="3074" name="Picture 2" descr="C:\Users\V412810\Pictures\logstash-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9102" y="1291816"/>
            <a:ext cx="1143000" cy="433473"/>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V412810\Pictures\elasticsear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9726" y="1719164"/>
            <a:ext cx="1301750" cy="354423"/>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p:cNvSpPr txBox="1"/>
          <p:nvPr/>
        </p:nvSpPr>
        <p:spPr>
          <a:xfrm>
            <a:off x="6955496" y="2164695"/>
            <a:ext cx="770211" cy="369332"/>
          </a:xfrm>
          <a:prstGeom prst="rect">
            <a:avLst/>
          </a:prstGeom>
          <a:noFill/>
        </p:spPr>
        <p:txBody>
          <a:bodyPr wrap="none" rtlCol="0">
            <a:spAutoFit/>
          </a:bodyPr>
          <a:lstStyle/>
          <a:p>
            <a:r>
              <a:rPr lang="en-US" dirty="0" smtClean="0">
                <a:solidFill>
                  <a:schemeClr val="accent1"/>
                </a:solidFill>
              </a:rPr>
              <a:t>v</a:t>
            </a:r>
            <a:r>
              <a:rPr lang="en-US" dirty="0" smtClean="0"/>
              <a:t>Elite</a:t>
            </a:r>
            <a:endParaRPr lang="en-US" dirty="0"/>
          </a:p>
        </p:txBody>
      </p:sp>
      <p:pic>
        <p:nvPicPr>
          <p:cNvPr id="3076" name="Picture 4" descr="C:\Users\V412810\Pictures\CA_Wily_Introsco_4ec648c4d1a6d.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6404" y="3633681"/>
            <a:ext cx="1508393" cy="41118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V412810\Pictures\appdynamics 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36494" y="4051809"/>
            <a:ext cx="2233613" cy="41807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V412810\Pictures\Dynatrace_hor_logo_RGB_HTML_2000x566_hire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8102" y="4876800"/>
            <a:ext cx="1942305" cy="549673"/>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Users\V412810\Pictures\NewRelic-logo-bu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74196" y="4531800"/>
            <a:ext cx="2158207" cy="39081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Users\V412810\Pictures\stash-darkblue_large_atlassian_trans-300x132.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4264" y="2295356"/>
            <a:ext cx="1883736" cy="828844"/>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C:\Users\V412810\Pictures\logo-title.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7200" y="2895600"/>
            <a:ext cx="2965219" cy="953638"/>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p:cNvSpPr txBox="1"/>
          <p:nvPr/>
        </p:nvSpPr>
        <p:spPr>
          <a:xfrm>
            <a:off x="6019800" y="5709424"/>
            <a:ext cx="2740943" cy="338554"/>
          </a:xfrm>
          <a:prstGeom prst="rect">
            <a:avLst/>
          </a:prstGeom>
          <a:noFill/>
        </p:spPr>
        <p:txBody>
          <a:bodyPr wrap="none" rtlCol="0">
            <a:spAutoFit/>
          </a:bodyPr>
          <a:lstStyle/>
          <a:p>
            <a:pPr algn="ctr"/>
            <a:r>
              <a:rPr lang="en-US" sz="1600" i="1" dirty="0" smtClean="0"/>
              <a:t>Bring-your-own-monitoring</a:t>
            </a:r>
            <a:endParaRPr lang="en-US" sz="1600" i="1" dirty="0"/>
          </a:p>
        </p:txBody>
      </p:sp>
      <p:sp>
        <p:nvSpPr>
          <p:cNvPr id="71" name="TextBox 70"/>
          <p:cNvSpPr txBox="1"/>
          <p:nvPr/>
        </p:nvSpPr>
        <p:spPr>
          <a:xfrm>
            <a:off x="6311522" y="2836109"/>
            <a:ext cx="2146678" cy="338554"/>
          </a:xfrm>
          <a:prstGeom prst="rect">
            <a:avLst/>
          </a:prstGeom>
          <a:noFill/>
        </p:spPr>
        <p:txBody>
          <a:bodyPr wrap="none" rtlCol="0">
            <a:spAutoFit/>
          </a:bodyPr>
          <a:lstStyle/>
          <a:p>
            <a:pPr algn="ctr"/>
            <a:r>
              <a:rPr lang="en-US" sz="1600" i="1" dirty="0" smtClean="0"/>
              <a:t>Available to all teams</a:t>
            </a:r>
            <a:endParaRPr lang="en-US" sz="1600" i="1" dirty="0"/>
          </a:p>
        </p:txBody>
      </p:sp>
    </p:spTree>
    <p:extLst>
      <p:ext uri="{BB962C8B-B14F-4D97-AF65-F5344CB8AC3E}">
        <p14:creationId xmlns:p14="http://schemas.microsoft.com/office/powerpoint/2010/main" val="896938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normAutofit/>
          </a:bodyPr>
          <a:lstStyle/>
          <a:p>
            <a:r>
              <a:rPr lang="en-US" sz="2400" dirty="0" smtClean="0"/>
              <a:t>Summer 2016: Twelve Geographically Dispersed Deployments</a:t>
            </a:r>
          </a:p>
          <a:p>
            <a:endParaRPr lang="en-US" sz="1400" b="0" dirty="0" smtClean="0">
              <a:solidFill>
                <a:schemeClr val="tx1"/>
              </a:solidFill>
              <a:latin typeface="+mn-lt"/>
            </a:endParaRPr>
          </a:p>
          <a:p>
            <a:r>
              <a:rPr lang="en-US" sz="1400" b="0" dirty="0" smtClean="0">
                <a:solidFill>
                  <a:schemeClr val="tx1"/>
                </a:solidFill>
                <a:latin typeface="+mn-lt"/>
              </a:rPr>
              <a:t>Production environments in Fairland</a:t>
            </a:r>
            <a:r>
              <a:rPr lang="en-US" sz="1400" b="0" dirty="0" smtClean="0">
                <a:latin typeface="+mn-lt"/>
              </a:rPr>
              <a:t>*</a:t>
            </a:r>
            <a:r>
              <a:rPr lang="en-US" sz="1400" b="0" dirty="0" smtClean="0">
                <a:solidFill>
                  <a:schemeClr val="tx1"/>
                </a:solidFill>
                <a:latin typeface="+mn-lt"/>
              </a:rPr>
              <a:t>, Omaha</a:t>
            </a:r>
            <a:r>
              <a:rPr lang="en-US" sz="1400" b="0" dirty="0" smtClean="0">
                <a:latin typeface="+mn-lt"/>
              </a:rPr>
              <a:t>*</a:t>
            </a:r>
            <a:r>
              <a:rPr lang="en-US" sz="1400" b="0" dirty="0" smtClean="0">
                <a:solidFill>
                  <a:schemeClr val="tx1"/>
                </a:solidFill>
                <a:latin typeface="+mn-lt"/>
              </a:rPr>
              <a:t>, Sacramento(2), Tampa(2), and Twinsburg</a:t>
            </a:r>
            <a:r>
              <a:rPr lang="en-US" sz="1400" b="0" dirty="0" smtClean="0">
                <a:latin typeface="+mn-lt"/>
              </a:rPr>
              <a:t>*</a:t>
            </a:r>
          </a:p>
          <a:p>
            <a:endParaRPr lang="en-US" sz="1400" b="0" dirty="0">
              <a:solidFill>
                <a:schemeClr val="tx1"/>
              </a:solidFill>
              <a:latin typeface="+mn-lt"/>
            </a:endParaRPr>
          </a:p>
          <a:p>
            <a:r>
              <a:rPr lang="en-US" sz="1400" b="0" dirty="0" smtClean="0">
                <a:solidFill>
                  <a:schemeClr val="tx1"/>
                </a:solidFill>
                <a:latin typeface="+mn-lt"/>
              </a:rPr>
              <a:t>Non-Production environments in Tampa(3), Twinsburg, and AWS</a:t>
            </a:r>
            <a:r>
              <a:rPr lang="en-US" sz="1400" b="0" dirty="0" smtClean="0">
                <a:latin typeface="+mn-lt"/>
              </a:rPr>
              <a:t>*</a:t>
            </a:r>
            <a:endParaRPr lang="en-US" sz="1400" b="0" dirty="0">
              <a:latin typeface="+mn-lt"/>
            </a:endParaRPr>
          </a:p>
          <a:p>
            <a:endParaRPr lang="en-US" sz="2400" dirty="0"/>
          </a:p>
        </p:txBody>
      </p:sp>
      <p:pic>
        <p:nvPicPr>
          <p:cNvPr id="27" name="Picture 26"/>
          <p:cNvPicPr>
            <a:picLocks noChangeAspect="1"/>
          </p:cNvPicPr>
          <p:nvPr/>
        </p:nvPicPr>
        <p:blipFill rotWithShape="1">
          <a:blip r:embed="rId2" cstate="print">
            <a:extLst>
              <a:ext uri="{28A0092B-C50C-407E-A947-70E740481C1C}">
                <a14:useLocalDpi xmlns:a14="http://schemas.microsoft.com/office/drawing/2010/main" val="0"/>
              </a:ext>
            </a:extLst>
          </a:blip>
          <a:srcRect b="10203"/>
          <a:stretch/>
        </p:blipFill>
        <p:spPr>
          <a:xfrm>
            <a:off x="3155090" y="1295400"/>
            <a:ext cx="6068714" cy="3751541"/>
          </a:xfrm>
          <a:prstGeom prst="rect">
            <a:avLst/>
          </a:prstGeom>
        </p:spPr>
      </p:pic>
      <p:pic>
        <p:nvPicPr>
          <p:cNvPr id="56" name="Picture 2" descr="C:\Users\V412810\Pictures\AmazonWebservices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45335" y="2389821"/>
            <a:ext cx="671160" cy="268464"/>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 descr="C:\Users\V412810\Pictures\1000px-Vmware.png"/>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12047" y="2901750"/>
            <a:ext cx="740184" cy="12065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 descr="C:\Users\V412810\Pictures\OpenStack-Horizontal-300x9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49489" y="4281426"/>
            <a:ext cx="1084699" cy="35071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descr="C:\Users\V412810\Pictures\1000px-Vmware.png"/>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59239" y="2686789"/>
            <a:ext cx="740184" cy="12065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 descr="C:\Users\V412810\Pictures\1000px-Vmware.png"/>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32513" y="2537635"/>
            <a:ext cx="740184" cy="12065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5" descr="C:\Users\V412810\Pictures\OpenStack-Horizontal-300x9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6113" y="2307566"/>
            <a:ext cx="1084699" cy="350719"/>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1335157" y="5943600"/>
            <a:ext cx="1165960" cy="276999"/>
          </a:xfrm>
          <a:prstGeom prst="rect">
            <a:avLst/>
          </a:prstGeom>
          <a:noFill/>
        </p:spPr>
        <p:txBody>
          <a:bodyPr wrap="none" rtlCol="0">
            <a:spAutoFit/>
          </a:bodyPr>
          <a:lstStyle/>
          <a:p>
            <a:r>
              <a:rPr lang="en-US" sz="1200" dirty="0" smtClean="0">
                <a:solidFill>
                  <a:schemeClr val="accent1"/>
                </a:solidFill>
              </a:rPr>
              <a:t>*</a:t>
            </a:r>
            <a:r>
              <a:rPr lang="en-US" sz="1200" dirty="0" smtClean="0"/>
              <a:t>by Aug. 2016</a:t>
            </a:r>
            <a:endParaRPr lang="en-US" sz="1200" dirty="0"/>
          </a:p>
        </p:txBody>
      </p:sp>
    </p:spTree>
    <p:extLst>
      <p:ext uri="{BB962C8B-B14F-4D97-AF65-F5344CB8AC3E}">
        <p14:creationId xmlns:p14="http://schemas.microsoft.com/office/powerpoint/2010/main" val="3844272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 uri="{28A0092B-C50C-407E-A947-70E740481C1C}">
                <a14:useLocalDpi xmlns:a14="http://schemas.microsoft.com/office/drawing/2010/main" val="0"/>
              </a:ext>
            </a:extLst>
          </a:blip>
          <a:srcRect b="10203"/>
          <a:stretch/>
        </p:blipFill>
        <p:spPr>
          <a:xfrm>
            <a:off x="226159" y="798078"/>
            <a:ext cx="8955365" cy="5536003"/>
          </a:xfrm>
          <a:prstGeom prst="rect">
            <a:avLst/>
          </a:prstGeom>
        </p:spPr>
      </p:pic>
      <p:sp>
        <p:nvSpPr>
          <p:cNvPr id="2" name="Title 1"/>
          <p:cNvSpPr>
            <a:spLocks noGrp="1"/>
          </p:cNvSpPr>
          <p:nvPr>
            <p:ph type="title"/>
          </p:nvPr>
        </p:nvSpPr>
        <p:spPr/>
        <p:txBody>
          <a:bodyPr/>
          <a:lstStyle/>
          <a:p>
            <a:r>
              <a:rPr lang="en-US" dirty="0" smtClean="0"/>
              <a:t>Application high-availability via GSLB</a:t>
            </a:r>
            <a:endParaRPr lang="en-US" dirty="0"/>
          </a:p>
        </p:txBody>
      </p:sp>
      <p:grpSp>
        <p:nvGrpSpPr>
          <p:cNvPr id="48" name="Group 47"/>
          <p:cNvGrpSpPr/>
          <p:nvPr/>
        </p:nvGrpSpPr>
        <p:grpSpPr>
          <a:xfrm>
            <a:off x="1536611" y="3029341"/>
            <a:ext cx="1371600" cy="282619"/>
            <a:chOff x="2057400" y="3048000"/>
            <a:chExt cx="1371600" cy="282619"/>
          </a:xfrm>
        </p:grpSpPr>
        <p:sp>
          <p:nvSpPr>
            <p:cNvPr id="50" name="Rounded Rectangle 49"/>
            <p:cNvSpPr>
              <a:spLocks noChangeArrowheads="1"/>
            </p:cNvSpPr>
            <p:nvPr/>
          </p:nvSpPr>
          <p:spPr bwMode="auto">
            <a:xfrm>
              <a:off x="2057400" y="3048000"/>
              <a:ext cx="1371600" cy="282619"/>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ctr"/>
            <a:lstStyle/>
            <a:p>
              <a:pPr marL="274320" algn="ctr" fontAlgn="auto">
                <a:spcBef>
                  <a:spcPts val="0"/>
                </a:spcBef>
                <a:spcAft>
                  <a:spcPts val="0"/>
                </a:spcAft>
                <a:defRPr/>
              </a:pPr>
              <a:r>
                <a:rPr lang="en-US" sz="1100" dirty="0" err="1" smtClean="0">
                  <a:solidFill>
                    <a:schemeClr val="bg1"/>
                  </a:solidFill>
                  <a:latin typeface="+mn-lt"/>
                  <a:ea typeface="+mn-ea"/>
                </a:rPr>
                <a:t>Loadbalancer</a:t>
              </a:r>
              <a:endParaRPr lang="en-US" sz="1100" dirty="0">
                <a:solidFill>
                  <a:schemeClr val="bg1"/>
                </a:solidFill>
                <a:latin typeface="+mn-lt"/>
                <a:ea typeface="+mn-ea"/>
              </a:endParaRPr>
            </a:p>
          </p:txBody>
        </p:sp>
        <p:pic>
          <p:nvPicPr>
            <p:cNvPr id="3074" name="Picture 2" descr="C:\Users\V412810\Pictures\icon_loadbalancer.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123204" y="3080532"/>
              <a:ext cx="217554" cy="217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1839349" y="2576749"/>
            <a:ext cx="754867" cy="282619"/>
            <a:chOff x="2057400" y="3048000"/>
            <a:chExt cx="754867" cy="282619"/>
          </a:xfrm>
        </p:grpSpPr>
        <p:sp>
          <p:nvSpPr>
            <p:cNvPr id="54" name="Rounded Rectangle 53"/>
            <p:cNvSpPr>
              <a:spLocks noChangeArrowheads="1"/>
            </p:cNvSpPr>
            <p:nvPr/>
          </p:nvSpPr>
          <p:spPr bwMode="auto">
            <a:xfrm>
              <a:off x="2057400" y="3048000"/>
              <a:ext cx="754867" cy="282619"/>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ctr"/>
            <a:lstStyle/>
            <a:p>
              <a:pPr marL="274320" algn="ctr" fontAlgn="auto">
                <a:spcBef>
                  <a:spcPts val="0"/>
                </a:spcBef>
                <a:spcAft>
                  <a:spcPts val="0"/>
                </a:spcAft>
                <a:defRPr/>
              </a:pPr>
              <a:r>
                <a:rPr lang="en-US" sz="1100" dirty="0" smtClean="0">
                  <a:solidFill>
                    <a:schemeClr val="bg1"/>
                  </a:solidFill>
                  <a:latin typeface="+mn-lt"/>
                  <a:ea typeface="+mn-ea"/>
                </a:rPr>
                <a:t>GSLB</a:t>
              </a:r>
              <a:endParaRPr lang="en-US" sz="1100" dirty="0">
                <a:solidFill>
                  <a:schemeClr val="bg1"/>
                </a:solidFill>
                <a:latin typeface="+mn-lt"/>
                <a:ea typeface="+mn-ea"/>
              </a:endParaRPr>
            </a:p>
          </p:txBody>
        </p:sp>
        <p:pic>
          <p:nvPicPr>
            <p:cNvPr id="55" name="Picture 2" descr="C:\Users\V412810\Pictures\icon_loadbalancer.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109474" y="3087621"/>
              <a:ext cx="217554" cy="217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4" name="Group 93"/>
          <p:cNvGrpSpPr/>
          <p:nvPr/>
        </p:nvGrpSpPr>
        <p:grpSpPr>
          <a:xfrm>
            <a:off x="1325245" y="3503798"/>
            <a:ext cx="1752601" cy="1539321"/>
            <a:chOff x="1752599" y="3566079"/>
            <a:chExt cx="1752601" cy="1539321"/>
          </a:xfrm>
        </p:grpSpPr>
        <p:sp>
          <p:nvSpPr>
            <p:cNvPr id="88" name="Rounded Rectangle 87"/>
            <p:cNvSpPr>
              <a:spLocks noChangeArrowheads="1"/>
            </p:cNvSpPr>
            <p:nvPr/>
          </p:nvSpPr>
          <p:spPr bwMode="auto">
            <a:xfrm>
              <a:off x="1752599" y="3566079"/>
              <a:ext cx="1752601" cy="1539321"/>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t"/>
            <a:lstStyle/>
            <a:p>
              <a:pPr algn="r" fontAlgn="auto">
                <a:spcBef>
                  <a:spcPts val="0"/>
                </a:spcBef>
                <a:spcAft>
                  <a:spcPts val="0"/>
                </a:spcAft>
                <a:defRPr/>
              </a:pPr>
              <a:endParaRPr lang="en-US" sz="1100" dirty="0">
                <a:solidFill>
                  <a:schemeClr val="bg1"/>
                </a:solidFill>
                <a:latin typeface="+mn-lt"/>
                <a:ea typeface="+mn-ea"/>
              </a:endParaRPr>
            </a:p>
          </p:txBody>
        </p:sp>
        <p:grpSp>
          <p:nvGrpSpPr>
            <p:cNvPr id="42" name="Group 41"/>
            <p:cNvGrpSpPr/>
            <p:nvPr/>
          </p:nvGrpSpPr>
          <p:grpSpPr>
            <a:xfrm>
              <a:off x="1875518" y="3671374"/>
              <a:ext cx="743610" cy="263983"/>
              <a:chOff x="838200" y="2573027"/>
              <a:chExt cx="1315265" cy="466922"/>
            </a:xfrm>
          </p:grpSpPr>
          <p:sp>
            <p:nvSpPr>
              <p:cNvPr id="43" name="Rounded Rectangle 42"/>
              <p:cNvSpPr>
                <a:spLocks noChangeArrowheads="1"/>
              </p:cNvSpPr>
              <p:nvPr/>
            </p:nvSpPr>
            <p:spPr bwMode="auto">
              <a:xfrm>
                <a:off x="838200" y="2573027"/>
                <a:ext cx="1315265" cy="466922"/>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ctr"/>
              <a:lstStyle/>
              <a:p>
                <a:pPr marL="182880" algn="ctr" fontAlgn="auto">
                  <a:spcBef>
                    <a:spcPts val="0"/>
                  </a:spcBef>
                  <a:spcAft>
                    <a:spcPts val="0"/>
                  </a:spcAft>
                  <a:defRPr/>
                </a:pPr>
                <a:r>
                  <a:rPr lang="en-US" sz="1100" dirty="0" smtClean="0">
                    <a:solidFill>
                      <a:schemeClr val="bg1"/>
                    </a:solidFill>
                    <a:latin typeface="+mn-lt"/>
                    <a:ea typeface="+mn-ea"/>
                  </a:rPr>
                  <a:t>Router</a:t>
                </a:r>
                <a:endParaRPr lang="en-US" sz="1100" dirty="0">
                  <a:solidFill>
                    <a:schemeClr val="bg1"/>
                  </a:solidFill>
                  <a:latin typeface="+mn-lt"/>
                  <a:ea typeface="+mn-ea"/>
                </a:endParaRPr>
              </a:p>
            </p:txBody>
          </p:sp>
          <p:sp>
            <p:nvSpPr>
              <p:cNvPr id="44" name="Oval 42"/>
              <p:cNvSpPr/>
              <p:nvPr/>
            </p:nvSpPr>
            <p:spPr>
              <a:xfrm>
                <a:off x="870727" y="2636844"/>
                <a:ext cx="339283" cy="339287"/>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2649765" y="3671374"/>
              <a:ext cx="743610" cy="263983"/>
              <a:chOff x="838200" y="2573027"/>
              <a:chExt cx="1315265" cy="466922"/>
            </a:xfrm>
          </p:grpSpPr>
          <p:sp>
            <p:nvSpPr>
              <p:cNvPr id="76" name="Rounded Rectangle 75"/>
              <p:cNvSpPr>
                <a:spLocks noChangeArrowheads="1"/>
              </p:cNvSpPr>
              <p:nvPr/>
            </p:nvSpPr>
            <p:spPr bwMode="auto">
              <a:xfrm>
                <a:off x="838200" y="2573027"/>
                <a:ext cx="1315265" cy="466922"/>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ctr"/>
              <a:lstStyle/>
              <a:p>
                <a:pPr marL="182880" algn="ctr" fontAlgn="auto">
                  <a:spcBef>
                    <a:spcPts val="0"/>
                  </a:spcBef>
                  <a:spcAft>
                    <a:spcPts val="0"/>
                  </a:spcAft>
                  <a:defRPr/>
                </a:pPr>
                <a:r>
                  <a:rPr lang="en-US" sz="1100" dirty="0" smtClean="0">
                    <a:solidFill>
                      <a:schemeClr val="bg1"/>
                    </a:solidFill>
                    <a:latin typeface="+mn-lt"/>
                    <a:ea typeface="+mn-ea"/>
                  </a:rPr>
                  <a:t>Router</a:t>
                </a:r>
                <a:endParaRPr lang="en-US" sz="1100" dirty="0">
                  <a:solidFill>
                    <a:schemeClr val="bg1"/>
                  </a:solidFill>
                  <a:latin typeface="+mn-lt"/>
                  <a:ea typeface="+mn-ea"/>
                </a:endParaRPr>
              </a:p>
            </p:txBody>
          </p:sp>
          <p:sp>
            <p:nvSpPr>
              <p:cNvPr id="77" name="Oval 42"/>
              <p:cNvSpPr/>
              <p:nvPr/>
            </p:nvSpPr>
            <p:spPr>
              <a:xfrm>
                <a:off x="870727" y="2636844"/>
                <a:ext cx="339283" cy="339287"/>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p:cNvGrpSpPr/>
            <p:nvPr/>
          </p:nvGrpSpPr>
          <p:grpSpPr>
            <a:xfrm>
              <a:off x="2088715" y="3993944"/>
              <a:ext cx="1111685" cy="730456"/>
              <a:chOff x="2088715" y="3993944"/>
              <a:chExt cx="1111685" cy="730456"/>
            </a:xfrm>
          </p:grpSpPr>
          <p:grpSp>
            <p:nvGrpSpPr>
              <p:cNvPr id="52" name="Group 51"/>
              <p:cNvGrpSpPr/>
              <p:nvPr/>
            </p:nvGrpSpPr>
            <p:grpSpPr>
              <a:xfrm>
                <a:off x="2088715" y="3993944"/>
                <a:ext cx="521360" cy="457201"/>
                <a:chOff x="1857742" y="4114798"/>
                <a:chExt cx="521360" cy="457201"/>
              </a:xfrm>
            </p:grpSpPr>
            <p:sp>
              <p:nvSpPr>
                <p:cNvPr id="57" name="Rounded Rectangle 56"/>
                <p:cNvSpPr>
                  <a:spLocks noChangeArrowheads="1"/>
                </p:cNvSpPr>
                <p:nvPr/>
              </p:nvSpPr>
              <p:spPr bwMode="auto">
                <a:xfrm>
                  <a:off x="1857742" y="4114798"/>
                  <a:ext cx="521360" cy="457201"/>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t"/>
                <a:lstStyle/>
                <a:p>
                  <a:pPr algn="r" fontAlgn="auto">
                    <a:spcBef>
                      <a:spcPts val="0"/>
                    </a:spcBef>
                    <a:spcAft>
                      <a:spcPts val="0"/>
                    </a:spcAft>
                    <a:defRPr/>
                  </a:pPr>
                  <a:endParaRPr lang="en-US" sz="1100" dirty="0">
                    <a:solidFill>
                      <a:schemeClr val="bg1"/>
                    </a:solidFill>
                    <a:latin typeface="+mn-lt"/>
                    <a:ea typeface="+mn-ea"/>
                  </a:endParaRPr>
                </a:p>
              </p:txBody>
            </p:sp>
            <p:sp>
              <p:nvSpPr>
                <p:cNvPr id="65" name="Oval 170"/>
                <p:cNvSpPr/>
                <p:nvPr/>
              </p:nvSpPr>
              <p:spPr>
                <a:xfrm>
                  <a:off x="1875518" y="4146585"/>
                  <a:ext cx="219950" cy="196813"/>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2201288" y="4047936"/>
                <a:ext cx="521360" cy="457201"/>
                <a:chOff x="1857742" y="4114798"/>
                <a:chExt cx="521360" cy="457201"/>
              </a:xfrm>
            </p:grpSpPr>
            <p:sp>
              <p:nvSpPr>
                <p:cNvPr id="70" name="Rounded Rectangle 69"/>
                <p:cNvSpPr>
                  <a:spLocks noChangeArrowheads="1"/>
                </p:cNvSpPr>
                <p:nvPr/>
              </p:nvSpPr>
              <p:spPr bwMode="auto">
                <a:xfrm>
                  <a:off x="1857742" y="4114798"/>
                  <a:ext cx="521360" cy="457201"/>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t"/>
                <a:lstStyle/>
                <a:p>
                  <a:pPr algn="r" fontAlgn="auto">
                    <a:spcBef>
                      <a:spcPts val="0"/>
                    </a:spcBef>
                    <a:spcAft>
                      <a:spcPts val="0"/>
                    </a:spcAft>
                    <a:defRPr/>
                  </a:pPr>
                  <a:endParaRPr lang="en-US" sz="1100" dirty="0">
                    <a:solidFill>
                      <a:schemeClr val="bg1"/>
                    </a:solidFill>
                    <a:latin typeface="+mn-lt"/>
                    <a:ea typeface="+mn-ea"/>
                  </a:endParaRPr>
                </a:p>
              </p:txBody>
            </p:sp>
            <p:sp>
              <p:nvSpPr>
                <p:cNvPr id="71" name="Oval 170"/>
                <p:cNvSpPr/>
                <p:nvPr/>
              </p:nvSpPr>
              <p:spPr>
                <a:xfrm>
                  <a:off x="1875518" y="4146585"/>
                  <a:ext cx="219950" cy="196813"/>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a:off x="2328741" y="4108277"/>
                <a:ext cx="521360" cy="457201"/>
                <a:chOff x="1857742" y="4114798"/>
                <a:chExt cx="521360" cy="457201"/>
              </a:xfrm>
            </p:grpSpPr>
            <p:sp>
              <p:nvSpPr>
                <p:cNvPr id="73" name="Rounded Rectangle 72"/>
                <p:cNvSpPr>
                  <a:spLocks noChangeArrowheads="1"/>
                </p:cNvSpPr>
                <p:nvPr/>
              </p:nvSpPr>
              <p:spPr bwMode="auto">
                <a:xfrm>
                  <a:off x="1857742" y="4114798"/>
                  <a:ext cx="521360" cy="457201"/>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t"/>
                <a:lstStyle/>
                <a:p>
                  <a:pPr algn="r" fontAlgn="auto">
                    <a:spcBef>
                      <a:spcPts val="0"/>
                    </a:spcBef>
                    <a:spcAft>
                      <a:spcPts val="0"/>
                    </a:spcAft>
                    <a:defRPr/>
                  </a:pPr>
                  <a:endParaRPr lang="en-US" sz="1100" dirty="0">
                    <a:solidFill>
                      <a:schemeClr val="bg1"/>
                    </a:solidFill>
                    <a:latin typeface="+mn-lt"/>
                    <a:ea typeface="+mn-ea"/>
                  </a:endParaRPr>
                </a:p>
              </p:txBody>
            </p:sp>
            <p:sp>
              <p:nvSpPr>
                <p:cNvPr id="74" name="Oval 170"/>
                <p:cNvSpPr/>
                <p:nvPr/>
              </p:nvSpPr>
              <p:spPr>
                <a:xfrm>
                  <a:off x="1875518" y="4146585"/>
                  <a:ext cx="219950" cy="196813"/>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p:cNvGrpSpPr/>
              <p:nvPr/>
            </p:nvGrpSpPr>
            <p:grpSpPr>
              <a:xfrm>
                <a:off x="2439014" y="4152866"/>
                <a:ext cx="521360" cy="457201"/>
                <a:chOff x="1857742" y="4114798"/>
                <a:chExt cx="521360" cy="457201"/>
              </a:xfrm>
            </p:grpSpPr>
            <p:sp>
              <p:nvSpPr>
                <p:cNvPr id="79" name="Rounded Rectangle 78"/>
                <p:cNvSpPr>
                  <a:spLocks noChangeArrowheads="1"/>
                </p:cNvSpPr>
                <p:nvPr/>
              </p:nvSpPr>
              <p:spPr bwMode="auto">
                <a:xfrm>
                  <a:off x="1857742" y="4114798"/>
                  <a:ext cx="521360" cy="457201"/>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t"/>
                <a:lstStyle/>
                <a:p>
                  <a:pPr algn="r" fontAlgn="auto">
                    <a:spcBef>
                      <a:spcPts val="0"/>
                    </a:spcBef>
                    <a:spcAft>
                      <a:spcPts val="0"/>
                    </a:spcAft>
                    <a:defRPr/>
                  </a:pPr>
                  <a:endParaRPr lang="en-US" sz="1100" dirty="0">
                    <a:solidFill>
                      <a:schemeClr val="bg1"/>
                    </a:solidFill>
                    <a:latin typeface="+mn-lt"/>
                    <a:ea typeface="+mn-ea"/>
                  </a:endParaRPr>
                </a:p>
              </p:txBody>
            </p:sp>
            <p:sp>
              <p:nvSpPr>
                <p:cNvPr id="80" name="Oval 170"/>
                <p:cNvSpPr/>
                <p:nvPr/>
              </p:nvSpPr>
              <p:spPr>
                <a:xfrm>
                  <a:off x="1875518" y="4146585"/>
                  <a:ext cx="219950" cy="196813"/>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p:cNvGrpSpPr/>
              <p:nvPr/>
            </p:nvGrpSpPr>
            <p:grpSpPr>
              <a:xfrm>
                <a:off x="2551587" y="4206858"/>
                <a:ext cx="521360" cy="457201"/>
                <a:chOff x="1857742" y="4114798"/>
                <a:chExt cx="521360" cy="457201"/>
              </a:xfrm>
            </p:grpSpPr>
            <p:sp>
              <p:nvSpPr>
                <p:cNvPr id="82" name="Rounded Rectangle 81"/>
                <p:cNvSpPr>
                  <a:spLocks noChangeArrowheads="1"/>
                </p:cNvSpPr>
                <p:nvPr/>
              </p:nvSpPr>
              <p:spPr bwMode="auto">
                <a:xfrm>
                  <a:off x="1857742" y="4114798"/>
                  <a:ext cx="521360" cy="457201"/>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t"/>
                <a:lstStyle/>
                <a:p>
                  <a:pPr algn="r" fontAlgn="auto">
                    <a:spcBef>
                      <a:spcPts val="0"/>
                    </a:spcBef>
                    <a:spcAft>
                      <a:spcPts val="0"/>
                    </a:spcAft>
                    <a:defRPr/>
                  </a:pPr>
                  <a:endParaRPr lang="en-US" sz="1100" dirty="0">
                    <a:solidFill>
                      <a:schemeClr val="bg1"/>
                    </a:solidFill>
                    <a:latin typeface="+mn-lt"/>
                    <a:ea typeface="+mn-ea"/>
                  </a:endParaRPr>
                </a:p>
              </p:txBody>
            </p:sp>
            <p:sp>
              <p:nvSpPr>
                <p:cNvPr id="83" name="Oval 170"/>
                <p:cNvSpPr/>
                <p:nvPr/>
              </p:nvSpPr>
              <p:spPr>
                <a:xfrm>
                  <a:off x="1875518" y="4146585"/>
                  <a:ext cx="219950" cy="196813"/>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p:cNvGrpSpPr/>
              <p:nvPr/>
            </p:nvGrpSpPr>
            <p:grpSpPr>
              <a:xfrm>
                <a:off x="2679040" y="4267199"/>
                <a:ext cx="521360" cy="457201"/>
                <a:chOff x="1857742" y="4114798"/>
                <a:chExt cx="521360" cy="457201"/>
              </a:xfrm>
            </p:grpSpPr>
            <p:sp>
              <p:nvSpPr>
                <p:cNvPr id="85" name="Rounded Rectangle 84"/>
                <p:cNvSpPr>
                  <a:spLocks noChangeArrowheads="1"/>
                </p:cNvSpPr>
                <p:nvPr/>
              </p:nvSpPr>
              <p:spPr bwMode="auto">
                <a:xfrm>
                  <a:off x="1857742" y="4114798"/>
                  <a:ext cx="521360" cy="457201"/>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t"/>
                <a:lstStyle/>
                <a:p>
                  <a:pPr algn="r" fontAlgn="auto">
                    <a:spcBef>
                      <a:spcPts val="0"/>
                    </a:spcBef>
                    <a:spcAft>
                      <a:spcPts val="0"/>
                    </a:spcAft>
                    <a:defRPr/>
                  </a:pPr>
                  <a:endParaRPr lang="en-US" sz="1100" dirty="0">
                    <a:solidFill>
                      <a:schemeClr val="bg1"/>
                    </a:solidFill>
                    <a:latin typeface="+mn-lt"/>
                    <a:ea typeface="+mn-ea"/>
                  </a:endParaRPr>
                </a:p>
              </p:txBody>
            </p:sp>
            <p:sp>
              <p:nvSpPr>
                <p:cNvPr id="86" name="Oval 170"/>
                <p:cNvSpPr/>
                <p:nvPr/>
              </p:nvSpPr>
              <p:spPr>
                <a:xfrm>
                  <a:off x="1875518" y="4146585"/>
                  <a:ext cx="219950" cy="196813"/>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90" name="Picture 2" descr="C:\Users\V412810\Pictures\CloudFoundaryCorp_rgb-1024x13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65967" y="4860600"/>
              <a:ext cx="1527408" cy="2028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4" name="Group 123"/>
          <p:cNvGrpSpPr/>
          <p:nvPr/>
        </p:nvGrpSpPr>
        <p:grpSpPr>
          <a:xfrm>
            <a:off x="6231165" y="3091622"/>
            <a:ext cx="1371600" cy="282619"/>
            <a:chOff x="2057400" y="3048000"/>
            <a:chExt cx="1371600" cy="282619"/>
          </a:xfrm>
        </p:grpSpPr>
        <p:sp>
          <p:nvSpPr>
            <p:cNvPr id="125" name="Rounded Rectangle 124"/>
            <p:cNvSpPr>
              <a:spLocks noChangeArrowheads="1"/>
            </p:cNvSpPr>
            <p:nvPr/>
          </p:nvSpPr>
          <p:spPr bwMode="auto">
            <a:xfrm>
              <a:off x="2057400" y="3048000"/>
              <a:ext cx="1371600" cy="282619"/>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ctr"/>
            <a:lstStyle/>
            <a:p>
              <a:pPr marL="274320" algn="ctr" fontAlgn="auto">
                <a:spcBef>
                  <a:spcPts val="0"/>
                </a:spcBef>
                <a:spcAft>
                  <a:spcPts val="0"/>
                </a:spcAft>
                <a:defRPr/>
              </a:pPr>
              <a:r>
                <a:rPr lang="en-US" sz="1100" dirty="0" err="1" smtClean="0">
                  <a:solidFill>
                    <a:schemeClr val="bg1"/>
                  </a:solidFill>
                  <a:latin typeface="+mn-lt"/>
                  <a:ea typeface="+mn-ea"/>
                </a:rPr>
                <a:t>Loadbalancer</a:t>
              </a:r>
              <a:endParaRPr lang="en-US" sz="1100" dirty="0">
                <a:solidFill>
                  <a:schemeClr val="bg1"/>
                </a:solidFill>
                <a:latin typeface="+mn-lt"/>
                <a:ea typeface="+mn-ea"/>
              </a:endParaRPr>
            </a:p>
          </p:txBody>
        </p:sp>
        <p:pic>
          <p:nvPicPr>
            <p:cNvPr id="126" name="Picture 2" descr="C:\Users\V412810\Pictures\icon_loadbalancer.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123204" y="3080532"/>
              <a:ext cx="217554" cy="217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7" name="Group 126"/>
          <p:cNvGrpSpPr/>
          <p:nvPr/>
        </p:nvGrpSpPr>
        <p:grpSpPr>
          <a:xfrm>
            <a:off x="6533903" y="2639030"/>
            <a:ext cx="754867" cy="282619"/>
            <a:chOff x="2057400" y="3048000"/>
            <a:chExt cx="754867" cy="282619"/>
          </a:xfrm>
        </p:grpSpPr>
        <p:sp>
          <p:nvSpPr>
            <p:cNvPr id="128" name="Rounded Rectangle 127"/>
            <p:cNvSpPr>
              <a:spLocks noChangeArrowheads="1"/>
            </p:cNvSpPr>
            <p:nvPr/>
          </p:nvSpPr>
          <p:spPr bwMode="auto">
            <a:xfrm>
              <a:off x="2057400" y="3048000"/>
              <a:ext cx="754867" cy="282619"/>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ctr"/>
            <a:lstStyle/>
            <a:p>
              <a:pPr marL="274320" algn="ctr" fontAlgn="auto">
                <a:spcBef>
                  <a:spcPts val="0"/>
                </a:spcBef>
                <a:spcAft>
                  <a:spcPts val="0"/>
                </a:spcAft>
                <a:defRPr/>
              </a:pPr>
              <a:r>
                <a:rPr lang="en-US" sz="1100" dirty="0" smtClean="0">
                  <a:solidFill>
                    <a:schemeClr val="bg1"/>
                  </a:solidFill>
                  <a:latin typeface="+mn-lt"/>
                  <a:ea typeface="+mn-ea"/>
                </a:rPr>
                <a:t>GSLB</a:t>
              </a:r>
              <a:endParaRPr lang="en-US" sz="1100" dirty="0">
                <a:solidFill>
                  <a:schemeClr val="bg1"/>
                </a:solidFill>
                <a:latin typeface="+mn-lt"/>
                <a:ea typeface="+mn-ea"/>
              </a:endParaRPr>
            </a:p>
          </p:txBody>
        </p:sp>
        <p:pic>
          <p:nvPicPr>
            <p:cNvPr id="129" name="Picture 2" descr="C:\Users\V412810\Pictures\icon_loadbalancer.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109474" y="3087621"/>
              <a:ext cx="217554" cy="217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0" name="Group 129"/>
          <p:cNvGrpSpPr/>
          <p:nvPr/>
        </p:nvGrpSpPr>
        <p:grpSpPr>
          <a:xfrm>
            <a:off x="6019799" y="3566079"/>
            <a:ext cx="1752601" cy="1539321"/>
            <a:chOff x="1752599" y="3566079"/>
            <a:chExt cx="1752601" cy="1539321"/>
          </a:xfrm>
        </p:grpSpPr>
        <p:sp>
          <p:nvSpPr>
            <p:cNvPr id="131" name="Rounded Rectangle 130"/>
            <p:cNvSpPr>
              <a:spLocks noChangeArrowheads="1"/>
            </p:cNvSpPr>
            <p:nvPr/>
          </p:nvSpPr>
          <p:spPr bwMode="auto">
            <a:xfrm>
              <a:off x="1752599" y="3566079"/>
              <a:ext cx="1752601" cy="1539321"/>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t"/>
            <a:lstStyle/>
            <a:p>
              <a:pPr algn="r" fontAlgn="auto">
                <a:spcBef>
                  <a:spcPts val="0"/>
                </a:spcBef>
                <a:spcAft>
                  <a:spcPts val="0"/>
                </a:spcAft>
                <a:defRPr/>
              </a:pPr>
              <a:endParaRPr lang="en-US" sz="1100" dirty="0">
                <a:solidFill>
                  <a:schemeClr val="bg1"/>
                </a:solidFill>
                <a:latin typeface="+mn-lt"/>
                <a:ea typeface="+mn-ea"/>
              </a:endParaRPr>
            </a:p>
          </p:txBody>
        </p:sp>
        <p:grpSp>
          <p:nvGrpSpPr>
            <p:cNvPr id="132" name="Group 131"/>
            <p:cNvGrpSpPr/>
            <p:nvPr/>
          </p:nvGrpSpPr>
          <p:grpSpPr>
            <a:xfrm>
              <a:off x="1875518" y="3671374"/>
              <a:ext cx="743610" cy="263983"/>
              <a:chOff x="838200" y="2573027"/>
              <a:chExt cx="1315265" cy="466922"/>
            </a:xfrm>
          </p:grpSpPr>
          <p:sp>
            <p:nvSpPr>
              <p:cNvPr id="156" name="Rounded Rectangle 155"/>
              <p:cNvSpPr>
                <a:spLocks noChangeArrowheads="1"/>
              </p:cNvSpPr>
              <p:nvPr/>
            </p:nvSpPr>
            <p:spPr bwMode="auto">
              <a:xfrm>
                <a:off x="838200" y="2573027"/>
                <a:ext cx="1315265" cy="466922"/>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ctr"/>
              <a:lstStyle/>
              <a:p>
                <a:pPr marL="182880" algn="ctr" fontAlgn="auto">
                  <a:spcBef>
                    <a:spcPts val="0"/>
                  </a:spcBef>
                  <a:spcAft>
                    <a:spcPts val="0"/>
                  </a:spcAft>
                  <a:defRPr/>
                </a:pPr>
                <a:r>
                  <a:rPr lang="en-US" sz="1100" dirty="0" smtClean="0">
                    <a:solidFill>
                      <a:schemeClr val="bg1"/>
                    </a:solidFill>
                    <a:latin typeface="+mn-lt"/>
                    <a:ea typeface="+mn-ea"/>
                  </a:rPr>
                  <a:t>Router</a:t>
                </a:r>
                <a:endParaRPr lang="en-US" sz="1100" dirty="0">
                  <a:solidFill>
                    <a:schemeClr val="bg1"/>
                  </a:solidFill>
                  <a:latin typeface="+mn-lt"/>
                  <a:ea typeface="+mn-ea"/>
                </a:endParaRPr>
              </a:p>
            </p:txBody>
          </p:sp>
          <p:sp>
            <p:nvSpPr>
              <p:cNvPr id="157" name="Oval 42"/>
              <p:cNvSpPr/>
              <p:nvPr/>
            </p:nvSpPr>
            <p:spPr>
              <a:xfrm>
                <a:off x="870727" y="2636844"/>
                <a:ext cx="339283" cy="339287"/>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p:cNvGrpSpPr/>
            <p:nvPr/>
          </p:nvGrpSpPr>
          <p:grpSpPr>
            <a:xfrm>
              <a:off x="2649765" y="3671374"/>
              <a:ext cx="743610" cy="263983"/>
              <a:chOff x="838200" y="2573027"/>
              <a:chExt cx="1315265" cy="466922"/>
            </a:xfrm>
          </p:grpSpPr>
          <p:sp>
            <p:nvSpPr>
              <p:cNvPr id="154" name="Rounded Rectangle 153"/>
              <p:cNvSpPr>
                <a:spLocks noChangeArrowheads="1"/>
              </p:cNvSpPr>
              <p:nvPr/>
            </p:nvSpPr>
            <p:spPr bwMode="auto">
              <a:xfrm>
                <a:off x="838200" y="2573027"/>
                <a:ext cx="1315265" cy="466922"/>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ctr"/>
              <a:lstStyle/>
              <a:p>
                <a:pPr marL="182880" algn="ctr" fontAlgn="auto">
                  <a:spcBef>
                    <a:spcPts val="0"/>
                  </a:spcBef>
                  <a:spcAft>
                    <a:spcPts val="0"/>
                  </a:spcAft>
                  <a:defRPr/>
                </a:pPr>
                <a:r>
                  <a:rPr lang="en-US" sz="1100" dirty="0" smtClean="0">
                    <a:solidFill>
                      <a:schemeClr val="bg1"/>
                    </a:solidFill>
                    <a:latin typeface="+mn-lt"/>
                    <a:ea typeface="+mn-ea"/>
                  </a:rPr>
                  <a:t>Router</a:t>
                </a:r>
                <a:endParaRPr lang="en-US" sz="1100" dirty="0">
                  <a:solidFill>
                    <a:schemeClr val="bg1"/>
                  </a:solidFill>
                  <a:latin typeface="+mn-lt"/>
                  <a:ea typeface="+mn-ea"/>
                </a:endParaRPr>
              </a:p>
            </p:txBody>
          </p:sp>
          <p:sp>
            <p:nvSpPr>
              <p:cNvPr id="155" name="Oval 42"/>
              <p:cNvSpPr/>
              <p:nvPr/>
            </p:nvSpPr>
            <p:spPr>
              <a:xfrm>
                <a:off x="870727" y="2636844"/>
                <a:ext cx="339283" cy="339287"/>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p:cNvGrpSpPr/>
            <p:nvPr/>
          </p:nvGrpSpPr>
          <p:grpSpPr>
            <a:xfrm>
              <a:off x="2088715" y="3993944"/>
              <a:ext cx="1111685" cy="730456"/>
              <a:chOff x="2088715" y="3993944"/>
              <a:chExt cx="1111685" cy="730456"/>
            </a:xfrm>
          </p:grpSpPr>
          <p:grpSp>
            <p:nvGrpSpPr>
              <p:cNvPr id="136" name="Group 135"/>
              <p:cNvGrpSpPr/>
              <p:nvPr/>
            </p:nvGrpSpPr>
            <p:grpSpPr>
              <a:xfrm>
                <a:off x="2088715" y="3993944"/>
                <a:ext cx="521360" cy="457201"/>
                <a:chOff x="1857742" y="4114798"/>
                <a:chExt cx="521360" cy="457201"/>
              </a:xfrm>
            </p:grpSpPr>
            <p:sp>
              <p:nvSpPr>
                <p:cNvPr id="152" name="Rounded Rectangle 151"/>
                <p:cNvSpPr>
                  <a:spLocks noChangeArrowheads="1"/>
                </p:cNvSpPr>
                <p:nvPr/>
              </p:nvSpPr>
              <p:spPr bwMode="auto">
                <a:xfrm>
                  <a:off x="1857742" y="4114798"/>
                  <a:ext cx="521360" cy="457201"/>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t"/>
                <a:lstStyle/>
                <a:p>
                  <a:pPr algn="r" fontAlgn="auto">
                    <a:spcBef>
                      <a:spcPts val="0"/>
                    </a:spcBef>
                    <a:spcAft>
                      <a:spcPts val="0"/>
                    </a:spcAft>
                    <a:defRPr/>
                  </a:pPr>
                  <a:endParaRPr lang="en-US" sz="1100" dirty="0">
                    <a:solidFill>
                      <a:schemeClr val="bg1"/>
                    </a:solidFill>
                    <a:latin typeface="+mn-lt"/>
                    <a:ea typeface="+mn-ea"/>
                  </a:endParaRPr>
                </a:p>
              </p:txBody>
            </p:sp>
            <p:sp>
              <p:nvSpPr>
                <p:cNvPr id="153" name="Oval 170"/>
                <p:cNvSpPr/>
                <p:nvPr/>
              </p:nvSpPr>
              <p:spPr>
                <a:xfrm>
                  <a:off x="1875518" y="4146585"/>
                  <a:ext cx="219950" cy="196813"/>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Group 136"/>
              <p:cNvGrpSpPr/>
              <p:nvPr/>
            </p:nvGrpSpPr>
            <p:grpSpPr>
              <a:xfrm>
                <a:off x="2201288" y="4047936"/>
                <a:ext cx="521360" cy="457201"/>
                <a:chOff x="1857742" y="4114798"/>
                <a:chExt cx="521360" cy="457201"/>
              </a:xfrm>
            </p:grpSpPr>
            <p:sp>
              <p:nvSpPr>
                <p:cNvPr id="150" name="Rounded Rectangle 149"/>
                <p:cNvSpPr>
                  <a:spLocks noChangeArrowheads="1"/>
                </p:cNvSpPr>
                <p:nvPr/>
              </p:nvSpPr>
              <p:spPr bwMode="auto">
                <a:xfrm>
                  <a:off x="1857742" y="4114798"/>
                  <a:ext cx="521360" cy="457201"/>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t"/>
                <a:lstStyle/>
                <a:p>
                  <a:pPr algn="r" fontAlgn="auto">
                    <a:spcBef>
                      <a:spcPts val="0"/>
                    </a:spcBef>
                    <a:spcAft>
                      <a:spcPts val="0"/>
                    </a:spcAft>
                    <a:defRPr/>
                  </a:pPr>
                  <a:endParaRPr lang="en-US" sz="1100" dirty="0">
                    <a:solidFill>
                      <a:schemeClr val="bg1"/>
                    </a:solidFill>
                    <a:latin typeface="+mn-lt"/>
                    <a:ea typeface="+mn-ea"/>
                  </a:endParaRPr>
                </a:p>
              </p:txBody>
            </p:sp>
            <p:sp>
              <p:nvSpPr>
                <p:cNvPr id="151" name="Oval 170"/>
                <p:cNvSpPr/>
                <p:nvPr/>
              </p:nvSpPr>
              <p:spPr>
                <a:xfrm>
                  <a:off x="1875518" y="4146585"/>
                  <a:ext cx="219950" cy="196813"/>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8" name="Group 137"/>
              <p:cNvGrpSpPr/>
              <p:nvPr/>
            </p:nvGrpSpPr>
            <p:grpSpPr>
              <a:xfrm>
                <a:off x="2328741" y="4108277"/>
                <a:ext cx="521360" cy="457201"/>
                <a:chOff x="1857742" y="4114798"/>
                <a:chExt cx="521360" cy="457201"/>
              </a:xfrm>
            </p:grpSpPr>
            <p:sp>
              <p:nvSpPr>
                <p:cNvPr id="148" name="Rounded Rectangle 147"/>
                <p:cNvSpPr>
                  <a:spLocks noChangeArrowheads="1"/>
                </p:cNvSpPr>
                <p:nvPr/>
              </p:nvSpPr>
              <p:spPr bwMode="auto">
                <a:xfrm>
                  <a:off x="1857742" y="4114798"/>
                  <a:ext cx="521360" cy="457201"/>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t"/>
                <a:lstStyle/>
                <a:p>
                  <a:pPr algn="r" fontAlgn="auto">
                    <a:spcBef>
                      <a:spcPts val="0"/>
                    </a:spcBef>
                    <a:spcAft>
                      <a:spcPts val="0"/>
                    </a:spcAft>
                    <a:defRPr/>
                  </a:pPr>
                  <a:endParaRPr lang="en-US" sz="1100" dirty="0">
                    <a:solidFill>
                      <a:schemeClr val="bg1"/>
                    </a:solidFill>
                    <a:latin typeface="+mn-lt"/>
                    <a:ea typeface="+mn-ea"/>
                  </a:endParaRPr>
                </a:p>
              </p:txBody>
            </p:sp>
            <p:sp>
              <p:nvSpPr>
                <p:cNvPr id="149" name="Oval 170"/>
                <p:cNvSpPr/>
                <p:nvPr/>
              </p:nvSpPr>
              <p:spPr>
                <a:xfrm>
                  <a:off x="1875518" y="4146585"/>
                  <a:ext cx="219950" cy="196813"/>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p:cNvGrpSpPr/>
              <p:nvPr/>
            </p:nvGrpSpPr>
            <p:grpSpPr>
              <a:xfrm>
                <a:off x="2439014" y="4152866"/>
                <a:ext cx="521360" cy="457201"/>
                <a:chOff x="1857742" y="4114798"/>
                <a:chExt cx="521360" cy="457201"/>
              </a:xfrm>
            </p:grpSpPr>
            <p:sp>
              <p:nvSpPr>
                <p:cNvPr id="146" name="Rounded Rectangle 145"/>
                <p:cNvSpPr>
                  <a:spLocks noChangeArrowheads="1"/>
                </p:cNvSpPr>
                <p:nvPr/>
              </p:nvSpPr>
              <p:spPr bwMode="auto">
                <a:xfrm>
                  <a:off x="1857742" y="4114798"/>
                  <a:ext cx="521360" cy="457201"/>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t"/>
                <a:lstStyle/>
                <a:p>
                  <a:pPr algn="r" fontAlgn="auto">
                    <a:spcBef>
                      <a:spcPts val="0"/>
                    </a:spcBef>
                    <a:spcAft>
                      <a:spcPts val="0"/>
                    </a:spcAft>
                    <a:defRPr/>
                  </a:pPr>
                  <a:endParaRPr lang="en-US" sz="1100" dirty="0">
                    <a:solidFill>
                      <a:schemeClr val="bg1"/>
                    </a:solidFill>
                    <a:latin typeface="+mn-lt"/>
                    <a:ea typeface="+mn-ea"/>
                  </a:endParaRPr>
                </a:p>
              </p:txBody>
            </p:sp>
            <p:sp>
              <p:nvSpPr>
                <p:cNvPr id="147" name="Oval 170"/>
                <p:cNvSpPr/>
                <p:nvPr/>
              </p:nvSpPr>
              <p:spPr>
                <a:xfrm>
                  <a:off x="1875518" y="4146585"/>
                  <a:ext cx="219950" cy="196813"/>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Group 139"/>
              <p:cNvGrpSpPr/>
              <p:nvPr/>
            </p:nvGrpSpPr>
            <p:grpSpPr>
              <a:xfrm>
                <a:off x="2551587" y="4206858"/>
                <a:ext cx="521360" cy="457201"/>
                <a:chOff x="1857742" y="4114798"/>
                <a:chExt cx="521360" cy="457201"/>
              </a:xfrm>
            </p:grpSpPr>
            <p:sp>
              <p:nvSpPr>
                <p:cNvPr id="144" name="Rounded Rectangle 143"/>
                <p:cNvSpPr>
                  <a:spLocks noChangeArrowheads="1"/>
                </p:cNvSpPr>
                <p:nvPr/>
              </p:nvSpPr>
              <p:spPr bwMode="auto">
                <a:xfrm>
                  <a:off x="1857742" y="4114798"/>
                  <a:ext cx="521360" cy="457201"/>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t"/>
                <a:lstStyle/>
                <a:p>
                  <a:pPr algn="r" fontAlgn="auto">
                    <a:spcBef>
                      <a:spcPts val="0"/>
                    </a:spcBef>
                    <a:spcAft>
                      <a:spcPts val="0"/>
                    </a:spcAft>
                    <a:defRPr/>
                  </a:pPr>
                  <a:endParaRPr lang="en-US" sz="1100" dirty="0">
                    <a:solidFill>
                      <a:schemeClr val="bg1"/>
                    </a:solidFill>
                    <a:latin typeface="+mn-lt"/>
                    <a:ea typeface="+mn-ea"/>
                  </a:endParaRPr>
                </a:p>
              </p:txBody>
            </p:sp>
            <p:sp>
              <p:nvSpPr>
                <p:cNvPr id="145" name="Oval 170"/>
                <p:cNvSpPr/>
                <p:nvPr/>
              </p:nvSpPr>
              <p:spPr>
                <a:xfrm>
                  <a:off x="1875518" y="4146585"/>
                  <a:ext cx="219950" cy="196813"/>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Group 140"/>
              <p:cNvGrpSpPr/>
              <p:nvPr/>
            </p:nvGrpSpPr>
            <p:grpSpPr>
              <a:xfrm>
                <a:off x="2679040" y="4267199"/>
                <a:ext cx="521360" cy="457201"/>
                <a:chOff x="1857742" y="4114798"/>
                <a:chExt cx="521360" cy="457201"/>
              </a:xfrm>
            </p:grpSpPr>
            <p:sp>
              <p:nvSpPr>
                <p:cNvPr id="142" name="Rounded Rectangle 141"/>
                <p:cNvSpPr>
                  <a:spLocks noChangeArrowheads="1"/>
                </p:cNvSpPr>
                <p:nvPr/>
              </p:nvSpPr>
              <p:spPr bwMode="auto">
                <a:xfrm>
                  <a:off x="1857742" y="4114798"/>
                  <a:ext cx="521360" cy="457201"/>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0" tIns="0" rIns="0" bIns="0" anchor="t"/>
                <a:lstStyle/>
                <a:p>
                  <a:pPr algn="r" fontAlgn="auto">
                    <a:spcBef>
                      <a:spcPts val="0"/>
                    </a:spcBef>
                    <a:spcAft>
                      <a:spcPts val="0"/>
                    </a:spcAft>
                    <a:defRPr/>
                  </a:pPr>
                  <a:endParaRPr lang="en-US" sz="1100" dirty="0">
                    <a:solidFill>
                      <a:schemeClr val="bg1"/>
                    </a:solidFill>
                    <a:latin typeface="+mn-lt"/>
                    <a:ea typeface="+mn-ea"/>
                  </a:endParaRPr>
                </a:p>
              </p:txBody>
            </p:sp>
            <p:sp>
              <p:nvSpPr>
                <p:cNvPr id="143" name="Oval 170"/>
                <p:cNvSpPr/>
                <p:nvPr/>
              </p:nvSpPr>
              <p:spPr>
                <a:xfrm>
                  <a:off x="1875518" y="4146585"/>
                  <a:ext cx="219950" cy="196813"/>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35" name="Picture 2" descr="C:\Users\V412810\Pictures\CloudFoundaryCorp_rgb-1024x13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65967" y="4860600"/>
              <a:ext cx="1527408" cy="20285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58" name="Straight Arrow Connector 157"/>
          <p:cNvCxnSpPr>
            <a:stCxn id="54" idx="2"/>
            <a:endCxn id="50" idx="0"/>
          </p:cNvCxnSpPr>
          <p:nvPr/>
        </p:nvCxnSpPr>
        <p:spPr>
          <a:xfrm>
            <a:off x="2216783" y="2859368"/>
            <a:ext cx="5628" cy="1699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50" idx="2"/>
            <a:endCxn id="43" idx="0"/>
          </p:cNvCxnSpPr>
          <p:nvPr/>
        </p:nvCxnSpPr>
        <p:spPr>
          <a:xfrm flipH="1">
            <a:off x="1819969" y="3311960"/>
            <a:ext cx="402442" cy="2971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50" idx="2"/>
            <a:endCxn id="76" idx="0"/>
          </p:cNvCxnSpPr>
          <p:nvPr/>
        </p:nvCxnSpPr>
        <p:spPr>
          <a:xfrm>
            <a:off x="2222411" y="3311960"/>
            <a:ext cx="371805" cy="2971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54" idx="3"/>
            <a:endCxn id="128" idx="1"/>
          </p:cNvCxnSpPr>
          <p:nvPr/>
        </p:nvCxnSpPr>
        <p:spPr>
          <a:xfrm>
            <a:off x="2594216" y="2718059"/>
            <a:ext cx="3939687" cy="62281"/>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28" idx="2"/>
            <a:endCxn id="125" idx="0"/>
          </p:cNvCxnSpPr>
          <p:nvPr/>
        </p:nvCxnSpPr>
        <p:spPr>
          <a:xfrm>
            <a:off x="6911337" y="2921649"/>
            <a:ext cx="5628" cy="1699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25" idx="2"/>
            <a:endCxn id="156" idx="0"/>
          </p:cNvCxnSpPr>
          <p:nvPr/>
        </p:nvCxnSpPr>
        <p:spPr>
          <a:xfrm flipH="1">
            <a:off x="6514523" y="3374241"/>
            <a:ext cx="402442" cy="2971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125" idx="2"/>
            <a:endCxn id="154" idx="0"/>
          </p:cNvCxnSpPr>
          <p:nvPr/>
        </p:nvCxnSpPr>
        <p:spPr>
          <a:xfrm>
            <a:off x="6916965" y="3374241"/>
            <a:ext cx="371805" cy="2971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endCxn id="54" idx="0"/>
          </p:cNvCxnSpPr>
          <p:nvPr/>
        </p:nvCxnSpPr>
        <p:spPr>
          <a:xfrm>
            <a:off x="2216783" y="2310668"/>
            <a:ext cx="0" cy="266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endCxn id="128" idx="0"/>
          </p:cNvCxnSpPr>
          <p:nvPr/>
        </p:nvCxnSpPr>
        <p:spPr>
          <a:xfrm>
            <a:off x="6911337" y="2310668"/>
            <a:ext cx="0" cy="32836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1898862" y="1853468"/>
            <a:ext cx="595035" cy="584775"/>
          </a:xfrm>
          <a:prstGeom prst="rect">
            <a:avLst/>
          </a:prstGeom>
          <a:noFill/>
        </p:spPr>
        <p:txBody>
          <a:bodyPr wrap="none" rtlCol="0">
            <a:spAutoFit/>
          </a:bodyPr>
          <a:lstStyle/>
          <a:p>
            <a:r>
              <a:rPr lang="en-US" sz="3200" dirty="0" smtClean="0">
                <a:solidFill>
                  <a:schemeClr val="accent1"/>
                </a:solidFill>
                <a:sym typeface="Webdings"/>
              </a:rPr>
              <a:t></a:t>
            </a:r>
            <a:endParaRPr lang="en-US" sz="3200" dirty="0">
              <a:solidFill>
                <a:schemeClr val="accent1"/>
              </a:solidFill>
            </a:endParaRPr>
          </a:p>
        </p:txBody>
      </p:sp>
      <p:sp>
        <p:nvSpPr>
          <p:cNvPr id="187" name="TextBox 186"/>
          <p:cNvSpPr txBox="1"/>
          <p:nvPr/>
        </p:nvSpPr>
        <p:spPr>
          <a:xfrm>
            <a:off x="6608697" y="1853468"/>
            <a:ext cx="595035" cy="584775"/>
          </a:xfrm>
          <a:prstGeom prst="rect">
            <a:avLst/>
          </a:prstGeom>
          <a:noFill/>
        </p:spPr>
        <p:txBody>
          <a:bodyPr wrap="none" rtlCol="0">
            <a:spAutoFit/>
          </a:bodyPr>
          <a:lstStyle/>
          <a:p>
            <a:r>
              <a:rPr lang="en-US" sz="3200" dirty="0" smtClean="0">
                <a:solidFill>
                  <a:schemeClr val="accent1"/>
                </a:solidFill>
                <a:sym typeface="Webdings"/>
              </a:rPr>
              <a:t></a:t>
            </a:r>
            <a:endParaRPr lang="en-US" sz="3200" dirty="0">
              <a:solidFill>
                <a:schemeClr val="accent1"/>
              </a:solidFill>
            </a:endParaRPr>
          </a:p>
        </p:txBody>
      </p:sp>
    </p:spTree>
    <p:extLst>
      <p:ext uri="{BB962C8B-B14F-4D97-AF65-F5344CB8AC3E}">
        <p14:creationId xmlns:p14="http://schemas.microsoft.com/office/powerpoint/2010/main" val="3188932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Today’s Talk</a:t>
            </a:r>
            <a:endParaRPr lang="en-US" dirty="0"/>
          </a:p>
        </p:txBody>
      </p:sp>
      <p:sp>
        <p:nvSpPr>
          <p:cNvPr id="5" name="Content Placeholder 4"/>
          <p:cNvSpPr>
            <a:spLocks noGrp="1"/>
          </p:cNvSpPr>
          <p:nvPr>
            <p:ph idx="1"/>
          </p:nvPr>
        </p:nvSpPr>
        <p:spPr>
          <a:xfrm>
            <a:off x="457200" y="1752600"/>
            <a:ext cx="7086600" cy="4953000"/>
          </a:xfrm>
        </p:spPr>
        <p:txBody>
          <a:bodyPr>
            <a:normAutofit/>
          </a:bodyPr>
          <a:lstStyle/>
          <a:p>
            <a:r>
              <a:rPr lang="en-US" dirty="0" smtClean="0"/>
              <a:t>What is Cloud Foundry?</a:t>
            </a:r>
          </a:p>
          <a:p>
            <a:endParaRPr lang="en-US" dirty="0" smtClean="0"/>
          </a:p>
          <a:p>
            <a:r>
              <a:rPr lang="en-US" dirty="0" smtClean="0"/>
              <a:t>How does it work?</a:t>
            </a:r>
          </a:p>
          <a:p>
            <a:endParaRPr lang="en-US" dirty="0" smtClean="0"/>
          </a:p>
          <a:p>
            <a:r>
              <a:rPr lang="en-US" dirty="0"/>
              <a:t>How do I leverage Cloud Foundry?</a:t>
            </a:r>
          </a:p>
          <a:p>
            <a:endParaRPr lang="en-US" dirty="0" smtClean="0"/>
          </a:p>
          <a:p>
            <a:r>
              <a:rPr lang="en-US" dirty="0" smtClean="0"/>
              <a:t>What is Verizon’s Strategy for Cloud Foundry?</a:t>
            </a:r>
          </a:p>
        </p:txBody>
      </p:sp>
    </p:spTree>
    <p:extLst>
      <p:ext uri="{BB962C8B-B14F-4D97-AF65-F5344CB8AC3E}">
        <p14:creationId xmlns:p14="http://schemas.microsoft.com/office/powerpoint/2010/main" val="3038268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a:t>
            </a:r>
            <a:r>
              <a:rPr lang="en-US" dirty="0" err="1" smtClean="0"/>
              <a:t>Buildpacks</a:t>
            </a:r>
            <a:endParaRPr lang="en-US" dirty="0"/>
          </a:p>
        </p:txBody>
      </p:sp>
      <p:grpSp>
        <p:nvGrpSpPr>
          <p:cNvPr id="6" name="Group 5"/>
          <p:cNvGrpSpPr/>
          <p:nvPr/>
        </p:nvGrpSpPr>
        <p:grpSpPr>
          <a:xfrm>
            <a:off x="793248" y="1447800"/>
            <a:ext cx="2357929" cy="2971800"/>
            <a:chOff x="2362200" y="3124200"/>
            <a:chExt cx="2357929" cy="2971800"/>
          </a:xfrm>
        </p:grpSpPr>
        <p:sp>
          <p:nvSpPr>
            <p:cNvPr id="4" name="Rounded Rectangle 3"/>
            <p:cNvSpPr>
              <a:spLocks noChangeArrowheads="1"/>
            </p:cNvSpPr>
            <p:nvPr/>
          </p:nvSpPr>
          <p:spPr bwMode="auto">
            <a:xfrm>
              <a:off x="2362200" y="3124200"/>
              <a:ext cx="2357929" cy="2971800"/>
            </a:xfrm>
            <a:prstGeom prst="roundRect">
              <a:avLst>
                <a:gd name="adj" fmla="val 4579"/>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t"/>
            <a:lstStyle/>
            <a:p>
              <a:pPr algn="ctr" fontAlgn="auto">
                <a:spcBef>
                  <a:spcPts val="0"/>
                </a:spcBef>
                <a:spcAft>
                  <a:spcPts val="0"/>
                </a:spcAft>
                <a:defRPr/>
              </a:pPr>
              <a:r>
                <a:rPr lang="en-US" sz="1600" b="1" dirty="0" smtClean="0">
                  <a:solidFill>
                    <a:schemeClr val="accent1"/>
                  </a:solidFill>
                  <a:latin typeface="+mj-lt"/>
                </a:rPr>
                <a:t>Language-based</a:t>
              </a:r>
              <a:endParaRPr lang="en-US" sz="1100" b="1" dirty="0">
                <a:solidFill>
                  <a:schemeClr val="accent1"/>
                </a:solidFill>
                <a:latin typeface="+mj-lt"/>
              </a:endParaRPr>
            </a:p>
          </p:txBody>
        </p:sp>
        <p:sp>
          <p:nvSpPr>
            <p:cNvPr id="5" name="TextBox 4"/>
            <p:cNvSpPr txBox="1"/>
            <p:nvPr/>
          </p:nvSpPr>
          <p:spPr>
            <a:xfrm>
              <a:off x="2750859" y="3593804"/>
              <a:ext cx="1592541" cy="1754326"/>
            </a:xfrm>
            <a:prstGeom prst="rect">
              <a:avLst/>
            </a:prstGeom>
            <a:noFill/>
          </p:spPr>
          <p:txBody>
            <a:bodyPr wrap="square" rtlCol="0">
              <a:spAutoFit/>
            </a:bodyPr>
            <a:lstStyle/>
            <a:p>
              <a:r>
                <a:rPr lang="en-US" dirty="0"/>
                <a:t>Java</a:t>
              </a:r>
            </a:p>
            <a:p>
              <a:r>
                <a:rPr lang="en-US" dirty="0"/>
                <a:t>Ruby</a:t>
              </a:r>
            </a:p>
            <a:p>
              <a:r>
                <a:rPr lang="en-US" dirty="0"/>
                <a:t>Node.js</a:t>
              </a:r>
            </a:p>
            <a:p>
              <a:r>
                <a:rPr lang="en-US" dirty="0"/>
                <a:t>Go</a:t>
              </a:r>
            </a:p>
            <a:p>
              <a:r>
                <a:rPr lang="en-US" dirty="0" smtClean="0"/>
                <a:t>Python</a:t>
              </a:r>
            </a:p>
            <a:p>
              <a:r>
                <a:rPr lang="en-US" dirty="0" smtClean="0"/>
                <a:t>PHP</a:t>
              </a:r>
              <a:endParaRPr lang="en-US" dirty="0"/>
            </a:p>
          </p:txBody>
        </p:sp>
      </p:grpSp>
      <p:grpSp>
        <p:nvGrpSpPr>
          <p:cNvPr id="7" name="Group 6"/>
          <p:cNvGrpSpPr/>
          <p:nvPr/>
        </p:nvGrpSpPr>
        <p:grpSpPr>
          <a:xfrm>
            <a:off x="5871671" y="1447800"/>
            <a:ext cx="2357929" cy="2971800"/>
            <a:chOff x="2362200" y="3124200"/>
            <a:chExt cx="2357929" cy="2971800"/>
          </a:xfrm>
        </p:grpSpPr>
        <p:sp>
          <p:nvSpPr>
            <p:cNvPr id="8" name="Rounded Rectangle 7"/>
            <p:cNvSpPr>
              <a:spLocks noChangeArrowheads="1"/>
            </p:cNvSpPr>
            <p:nvPr/>
          </p:nvSpPr>
          <p:spPr bwMode="auto">
            <a:xfrm>
              <a:off x="2362200" y="3124200"/>
              <a:ext cx="2357929" cy="2971800"/>
            </a:xfrm>
            <a:prstGeom prst="roundRect">
              <a:avLst>
                <a:gd name="adj" fmla="val 4579"/>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t"/>
            <a:lstStyle/>
            <a:p>
              <a:pPr algn="ctr" fontAlgn="auto">
                <a:spcBef>
                  <a:spcPts val="0"/>
                </a:spcBef>
                <a:spcAft>
                  <a:spcPts val="0"/>
                </a:spcAft>
                <a:defRPr/>
              </a:pPr>
              <a:r>
                <a:rPr lang="en-US" sz="1600" b="1" dirty="0" smtClean="0">
                  <a:solidFill>
                    <a:schemeClr val="accent1"/>
                  </a:solidFill>
                  <a:latin typeface="+mj-lt"/>
                </a:rPr>
                <a:t>Verizon Custom *</a:t>
              </a:r>
              <a:endParaRPr lang="en-US" sz="1100" b="1" dirty="0">
                <a:solidFill>
                  <a:schemeClr val="accent1"/>
                </a:solidFill>
                <a:latin typeface="+mj-lt"/>
              </a:endParaRPr>
            </a:p>
          </p:txBody>
        </p:sp>
        <p:sp>
          <p:nvSpPr>
            <p:cNvPr id="9" name="TextBox 8"/>
            <p:cNvSpPr txBox="1"/>
            <p:nvPr/>
          </p:nvSpPr>
          <p:spPr>
            <a:xfrm>
              <a:off x="2541577" y="3593804"/>
              <a:ext cx="2178552" cy="646331"/>
            </a:xfrm>
            <a:prstGeom prst="rect">
              <a:avLst/>
            </a:prstGeom>
            <a:noFill/>
          </p:spPr>
          <p:txBody>
            <a:bodyPr wrap="square" rtlCol="0">
              <a:spAutoFit/>
            </a:bodyPr>
            <a:lstStyle/>
            <a:p>
              <a:r>
                <a:rPr lang="en-US" dirty="0" smtClean="0"/>
                <a:t>Java – </a:t>
              </a:r>
              <a:r>
                <a:rPr lang="en-US" dirty="0" err="1" smtClean="0"/>
                <a:t>Dynatrace</a:t>
              </a:r>
              <a:endParaRPr lang="en-US" dirty="0" smtClean="0"/>
            </a:p>
            <a:p>
              <a:r>
                <a:rPr lang="en-US" dirty="0" smtClean="0"/>
                <a:t>Java – CA Wily</a:t>
              </a:r>
              <a:endParaRPr lang="en-US" dirty="0"/>
            </a:p>
          </p:txBody>
        </p:sp>
      </p:grpSp>
      <p:grpSp>
        <p:nvGrpSpPr>
          <p:cNvPr id="10" name="Group 9"/>
          <p:cNvGrpSpPr/>
          <p:nvPr/>
        </p:nvGrpSpPr>
        <p:grpSpPr>
          <a:xfrm>
            <a:off x="3364933" y="1461067"/>
            <a:ext cx="2357929" cy="2971800"/>
            <a:chOff x="2362200" y="3124200"/>
            <a:chExt cx="2357929" cy="2971800"/>
          </a:xfrm>
        </p:grpSpPr>
        <p:sp>
          <p:nvSpPr>
            <p:cNvPr id="11" name="Rounded Rectangle 10"/>
            <p:cNvSpPr>
              <a:spLocks noChangeArrowheads="1"/>
            </p:cNvSpPr>
            <p:nvPr/>
          </p:nvSpPr>
          <p:spPr bwMode="auto">
            <a:xfrm>
              <a:off x="2362200" y="3124200"/>
              <a:ext cx="2357929" cy="2971800"/>
            </a:xfrm>
            <a:prstGeom prst="roundRect">
              <a:avLst>
                <a:gd name="adj" fmla="val 4579"/>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t"/>
            <a:lstStyle/>
            <a:p>
              <a:pPr algn="ctr" fontAlgn="auto">
                <a:spcBef>
                  <a:spcPts val="0"/>
                </a:spcBef>
                <a:spcAft>
                  <a:spcPts val="0"/>
                </a:spcAft>
                <a:defRPr/>
              </a:pPr>
              <a:r>
                <a:rPr lang="en-US" sz="1600" b="1" dirty="0" smtClean="0">
                  <a:solidFill>
                    <a:schemeClr val="accent1"/>
                  </a:solidFill>
                  <a:latin typeface="+mj-lt"/>
                </a:rPr>
                <a:t>Special Use</a:t>
              </a:r>
              <a:endParaRPr lang="en-US" sz="1100" b="1" dirty="0">
                <a:solidFill>
                  <a:schemeClr val="accent1"/>
                </a:solidFill>
                <a:latin typeface="+mj-lt"/>
              </a:endParaRPr>
            </a:p>
          </p:txBody>
        </p:sp>
        <p:sp>
          <p:nvSpPr>
            <p:cNvPr id="12" name="TextBox 11"/>
            <p:cNvSpPr txBox="1"/>
            <p:nvPr/>
          </p:nvSpPr>
          <p:spPr>
            <a:xfrm>
              <a:off x="2750859" y="3593804"/>
              <a:ext cx="1592541" cy="646331"/>
            </a:xfrm>
            <a:prstGeom prst="rect">
              <a:avLst/>
            </a:prstGeom>
            <a:noFill/>
          </p:spPr>
          <p:txBody>
            <a:bodyPr wrap="square" rtlCol="0">
              <a:spAutoFit/>
            </a:bodyPr>
            <a:lstStyle/>
            <a:p>
              <a:r>
                <a:rPr lang="en-US" dirty="0" smtClean="0"/>
                <a:t>Binary</a:t>
              </a:r>
              <a:endParaRPr lang="en-US" dirty="0"/>
            </a:p>
            <a:p>
              <a:r>
                <a:rPr lang="en-US" dirty="0" smtClean="0"/>
                <a:t>Static File</a:t>
              </a:r>
              <a:endParaRPr lang="en-US" dirty="0"/>
            </a:p>
          </p:txBody>
        </p:sp>
      </p:grpSp>
      <p:sp>
        <p:nvSpPr>
          <p:cNvPr id="13" name="TextBox 12"/>
          <p:cNvSpPr txBox="1"/>
          <p:nvPr/>
        </p:nvSpPr>
        <p:spPr>
          <a:xfrm>
            <a:off x="559667" y="4876800"/>
            <a:ext cx="7980390" cy="923330"/>
          </a:xfrm>
          <a:prstGeom prst="rect">
            <a:avLst/>
          </a:prstGeom>
          <a:noFill/>
        </p:spPr>
        <p:txBody>
          <a:bodyPr wrap="none" rtlCol="0">
            <a:spAutoFit/>
          </a:bodyPr>
          <a:lstStyle/>
          <a:p>
            <a:r>
              <a:rPr lang="en-US" i="1" dirty="0" smtClean="0"/>
              <a:t>All </a:t>
            </a:r>
            <a:r>
              <a:rPr lang="en-US" i="1" dirty="0" err="1" smtClean="0"/>
              <a:t>buildpacks</a:t>
            </a:r>
            <a:r>
              <a:rPr lang="en-US" i="1" dirty="0" smtClean="0"/>
              <a:t> are on </a:t>
            </a:r>
            <a:r>
              <a:rPr lang="en-US" i="1" dirty="0" err="1" smtClean="0"/>
              <a:t>Github</a:t>
            </a:r>
            <a:r>
              <a:rPr lang="en-US" i="1" dirty="0" smtClean="0"/>
              <a:t> and can be customized by application teams</a:t>
            </a:r>
          </a:p>
          <a:p>
            <a:endParaRPr lang="en-US" i="1" dirty="0"/>
          </a:p>
          <a:p>
            <a:r>
              <a:rPr lang="en-US" i="1" dirty="0" smtClean="0"/>
              <a:t>* Note that </a:t>
            </a:r>
            <a:r>
              <a:rPr lang="en-US" i="1" dirty="0" err="1" smtClean="0"/>
              <a:t>buildpack</a:t>
            </a:r>
            <a:r>
              <a:rPr lang="en-US" i="1" dirty="0" smtClean="0"/>
              <a:t> customizations do not fall under Pivotal support</a:t>
            </a:r>
            <a:endParaRPr lang="en-US" i="1" dirty="0"/>
          </a:p>
        </p:txBody>
      </p:sp>
    </p:spTree>
    <p:extLst>
      <p:ext uri="{BB962C8B-B14F-4D97-AF65-F5344CB8AC3E}">
        <p14:creationId xmlns:p14="http://schemas.microsoft.com/office/powerpoint/2010/main" val="32974312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a:spLocks noChangeArrowheads="1"/>
          </p:cNvSpPr>
          <p:nvPr/>
        </p:nvSpPr>
        <p:spPr bwMode="auto">
          <a:xfrm>
            <a:off x="5409685" y="1375707"/>
            <a:ext cx="2107686" cy="3836488"/>
          </a:xfrm>
          <a:prstGeom prst="roundRect">
            <a:avLst>
              <a:gd name="adj" fmla="val 4579"/>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t"/>
          <a:lstStyle/>
          <a:p>
            <a:pPr algn="ctr" fontAlgn="auto">
              <a:spcBef>
                <a:spcPts val="0"/>
              </a:spcBef>
              <a:spcAft>
                <a:spcPts val="0"/>
              </a:spcAft>
              <a:defRPr/>
            </a:pPr>
            <a:r>
              <a:rPr lang="en-US" sz="1600" b="1" dirty="0" smtClean="0">
                <a:solidFill>
                  <a:schemeClr val="accent1"/>
                </a:solidFill>
                <a:latin typeface="+mj-lt"/>
              </a:rPr>
              <a:t>Cloud Native</a:t>
            </a:r>
            <a:endParaRPr lang="en-US" sz="1100" b="1" dirty="0">
              <a:solidFill>
                <a:schemeClr val="accent1"/>
              </a:solidFill>
              <a:latin typeface="+mj-lt"/>
            </a:endParaRPr>
          </a:p>
        </p:txBody>
      </p:sp>
      <p:sp>
        <p:nvSpPr>
          <p:cNvPr id="2" name="Title 1"/>
          <p:cNvSpPr>
            <a:spLocks noGrp="1"/>
          </p:cNvSpPr>
          <p:nvPr>
            <p:ph type="title"/>
          </p:nvPr>
        </p:nvSpPr>
        <p:spPr/>
        <p:txBody>
          <a:bodyPr/>
          <a:lstStyle/>
          <a:p>
            <a:r>
              <a:rPr lang="en-US" dirty="0" smtClean="0"/>
              <a:t>Marketplace of available, </a:t>
            </a:r>
            <a:r>
              <a:rPr lang="en-US" dirty="0" err="1" smtClean="0"/>
              <a:t>bindable</a:t>
            </a:r>
            <a:r>
              <a:rPr lang="en-US" dirty="0" smtClean="0"/>
              <a:t> services</a:t>
            </a:r>
            <a:endParaRPr lang="en-US" dirty="0"/>
          </a:p>
        </p:txBody>
      </p:sp>
      <p:pic>
        <p:nvPicPr>
          <p:cNvPr id="7" name="pasted-image.png"/>
          <p:cNvPicPr/>
          <p:nvPr/>
        </p:nvPicPr>
        <p:blipFill>
          <a:blip r:embed="rId2" cstate="screen">
            <a:extLst>
              <a:ext uri="{28A0092B-C50C-407E-A947-70E740481C1C}">
                <a14:useLocalDpi xmlns:a14="http://schemas.microsoft.com/office/drawing/2010/main"/>
              </a:ext>
            </a:extLst>
          </a:blip>
          <a:stretch>
            <a:fillRect/>
          </a:stretch>
        </p:blipFill>
        <p:spPr>
          <a:xfrm>
            <a:off x="5832510" y="1811287"/>
            <a:ext cx="640689" cy="640690"/>
          </a:xfrm>
          <a:prstGeom prst="rect">
            <a:avLst/>
          </a:prstGeom>
          <a:ln w="12700" cap="flat">
            <a:noFill/>
            <a:miter lim="400000"/>
          </a:ln>
          <a:effectLst/>
        </p:spPr>
      </p:pic>
      <p:pic>
        <p:nvPicPr>
          <p:cNvPr id="8" name="pasted-image.png"/>
          <p:cNvPicPr/>
          <p:nvPr/>
        </p:nvPicPr>
        <p:blipFill>
          <a:blip r:embed="rId3" cstate="screen">
            <a:extLst>
              <a:ext uri="{28A0092B-C50C-407E-A947-70E740481C1C}">
                <a14:useLocalDpi xmlns:a14="http://schemas.microsoft.com/office/drawing/2010/main"/>
              </a:ext>
            </a:extLst>
          </a:blip>
          <a:stretch>
            <a:fillRect/>
          </a:stretch>
        </p:blipFill>
        <p:spPr>
          <a:xfrm>
            <a:off x="5837402" y="2539923"/>
            <a:ext cx="633413" cy="633413"/>
          </a:xfrm>
          <a:prstGeom prst="rect">
            <a:avLst/>
          </a:prstGeom>
          <a:ln w="12700" cap="flat">
            <a:noFill/>
            <a:miter lim="400000"/>
          </a:ln>
          <a:effectLst/>
        </p:spPr>
      </p:pic>
      <p:pic>
        <p:nvPicPr>
          <p:cNvPr id="9" name="pasted-image.png"/>
          <p:cNvPicPr/>
          <p:nvPr/>
        </p:nvPicPr>
        <p:blipFill>
          <a:blip r:embed="rId4" cstate="screen">
            <a:extLst>
              <a:ext uri="{28A0092B-C50C-407E-A947-70E740481C1C}">
                <a14:useLocalDpi xmlns:a14="http://schemas.microsoft.com/office/drawing/2010/main"/>
              </a:ext>
            </a:extLst>
          </a:blip>
          <a:stretch>
            <a:fillRect/>
          </a:stretch>
        </p:blipFill>
        <p:spPr>
          <a:xfrm>
            <a:off x="5839582" y="3281619"/>
            <a:ext cx="633398" cy="633397"/>
          </a:xfrm>
          <a:prstGeom prst="rect">
            <a:avLst/>
          </a:prstGeom>
          <a:ln w="12700" cap="flat">
            <a:noFill/>
            <a:miter lim="400000"/>
          </a:ln>
          <a:effectLst/>
        </p:spPr>
      </p:pic>
      <p:sp>
        <p:nvSpPr>
          <p:cNvPr id="10" name="TextBox 9"/>
          <p:cNvSpPr txBox="1"/>
          <p:nvPr/>
        </p:nvSpPr>
        <p:spPr>
          <a:xfrm>
            <a:off x="6511530" y="1908683"/>
            <a:ext cx="1005841" cy="461665"/>
          </a:xfrm>
          <a:prstGeom prst="rect">
            <a:avLst/>
          </a:prstGeom>
          <a:noFill/>
        </p:spPr>
        <p:txBody>
          <a:bodyPr wrap="square" rtlCol="0">
            <a:spAutoFit/>
          </a:bodyPr>
          <a:lstStyle/>
          <a:p>
            <a:r>
              <a:rPr lang="en-US" sz="1200" dirty="0" err="1" smtClean="0">
                <a:solidFill>
                  <a:schemeClr val="accent1"/>
                </a:solidFill>
                <a:latin typeface="FreightSans Pro Medium"/>
                <a:cs typeface="FreightSans Pro Medium"/>
              </a:rPr>
              <a:t>Config</a:t>
            </a:r>
            <a:r>
              <a:rPr lang="en-US" sz="1200" dirty="0" smtClean="0">
                <a:solidFill>
                  <a:schemeClr val="accent1"/>
                </a:solidFill>
                <a:latin typeface="FreightSans Pro Medium"/>
                <a:cs typeface="FreightSans Pro Medium"/>
              </a:rPr>
              <a:t> Server</a:t>
            </a:r>
          </a:p>
        </p:txBody>
      </p:sp>
      <p:sp>
        <p:nvSpPr>
          <p:cNvPr id="11" name="TextBox 10"/>
          <p:cNvSpPr txBox="1"/>
          <p:nvPr/>
        </p:nvSpPr>
        <p:spPr>
          <a:xfrm>
            <a:off x="6514738" y="2633252"/>
            <a:ext cx="1005841" cy="461665"/>
          </a:xfrm>
          <a:prstGeom prst="rect">
            <a:avLst/>
          </a:prstGeom>
          <a:noFill/>
        </p:spPr>
        <p:txBody>
          <a:bodyPr wrap="square" rtlCol="0">
            <a:spAutoFit/>
          </a:bodyPr>
          <a:lstStyle/>
          <a:p>
            <a:r>
              <a:rPr lang="en-US" sz="1200" dirty="0" smtClean="0">
                <a:solidFill>
                  <a:schemeClr val="accent1"/>
                </a:solidFill>
                <a:latin typeface="FreightSans Pro Medium"/>
                <a:cs typeface="FreightSans Pro Medium"/>
              </a:rPr>
              <a:t>Service Directory</a:t>
            </a:r>
          </a:p>
        </p:txBody>
      </p:sp>
      <p:sp>
        <p:nvSpPr>
          <p:cNvPr id="12" name="TextBox 11"/>
          <p:cNvSpPr txBox="1"/>
          <p:nvPr/>
        </p:nvSpPr>
        <p:spPr>
          <a:xfrm>
            <a:off x="6511530" y="3351939"/>
            <a:ext cx="1005841" cy="461665"/>
          </a:xfrm>
          <a:prstGeom prst="rect">
            <a:avLst/>
          </a:prstGeom>
          <a:noFill/>
        </p:spPr>
        <p:txBody>
          <a:bodyPr wrap="square" rtlCol="0">
            <a:spAutoFit/>
          </a:bodyPr>
          <a:lstStyle/>
          <a:p>
            <a:r>
              <a:rPr lang="en-US" sz="1200" dirty="0" smtClean="0">
                <a:solidFill>
                  <a:schemeClr val="accent1"/>
                </a:solidFill>
                <a:latin typeface="FreightSans Pro Medium"/>
                <a:cs typeface="FreightSans Pro Medium"/>
              </a:rPr>
              <a:t>Circuit Breaker</a:t>
            </a:r>
          </a:p>
        </p:txBody>
      </p:sp>
      <p:pic>
        <p:nvPicPr>
          <p:cNvPr id="13" name="Picture 2" descr="http://photos4.meetupstatic.com/photos/event/7/8/f/c/global_249990972.jpe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66420" y="4480756"/>
            <a:ext cx="583693" cy="583693"/>
          </a:xfrm>
          <a:prstGeom prst="roundRect">
            <a:avLst>
              <a:gd name="adj" fmla="val 22615"/>
            </a:avLst>
          </a:prstGeom>
          <a:solidFill>
            <a:srgbClr val="FFFFFF">
              <a:shade val="85000"/>
            </a:srgbClr>
          </a:solidFill>
          <a:ln>
            <a:noFill/>
          </a:ln>
          <a:effectLst/>
          <a:extLst/>
        </p:spPr>
      </p:pic>
      <p:sp>
        <p:nvSpPr>
          <p:cNvPr id="14" name="TextBox 13"/>
          <p:cNvSpPr txBox="1"/>
          <p:nvPr/>
        </p:nvSpPr>
        <p:spPr>
          <a:xfrm>
            <a:off x="5782189" y="4638151"/>
            <a:ext cx="1127883" cy="276999"/>
          </a:xfrm>
          <a:prstGeom prst="rect">
            <a:avLst/>
          </a:prstGeom>
          <a:noFill/>
        </p:spPr>
        <p:txBody>
          <a:bodyPr wrap="square" rtlCol="0">
            <a:spAutoFit/>
          </a:bodyPr>
          <a:lstStyle/>
          <a:p>
            <a:r>
              <a:rPr lang="en-US" sz="1200" i="1" dirty="0" smtClean="0">
                <a:solidFill>
                  <a:schemeClr val="accent1"/>
                </a:solidFill>
                <a:latin typeface="FreightSans Pro Medium"/>
                <a:cs typeface="FreightSans Pro Medium"/>
              </a:rPr>
              <a:t>Powered by</a:t>
            </a:r>
          </a:p>
        </p:txBody>
      </p:sp>
      <p:grpSp>
        <p:nvGrpSpPr>
          <p:cNvPr id="5" name="Group 4"/>
          <p:cNvGrpSpPr/>
          <p:nvPr/>
        </p:nvGrpSpPr>
        <p:grpSpPr>
          <a:xfrm>
            <a:off x="1600200" y="3466404"/>
            <a:ext cx="3390152" cy="1745791"/>
            <a:chOff x="1867648" y="3466404"/>
            <a:chExt cx="3390152" cy="1745791"/>
          </a:xfrm>
        </p:grpSpPr>
        <p:sp>
          <p:nvSpPr>
            <p:cNvPr id="41" name="Rounded Rectangle 40"/>
            <p:cNvSpPr>
              <a:spLocks noChangeArrowheads="1"/>
            </p:cNvSpPr>
            <p:nvPr/>
          </p:nvSpPr>
          <p:spPr bwMode="auto">
            <a:xfrm>
              <a:off x="1867648" y="3466404"/>
              <a:ext cx="3390152" cy="1745791"/>
            </a:xfrm>
            <a:prstGeom prst="roundRect">
              <a:avLst>
                <a:gd name="adj" fmla="val 4579"/>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t"/>
            <a:lstStyle/>
            <a:p>
              <a:pPr algn="ctr" fontAlgn="auto">
                <a:spcBef>
                  <a:spcPts val="0"/>
                </a:spcBef>
                <a:spcAft>
                  <a:spcPts val="0"/>
                </a:spcAft>
                <a:defRPr/>
              </a:pPr>
              <a:r>
                <a:rPr lang="en-US" sz="1600" b="1" dirty="0" smtClean="0">
                  <a:solidFill>
                    <a:schemeClr val="accent1"/>
                  </a:solidFill>
                  <a:latin typeface="+mj-lt"/>
                </a:rPr>
                <a:t>Application </a:t>
              </a:r>
              <a:endParaRPr lang="en-US" sz="1100" b="1" dirty="0">
                <a:solidFill>
                  <a:schemeClr val="accent1"/>
                </a:solidFill>
                <a:latin typeface="+mj-lt"/>
              </a:endParaRPr>
            </a:p>
          </p:txBody>
        </p:sp>
        <p:pic>
          <p:nvPicPr>
            <p:cNvPr id="4" name="Picture 3"/>
            <p:cNvPicPr>
              <a:picLocks noChangeAspect="1"/>
            </p:cNvPicPr>
            <p:nvPr/>
          </p:nvPicPr>
          <p:blipFill>
            <a:blip r:embed="rId6" cstate="screen">
              <a:alphaModFix/>
              <a:extLst>
                <a:ext uri="{28A0092B-C50C-407E-A947-70E740481C1C}">
                  <a14:useLocalDpi xmlns:a14="http://schemas.microsoft.com/office/drawing/2010/main"/>
                </a:ext>
              </a:extLst>
            </a:blip>
            <a:stretch>
              <a:fillRect/>
            </a:stretch>
          </p:blipFill>
          <p:spPr>
            <a:xfrm>
              <a:off x="2130870" y="4087624"/>
              <a:ext cx="635000" cy="635000"/>
            </a:xfrm>
            <a:prstGeom prst="rect">
              <a:avLst/>
            </a:prstGeom>
          </p:spPr>
        </p:pic>
        <p:sp>
          <p:nvSpPr>
            <p:cNvPr id="27" name="TextBox 26"/>
            <p:cNvSpPr txBox="1"/>
            <p:nvPr/>
          </p:nvSpPr>
          <p:spPr>
            <a:xfrm>
              <a:off x="2792661" y="4266624"/>
              <a:ext cx="869830" cy="276999"/>
            </a:xfrm>
            <a:prstGeom prst="rect">
              <a:avLst/>
            </a:prstGeom>
            <a:noFill/>
          </p:spPr>
          <p:txBody>
            <a:bodyPr wrap="square" rtlCol="0">
              <a:spAutoFit/>
            </a:bodyPr>
            <a:lstStyle/>
            <a:p>
              <a:r>
                <a:rPr lang="en-US" sz="1200" dirty="0" smtClean="0">
                  <a:solidFill>
                    <a:schemeClr val="accent1"/>
                  </a:solidFill>
                  <a:latin typeface="FreightSans Pro Medium"/>
                  <a:cs typeface="FreightSans Pro Medium"/>
                </a:rPr>
                <a:t>SSO</a:t>
              </a:r>
            </a:p>
          </p:txBody>
        </p:sp>
        <p:pic>
          <p:nvPicPr>
            <p:cNvPr id="28" name="Picture 27" descr="Screen Clipping"/>
            <p:cNvPicPr>
              <a:picLocks noChangeAspect="1"/>
            </p:cNvPicPr>
            <p:nvPr/>
          </p:nvPicPr>
          <p:blipFill>
            <a:blip r:embed="rId7">
              <a:extLst>
                <a:ext uri="{BEBA8EAE-BF5A-486C-A8C5-ECC9F3942E4B}">
                  <a14:imgProps xmlns:a14="http://schemas.microsoft.com/office/drawing/2010/main">
                    <a14:imgLayer r:embed="rId8">
                      <a14:imgEffect>
                        <a14:backgroundRemoval t="9756" b="89431" l="12121" r="89394"/>
                      </a14:imgEffect>
                    </a14:imgLayer>
                  </a14:imgProps>
                </a:ext>
                <a:ext uri="{28A0092B-C50C-407E-A947-70E740481C1C}">
                  <a14:useLocalDpi xmlns:a14="http://schemas.microsoft.com/office/drawing/2010/main" val="0"/>
                </a:ext>
              </a:extLst>
            </a:blip>
            <a:stretch>
              <a:fillRect/>
            </a:stretch>
          </p:blipFill>
          <p:spPr>
            <a:xfrm>
              <a:off x="3463616" y="4002012"/>
              <a:ext cx="865212" cy="806221"/>
            </a:xfrm>
            <a:prstGeom prst="rect">
              <a:avLst/>
            </a:prstGeom>
          </p:spPr>
        </p:pic>
        <p:sp>
          <p:nvSpPr>
            <p:cNvPr id="29" name="TextBox 28"/>
            <p:cNvSpPr txBox="1"/>
            <p:nvPr/>
          </p:nvSpPr>
          <p:spPr>
            <a:xfrm>
              <a:off x="4248633" y="4233393"/>
              <a:ext cx="869830" cy="276999"/>
            </a:xfrm>
            <a:prstGeom prst="rect">
              <a:avLst/>
            </a:prstGeom>
            <a:noFill/>
          </p:spPr>
          <p:txBody>
            <a:bodyPr wrap="square" rtlCol="0">
              <a:spAutoFit/>
            </a:bodyPr>
            <a:lstStyle/>
            <a:p>
              <a:r>
                <a:rPr lang="en-US" sz="1200" dirty="0" err="1" smtClean="0">
                  <a:solidFill>
                    <a:schemeClr val="accent1"/>
                  </a:solidFill>
                  <a:latin typeface="FreightSans Pro Medium"/>
                  <a:cs typeface="FreightSans Pro Medium"/>
                </a:rPr>
                <a:t>Autoscale</a:t>
              </a:r>
              <a:endParaRPr lang="en-US" sz="1200" dirty="0" smtClean="0">
                <a:solidFill>
                  <a:schemeClr val="accent1"/>
                </a:solidFill>
                <a:latin typeface="FreightSans Pro Medium"/>
                <a:cs typeface="FreightSans Pro Medium"/>
              </a:endParaRPr>
            </a:p>
          </p:txBody>
        </p:sp>
      </p:grpSp>
      <p:grpSp>
        <p:nvGrpSpPr>
          <p:cNvPr id="3" name="Group 2"/>
          <p:cNvGrpSpPr/>
          <p:nvPr/>
        </p:nvGrpSpPr>
        <p:grpSpPr>
          <a:xfrm>
            <a:off x="1600200" y="1337596"/>
            <a:ext cx="3390152" cy="2028703"/>
            <a:chOff x="120129" y="2886447"/>
            <a:chExt cx="3390152" cy="2028703"/>
          </a:xfrm>
        </p:grpSpPr>
        <p:sp>
          <p:nvSpPr>
            <p:cNvPr id="31" name="Rounded Rectangle 30"/>
            <p:cNvSpPr>
              <a:spLocks noChangeArrowheads="1"/>
            </p:cNvSpPr>
            <p:nvPr/>
          </p:nvSpPr>
          <p:spPr bwMode="auto">
            <a:xfrm>
              <a:off x="120129" y="2886447"/>
              <a:ext cx="3390152" cy="2028703"/>
            </a:xfrm>
            <a:prstGeom prst="roundRect">
              <a:avLst>
                <a:gd name="adj" fmla="val 4579"/>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t"/>
            <a:lstStyle/>
            <a:p>
              <a:pPr algn="ctr" fontAlgn="auto">
                <a:spcBef>
                  <a:spcPts val="0"/>
                </a:spcBef>
                <a:spcAft>
                  <a:spcPts val="0"/>
                </a:spcAft>
                <a:defRPr/>
              </a:pPr>
              <a:r>
                <a:rPr lang="en-US" sz="1600" b="1" dirty="0" smtClean="0">
                  <a:solidFill>
                    <a:schemeClr val="accent1"/>
                  </a:solidFill>
                  <a:latin typeface="+mj-lt"/>
                </a:rPr>
                <a:t>Data</a:t>
              </a:r>
              <a:endParaRPr lang="en-US" sz="1100" b="1" dirty="0">
                <a:solidFill>
                  <a:schemeClr val="accent1"/>
                </a:solidFill>
                <a:latin typeface="+mj-lt"/>
              </a:endParaRPr>
            </a:p>
          </p:txBody>
        </p:sp>
        <p:pic>
          <p:nvPicPr>
            <p:cNvPr id="33" name="Picture 32" descr="icon_rabbitmq_cf@2x.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802290" y="4131235"/>
              <a:ext cx="637540" cy="637540"/>
            </a:xfrm>
            <a:prstGeom prst="rect">
              <a:avLst/>
            </a:prstGeom>
          </p:spPr>
        </p:pic>
        <p:pic>
          <p:nvPicPr>
            <p:cNvPr id="34" name="Picture 33" descr="icon_redis_cf@2x.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07535" y="3300904"/>
              <a:ext cx="638006" cy="638006"/>
            </a:xfrm>
            <a:prstGeom prst="rect">
              <a:avLst/>
            </a:prstGeom>
          </p:spPr>
        </p:pic>
        <p:pic>
          <p:nvPicPr>
            <p:cNvPr id="35" name="Picture 34"/>
            <p:cNvPicPr>
              <a:picLocks noChangeAspect="1"/>
            </p:cNvPicPr>
            <p:nvPr/>
          </p:nvPicPr>
          <p:blipFill>
            <a:blip r:embed="rId11"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05759" y="4133775"/>
              <a:ext cx="639782" cy="639782"/>
            </a:xfrm>
            <a:prstGeom prst="rect">
              <a:avLst/>
            </a:prstGeom>
          </p:spPr>
        </p:pic>
        <p:sp>
          <p:nvSpPr>
            <p:cNvPr id="36" name="TextBox 35"/>
            <p:cNvSpPr txBox="1"/>
            <p:nvPr/>
          </p:nvSpPr>
          <p:spPr>
            <a:xfrm>
              <a:off x="2453152" y="4272539"/>
              <a:ext cx="910469" cy="276999"/>
            </a:xfrm>
            <a:prstGeom prst="rect">
              <a:avLst/>
            </a:prstGeom>
            <a:noFill/>
          </p:spPr>
          <p:txBody>
            <a:bodyPr wrap="square" rtlCol="0">
              <a:spAutoFit/>
            </a:bodyPr>
            <a:lstStyle/>
            <a:p>
              <a:r>
                <a:rPr lang="en-US" sz="1200" dirty="0" err="1" smtClean="0">
                  <a:solidFill>
                    <a:schemeClr val="accent1"/>
                  </a:solidFill>
                  <a:latin typeface="FreightSans Pro Medium"/>
                  <a:cs typeface="FreightSans Pro Medium"/>
                </a:rPr>
                <a:t>RabbitMQ</a:t>
              </a:r>
              <a:endParaRPr lang="en-US" sz="1200" dirty="0" smtClean="0">
                <a:solidFill>
                  <a:schemeClr val="accent1"/>
                </a:solidFill>
                <a:latin typeface="FreightSans Pro Medium"/>
                <a:cs typeface="FreightSans Pro Medium"/>
              </a:endParaRPr>
            </a:p>
          </p:txBody>
        </p:sp>
        <p:sp>
          <p:nvSpPr>
            <p:cNvPr id="37" name="TextBox 36"/>
            <p:cNvSpPr txBox="1"/>
            <p:nvPr/>
          </p:nvSpPr>
          <p:spPr>
            <a:xfrm>
              <a:off x="894740" y="3425015"/>
              <a:ext cx="1005841" cy="276999"/>
            </a:xfrm>
            <a:prstGeom prst="rect">
              <a:avLst/>
            </a:prstGeom>
            <a:noFill/>
          </p:spPr>
          <p:txBody>
            <a:bodyPr wrap="square" rtlCol="0">
              <a:spAutoFit/>
            </a:bodyPr>
            <a:lstStyle/>
            <a:p>
              <a:r>
                <a:rPr lang="en-US" sz="1200" dirty="0" err="1" smtClean="0">
                  <a:solidFill>
                    <a:schemeClr val="accent1"/>
                  </a:solidFill>
                  <a:latin typeface="FreightSans Pro Medium"/>
                  <a:cs typeface="FreightSans Pro Medium"/>
                </a:rPr>
                <a:t>Redis</a:t>
              </a:r>
              <a:endParaRPr lang="en-US" sz="1200" dirty="0" smtClean="0">
                <a:solidFill>
                  <a:schemeClr val="accent1"/>
                </a:solidFill>
                <a:latin typeface="FreightSans Pro Medium"/>
                <a:cs typeface="FreightSans Pro Medium"/>
              </a:endParaRPr>
            </a:p>
          </p:txBody>
        </p:sp>
        <p:sp>
          <p:nvSpPr>
            <p:cNvPr id="38" name="TextBox 37"/>
            <p:cNvSpPr txBox="1"/>
            <p:nvPr/>
          </p:nvSpPr>
          <p:spPr>
            <a:xfrm>
              <a:off x="894740" y="4296230"/>
              <a:ext cx="1005841" cy="276999"/>
            </a:xfrm>
            <a:prstGeom prst="rect">
              <a:avLst/>
            </a:prstGeom>
            <a:noFill/>
          </p:spPr>
          <p:txBody>
            <a:bodyPr wrap="square" rtlCol="0">
              <a:spAutoFit/>
            </a:bodyPr>
            <a:lstStyle/>
            <a:p>
              <a:r>
                <a:rPr lang="en-US" sz="1200" dirty="0" smtClean="0">
                  <a:solidFill>
                    <a:schemeClr val="tx1">
                      <a:lumMod val="50000"/>
                      <a:lumOff val="50000"/>
                    </a:schemeClr>
                  </a:solidFill>
                  <a:latin typeface="FreightSans Pro Medium"/>
                  <a:cs typeface="FreightSans Pro Medium"/>
                </a:rPr>
                <a:t>MySQL*</a:t>
              </a:r>
            </a:p>
          </p:txBody>
        </p:sp>
      </p:grpSp>
    </p:spTree>
    <p:extLst>
      <p:ext uri="{BB962C8B-B14F-4D97-AF65-F5344CB8AC3E}">
        <p14:creationId xmlns:p14="http://schemas.microsoft.com/office/powerpoint/2010/main" val="35450984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6"/>
          <p:cNvSpPr/>
          <p:nvPr/>
        </p:nvSpPr>
        <p:spPr>
          <a:xfrm>
            <a:off x="1097392" y="3080604"/>
            <a:ext cx="5432793" cy="2078809"/>
          </a:xfrm>
          <a:prstGeom prst="swooshArrow">
            <a:avLst>
              <a:gd name="adj1" fmla="val 23537"/>
              <a:gd name="adj2" fmla="val 29976"/>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 name="Title 1"/>
          <p:cNvSpPr>
            <a:spLocks noGrp="1"/>
          </p:cNvSpPr>
          <p:nvPr>
            <p:ph type="title"/>
          </p:nvPr>
        </p:nvSpPr>
        <p:spPr/>
        <p:txBody>
          <a:bodyPr>
            <a:normAutofit/>
          </a:bodyPr>
          <a:lstStyle/>
          <a:p>
            <a:r>
              <a:rPr lang="en-US" dirty="0" err="1" smtClean="0"/>
              <a:t>Docker</a:t>
            </a:r>
            <a:endParaRPr lang="en-US" dirty="0"/>
          </a:p>
        </p:txBody>
      </p:sp>
      <p:sp>
        <p:nvSpPr>
          <p:cNvPr id="3" name="Content Placeholder 2"/>
          <p:cNvSpPr>
            <a:spLocks noGrp="1"/>
          </p:cNvSpPr>
          <p:nvPr>
            <p:ph idx="1"/>
          </p:nvPr>
        </p:nvSpPr>
        <p:spPr>
          <a:xfrm>
            <a:off x="541157" y="1397349"/>
            <a:ext cx="5334000" cy="2816006"/>
          </a:xfrm>
        </p:spPr>
        <p:txBody>
          <a:bodyPr/>
          <a:lstStyle/>
          <a:p>
            <a:r>
              <a:rPr lang="en-US" dirty="0" smtClean="0"/>
              <a:t>Cloud Foundry supports running </a:t>
            </a:r>
            <a:r>
              <a:rPr lang="en-US" dirty="0" err="1" smtClean="0"/>
              <a:t>Docker</a:t>
            </a:r>
            <a:r>
              <a:rPr lang="en-US" dirty="0" smtClean="0"/>
              <a:t> containers</a:t>
            </a:r>
          </a:p>
          <a:p>
            <a:pPr lvl="1"/>
            <a:r>
              <a:rPr lang="en-US" dirty="0" err="1" smtClean="0"/>
              <a:t>Docker</a:t>
            </a:r>
            <a:r>
              <a:rPr lang="en-US" dirty="0" smtClean="0"/>
              <a:t> Images are stored in an existing public or private* </a:t>
            </a:r>
            <a:r>
              <a:rPr lang="en-US" dirty="0" err="1" smtClean="0"/>
              <a:t>Docker</a:t>
            </a:r>
            <a:r>
              <a:rPr lang="en-US" dirty="0" smtClean="0"/>
              <a:t> Registry</a:t>
            </a:r>
          </a:p>
          <a:p>
            <a:pPr lvl="1"/>
            <a:r>
              <a:rPr lang="en-US" dirty="0" smtClean="0"/>
              <a:t>On a cf push referencing that </a:t>
            </a:r>
            <a:r>
              <a:rPr lang="en-US" dirty="0" err="1"/>
              <a:t>D</a:t>
            </a:r>
            <a:r>
              <a:rPr lang="en-US" dirty="0" err="1" smtClean="0"/>
              <a:t>ocker</a:t>
            </a:r>
            <a:r>
              <a:rPr lang="en-US" dirty="0" smtClean="0"/>
              <a:t> image Cloud Foundry </a:t>
            </a:r>
            <a:r>
              <a:rPr lang="en-US" b="1" dirty="0" smtClean="0"/>
              <a:t>decomposes</a:t>
            </a:r>
            <a:r>
              <a:rPr lang="en-US" dirty="0" smtClean="0"/>
              <a:t> the image and converts it to a Droplet</a:t>
            </a:r>
          </a:p>
          <a:p>
            <a:endParaRPr lang="en-US" dirty="0"/>
          </a:p>
          <a:p>
            <a:endParaRPr lang="en-US" dirty="0"/>
          </a:p>
        </p:txBody>
      </p:sp>
      <p:pic>
        <p:nvPicPr>
          <p:cNvPr id="2051" name="Picture 3" descr="C:\Users\V412810\Pictures\docker-large-h-trans.png"/>
          <p:cNvPicPr>
            <a:picLocks noChangeAspect="1" noChangeArrowheads="1"/>
          </p:cNvPicPr>
          <p:nvPr/>
        </p:nvPicPr>
        <p:blipFill rotWithShape="1">
          <a:blip r:embed="rId2">
            <a:extLst>
              <a:ext uri="{28A0092B-C50C-407E-A947-70E740481C1C}">
                <a14:useLocalDpi xmlns:a14="http://schemas.microsoft.com/office/drawing/2010/main" val="0"/>
              </a:ext>
            </a:extLst>
          </a:blip>
          <a:srcRect l="6840" t="17787" r="56223" b="15791"/>
          <a:stretch/>
        </p:blipFill>
        <p:spPr bwMode="auto">
          <a:xfrm>
            <a:off x="152400" y="4120009"/>
            <a:ext cx="3211551" cy="198491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V412810\Pictures\docker-large-h-trans.png"/>
          <p:cNvPicPr>
            <a:picLocks noChangeAspect="1" noChangeArrowheads="1"/>
          </p:cNvPicPr>
          <p:nvPr/>
        </p:nvPicPr>
        <p:blipFill rotWithShape="1">
          <a:blip r:embed="rId2">
            <a:extLst>
              <a:ext uri="{28A0092B-C50C-407E-A947-70E740481C1C}">
                <a14:useLocalDpi xmlns:a14="http://schemas.microsoft.com/office/drawing/2010/main" val="0"/>
              </a:ext>
            </a:extLst>
          </a:blip>
          <a:srcRect l="24112" t="20275" r="72041" b="68903"/>
          <a:stretch/>
        </p:blipFill>
        <p:spPr bwMode="auto">
          <a:xfrm>
            <a:off x="3208157" y="3631630"/>
            <a:ext cx="605631" cy="585442"/>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p:cNvGrpSpPr/>
          <p:nvPr/>
        </p:nvGrpSpPr>
        <p:grpSpPr>
          <a:xfrm>
            <a:off x="5431001" y="2514601"/>
            <a:ext cx="3331999" cy="2476499"/>
            <a:chOff x="3005794" y="1090413"/>
            <a:chExt cx="3331999" cy="2476499"/>
          </a:xfrm>
        </p:grpSpPr>
        <p:grpSp>
          <p:nvGrpSpPr>
            <p:cNvPr id="26" name="Group 25"/>
            <p:cNvGrpSpPr/>
            <p:nvPr/>
          </p:nvGrpSpPr>
          <p:grpSpPr>
            <a:xfrm>
              <a:off x="3920452" y="1090413"/>
              <a:ext cx="2417341" cy="2476499"/>
              <a:chOff x="5182947" y="2681378"/>
              <a:chExt cx="896096" cy="976312"/>
            </a:xfrm>
            <a:solidFill>
              <a:srgbClr val="C00000"/>
            </a:solidFill>
          </p:grpSpPr>
          <p:sp>
            <p:nvSpPr>
              <p:cNvPr id="33" name="Rounded Rectangle 32"/>
              <p:cNvSpPr>
                <a:spLocks noChangeArrowheads="1"/>
              </p:cNvSpPr>
              <p:nvPr/>
            </p:nvSpPr>
            <p:spPr bwMode="auto">
              <a:xfrm>
                <a:off x="5182947" y="2681378"/>
                <a:ext cx="896096" cy="976312"/>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marL="457200" fontAlgn="auto">
                  <a:spcBef>
                    <a:spcPts val="0"/>
                  </a:spcBef>
                  <a:spcAft>
                    <a:spcPts val="0"/>
                  </a:spcAft>
                  <a:defRPr/>
                </a:pPr>
                <a:endParaRPr lang="en-US" sz="2000" dirty="0">
                  <a:solidFill>
                    <a:schemeClr val="bg1"/>
                  </a:solidFill>
                  <a:latin typeface="+mn-lt"/>
                  <a:ea typeface="+mn-ea"/>
                </a:endParaRPr>
              </a:p>
            </p:txBody>
          </p:sp>
          <p:sp>
            <p:nvSpPr>
              <p:cNvPr id="34" name="Oval 170"/>
              <p:cNvSpPr/>
              <p:nvPr/>
            </p:nvSpPr>
            <p:spPr>
              <a:xfrm>
                <a:off x="5248236" y="2725570"/>
                <a:ext cx="176237" cy="167711"/>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ardrop 26"/>
            <p:cNvSpPr/>
            <p:nvPr/>
          </p:nvSpPr>
          <p:spPr>
            <a:xfrm rot="18900000">
              <a:off x="4896157" y="2159882"/>
              <a:ext cx="465929" cy="465929"/>
            </a:xfrm>
            <a:prstGeom prst="teardrop">
              <a:avLst>
                <a:gd name="adj" fmla="val 149574"/>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ardrop 27"/>
            <p:cNvSpPr/>
            <p:nvPr/>
          </p:nvSpPr>
          <p:spPr>
            <a:xfrm rot="18900000">
              <a:off x="3005794" y="1976171"/>
              <a:ext cx="465929" cy="465929"/>
            </a:xfrm>
            <a:prstGeom prst="teardrop">
              <a:avLst>
                <a:gd name="adj" fmla="val 149574"/>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ardrop 28"/>
            <p:cNvSpPr/>
            <p:nvPr/>
          </p:nvSpPr>
          <p:spPr>
            <a:xfrm rot="18900000">
              <a:off x="4896156" y="2971211"/>
              <a:ext cx="465929" cy="465929"/>
            </a:xfrm>
            <a:prstGeom prst="teardrop">
              <a:avLst>
                <a:gd name="adj" fmla="val 149574"/>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ardrop 29"/>
            <p:cNvSpPr/>
            <p:nvPr/>
          </p:nvSpPr>
          <p:spPr>
            <a:xfrm rot="18900000">
              <a:off x="4237231" y="2971215"/>
              <a:ext cx="465929" cy="465929"/>
            </a:xfrm>
            <a:prstGeom prst="teardrop">
              <a:avLst>
                <a:gd name="adj" fmla="val 149574"/>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ardrop 30"/>
            <p:cNvSpPr/>
            <p:nvPr/>
          </p:nvSpPr>
          <p:spPr>
            <a:xfrm rot="18900000">
              <a:off x="5555081" y="2159888"/>
              <a:ext cx="465929" cy="465929"/>
            </a:xfrm>
            <a:prstGeom prst="teardrop">
              <a:avLst>
                <a:gd name="adj" fmla="val 149574"/>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ardrop 31"/>
            <p:cNvSpPr/>
            <p:nvPr/>
          </p:nvSpPr>
          <p:spPr>
            <a:xfrm rot="18900000">
              <a:off x="5555080" y="2971217"/>
              <a:ext cx="465929" cy="465929"/>
            </a:xfrm>
            <a:prstGeom prst="teardrop">
              <a:avLst>
                <a:gd name="adj" fmla="val 149574"/>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Diamond 87"/>
          <p:cNvSpPr/>
          <p:nvPr/>
        </p:nvSpPr>
        <p:spPr>
          <a:xfrm>
            <a:off x="4630425" y="3166412"/>
            <a:ext cx="370243" cy="417714"/>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102"/>
          <p:cNvSpPr/>
          <p:nvPr/>
        </p:nvSpPr>
        <p:spPr>
          <a:xfrm>
            <a:off x="4630425" y="3784206"/>
            <a:ext cx="391227" cy="477654"/>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867523" y="5920261"/>
            <a:ext cx="1656607" cy="369332"/>
          </a:xfrm>
          <a:prstGeom prst="rect">
            <a:avLst/>
          </a:prstGeom>
        </p:spPr>
        <p:txBody>
          <a:bodyPr wrap="none">
            <a:spAutoFit/>
          </a:bodyPr>
          <a:lstStyle/>
          <a:p>
            <a:r>
              <a:rPr lang="en-US" dirty="0">
                <a:solidFill>
                  <a:schemeClr val="accent1"/>
                </a:solidFill>
              </a:rPr>
              <a:t>*</a:t>
            </a:r>
            <a:r>
              <a:rPr lang="en-US" dirty="0"/>
              <a:t>by Aug. 2016</a:t>
            </a:r>
          </a:p>
        </p:txBody>
      </p:sp>
    </p:spTree>
    <p:extLst>
      <p:ext uri="{BB962C8B-B14F-4D97-AF65-F5344CB8AC3E}">
        <p14:creationId xmlns:p14="http://schemas.microsoft.com/office/powerpoint/2010/main" val="41659733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.NET/Windows</a:t>
            </a:r>
            <a:endParaRPr lang="en-US" dirty="0"/>
          </a:p>
        </p:txBody>
      </p:sp>
      <p:sp>
        <p:nvSpPr>
          <p:cNvPr id="3" name="Content Placeholder 2"/>
          <p:cNvSpPr>
            <a:spLocks noGrp="1"/>
          </p:cNvSpPr>
          <p:nvPr>
            <p:ph idx="1"/>
          </p:nvPr>
        </p:nvSpPr>
        <p:spPr>
          <a:xfrm>
            <a:off x="457200" y="1928775"/>
            <a:ext cx="5334000" cy="2971800"/>
          </a:xfrm>
        </p:spPr>
        <p:txBody>
          <a:bodyPr/>
          <a:lstStyle/>
          <a:p>
            <a:r>
              <a:rPr lang="en-US" dirty="0" smtClean="0"/>
              <a:t>Cloud Foundry now supports using Windows Diego Cells to run .NET applications.</a:t>
            </a:r>
          </a:p>
          <a:p>
            <a:pPr lvl="1"/>
            <a:r>
              <a:rPr lang="en-US" dirty="0" smtClean="0"/>
              <a:t>Must still adhere to </a:t>
            </a:r>
            <a:r>
              <a:rPr lang="en-US" dirty="0" err="1"/>
              <a:t>m</a:t>
            </a:r>
            <a:r>
              <a:rPr lang="en-US" dirty="0" err="1" smtClean="0"/>
              <a:t>icroservice</a:t>
            </a:r>
            <a:r>
              <a:rPr lang="en-US" dirty="0" smtClean="0"/>
              <a:t>/12 Factor architecture to be successful. </a:t>
            </a:r>
          </a:p>
          <a:p>
            <a:pPr lvl="1"/>
            <a:r>
              <a:rPr lang="en-US" dirty="0" smtClean="0"/>
              <a:t>Must compile externally on a Windows OS and use a simple “binary” </a:t>
            </a:r>
            <a:r>
              <a:rPr lang="en-US" dirty="0" err="1" smtClean="0"/>
              <a:t>buildpack</a:t>
            </a:r>
            <a:r>
              <a:rPr lang="en-US" dirty="0" smtClean="0"/>
              <a:t> as a wrapper to deploy. </a:t>
            </a:r>
          </a:p>
          <a:p>
            <a:pPr lvl="1"/>
            <a:r>
              <a:rPr lang="en-US" dirty="0" smtClean="0"/>
              <a:t>Sample applications on </a:t>
            </a:r>
            <a:r>
              <a:rPr lang="en-US" dirty="0" err="1" smtClean="0"/>
              <a:t>GitHub</a:t>
            </a:r>
            <a:endParaRPr lang="en-US" dirty="0" smtClean="0"/>
          </a:p>
          <a:p>
            <a:pPr lvl="1"/>
            <a:r>
              <a:rPr lang="en-US" dirty="0" smtClean="0"/>
              <a:t>Still early on in implementing, look for more on this later in the summer.</a:t>
            </a:r>
          </a:p>
          <a:p>
            <a:endParaRPr lang="en-US" dirty="0"/>
          </a:p>
          <a:p>
            <a:endParaRPr lang="en-US" dirty="0"/>
          </a:p>
        </p:txBody>
      </p:sp>
      <p:grpSp>
        <p:nvGrpSpPr>
          <p:cNvPr id="24" name="Group 23"/>
          <p:cNvGrpSpPr/>
          <p:nvPr/>
        </p:nvGrpSpPr>
        <p:grpSpPr>
          <a:xfrm>
            <a:off x="6172200" y="1752600"/>
            <a:ext cx="2417341" cy="2476499"/>
            <a:chOff x="6127650" y="3467711"/>
            <a:chExt cx="2417341" cy="2476499"/>
          </a:xfrm>
        </p:grpSpPr>
        <p:grpSp>
          <p:nvGrpSpPr>
            <p:cNvPr id="14" name="Group 13"/>
            <p:cNvGrpSpPr/>
            <p:nvPr/>
          </p:nvGrpSpPr>
          <p:grpSpPr>
            <a:xfrm>
              <a:off x="6127650" y="3467711"/>
              <a:ext cx="2417341" cy="2476499"/>
              <a:chOff x="3920452" y="1143002"/>
              <a:chExt cx="2417341" cy="2476499"/>
            </a:xfrm>
          </p:grpSpPr>
          <p:sp>
            <p:nvSpPr>
              <p:cNvPr id="22" name="Rounded Rectangle 21"/>
              <p:cNvSpPr>
                <a:spLocks noChangeArrowheads="1"/>
              </p:cNvSpPr>
              <p:nvPr/>
            </p:nvSpPr>
            <p:spPr bwMode="auto">
              <a:xfrm>
                <a:off x="3920452" y="1143002"/>
                <a:ext cx="2417341" cy="2476499"/>
              </a:xfrm>
              <a:prstGeom prst="roundRect">
                <a:avLst>
                  <a:gd name="adj" fmla="val 4579"/>
                </a:avLst>
              </a:prstGeom>
              <a:solidFill>
                <a:schemeClr val="bg2">
                  <a:lumMod val="50000"/>
                </a:schemeClr>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marL="457200" fontAlgn="auto">
                  <a:spcBef>
                    <a:spcPts val="0"/>
                  </a:spcBef>
                  <a:spcAft>
                    <a:spcPts val="0"/>
                  </a:spcAft>
                  <a:defRPr/>
                </a:pPr>
                <a:endParaRPr lang="en-US" sz="2000" dirty="0">
                  <a:solidFill>
                    <a:schemeClr val="bg1"/>
                  </a:solidFill>
                  <a:latin typeface="+mn-lt"/>
                  <a:ea typeface="+mn-ea"/>
                </a:endParaRPr>
              </a:p>
            </p:txBody>
          </p:sp>
          <p:sp>
            <p:nvSpPr>
              <p:cNvPr id="16" name="Teardrop 15"/>
              <p:cNvSpPr/>
              <p:nvPr/>
            </p:nvSpPr>
            <p:spPr>
              <a:xfrm rot="18900000">
                <a:off x="4896157" y="2197982"/>
                <a:ext cx="465929" cy="465929"/>
              </a:xfrm>
              <a:prstGeom prst="teardrop">
                <a:avLst>
                  <a:gd name="adj" fmla="val 149574"/>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ardrop 16"/>
              <p:cNvSpPr/>
              <p:nvPr/>
            </p:nvSpPr>
            <p:spPr>
              <a:xfrm rot="18900000">
                <a:off x="4237232" y="2197986"/>
                <a:ext cx="465929" cy="465929"/>
              </a:xfrm>
              <a:prstGeom prst="teardrop">
                <a:avLst>
                  <a:gd name="adj" fmla="val 149574"/>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ardrop 17"/>
              <p:cNvSpPr/>
              <p:nvPr/>
            </p:nvSpPr>
            <p:spPr>
              <a:xfrm rot="18900000">
                <a:off x="4896156" y="3009311"/>
                <a:ext cx="465929" cy="465929"/>
              </a:xfrm>
              <a:prstGeom prst="teardrop">
                <a:avLst>
                  <a:gd name="adj" fmla="val 149574"/>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ardrop 18"/>
              <p:cNvSpPr/>
              <p:nvPr/>
            </p:nvSpPr>
            <p:spPr>
              <a:xfrm rot="18900000">
                <a:off x="4237231" y="3009315"/>
                <a:ext cx="465929" cy="465929"/>
              </a:xfrm>
              <a:prstGeom prst="teardrop">
                <a:avLst>
                  <a:gd name="adj" fmla="val 149574"/>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ardrop 19"/>
              <p:cNvSpPr/>
              <p:nvPr/>
            </p:nvSpPr>
            <p:spPr>
              <a:xfrm rot="18900000">
                <a:off x="5555081" y="2197988"/>
                <a:ext cx="465929" cy="465929"/>
              </a:xfrm>
              <a:prstGeom prst="teardrop">
                <a:avLst>
                  <a:gd name="adj" fmla="val 149574"/>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ardrop 20"/>
              <p:cNvSpPr/>
              <p:nvPr/>
            </p:nvSpPr>
            <p:spPr>
              <a:xfrm rot="18900000">
                <a:off x="5555080" y="3009317"/>
                <a:ext cx="465929" cy="465929"/>
              </a:xfrm>
              <a:prstGeom prst="teardrop">
                <a:avLst>
                  <a:gd name="adj" fmla="val 149574"/>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C:\Users\V412810\Pictures\windows 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2518" y="3467711"/>
              <a:ext cx="824339" cy="8243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42280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Today we covered:</a:t>
            </a:r>
            <a:endParaRPr lang="en-US" dirty="0"/>
          </a:p>
        </p:txBody>
      </p:sp>
      <p:sp>
        <p:nvSpPr>
          <p:cNvPr id="5" name="Content Placeholder 4"/>
          <p:cNvSpPr>
            <a:spLocks noGrp="1"/>
          </p:cNvSpPr>
          <p:nvPr>
            <p:ph idx="1"/>
          </p:nvPr>
        </p:nvSpPr>
        <p:spPr>
          <a:xfrm>
            <a:off x="1447800" y="1143000"/>
            <a:ext cx="6553200" cy="4953000"/>
          </a:xfrm>
        </p:spPr>
        <p:txBody>
          <a:bodyPr>
            <a:normAutofit/>
          </a:bodyPr>
          <a:lstStyle/>
          <a:p>
            <a:r>
              <a:rPr lang="en-US" dirty="0"/>
              <a:t>What is Cloud Foundry?</a:t>
            </a:r>
          </a:p>
          <a:p>
            <a:pPr marL="171450" lvl="1" indent="-171450">
              <a:buFont typeface="Arial" panose="020B0604020202020204" pitchFamily="34" charset="0"/>
              <a:buChar char="•"/>
            </a:pPr>
            <a:r>
              <a:rPr lang="en-US" sz="1300" dirty="0" smtClean="0"/>
              <a:t>Cloud </a:t>
            </a:r>
            <a:r>
              <a:rPr lang="en-US" sz="1300" dirty="0"/>
              <a:t>F</a:t>
            </a:r>
            <a:r>
              <a:rPr lang="en-US" sz="1300" dirty="0" smtClean="0"/>
              <a:t>oundry Overview</a:t>
            </a:r>
          </a:p>
          <a:p>
            <a:pPr marL="171450" lvl="1" indent="-171450">
              <a:buFont typeface="Arial" panose="020B0604020202020204" pitchFamily="34" charset="0"/>
              <a:buChar char="•"/>
            </a:pPr>
            <a:r>
              <a:rPr lang="en-US" sz="1300" dirty="0"/>
              <a:t>CF: Bird’s Eye View</a:t>
            </a:r>
            <a:endParaRPr lang="en-US" sz="1300" dirty="0" smtClean="0"/>
          </a:p>
          <a:p>
            <a:r>
              <a:rPr lang="en-US" dirty="0" smtClean="0"/>
              <a:t>How </a:t>
            </a:r>
            <a:r>
              <a:rPr lang="en-US" dirty="0"/>
              <a:t>does it work</a:t>
            </a:r>
            <a:r>
              <a:rPr lang="en-US" dirty="0" smtClean="0"/>
              <a:t>?</a:t>
            </a:r>
          </a:p>
          <a:p>
            <a:pPr marL="171450" lvl="1" indent="-171450">
              <a:buFont typeface="Arial" panose="020B0604020202020204" pitchFamily="34" charset="0"/>
              <a:buChar char="•"/>
            </a:pPr>
            <a:r>
              <a:rPr lang="en-US" sz="1300" dirty="0" smtClean="0"/>
              <a:t>Droplets and </a:t>
            </a:r>
            <a:r>
              <a:rPr lang="en-US" sz="1300" dirty="0" err="1" smtClean="0"/>
              <a:t>Buildpacks</a:t>
            </a:r>
            <a:endParaRPr lang="en-US" sz="1300" dirty="0" smtClean="0"/>
          </a:p>
          <a:p>
            <a:pPr marL="171450" lvl="1" indent="-171450">
              <a:buFont typeface="Arial" panose="020B0604020202020204" pitchFamily="34" charset="0"/>
              <a:buChar char="•"/>
            </a:pPr>
            <a:r>
              <a:rPr lang="en-US" sz="1300" dirty="0"/>
              <a:t>Deploying an </a:t>
            </a:r>
            <a:r>
              <a:rPr lang="en-US" sz="1300" dirty="0" smtClean="0"/>
              <a:t>Application</a:t>
            </a:r>
            <a:endParaRPr lang="en-US" sz="1300" dirty="0"/>
          </a:p>
          <a:p>
            <a:pPr marL="171450" lvl="1" indent="-171450">
              <a:buFont typeface="Arial" panose="020B0604020202020204" pitchFamily="34" charset="0"/>
              <a:buChar char="•"/>
            </a:pPr>
            <a:r>
              <a:rPr lang="en-US" sz="1300" dirty="0"/>
              <a:t>Demo: “CF Push</a:t>
            </a:r>
            <a:r>
              <a:rPr lang="en-US" sz="1300" dirty="0" smtClean="0"/>
              <a:t>”</a:t>
            </a:r>
            <a:endParaRPr lang="en-US" dirty="0"/>
          </a:p>
          <a:p>
            <a:r>
              <a:rPr lang="en-US" dirty="0" smtClean="0"/>
              <a:t>How do I leverage Cloud Foundry?</a:t>
            </a:r>
            <a:endParaRPr lang="en-US" dirty="0"/>
          </a:p>
          <a:p>
            <a:pPr marL="171450" lvl="1" indent="-171450">
              <a:buFont typeface="Arial" panose="020B0604020202020204" pitchFamily="34" charset="0"/>
              <a:buChar char="•"/>
            </a:pPr>
            <a:r>
              <a:rPr lang="en-US" sz="1300" dirty="0" smtClean="0"/>
              <a:t>Microservices / 12 Factor</a:t>
            </a:r>
            <a:endParaRPr lang="en-US" sz="1300" dirty="0"/>
          </a:p>
          <a:p>
            <a:r>
              <a:rPr lang="en-US" dirty="0" smtClean="0"/>
              <a:t>What is Verizon’s Strategy for Cloud Foundry?</a:t>
            </a:r>
          </a:p>
          <a:p>
            <a:pPr marL="171450" lvl="1" indent="-171450">
              <a:buFont typeface="Arial" panose="020B0604020202020204" pitchFamily="34" charset="0"/>
              <a:buChar char="•"/>
            </a:pPr>
            <a:r>
              <a:rPr lang="en-US" sz="1300" dirty="0"/>
              <a:t>Integration with </a:t>
            </a:r>
            <a:r>
              <a:rPr lang="en-US" sz="1300" dirty="0" smtClean="0"/>
              <a:t>CI/CD, Logging </a:t>
            </a:r>
            <a:r>
              <a:rPr lang="en-US" sz="1300" dirty="0"/>
              <a:t>and Monitoring</a:t>
            </a:r>
          </a:p>
          <a:p>
            <a:pPr marL="171450" lvl="1" indent="-171450">
              <a:buFont typeface="Arial" panose="020B0604020202020204" pitchFamily="34" charset="0"/>
              <a:buChar char="•"/>
            </a:pPr>
            <a:r>
              <a:rPr lang="en-US" sz="1300" dirty="0" smtClean="0"/>
              <a:t>CF Environments</a:t>
            </a:r>
            <a:endParaRPr lang="en-US" sz="1300" dirty="0"/>
          </a:p>
          <a:p>
            <a:pPr marL="171450" lvl="1" indent="-171450">
              <a:buFont typeface="Arial" panose="020B0604020202020204" pitchFamily="34" charset="0"/>
              <a:buChar char="•"/>
            </a:pPr>
            <a:r>
              <a:rPr lang="en-US" sz="1300" dirty="0"/>
              <a:t>Available </a:t>
            </a:r>
            <a:r>
              <a:rPr lang="en-US" sz="1300" dirty="0" smtClean="0"/>
              <a:t>Services/</a:t>
            </a:r>
            <a:r>
              <a:rPr lang="en-US" sz="1300" dirty="0" err="1" smtClean="0"/>
              <a:t>Buildpacks</a:t>
            </a:r>
            <a:endParaRPr lang="en-US" sz="1300" dirty="0" smtClean="0"/>
          </a:p>
          <a:p>
            <a:pPr marL="171450" lvl="1" indent="-171450">
              <a:buFont typeface="Arial" panose="020B0604020202020204" pitchFamily="34" charset="0"/>
              <a:buChar char="•"/>
            </a:pPr>
            <a:r>
              <a:rPr lang="en-US" sz="1300" dirty="0" smtClean="0"/>
              <a:t>Docker/.NET</a:t>
            </a:r>
            <a:endParaRPr lang="en-US" sz="1300" dirty="0"/>
          </a:p>
        </p:txBody>
      </p:sp>
    </p:spTree>
    <p:extLst>
      <p:ext uri="{BB962C8B-B14F-4D97-AF65-F5344CB8AC3E}">
        <p14:creationId xmlns:p14="http://schemas.microsoft.com/office/powerpoint/2010/main" val="6017804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Next? </a:t>
            </a:r>
            <a:endParaRPr lang="en-US" dirty="0"/>
          </a:p>
        </p:txBody>
      </p:sp>
      <p:sp>
        <p:nvSpPr>
          <p:cNvPr id="3" name="Content Placeholder 2"/>
          <p:cNvSpPr>
            <a:spLocks noGrp="1"/>
          </p:cNvSpPr>
          <p:nvPr>
            <p:ph idx="1"/>
          </p:nvPr>
        </p:nvSpPr>
        <p:spPr/>
        <p:txBody>
          <a:bodyPr/>
          <a:lstStyle/>
          <a:p>
            <a:r>
              <a:rPr lang="en-US" dirty="0" smtClean="0"/>
              <a:t>Cloud Foundry </a:t>
            </a:r>
            <a:r>
              <a:rPr lang="en-US" dirty="0" smtClean="0"/>
              <a:t>Sandbox</a:t>
            </a:r>
          </a:p>
          <a:p>
            <a:pPr lvl="1"/>
            <a:r>
              <a:rPr lang="en-US" dirty="0"/>
              <a:t>	 </a:t>
            </a:r>
            <a:r>
              <a:rPr lang="en-US" dirty="0">
                <a:hlinkClick r:id="rId3"/>
              </a:rPr>
              <a:t>https://</a:t>
            </a:r>
            <a:r>
              <a:rPr lang="en-US" dirty="0" smtClean="0">
                <a:hlinkClick r:id="rId3"/>
              </a:rPr>
              <a:t>devops.verizon.com/Helpdesk/CFSandbox.aspx</a:t>
            </a:r>
            <a:endParaRPr lang="en-US" dirty="0" smtClean="0"/>
          </a:p>
          <a:p>
            <a:r>
              <a:rPr lang="en-US" dirty="0" smtClean="0"/>
              <a:t>Cloud PMO Website</a:t>
            </a:r>
          </a:p>
          <a:p>
            <a:pPr lvl="1"/>
            <a:r>
              <a:rPr lang="en-US" dirty="0" smtClean="0"/>
              <a:t>	</a:t>
            </a:r>
            <a:r>
              <a:rPr lang="en-US" dirty="0" smtClean="0">
                <a:hlinkClick r:id="rId4"/>
              </a:rPr>
              <a:t>http://myvzcloud.verizon.com/pmo</a:t>
            </a:r>
            <a:endParaRPr lang="en-US" dirty="0" smtClean="0"/>
          </a:p>
          <a:p>
            <a:r>
              <a:rPr lang="en-US" dirty="0" smtClean="0"/>
              <a:t>Onboarding </a:t>
            </a:r>
            <a:r>
              <a:rPr lang="en-US" dirty="0" smtClean="0"/>
              <a:t>by App Portfolio </a:t>
            </a:r>
          </a:p>
          <a:p>
            <a:pPr lvl="1"/>
            <a:r>
              <a:rPr lang="en-US" dirty="0" smtClean="0"/>
              <a:t>	</a:t>
            </a:r>
            <a:r>
              <a:rPr lang="en-US" dirty="0" smtClean="0">
                <a:hlinkClick r:id="rId5"/>
              </a:rPr>
              <a:t>DPE.AppServices@verizon.com</a:t>
            </a:r>
            <a:endParaRPr lang="en-US" dirty="0" smtClean="0"/>
          </a:p>
          <a:p>
            <a:r>
              <a:rPr lang="en-US" dirty="0" err="1" smtClean="0"/>
              <a:t>Crowdaround</a:t>
            </a:r>
            <a:endParaRPr lang="en-US" dirty="0" smtClean="0"/>
          </a:p>
          <a:p>
            <a:pPr lvl="1"/>
            <a:r>
              <a:rPr lang="en-US" dirty="0" smtClean="0"/>
              <a:t>	</a:t>
            </a:r>
            <a:r>
              <a:rPr lang="en-US" dirty="0">
                <a:hlinkClick r:id="rId6"/>
              </a:rPr>
              <a:t>https://</a:t>
            </a:r>
            <a:r>
              <a:rPr lang="en-US" dirty="0" smtClean="0">
                <a:hlinkClick r:id="rId6"/>
              </a:rPr>
              <a:t>crowdaround.verizon.com/groups/cloud-foundry-user-group</a:t>
            </a:r>
            <a:endParaRPr lang="en-US" dirty="0" smtClean="0"/>
          </a:p>
          <a:p>
            <a:r>
              <a:rPr lang="en-US" dirty="0" err="1" smtClean="0"/>
              <a:t>DevOps</a:t>
            </a:r>
            <a:r>
              <a:rPr lang="en-US" dirty="0" smtClean="0"/>
              <a:t> Portal</a:t>
            </a:r>
          </a:p>
          <a:p>
            <a:pPr lvl="1"/>
            <a:r>
              <a:rPr lang="en-US" dirty="0" smtClean="0"/>
              <a:t>	</a:t>
            </a:r>
            <a:r>
              <a:rPr lang="en-US" dirty="0">
                <a:hlinkClick r:id="rId7"/>
              </a:rPr>
              <a:t>https://devops.verizon.com</a:t>
            </a:r>
            <a:r>
              <a:rPr lang="en-US" dirty="0" smtClean="0">
                <a:hlinkClick r:id="rId7"/>
              </a:rPr>
              <a:t>/</a:t>
            </a:r>
            <a:endParaRPr lang="en-US" dirty="0" smtClean="0"/>
          </a:p>
          <a:p>
            <a:pPr lvl="1"/>
            <a:endParaRPr lang="en-US" dirty="0" smtClean="0"/>
          </a:p>
        </p:txBody>
      </p:sp>
    </p:spTree>
    <p:extLst>
      <p:ext uri="{BB962C8B-B14F-4D97-AF65-F5344CB8AC3E}">
        <p14:creationId xmlns:p14="http://schemas.microsoft.com/office/powerpoint/2010/main" val="34725987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354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What is Cloud Foundry?</a:t>
            </a:r>
            <a:endParaRPr lang="en-US" dirty="0"/>
          </a:p>
        </p:txBody>
      </p:sp>
    </p:spTree>
    <p:extLst>
      <p:ext uri="{BB962C8B-B14F-4D97-AF65-F5344CB8AC3E}">
        <p14:creationId xmlns:p14="http://schemas.microsoft.com/office/powerpoint/2010/main" val="3441457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First, some definitions</a:t>
            </a:r>
            <a:endParaRPr lang="en-US" dirty="0"/>
          </a:p>
        </p:txBody>
      </p:sp>
      <p:grpSp>
        <p:nvGrpSpPr>
          <p:cNvPr id="6" name="Group 5"/>
          <p:cNvGrpSpPr/>
          <p:nvPr/>
        </p:nvGrpSpPr>
        <p:grpSpPr>
          <a:xfrm>
            <a:off x="914400" y="1258488"/>
            <a:ext cx="3254636" cy="3084912"/>
            <a:chOff x="2362200" y="3124200"/>
            <a:chExt cx="2357929" cy="2971800"/>
          </a:xfrm>
        </p:grpSpPr>
        <p:sp>
          <p:nvSpPr>
            <p:cNvPr id="7" name="Rounded Rectangle 6"/>
            <p:cNvSpPr>
              <a:spLocks noChangeArrowheads="1"/>
            </p:cNvSpPr>
            <p:nvPr/>
          </p:nvSpPr>
          <p:spPr bwMode="auto">
            <a:xfrm>
              <a:off x="2362200" y="3124200"/>
              <a:ext cx="2357929" cy="2971800"/>
            </a:xfrm>
            <a:prstGeom prst="roundRect">
              <a:avLst>
                <a:gd name="adj" fmla="val 4579"/>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t"/>
            <a:lstStyle/>
            <a:p>
              <a:pPr algn="ctr" fontAlgn="auto">
                <a:spcBef>
                  <a:spcPts val="0"/>
                </a:spcBef>
                <a:spcAft>
                  <a:spcPts val="0"/>
                </a:spcAft>
                <a:defRPr/>
              </a:pPr>
              <a:r>
                <a:rPr lang="en-US" sz="1600" b="1" dirty="0">
                  <a:solidFill>
                    <a:schemeClr val="accent1"/>
                  </a:solidFill>
                  <a:latin typeface="+mj-lt"/>
                </a:rPr>
                <a:t>Infrastructure as a </a:t>
              </a:r>
              <a:r>
                <a:rPr lang="en-US" sz="1600" b="1" dirty="0" smtClean="0">
                  <a:solidFill>
                    <a:schemeClr val="accent1"/>
                  </a:solidFill>
                  <a:latin typeface="+mj-lt"/>
                </a:rPr>
                <a:t>Service: </a:t>
              </a:r>
              <a:r>
                <a:rPr lang="en-US" sz="1600" b="1" dirty="0" err="1" smtClean="0">
                  <a:solidFill>
                    <a:schemeClr val="accent1"/>
                  </a:solidFill>
                  <a:latin typeface="+mj-lt"/>
                </a:rPr>
                <a:t>IaaS</a:t>
              </a:r>
              <a:endParaRPr lang="en-US" sz="1600" b="1" dirty="0">
                <a:solidFill>
                  <a:schemeClr val="accent1"/>
                </a:solidFill>
                <a:latin typeface="+mj-lt"/>
              </a:endParaRPr>
            </a:p>
          </p:txBody>
        </p:sp>
        <p:sp>
          <p:nvSpPr>
            <p:cNvPr id="8" name="TextBox 7"/>
            <p:cNvSpPr txBox="1"/>
            <p:nvPr/>
          </p:nvSpPr>
          <p:spPr>
            <a:xfrm>
              <a:off x="2472611" y="3593804"/>
              <a:ext cx="2153019" cy="1401147"/>
            </a:xfrm>
            <a:prstGeom prst="rect">
              <a:avLst/>
            </a:prstGeom>
            <a:noFill/>
          </p:spPr>
          <p:txBody>
            <a:bodyPr wrap="square" rtlCol="0">
              <a:spAutoFit/>
            </a:bodyPr>
            <a:lstStyle/>
            <a:p>
              <a:pPr marL="171450" indent="-171450">
                <a:buFont typeface="Arial" panose="020B0604020202020204" pitchFamily="34" charset="0"/>
                <a:buChar char="•"/>
              </a:pPr>
              <a:r>
                <a:rPr lang="en-US" sz="1400" dirty="0"/>
                <a:t>On demand delivery of bare infrastructure compute, storage, </a:t>
              </a:r>
              <a:r>
                <a:rPr lang="en-US" sz="1400" dirty="0" smtClean="0"/>
                <a:t>networking and OS</a:t>
              </a:r>
            </a:p>
            <a:p>
              <a:endParaRPr lang="en-US" sz="1400" dirty="0"/>
            </a:p>
            <a:p>
              <a:pPr marL="171450" indent="-171450">
                <a:buFont typeface="Arial" panose="020B0604020202020204" pitchFamily="34" charset="0"/>
                <a:buChar char="•"/>
              </a:pPr>
              <a:r>
                <a:rPr lang="en-US" sz="1400" dirty="0" smtClean="0"/>
                <a:t>You </a:t>
              </a:r>
              <a:r>
                <a:rPr lang="en-US" sz="1400" dirty="0"/>
                <a:t>still have to install some software/configure the </a:t>
              </a:r>
              <a:r>
                <a:rPr lang="en-US" sz="1400" dirty="0" smtClean="0"/>
                <a:t>environment to run your application</a:t>
              </a:r>
              <a:endParaRPr lang="en-US" sz="1400" dirty="0"/>
            </a:p>
          </p:txBody>
        </p:sp>
      </p:grpSp>
      <p:sp>
        <p:nvSpPr>
          <p:cNvPr id="10" name="Rounded Rectangle 9"/>
          <p:cNvSpPr>
            <a:spLocks noChangeArrowheads="1"/>
          </p:cNvSpPr>
          <p:nvPr/>
        </p:nvSpPr>
        <p:spPr bwMode="auto">
          <a:xfrm>
            <a:off x="4732633" y="1271755"/>
            <a:ext cx="3254636" cy="3071645"/>
          </a:xfrm>
          <a:prstGeom prst="roundRect">
            <a:avLst>
              <a:gd name="adj" fmla="val 4579"/>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nchor="t"/>
          <a:lstStyle/>
          <a:p>
            <a:pPr algn="ctr" fontAlgn="auto">
              <a:spcBef>
                <a:spcPts val="0"/>
              </a:spcBef>
              <a:spcAft>
                <a:spcPts val="0"/>
              </a:spcAft>
              <a:defRPr/>
            </a:pPr>
            <a:r>
              <a:rPr lang="en-US" sz="1600" b="1" dirty="0">
                <a:solidFill>
                  <a:schemeClr val="accent1"/>
                </a:solidFill>
                <a:latin typeface="+mj-lt"/>
              </a:rPr>
              <a:t>Platform as a Service: </a:t>
            </a:r>
            <a:r>
              <a:rPr lang="en-US" sz="1600" b="1" dirty="0" err="1">
                <a:solidFill>
                  <a:schemeClr val="accent1"/>
                </a:solidFill>
                <a:latin typeface="+mj-lt"/>
              </a:rPr>
              <a:t>PaaS</a:t>
            </a:r>
            <a:endParaRPr lang="en-US" sz="1600" b="1" dirty="0">
              <a:solidFill>
                <a:schemeClr val="accent1"/>
              </a:solidFill>
              <a:latin typeface="+mj-lt"/>
            </a:endParaRPr>
          </a:p>
        </p:txBody>
      </p:sp>
      <p:sp>
        <p:nvSpPr>
          <p:cNvPr id="12" name="TextBox 11"/>
          <p:cNvSpPr txBox="1"/>
          <p:nvPr/>
        </p:nvSpPr>
        <p:spPr>
          <a:xfrm>
            <a:off x="4874051" y="1879366"/>
            <a:ext cx="2971800" cy="1815882"/>
          </a:xfrm>
          <a:prstGeom prst="rect">
            <a:avLst/>
          </a:prstGeom>
          <a:noFill/>
        </p:spPr>
        <p:txBody>
          <a:bodyPr wrap="square" rtlCol="0">
            <a:spAutoFit/>
          </a:bodyPr>
          <a:lstStyle/>
          <a:p>
            <a:pPr marL="171450" indent="-171450">
              <a:buFont typeface="Arial" panose="020B0604020202020204" pitchFamily="34" charset="0"/>
              <a:buChar char="•"/>
            </a:pPr>
            <a:r>
              <a:rPr lang="en-US" sz="1400" dirty="0"/>
              <a:t>On demand delivery of complete </a:t>
            </a:r>
            <a:r>
              <a:rPr lang="en-US" sz="1400" dirty="0" smtClean="0"/>
              <a:t>runtime/middleware</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r>
              <a:rPr lang="en-US" sz="1400" dirty="0"/>
              <a:t>Abstracts away all hardware/infrastructure considerations from the </a:t>
            </a:r>
            <a:r>
              <a:rPr lang="en-US" sz="1400" dirty="0" smtClean="0"/>
              <a:t>application</a:t>
            </a:r>
            <a:endParaRPr lang="en-US" sz="1400" dirty="0"/>
          </a:p>
          <a:p>
            <a:endParaRPr lang="en-US" sz="1400" dirty="0"/>
          </a:p>
        </p:txBody>
      </p:sp>
      <p:sp>
        <p:nvSpPr>
          <p:cNvPr id="2" name="Rectangle 1"/>
          <p:cNvSpPr/>
          <p:nvPr/>
        </p:nvSpPr>
        <p:spPr>
          <a:xfrm>
            <a:off x="912880" y="4460361"/>
            <a:ext cx="3256156" cy="646331"/>
          </a:xfrm>
          <a:prstGeom prst="rect">
            <a:avLst/>
          </a:prstGeom>
        </p:spPr>
        <p:txBody>
          <a:bodyPr wrap="square">
            <a:spAutoFit/>
          </a:bodyPr>
          <a:lstStyle/>
          <a:p>
            <a:r>
              <a:rPr lang="en-US" dirty="0" smtClean="0"/>
              <a:t>AWS </a:t>
            </a:r>
            <a:r>
              <a:rPr lang="en-US" dirty="0"/>
              <a:t>EC2, </a:t>
            </a:r>
            <a:r>
              <a:rPr lang="en-US" dirty="0" err="1"/>
              <a:t>Openstack</a:t>
            </a:r>
            <a:r>
              <a:rPr lang="en-US" dirty="0"/>
              <a:t>, Azure</a:t>
            </a:r>
            <a:r>
              <a:rPr lang="en-US" dirty="0" smtClean="0"/>
              <a:t>, etc.</a:t>
            </a:r>
            <a:endParaRPr lang="en-US" dirty="0"/>
          </a:p>
        </p:txBody>
      </p:sp>
      <p:sp>
        <p:nvSpPr>
          <p:cNvPr id="3" name="Rectangle 2"/>
          <p:cNvSpPr/>
          <p:nvPr/>
        </p:nvSpPr>
        <p:spPr>
          <a:xfrm>
            <a:off x="4732633" y="4460361"/>
            <a:ext cx="3254636" cy="923330"/>
          </a:xfrm>
          <a:prstGeom prst="rect">
            <a:avLst/>
          </a:prstGeom>
        </p:spPr>
        <p:txBody>
          <a:bodyPr wrap="square">
            <a:spAutoFit/>
          </a:bodyPr>
          <a:lstStyle/>
          <a:p>
            <a:r>
              <a:rPr lang="en-US" dirty="0" smtClean="0"/>
              <a:t>Google </a:t>
            </a:r>
            <a:r>
              <a:rPr lang="en-US" dirty="0"/>
              <a:t>App Engine, </a:t>
            </a:r>
            <a:r>
              <a:rPr lang="en-US" dirty="0" err="1"/>
              <a:t>Openshift</a:t>
            </a:r>
            <a:r>
              <a:rPr lang="en-US" dirty="0"/>
              <a:t>. AWS Elastic </a:t>
            </a:r>
            <a:r>
              <a:rPr lang="en-US" dirty="0" err="1" smtClean="0"/>
              <a:t>Beanstack</a:t>
            </a:r>
            <a:r>
              <a:rPr lang="en-US" dirty="0" smtClean="0"/>
              <a:t>, Cloud Foundry</a:t>
            </a:r>
            <a:endParaRPr lang="en-US" dirty="0"/>
          </a:p>
        </p:txBody>
      </p:sp>
    </p:spTree>
    <p:extLst>
      <p:ext uri="{BB962C8B-B14F-4D97-AF65-F5344CB8AC3E}">
        <p14:creationId xmlns:p14="http://schemas.microsoft.com/office/powerpoint/2010/main" val="683164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Let’s Start Simple</a:t>
            </a:r>
            <a:endParaRPr lang="en-US" dirty="0"/>
          </a:p>
        </p:txBody>
      </p:sp>
      <p:sp>
        <p:nvSpPr>
          <p:cNvPr id="5" name="Content Placeholder 4"/>
          <p:cNvSpPr>
            <a:spLocks noGrp="1"/>
          </p:cNvSpPr>
          <p:nvPr>
            <p:ph idx="1"/>
          </p:nvPr>
        </p:nvSpPr>
        <p:spPr>
          <a:xfrm>
            <a:off x="457200" y="1143000"/>
            <a:ext cx="7086600" cy="5257800"/>
          </a:xfrm>
        </p:spPr>
        <p:txBody>
          <a:bodyPr>
            <a:normAutofit/>
          </a:bodyPr>
          <a:lstStyle/>
          <a:p>
            <a:r>
              <a:rPr lang="en-US" sz="1400" dirty="0" smtClean="0"/>
              <a:t>What is Cloud Foundry (CF</a:t>
            </a:r>
            <a:r>
              <a:rPr lang="en-US" sz="1400" dirty="0"/>
              <a:t>)</a:t>
            </a:r>
            <a:r>
              <a:rPr lang="en-US" sz="1400" dirty="0" smtClean="0"/>
              <a:t>?</a:t>
            </a:r>
          </a:p>
          <a:p>
            <a:pPr marL="171450" indent="-171450">
              <a:buFont typeface="Arial" panose="020B0604020202020204" pitchFamily="34" charset="0"/>
              <a:buChar char="•"/>
            </a:pPr>
            <a:r>
              <a:rPr lang="en-US" sz="1400" b="0" dirty="0" smtClean="0"/>
              <a:t>A next-gen, multi-cloud</a:t>
            </a:r>
            <a:r>
              <a:rPr lang="en-US" sz="1400" b="0" dirty="0"/>
              <a:t>, multi-vendor</a:t>
            </a:r>
            <a:r>
              <a:rPr lang="en-US" sz="1400" b="0" dirty="0" smtClean="0"/>
              <a:t> Platform as a Service (</a:t>
            </a:r>
            <a:r>
              <a:rPr lang="en-US" sz="1400" b="0" dirty="0" err="1" smtClean="0"/>
              <a:t>PaaS</a:t>
            </a:r>
            <a:r>
              <a:rPr lang="en-US" sz="1400" b="0" dirty="0" smtClean="0"/>
              <a:t>) for apps</a:t>
            </a:r>
          </a:p>
          <a:p>
            <a:pPr marL="171450" indent="-171450">
              <a:buFont typeface="Arial" panose="020B0604020202020204" pitchFamily="34" charset="0"/>
              <a:buChar char="•"/>
            </a:pPr>
            <a:r>
              <a:rPr lang="en-US" sz="1400" b="0" dirty="0" smtClean="0"/>
              <a:t>Takes care of provisioning, packaging, hosting, scaling, routing, health management, security, service management, log aggregation, metrics, …</a:t>
            </a:r>
          </a:p>
          <a:p>
            <a:pPr marL="171450" indent="-171450">
              <a:buFont typeface="Arial" panose="020B0604020202020204" pitchFamily="34" charset="0"/>
              <a:buChar char="•"/>
            </a:pPr>
            <a:endParaRPr lang="en-US" sz="1400" b="0" dirty="0" smtClean="0"/>
          </a:p>
          <a:p>
            <a:r>
              <a:rPr lang="en-US" sz="1400" dirty="0" smtClean="0"/>
              <a:t>What can you (a developer) do with CF?</a:t>
            </a:r>
          </a:p>
          <a:p>
            <a:pPr marL="171450" indent="-171450">
              <a:buFont typeface="Arial" panose="020B0604020202020204" pitchFamily="34" charset="0"/>
              <a:buChar char="•"/>
            </a:pPr>
            <a:r>
              <a:rPr lang="en-US" sz="1400" b="0" dirty="0" smtClean="0"/>
              <a:t>Develop </a:t>
            </a:r>
            <a:r>
              <a:rPr lang="en-US" sz="1400" b="0" dirty="0"/>
              <a:t>with your favorite cloud-native application framework, then just ‘</a:t>
            </a:r>
            <a:r>
              <a:rPr lang="en-US" sz="1400" i="1" dirty="0"/>
              <a:t>cf push</a:t>
            </a:r>
            <a:r>
              <a:rPr lang="en-US" sz="1400" b="0" dirty="0"/>
              <a:t>’.</a:t>
            </a:r>
          </a:p>
          <a:p>
            <a:pPr marL="171450" indent="-171450">
              <a:buFont typeface="Arial" panose="020B0604020202020204" pitchFamily="34" charset="0"/>
              <a:buChar char="•"/>
            </a:pPr>
            <a:r>
              <a:rPr lang="en-US" sz="1400" b="0" dirty="0" smtClean="0"/>
              <a:t>Build, test, deploy, update and scale faster</a:t>
            </a:r>
            <a:endParaRPr lang="en-US" sz="1400" b="0" dirty="0"/>
          </a:p>
          <a:p>
            <a:pPr marL="171450" indent="-171450">
              <a:buFont typeface="Arial" panose="020B0604020202020204" pitchFamily="34" charset="0"/>
              <a:buChar char="•"/>
            </a:pPr>
            <a:r>
              <a:rPr lang="en-US" sz="1400" b="0" dirty="0" smtClean="0"/>
              <a:t>Add services to your applications (e.g. messaging, caching, etc.)</a:t>
            </a:r>
          </a:p>
          <a:p>
            <a:pPr marL="171450" indent="-171450">
              <a:buFont typeface="Arial" panose="020B0604020202020204" pitchFamily="34" charset="0"/>
              <a:buChar char="•"/>
            </a:pPr>
            <a:endParaRPr lang="en-US" sz="1400" b="0" dirty="0" smtClean="0"/>
          </a:p>
          <a:p>
            <a:r>
              <a:rPr lang="en-US" sz="1400" dirty="0" smtClean="0"/>
              <a:t>Cool, how do you access it?</a:t>
            </a:r>
            <a:endParaRPr lang="en-US" sz="1400" dirty="0"/>
          </a:p>
          <a:p>
            <a:pPr marL="171450" indent="-171450">
              <a:buFont typeface="Arial" panose="020B0604020202020204" pitchFamily="34" charset="0"/>
              <a:buChar char="•"/>
            </a:pPr>
            <a:r>
              <a:rPr lang="en-US" sz="1400" b="0" dirty="0" smtClean="0"/>
              <a:t>CF Apps Manager GUI</a:t>
            </a:r>
            <a:endParaRPr lang="en-US" sz="1400" b="0" dirty="0"/>
          </a:p>
          <a:p>
            <a:pPr marL="171450" indent="-171450">
              <a:buFont typeface="Arial" panose="020B0604020202020204" pitchFamily="34" charset="0"/>
              <a:buChar char="•"/>
            </a:pPr>
            <a:r>
              <a:rPr lang="en-US" sz="1400" b="0" dirty="0" smtClean="0"/>
              <a:t>CF Command </a:t>
            </a:r>
            <a:r>
              <a:rPr lang="en-US" sz="1400" b="0" dirty="0"/>
              <a:t>Line Interface </a:t>
            </a:r>
            <a:r>
              <a:rPr lang="en-US" sz="1400" b="0" dirty="0" smtClean="0"/>
              <a:t>(CF CLI</a:t>
            </a:r>
            <a:r>
              <a:rPr lang="en-US" sz="1400" b="0" dirty="0"/>
              <a:t>)</a:t>
            </a:r>
          </a:p>
          <a:p>
            <a:pPr marL="171450" indent="-171450">
              <a:buFont typeface="Arial" panose="020B0604020202020204" pitchFamily="34" charset="0"/>
              <a:buChar char="•"/>
            </a:pPr>
            <a:r>
              <a:rPr lang="en-US" sz="1400" b="0" dirty="0" smtClean="0"/>
              <a:t>Full API provides interface in </a:t>
            </a:r>
            <a:r>
              <a:rPr lang="en-US" sz="1400" b="0" dirty="0" err="1" smtClean="0"/>
              <a:t>DevOps</a:t>
            </a:r>
            <a:r>
              <a:rPr lang="en-US" sz="1400" b="0" dirty="0" smtClean="0"/>
              <a:t> </a:t>
            </a:r>
            <a:r>
              <a:rPr lang="en-US" sz="1400" b="0" dirty="0" err="1" smtClean="0"/>
              <a:t>Toolchain</a:t>
            </a:r>
            <a:endParaRPr lang="en-US" sz="1400" b="0" dirty="0" smtClean="0"/>
          </a:p>
        </p:txBody>
      </p:sp>
      <p:pic>
        <p:nvPicPr>
          <p:cNvPr id="1026" name="Picture 2" descr="https://www.cloudfoundry.org/wp-content/uploads/2015/11/CloudFoundaryCorp_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7720" y="4572000"/>
            <a:ext cx="4163568" cy="551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497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 Bird’s Eye View</a:t>
            </a:r>
            <a:endParaRPr lang="en-US" dirty="0"/>
          </a:p>
        </p:txBody>
      </p:sp>
      <p:sp>
        <p:nvSpPr>
          <p:cNvPr id="5" name="Rounded Rectangle 4"/>
          <p:cNvSpPr/>
          <p:nvPr/>
        </p:nvSpPr>
        <p:spPr>
          <a:xfrm>
            <a:off x="261257" y="1578116"/>
            <a:ext cx="8612572" cy="293016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6" name="Rounded Rectangle 5"/>
          <p:cNvSpPr/>
          <p:nvPr/>
        </p:nvSpPr>
        <p:spPr>
          <a:xfrm>
            <a:off x="1701912" y="1778848"/>
            <a:ext cx="1293438" cy="1719082"/>
          </a:xfrm>
          <a:prstGeom prst="roundRect">
            <a:avLst>
              <a:gd name="adj" fmla="val 5730"/>
            </a:avLst>
          </a:prstGeom>
          <a:solidFill>
            <a:schemeClr val="accent1"/>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600" dirty="0">
                <a:solidFill>
                  <a:srgbClr val="FFFFFF"/>
                </a:solidFill>
              </a:rPr>
              <a:t>Elastic </a:t>
            </a:r>
            <a:endParaRPr lang="en-US" sz="1600" dirty="0" smtClean="0">
              <a:solidFill>
                <a:srgbClr val="FFFFFF"/>
              </a:solidFill>
            </a:endParaRPr>
          </a:p>
          <a:p>
            <a:pPr algn="ctr">
              <a:defRPr/>
            </a:pPr>
            <a:r>
              <a:rPr lang="en-US" sz="1600" dirty="0" smtClean="0">
                <a:solidFill>
                  <a:srgbClr val="FFFFFF"/>
                </a:solidFill>
              </a:rPr>
              <a:t>Container</a:t>
            </a:r>
            <a:endParaRPr lang="en-US" sz="1600" dirty="0">
              <a:solidFill>
                <a:srgbClr val="FFFFFF"/>
              </a:solidFill>
            </a:endParaRPr>
          </a:p>
          <a:p>
            <a:pPr algn="ctr">
              <a:defRPr/>
            </a:pPr>
            <a:r>
              <a:rPr lang="en-US" sz="1600" dirty="0" smtClean="0">
                <a:solidFill>
                  <a:srgbClr val="FFFFFF"/>
                </a:solidFill>
              </a:rPr>
              <a:t>Runtime</a:t>
            </a:r>
            <a:endParaRPr lang="en-US" sz="1600" dirty="0">
              <a:solidFill>
                <a:srgbClr val="FFFFFF"/>
              </a:solidFill>
            </a:endParaRPr>
          </a:p>
          <a:p>
            <a:pPr algn="ctr">
              <a:defRPr/>
            </a:pPr>
            <a:r>
              <a:rPr lang="en-US" sz="1100" dirty="0">
                <a:solidFill>
                  <a:srgbClr val="FFFFFF"/>
                </a:solidFill>
              </a:rPr>
              <a:t>Agile  Microservices</a:t>
            </a:r>
          </a:p>
        </p:txBody>
      </p:sp>
      <p:sp>
        <p:nvSpPr>
          <p:cNvPr id="7" name="Rounded Rectangle 6"/>
          <p:cNvSpPr/>
          <p:nvPr/>
        </p:nvSpPr>
        <p:spPr>
          <a:xfrm>
            <a:off x="7072674" y="1778848"/>
            <a:ext cx="1073167" cy="1719082"/>
          </a:xfrm>
          <a:prstGeom prst="roundRect">
            <a:avLst>
              <a:gd name="adj" fmla="val 6856"/>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400" dirty="0" err="1" smtClean="0">
                <a:solidFill>
                  <a:srgbClr val="FFFFFF"/>
                </a:solidFill>
              </a:rPr>
              <a:t>DataStax</a:t>
            </a:r>
            <a:endParaRPr lang="en-US" sz="1400" dirty="0" smtClean="0">
              <a:solidFill>
                <a:srgbClr val="FFFFFF"/>
              </a:solidFill>
            </a:endParaRPr>
          </a:p>
          <a:p>
            <a:pPr algn="ctr">
              <a:defRPr/>
            </a:pPr>
            <a:r>
              <a:rPr lang="en-US" sz="1200" dirty="0" smtClean="0">
                <a:solidFill>
                  <a:srgbClr val="FFFFFF"/>
                </a:solidFill>
              </a:rPr>
              <a:t>Cassandra</a:t>
            </a:r>
            <a:endParaRPr lang="en-US" sz="1200" dirty="0">
              <a:solidFill>
                <a:srgbClr val="FFFFFF"/>
              </a:solidFill>
            </a:endParaRPr>
          </a:p>
        </p:txBody>
      </p:sp>
      <p:sp>
        <p:nvSpPr>
          <p:cNvPr id="8" name="Rounded Rectangle 7"/>
          <p:cNvSpPr/>
          <p:nvPr/>
        </p:nvSpPr>
        <p:spPr>
          <a:xfrm>
            <a:off x="422571" y="1778848"/>
            <a:ext cx="1215903" cy="1719082"/>
          </a:xfrm>
          <a:prstGeom prst="roundRect">
            <a:avLst>
              <a:gd name="adj" fmla="val 4825"/>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en-US" altLang="en-US" sz="1600" dirty="0" smtClean="0">
                <a:solidFill>
                  <a:srgbClr val="FFFFFF"/>
                </a:solidFill>
                <a:latin typeface="+mn-lt"/>
              </a:rPr>
              <a:t>Dynamic</a:t>
            </a:r>
          </a:p>
          <a:p>
            <a:pPr algn="ctr" eaLnBrk="1" hangingPunct="1">
              <a:defRPr/>
            </a:pPr>
            <a:r>
              <a:rPr lang="en-US" altLang="en-US" sz="1600" dirty="0" smtClean="0">
                <a:solidFill>
                  <a:srgbClr val="FFFFFF"/>
                </a:solidFill>
                <a:latin typeface="+mn-lt"/>
              </a:rPr>
              <a:t>Router</a:t>
            </a:r>
          </a:p>
        </p:txBody>
      </p:sp>
      <p:sp>
        <p:nvSpPr>
          <p:cNvPr id="9" name="Rounded Rectangle 8"/>
          <p:cNvSpPr/>
          <p:nvPr/>
        </p:nvSpPr>
        <p:spPr>
          <a:xfrm>
            <a:off x="5410200" y="1778848"/>
            <a:ext cx="3286462" cy="1719082"/>
          </a:xfrm>
          <a:prstGeom prst="roundRect">
            <a:avLst>
              <a:gd name="adj" fmla="val 6130"/>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t"/>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600" dirty="0" smtClean="0">
              <a:solidFill>
                <a:srgbClr val="FFFFFF"/>
              </a:solidFill>
            </a:endParaRPr>
          </a:p>
          <a:p>
            <a:pPr algn="ctr" eaLnBrk="1" hangingPunct="1">
              <a:defRPr/>
            </a:pPr>
            <a:r>
              <a:rPr lang="en-US" altLang="en-US" sz="1600" dirty="0" err="1" smtClean="0">
                <a:solidFill>
                  <a:srgbClr val="FFFFFF"/>
                </a:solidFill>
                <a:latin typeface="+mn-lt"/>
              </a:rPr>
              <a:t>Bindable</a:t>
            </a:r>
            <a:r>
              <a:rPr lang="en-US" altLang="en-US" sz="1600" dirty="0" smtClean="0">
                <a:solidFill>
                  <a:srgbClr val="FFFFFF"/>
                </a:solidFill>
                <a:latin typeface="+mn-lt"/>
              </a:rPr>
              <a:t> Services</a:t>
            </a:r>
          </a:p>
          <a:p>
            <a:pPr algn="ctr" eaLnBrk="1" hangingPunct="1">
              <a:defRPr/>
            </a:pPr>
            <a:endParaRPr lang="en-US" altLang="en-US" sz="1600" dirty="0" smtClean="0">
              <a:solidFill>
                <a:srgbClr val="FFFFFF"/>
              </a:solidFill>
            </a:endParaRPr>
          </a:p>
        </p:txBody>
      </p:sp>
      <p:sp>
        <p:nvSpPr>
          <p:cNvPr id="13" name="Rounded Rectangle 12"/>
          <p:cNvSpPr/>
          <p:nvPr/>
        </p:nvSpPr>
        <p:spPr>
          <a:xfrm>
            <a:off x="5638800" y="2400300"/>
            <a:ext cx="1073166" cy="1030007"/>
          </a:xfrm>
          <a:prstGeom prst="roundRect">
            <a:avLst>
              <a:gd name="adj" fmla="val 6856"/>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600" dirty="0">
                <a:solidFill>
                  <a:srgbClr val="FFFFFF"/>
                </a:solidFill>
              </a:rPr>
              <a:t>Rabbit MQ</a:t>
            </a:r>
          </a:p>
        </p:txBody>
      </p:sp>
      <p:grpSp>
        <p:nvGrpSpPr>
          <p:cNvPr id="14" name="Group 13"/>
          <p:cNvGrpSpPr/>
          <p:nvPr/>
        </p:nvGrpSpPr>
        <p:grpSpPr>
          <a:xfrm>
            <a:off x="485164" y="4552630"/>
            <a:ext cx="8215110" cy="1323069"/>
            <a:chOff x="-160596" y="4377802"/>
            <a:chExt cx="4336746" cy="531523"/>
          </a:xfrm>
        </p:grpSpPr>
        <p:grpSp>
          <p:nvGrpSpPr>
            <p:cNvPr id="16" name="Group 15"/>
            <p:cNvGrpSpPr/>
            <p:nvPr/>
          </p:nvGrpSpPr>
          <p:grpSpPr>
            <a:xfrm>
              <a:off x="-160596" y="4377802"/>
              <a:ext cx="1010802" cy="527416"/>
              <a:chOff x="-160596" y="4448922"/>
              <a:chExt cx="1010802" cy="527416"/>
            </a:xfrm>
          </p:grpSpPr>
          <p:pic>
            <p:nvPicPr>
              <p:cNvPr id="27" name="Picture 26"/>
              <p:cNvPicPr>
                <a:picLocks noChangeAspect="1"/>
              </p:cNvPicPr>
              <p:nvPr/>
            </p:nvPicPr>
            <p:blipFill>
              <a:blip r:embed="rId3" cstate="print"/>
              <a:srcRect b="-4013"/>
              <a:stretch>
                <a:fillRect/>
              </a:stretch>
            </p:blipFill>
            <p:spPr bwMode="auto">
              <a:xfrm>
                <a:off x="-160596" y="4448922"/>
                <a:ext cx="1010802" cy="527416"/>
              </a:xfrm>
              <a:prstGeom prst="rect">
                <a:avLst/>
              </a:prstGeom>
              <a:noFill/>
              <a:ln w="9525">
                <a:noFill/>
                <a:miter lim="800000"/>
                <a:headEnd/>
                <a:tailEnd/>
              </a:ln>
            </p:spPr>
          </p:pic>
          <p:pic>
            <p:nvPicPr>
              <p:cNvPr id="28" name="Picture 27"/>
              <p:cNvPicPr>
                <a:picLocks noChangeAspect="1"/>
              </p:cNvPicPr>
              <p:nvPr/>
            </p:nvPicPr>
            <p:blipFill>
              <a:blip r:embed="rId4" cstate="print">
                <a:clrChange>
                  <a:clrFrom>
                    <a:srgbClr val="FFFFFF"/>
                  </a:clrFrom>
                  <a:clrTo>
                    <a:srgbClr val="FFFFFF">
                      <a:alpha val="0"/>
                    </a:srgbClr>
                  </a:clrTo>
                </a:clrChange>
              </a:blip>
              <a:stretch>
                <a:fillRect/>
              </a:stretch>
            </p:blipFill>
            <p:spPr>
              <a:xfrm>
                <a:off x="33350" y="4636567"/>
                <a:ext cx="648221" cy="164130"/>
              </a:xfrm>
              <a:prstGeom prst="rect">
                <a:avLst/>
              </a:prstGeom>
            </p:spPr>
          </p:pic>
        </p:grpSp>
        <p:grpSp>
          <p:nvGrpSpPr>
            <p:cNvPr id="17" name="Group 16"/>
            <p:cNvGrpSpPr/>
            <p:nvPr/>
          </p:nvGrpSpPr>
          <p:grpSpPr>
            <a:xfrm>
              <a:off x="2055368" y="4380286"/>
              <a:ext cx="1010802" cy="527416"/>
              <a:chOff x="2055368" y="4451406"/>
              <a:chExt cx="1010802" cy="527416"/>
            </a:xfrm>
          </p:grpSpPr>
          <p:pic>
            <p:nvPicPr>
              <p:cNvPr id="25" name="Picture 24"/>
              <p:cNvPicPr>
                <a:picLocks noChangeAspect="1"/>
              </p:cNvPicPr>
              <p:nvPr/>
            </p:nvPicPr>
            <p:blipFill>
              <a:blip r:embed="rId3" cstate="print"/>
              <a:srcRect b="-4013"/>
              <a:stretch>
                <a:fillRect/>
              </a:stretch>
            </p:blipFill>
            <p:spPr bwMode="auto">
              <a:xfrm>
                <a:off x="2055368" y="4451406"/>
                <a:ext cx="1010802" cy="527416"/>
              </a:xfrm>
              <a:prstGeom prst="rect">
                <a:avLst/>
              </a:prstGeom>
              <a:noFill/>
              <a:ln w="9525">
                <a:noFill/>
                <a:miter lim="800000"/>
                <a:headEnd/>
                <a:tailEnd/>
              </a:ln>
            </p:spPr>
          </p:pic>
          <p:pic>
            <p:nvPicPr>
              <p:cNvPr id="26" name="Picture 2" descr="https://encrypted-tbn0.gstatic.com/images?q=tbn:ANd9GcRgWtweeNVNot_dJ1JZ4fATg5X0qxTniN17Zry9UylCHUwXFy8KJQ"/>
              <p:cNvPicPr>
                <a:picLocks noChangeAspect="1" noChangeArrowheads="1"/>
              </p:cNvPicPr>
              <p:nvPr/>
            </p:nvPicPr>
            <p:blipFill>
              <a:blip r:embed="rId5" cstate="print"/>
              <a:srcRect/>
              <a:stretch>
                <a:fillRect/>
              </a:stretch>
            </p:blipFill>
            <p:spPr bwMode="auto">
              <a:xfrm>
                <a:off x="2231731" y="4585912"/>
                <a:ext cx="542437" cy="219842"/>
              </a:xfrm>
              <a:prstGeom prst="rect">
                <a:avLst/>
              </a:prstGeom>
              <a:noFill/>
            </p:spPr>
          </p:pic>
        </p:grpSp>
        <p:grpSp>
          <p:nvGrpSpPr>
            <p:cNvPr id="18" name="Group 17"/>
            <p:cNvGrpSpPr/>
            <p:nvPr/>
          </p:nvGrpSpPr>
          <p:grpSpPr>
            <a:xfrm>
              <a:off x="941484" y="4378688"/>
              <a:ext cx="1010802" cy="527416"/>
              <a:chOff x="941484" y="4449808"/>
              <a:chExt cx="1010802" cy="527416"/>
            </a:xfrm>
          </p:grpSpPr>
          <p:pic>
            <p:nvPicPr>
              <p:cNvPr id="23" name="Picture 22"/>
              <p:cNvPicPr>
                <a:picLocks noChangeAspect="1"/>
              </p:cNvPicPr>
              <p:nvPr/>
            </p:nvPicPr>
            <p:blipFill>
              <a:blip r:embed="rId3" cstate="print"/>
              <a:srcRect b="-4013"/>
              <a:stretch>
                <a:fillRect/>
              </a:stretch>
            </p:blipFill>
            <p:spPr bwMode="auto">
              <a:xfrm>
                <a:off x="941484" y="4449808"/>
                <a:ext cx="1010802" cy="527416"/>
              </a:xfrm>
              <a:prstGeom prst="rect">
                <a:avLst/>
              </a:prstGeom>
              <a:noFill/>
              <a:ln w="9525">
                <a:noFill/>
                <a:miter lim="800000"/>
                <a:headEnd/>
                <a:tailEnd/>
              </a:ln>
            </p:spPr>
          </p:pic>
          <p:pic>
            <p:nvPicPr>
              <p:cNvPr id="24" name="Picture 23" descr="openstack_logo.jpg"/>
              <p:cNvPicPr>
                <a:picLocks noChangeAspect="1"/>
              </p:cNvPicPr>
              <p:nvPr/>
            </p:nvPicPr>
            <p:blipFill rotWithShape="1">
              <a:blip r:embed="rId6" cstate="print">
                <a:extLst>
                  <a:ext uri="{28A0092B-C50C-407E-A947-70E740481C1C}">
                    <a14:useLocalDpi xmlns:a14="http://schemas.microsoft.com/office/drawing/2010/main" val="0"/>
                  </a:ext>
                </a:extLst>
              </a:blip>
              <a:srcRect l="4286"/>
              <a:stretch/>
            </p:blipFill>
            <p:spPr>
              <a:xfrm>
                <a:off x="1111053" y="4599299"/>
                <a:ext cx="596066" cy="198041"/>
              </a:xfrm>
              <a:prstGeom prst="rect">
                <a:avLst/>
              </a:prstGeom>
            </p:spPr>
          </p:pic>
        </p:grpSp>
        <p:grpSp>
          <p:nvGrpSpPr>
            <p:cNvPr id="19" name="Group 18"/>
            <p:cNvGrpSpPr/>
            <p:nvPr/>
          </p:nvGrpSpPr>
          <p:grpSpPr>
            <a:xfrm>
              <a:off x="3165348" y="4381909"/>
              <a:ext cx="1010802" cy="527416"/>
              <a:chOff x="3165348" y="4453029"/>
              <a:chExt cx="1010802" cy="527416"/>
            </a:xfrm>
          </p:grpSpPr>
          <p:pic>
            <p:nvPicPr>
              <p:cNvPr id="20" name="Picture 19"/>
              <p:cNvPicPr>
                <a:picLocks noChangeAspect="1"/>
              </p:cNvPicPr>
              <p:nvPr/>
            </p:nvPicPr>
            <p:blipFill>
              <a:blip r:embed="rId3" cstate="print"/>
              <a:srcRect b="-4013"/>
              <a:stretch>
                <a:fillRect/>
              </a:stretch>
            </p:blipFill>
            <p:spPr bwMode="auto">
              <a:xfrm>
                <a:off x="3165348" y="4453029"/>
                <a:ext cx="1010802" cy="527416"/>
              </a:xfrm>
              <a:prstGeom prst="rect">
                <a:avLst/>
              </a:prstGeom>
              <a:noFill/>
              <a:ln w="9525">
                <a:noFill/>
                <a:miter lim="800000"/>
                <a:headEnd/>
                <a:tailEnd/>
              </a:ln>
            </p:spPr>
          </p:pic>
          <p:pic>
            <p:nvPicPr>
              <p:cNvPr id="21" name="Picture 20"/>
              <p:cNvPicPr>
                <a:picLocks noChangeAspect="1"/>
              </p:cNvPicPr>
              <p:nvPr/>
            </p:nvPicPr>
            <p:blipFill>
              <a:blip r:embed="rId7"/>
              <a:stretch>
                <a:fillRect/>
              </a:stretch>
            </p:blipFill>
            <p:spPr>
              <a:xfrm>
                <a:off x="3306160" y="4531964"/>
                <a:ext cx="327845" cy="327845"/>
              </a:xfrm>
              <a:prstGeom prst="rect">
                <a:avLst/>
              </a:prstGeom>
            </p:spPr>
          </p:pic>
          <p:sp>
            <p:nvSpPr>
              <p:cNvPr id="22" name="TextBox 21"/>
              <p:cNvSpPr txBox="1"/>
              <p:nvPr/>
            </p:nvSpPr>
            <p:spPr>
              <a:xfrm>
                <a:off x="3572210" y="4622531"/>
                <a:ext cx="428460" cy="148374"/>
              </a:xfrm>
              <a:prstGeom prst="rect">
                <a:avLst/>
              </a:prstGeom>
              <a:noFill/>
            </p:spPr>
            <p:txBody>
              <a:bodyPr wrap="none" rtlCol="0" anchor="ctr">
                <a:spAutoFit/>
              </a:bodyPr>
              <a:lstStyle/>
              <a:p>
                <a:pPr algn="ctr"/>
                <a:r>
                  <a:rPr lang="en-US" dirty="0" smtClean="0">
                    <a:solidFill>
                      <a:schemeClr val="tx1">
                        <a:lumMod val="50000"/>
                      </a:schemeClr>
                    </a:solidFill>
                  </a:rPr>
                  <a:t>Azure</a:t>
                </a:r>
                <a:endParaRPr lang="en-US" sz="1200" dirty="0" smtClean="0">
                  <a:solidFill>
                    <a:schemeClr val="tx1">
                      <a:lumMod val="50000"/>
                    </a:schemeClr>
                  </a:solidFill>
                </a:endParaRPr>
              </a:p>
            </p:txBody>
          </p:sp>
        </p:grpSp>
      </p:grpSp>
      <p:sp>
        <p:nvSpPr>
          <p:cNvPr id="15" name="Rounded Rectangle 14"/>
          <p:cNvSpPr/>
          <p:nvPr/>
        </p:nvSpPr>
        <p:spPr>
          <a:xfrm>
            <a:off x="3040211" y="1787425"/>
            <a:ext cx="1076691" cy="1719082"/>
          </a:xfrm>
          <a:prstGeom prst="roundRect">
            <a:avLst>
              <a:gd name="adj" fmla="val 6130"/>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600" dirty="0" smtClean="0">
              <a:solidFill>
                <a:srgbClr val="FFFFFF"/>
              </a:solidFill>
            </a:endParaRPr>
          </a:p>
          <a:p>
            <a:pPr algn="ctr" eaLnBrk="1" hangingPunct="1">
              <a:defRPr/>
            </a:pPr>
            <a:r>
              <a:rPr lang="en-US" altLang="en-US" sz="1600" dirty="0" smtClean="0">
                <a:solidFill>
                  <a:srgbClr val="FFFFFF"/>
                </a:solidFill>
                <a:latin typeface="+mn-lt"/>
              </a:rPr>
              <a:t>Health</a:t>
            </a:r>
          </a:p>
          <a:p>
            <a:pPr algn="ctr" eaLnBrk="1" hangingPunct="1">
              <a:defRPr/>
            </a:pPr>
            <a:r>
              <a:rPr lang="en-US" altLang="en-US" sz="1600" dirty="0" smtClean="0">
                <a:solidFill>
                  <a:srgbClr val="FFFFFF"/>
                </a:solidFill>
                <a:latin typeface="+mn-lt"/>
              </a:rPr>
              <a:t>Monitor</a:t>
            </a:r>
          </a:p>
          <a:p>
            <a:pPr algn="ctr" eaLnBrk="1" hangingPunct="1">
              <a:defRPr/>
            </a:pPr>
            <a:endParaRPr lang="en-US" altLang="en-US" sz="1600" dirty="0" smtClean="0">
              <a:solidFill>
                <a:srgbClr val="FFFFFF"/>
              </a:solidFill>
            </a:endParaRPr>
          </a:p>
        </p:txBody>
      </p:sp>
      <p:sp>
        <p:nvSpPr>
          <p:cNvPr id="56" name="Rounded Rectangle 55"/>
          <p:cNvSpPr/>
          <p:nvPr/>
        </p:nvSpPr>
        <p:spPr>
          <a:xfrm>
            <a:off x="4172441" y="1787425"/>
            <a:ext cx="1147704" cy="1719082"/>
          </a:xfrm>
          <a:prstGeom prst="roundRect">
            <a:avLst>
              <a:gd name="adj" fmla="val 6130"/>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600" dirty="0" smtClean="0">
              <a:solidFill>
                <a:srgbClr val="FFFFFF"/>
              </a:solidFill>
            </a:endParaRPr>
          </a:p>
          <a:p>
            <a:pPr algn="ctr" eaLnBrk="1" hangingPunct="1">
              <a:defRPr/>
            </a:pPr>
            <a:r>
              <a:rPr lang="en-US" altLang="en-US" sz="1600" dirty="0" smtClean="0">
                <a:solidFill>
                  <a:srgbClr val="FFFFFF"/>
                </a:solidFill>
                <a:latin typeface="+mn-lt"/>
              </a:rPr>
              <a:t>User</a:t>
            </a:r>
          </a:p>
          <a:p>
            <a:pPr algn="ctr" eaLnBrk="1" hangingPunct="1">
              <a:defRPr/>
            </a:pPr>
            <a:r>
              <a:rPr lang="en-US" altLang="en-US" sz="1600" dirty="0" smtClean="0">
                <a:solidFill>
                  <a:srgbClr val="FFFFFF"/>
                </a:solidFill>
                <a:latin typeface="+mn-lt"/>
              </a:rPr>
              <a:t>&amp; Role</a:t>
            </a:r>
          </a:p>
          <a:p>
            <a:pPr algn="ctr" eaLnBrk="1" hangingPunct="1">
              <a:defRPr/>
            </a:pPr>
            <a:r>
              <a:rPr lang="en-US" altLang="en-US" sz="1600" dirty="0" err="1" smtClean="0">
                <a:solidFill>
                  <a:srgbClr val="FFFFFF"/>
                </a:solidFill>
                <a:latin typeface="+mn-lt"/>
              </a:rPr>
              <a:t>Mgmt</a:t>
            </a:r>
            <a:endParaRPr lang="en-US" altLang="en-US" sz="1600" dirty="0" smtClean="0">
              <a:solidFill>
                <a:srgbClr val="FFFFFF"/>
              </a:solidFill>
              <a:latin typeface="+mn-lt"/>
            </a:endParaRPr>
          </a:p>
          <a:p>
            <a:pPr algn="ctr" eaLnBrk="1" hangingPunct="1">
              <a:defRPr/>
            </a:pPr>
            <a:endParaRPr lang="en-US" altLang="en-US" sz="1600" dirty="0" smtClean="0">
              <a:solidFill>
                <a:srgbClr val="FFFFFF"/>
              </a:solidFill>
            </a:endParaRPr>
          </a:p>
        </p:txBody>
      </p:sp>
      <p:pic>
        <p:nvPicPr>
          <p:cNvPr id="53" name="Picture 2" descr="C:\Users\V412810\Pictures\CloudFoundaryCorp_rgb-1024x13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19452" y="3620990"/>
            <a:ext cx="4586148" cy="609098"/>
          </a:xfrm>
          <a:prstGeom prst="rect">
            <a:avLst/>
          </a:prstGeom>
          <a:noFill/>
          <a:extLst>
            <a:ext uri="{909E8E84-426E-40DD-AFC4-6F175D3DCCD1}">
              <a14:hiddenFill xmlns:a14="http://schemas.microsoft.com/office/drawing/2010/main">
                <a:solidFill>
                  <a:srgbClr val="FFFFFF"/>
                </a:solidFill>
              </a14:hiddenFill>
            </a:ext>
          </a:extLst>
        </p:spPr>
      </p:pic>
      <p:sp>
        <p:nvSpPr>
          <p:cNvPr id="55" name="Rounded Rectangle 54"/>
          <p:cNvSpPr/>
          <p:nvPr/>
        </p:nvSpPr>
        <p:spPr>
          <a:xfrm>
            <a:off x="6775434" y="2396341"/>
            <a:ext cx="1073166" cy="1030007"/>
          </a:xfrm>
          <a:prstGeom prst="roundRect">
            <a:avLst>
              <a:gd name="adj" fmla="val 6856"/>
            </a:avLst>
          </a:prstGeom>
          <a:solidFill>
            <a:schemeClr val="bg1">
              <a:lumMod val="50000"/>
            </a:schemeClr>
          </a:solidFill>
          <a:ln w="19050" cap="flat" cmpd="sng" algn="ctr">
            <a:solidFill>
              <a:schemeClr val="lt1"/>
            </a:solidFill>
            <a:prstDash val="solid"/>
            <a:round/>
            <a:headEnd type="none" w="med" len="med"/>
            <a:tailEnd type="none" w="med" len="med"/>
          </a:ln>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600" dirty="0" smtClean="0">
                <a:solidFill>
                  <a:srgbClr val="FFFFFF"/>
                </a:solidFill>
              </a:rPr>
              <a:t>SSO </a:t>
            </a:r>
            <a:endParaRPr lang="en-US" sz="1600" dirty="0">
              <a:solidFill>
                <a:srgbClr val="FFFFFF"/>
              </a:solidFill>
            </a:endParaRPr>
          </a:p>
        </p:txBody>
      </p:sp>
      <p:sp>
        <p:nvSpPr>
          <p:cNvPr id="3" name="Rectangle 2"/>
          <p:cNvSpPr/>
          <p:nvPr/>
        </p:nvSpPr>
        <p:spPr>
          <a:xfrm>
            <a:off x="7975170" y="2726678"/>
            <a:ext cx="532646" cy="338554"/>
          </a:xfrm>
          <a:prstGeom prst="rect">
            <a:avLst/>
          </a:prstGeom>
        </p:spPr>
        <p:txBody>
          <a:bodyPr wrap="none">
            <a:spAutoFit/>
          </a:bodyPr>
          <a:lstStyle/>
          <a:p>
            <a:r>
              <a:rPr lang="en-US" sz="1600" dirty="0" smtClean="0">
                <a:solidFill>
                  <a:srgbClr val="FFFFFF"/>
                </a:solidFill>
              </a:rPr>
              <a:t>etc.</a:t>
            </a:r>
            <a:endParaRPr lang="en-US" sz="1600" dirty="0"/>
          </a:p>
        </p:txBody>
      </p:sp>
    </p:spTree>
    <p:extLst>
      <p:ext uri="{BB962C8B-B14F-4D97-AF65-F5344CB8AC3E}">
        <p14:creationId xmlns:p14="http://schemas.microsoft.com/office/powerpoint/2010/main" val="1329652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Quick Note</a:t>
            </a:r>
            <a:r>
              <a:rPr lang="en-US" dirty="0" smtClean="0"/>
              <a:t>: Multi-Tenancy</a:t>
            </a:r>
            <a:endParaRPr lang="en-US" dirty="0"/>
          </a:p>
        </p:txBody>
      </p:sp>
      <p:sp>
        <p:nvSpPr>
          <p:cNvPr id="3" name="Content Placeholder 2"/>
          <p:cNvSpPr>
            <a:spLocks noGrp="1"/>
          </p:cNvSpPr>
          <p:nvPr>
            <p:ph idx="1"/>
          </p:nvPr>
        </p:nvSpPr>
        <p:spPr/>
        <p:txBody>
          <a:bodyPr>
            <a:normAutofit/>
          </a:bodyPr>
          <a:lstStyle/>
          <a:p>
            <a:r>
              <a:rPr lang="en-US" dirty="0" smtClean="0"/>
              <a:t>Organizations (Orgs)</a:t>
            </a:r>
            <a:endParaRPr lang="en-US" dirty="0"/>
          </a:p>
          <a:p>
            <a:pPr marL="171450" indent="-171450">
              <a:buFont typeface="Arial" panose="020B0604020202020204" pitchFamily="34" charset="0"/>
              <a:buChar char="•"/>
            </a:pPr>
            <a:r>
              <a:rPr lang="en-US" b="0" dirty="0" smtClean="0"/>
              <a:t>Logical </a:t>
            </a:r>
            <a:r>
              <a:rPr lang="en-US" b="0" dirty="0"/>
              <a:t>division within </a:t>
            </a:r>
            <a:r>
              <a:rPr lang="en-US" b="0" dirty="0" smtClean="0"/>
              <a:t>CF, each with </a:t>
            </a:r>
            <a:r>
              <a:rPr lang="en-US" b="0" dirty="0"/>
              <a:t>its own users and assigned quota</a:t>
            </a:r>
          </a:p>
          <a:p>
            <a:pPr marL="171450" indent="-171450">
              <a:buFont typeface="Arial" panose="020B0604020202020204" pitchFamily="34" charset="0"/>
              <a:buChar char="•"/>
            </a:pPr>
            <a:r>
              <a:rPr lang="en-US" b="0" dirty="0"/>
              <a:t>User permissions / roles are specified per space within an organization</a:t>
            </a:r>
          </a:p>
          <a:p>
            <a:pPr marL="171450" indent="-171450">
              <a:buFont typeface="Arial" panose="020B0604020202020204" pitchFamily="34" charset="0"/>
              <a:buChar char="•"/>
            </a:pPr>
            <a:r>
              <a:rPr lang="en-US" b="0" dirty="0"/>
              <a:t>Sub-divided into </a:t>
            </a:r>
            <a:r>
              <a:rPr lang="en-US" b="0" dirty="0" smtClean="0"/>
              <a:t>Spaces</a:t>
            </a:r>
            <a:endParaRPr lang="en-US" b="0" dirty="0"/>
          </a:p>
          <a:p>
            <a:pPr marL="171450" indent="-171450">
              <a:buFont typeface="Arial" panose="020B0604020202020204" pitchFamily="34" charset="0"/>
              <a:buChar char="•"/>
            </a:pPr>
            <a:endParaRPr lang="en-US" b="0" dirty="0"/>
          </a:p>
          <a:p>
            <a:r>
              <a:rPr lang="en-US" dirty="0" smtClean="0"/>
              <a:t>Spaces</a:t>
            </a:r>
            <a:endParaRPr lang="en-US" dirty="0"/>
          </a:p>
          <a:p>
            <a:pPr marL="171450" indent="-171450">
              <a:buFont typeface="Arial" panose="020B0604020202020204" pitchFamily="34" charset="0"/>
              <a:buChar char="•"/>
            </a:pPr>
            <a:r>
              <a:rPr lang="en-US" b="0" dirty="0" smtClean="0"/>
              <a:t>Logical </a:t>
            </a:r>
            <a:r>
              <a:rPr lang="en-US" b="0" dirty="0"/>
              <a:t>sub-division within an </a:t>
            </a:r>
            <a:r>
              <a:rPr lang="en-US" b="0" dirty="0" smtClean="0"/>
              <a:t>org</a:t>
            </a:r>
            <a:endParaRPr lang="en-US" b="0" dirty="0"/>
          </a:p>
          <a:p>
            <a:pPr marL="171450" indent="-171450">
              <a:buFont typeface="Arial" panose="020B0604020202020204" pitchFamily="34" charset="0"/>
              <a:buChar char="•"/>
            </a:pPr>
            <a:r>
              <a:rPr lang="en-US" b="0" dirty="0"/>
              <a:t>Users authorized at an organization level can have different roles per space</a:t>
            </a:r>
          </a:p>
          <a:p>
            <a:pPr marL="171450" indent="-171450">
              <a:buFont typeface="Arial" panose="020B0604020202020204" pitchFamily="34" charset="0"/>
              <a:buChar char="•"/>
            </a:pPr>
            <a:r>
              <a:rPr lang="en-US" b="0" dirty="0"/>
              <a:t>Users authorized at an organization level can have different roles per space</a:t>
            </a:r>
          </a:p>
          <a:p>
            <a:pPr marL="171450" indent="-171450">
              <a:buFont typeface="Arial" panose="020B0604020202020204" pitchFamily="34" charset="0"/>
              <a:buChar char="•"/>
            </a:pPr>
            <a:r>
              <a:rPr lang="en-US" b="0" dirty="0"/>
              <a:t>Same Service can have different meanings per </a:t>
            </a:r>
            <a:r>
              <a:rPr lang="en-US" b="0" dirty="0" smtClean="0"/>
              <a:t>space</a:t>
            </a:r>
            <a:endParaRPr lang="en-US" b="0" dirty="0"/>
          </a:p>
        </p:txBody>
      </p:sp>
    </p:spTree>
    <p:extLst>
      <p:ext uri="{BB962C8B-B14F-4D97-AF65-F5344CB8AC3E}">
        <p14:creationId xmlns:p14="http://schemas.microsoft.com/office/powerpoint/2010/main" val="1479816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How Does it Work?</a:t>
            </a:r>
            <a:endParaRPr lang="en-US" dirty="0"/>
          </a:p>
        </p:txBody>
      </p:sp>
    </p:spTree>
    <p:extLst>
      <p:ext uri="{BB962C8B-B14F-4D97-AF65-F5344CB8AC3E}">
        <p14:creationId xmlns:p14="http://schemas.microsoft.com/office/powerpoint/2010/main" val="1958813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Cloud Foundry Works</a:t>
            </a:r>
            <a:endParaRPr lang="en-US" dirty="0"/>
          </a:p>
        </p:txBody>
      </p:sp>
      <p:sp>
        <p:nvSpPr>
          <p:cNvPr id="10" name="Diamond 87"/>
          <p:cNvSpPr/>
          <p:nvPr/>
        </p:nvSpPr>
        <p:spPr>
          <a:xfrm>
            <a:off x="1362076" y="1934595"/>
            <a:ext cx="1182954" cy="1334626"/>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ardrop 10"/>
          <p:cNvSpPr/>
          <p:nvPr/>
        </p:nvSpPr>
        <p:spPr>
          <a:xfrm rot="18900000">
            <a:off x="6927965" y="2445376"/>
            <a:ext cx="751735" cy="751735"/>
          </a:xfrm>
          <a:prstGeom prst="teardrop">
            <a:avLst>
              <a:gd name="adj" fmla="val 149574"/>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02"/>
          <p:cNvSpPr/>
          <p:nvPr/>
        </p:nvSpPr>
        <p:spPr>
          <a:xfrm>
            <a:off x="4105276" y="1877281"/>
            <a:ext cx="1093136" cy="1334626"/>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lus 13"/>
          <p:cNvSpPr/>
          <p:nvPr/>
        </p:nvSpPr>
        <p:spPr>
          <a:xfrm>
            <a:off x="2962276" y="2438557"/>
            <a:ext cx="609600" cy="609600"/>
          </a:xfrm>
          <a:prstGeom prst="mathPlus">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Equal 14"/>
          <p:cNvSpPr/>
          <p:nvPr/>
        </p:nvSpPr>
        <p:spPr>
          <a:xfrm>
            <a:off x="5629276" y="2438557"/>
            <a:ext cx="609600" cy="609600"/>
          </a:xfrm>
          <a:prstGeom prst="mathEqual">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1320206" y="3429000"/>
            <a:ext cx="1266693" cy="369332"/>
          </a:xfrm>
          <a:prstGeom prst="rect">
            <a:avLst/>
          </a:prstGeom>
          <a:noFill/>
        </p:spPr>
        <p:txBody>
          <a:bodyPr wrap="none" rtlCol="0">
            <a:spAutoFit/>
          </a:bodyPr>
          <a:lstStyle/>
          <a:p>
            <a:r>
              <a:rPr lang="en-US" dirty="0" smtClean="0"/>
              <a:t>App Code</a:t>
            </a:r>
            <a:endParaRPr lang="en-US" dirty="0"/>
          </a:p>
        </p:txBody>
      </p:sp>
      <p:sp>
        <p:nvSpPr>
          <p:cNvPr id="17" name="TextBox 16"/>
          <p:cNvSpPr txBox="1"/>
          <p:nvPr/>
        </p:nvSpPr>
        <p:spPr>
          <a:xfrm>
            <a:off x="4032123" y="3432691"/>
            <a:ext cx="1239442" cy="369332"/>
          </a:xfrm>
          <a:prstGeom prst="rect">
            <a:avLst/>
          </a:prstGeom>
        </p:spPr>
        <p:txBody>
          <a:bodyPr wrap="none" rtlCol="0">
            <a:spAutoFit/>
          </a:bodyPr>
          <a:lstStyle/>
          <a:p>
            <a:r>
              <a:rPr lang="en-US" dirty="0" err="1" smtClean="0"/>
              <a:t>Buildpack</a:t>
            </a:r>
            <a:endParaRPr lang="en-US" dirty="0"/>
          </a:p>
        </p:txBody>
      </p:sp>
      <p:sp>
        <p:nvSpPr>
          <p:cNvPr id="18" name="TextBox 17"/>
          <p:cNvSpPr txBox="1"/>
          <p:nvPr/>
        </p:nvSpPr>
        <p:spPr>
          <a:xfrm>
            <a:off x="6815012" y="3429000"/>
            <a:ext cx="977640" cy="369332"/>
          </a:xfrm>
          <a:prstGeom prst="rect">
            <a:avLst/>
          </a:prstGeom>
          <a:noFill/>
        </p:spPr>
        <p:txBody>
          <a:bodyPr wrap="none" rtlCol="0">
            <a:spAutoFit/>
          </a:bodyPr>
          <a:lstStyle/>
          <a:p>
            <a:r>
              <a:rPr lang="en-US" dirty="0" smtClean="0"/>
              <a:t>Droplet</a:t>
            </a:r>
            <a:endParaRPr lang="en-US" dirty="0"/>
          </a:p>
        </p:txBody>
      </p:sp>
    </p:spTree>
    <p:extLst>
      <p:ext uri="{BB962C8B-B14F-4D97-AF65-F5344CB8AC3E}">
        <p14:creationId xmlns:p14="http://schemas.microsoft.com/office/powerpoint/2010/main" val="184757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1" nodeType="clickEffect">
                                  <p:stCondLst>
                                    <p:cond delay="0"/>
                                  </p:stCondLst>
                                  <p:childTnLst>
                                    <p:animEffect transition="out" filter="fade">
                                      <p:cBhvr>
                                        <p:cTn id="6" dur="1000"/>
                                        <p:tgtEl>
                                          <p:spTgt spid="16"/>
                                        </p:tgtEl>
                                      </p:cBhvr>
                                    </p:animEffect>
                                    <p:anim calcmode="lin" valueType="num">
                                      <p:cBhvr>
                                        <p:cTn id="7" dur="1000"/>
                                        <p:tgtEl>
                                          <p:spTgt spid="16"/>
                                        </p:tgtEl>
                                        <p:attrNameLst>
                                          <p:attrName>ppt_x</p:attrName>
                                        </p:attrNameLst>
                                      </p:cBhvr>
                                      <p:tavLst>
                                        <p:tav tm="0">
                                          <p:val>
                                            <p:strVal val="ppt_x"/>
                                          </p:val>
                                        </p:tav>
                                        <p:tav tm="100000">
                                          <p:val>
                                            <p:strVal val="ppt_x"/>
                                          </p:val>
                                        </p:tav>
                                      </p:tavLst>
                                    </p:anim>
                                    <p:anim calcmode="lin" valueType="num">
                                      <p:cBhvr>
                                        <p:cTn id="8" dur="1000"/>
                                        <p:tgtEl>
                                          <p:spTgt spid="16"/>
                                        </p:tgtEl>
                                        <p:attrNameLst>
                                          <p:attrName>ppt_y</p:attrName>
                                        </p:attrNameLst>
                                      </p:cBhvr>
                                      <p:tavLst>
                                        <p:tav tm="0">
                                          <p:val>
                                            <p:strVal val="ppt_y"/>
                                          </p:val>
                                        </p:tav>
                                        <p:tav tm="100000">
                                          <p:val>
                                            <p:strVal val="ppt_y+.1"/>
                                          </p:val>
                                        </p:tav>
                                      </p:tavLst>
                                    </p:anim>
                                    <p:set>
                                      <p:cBhvr>
                                        <p:cTn id="9" dur="1" fill="hold">
                                          <p:stCondLst>
                                            <p:cond delay="999"/>
                                          </p:stCondLst>
                                        </p:cTn>
                                        <p:tgtEl>
                                          <p:spTgt spid="16"/>
                                        </p:tgtEl>
                                        <p:attrNameLst>
                                          <p:attrName>style.visibility</p:attrName>
                                        </p:attrNameLst>
                                      </p:cBhvr>
                                      <p:to>
                                        <p:strVal val="hidden"/>
                                      </p:to>
                                    </p:set>
                                  </p:childTnLst>
                                </p:cTn>
                              </p:par>
                              <p:par>
                                <p:cTn id="10" presetID="42" presetClass="exit" presetSubtype="0" fill="hold" grpId="1" nodeType="withEffect">
                                  <p:stCondLst>
                                    <p:cond delay="0"/>
                                  </p:stCondLst>
                                  <p:childTnLst>
                                    <p:animEffect transition="out" filter="fade">
                                      <p:cBhvr>
                                        <p:cTn id="11" dur="1000"/>
                                        <p:tgtEl>
                                          <p:spTgt spid="17"/>
                                        </p:tgtEl>
                                      </p:cBhvr>
                                    </p:animEffect>
                                    <p:anim calcmode="lin" valueType="num">
                                      <p:cBhvr>
                                        <p:cTn id="12" dur="1000"/>
                                        <p:tgtEl>
                                          <p:spTgt spid="17"/>
                                        </p:tgtEl>
                                        <p:attrNameLst>
                                          <p:attrName>ppt_x</p:attrName>
                                        </p:attrNameLst>
                                      </p:cBhvr>
                                      <p:tavLst>
                                        <p:tav tm="0">
                                          <p:val>
                                            <p:strVal val="ppt_x"/>
                                          </p:val>
                                        </p:tav>
                                        <p:tav tm="100000">
                                          <p:val>
                                            <p:strVal val="ppt_x"/>
                                          </p:val>
                                        </p:tav>
                                      </p:tavLst>
                                    </p:anim>
                                    <p:anim calcmode="lin" valueType="num">
                                      <p:cBhvr>
                                        <p:cTn id="13" dur="1000"/>
                                        <p:tgtEl>
                                          <p:spTgt spid="17"/>
                                        </p:tgtEl>
                                        <p:attrNameLst>
                                          <p:attrName>ppt_y</p:attrName>
                                        </p:attrNameLst>
                                      </p:cBhvr>
                                      <p:tavLst>
                                        <p:tav tm="0">
                                          <p:val>
                                            <p:strVal val="ppt_y"/>
                                          </p:val>
                                        </p:tav>
                                        <p:tav tm="100000">
                                          <p:val>
                                            <p:strVal val="ppt_y+.1"/>
                                          </p:val>
                                        </p:tav>
                                      </p:tavLst>
                                    </p:anim>
                                    <p:set>
                                      <p:cBhvr>
                                        <p:cTn id="14" dur="1" fill="hold">
                                          <p:stCondLst>
                                            <p:cond delay="999"/>
                                          </p:stCondLst>
                                        </p:cTn>
                                        <p:tgtEl>
                                          <p:spTgt spid="17"/>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10"/>
                                        </p:tgtEl>
                                      </p:cBhvr>
                                    </p:animEffect>
                                    <p:anim calcmode="lin" valueType="num">
                                      <p:cBhvr>
                                        <p:cTn id="17" dur="1000"/>
                                        <p:tgtEl>
                                          <p:spTgt spid="10"/>
                                        </p:tgtEl>
                                        <p:attrNameLst>
                                          <p:attrName>ppt_x</p:attrName>
                                        </p:attrNameLst>
                                      </p:cBhvr>
                                      <p:tavLst>
                                        <p:tav tm="0">
                                          <p:val>
                                            <p:strVal val="ppt_x"/>
                                          </p:val>
                                        </p:tav>
                                        <p:tav tm="100000">
                                          <p:val>
                                            <p:strVal val="ppt_x"/>
                                          </p:val>
                                        </p:tav>
                                      </p:tavLst>
                                    </p:anim>
                                    <p:anim calcmode="lin" valueType="num">
                                      <p:cBhvr>
                                        <p:cTn id="18" dur="1000"/>
                                        <p:tgtEl>
                                          <p:spTgt spid="10"/>
                                        </p:tgtEl>
                                        <p:attrNameLst>
                                          <p:attrName>ppt_y</p:attrName>
                                        </p:attrNameLst>
                                      </p:cBhvr>
                                      <p:tavLst>
                                        <p:tav tm="0">
                                          <p:val>
                                            <p:strVal val="ppt_y"/>
                                          </p:val>
                                        </p:tav>
                                        <p:tav tm="100000">
                                          <p:val>
                                            <p:strVal val="ppt_y+.1"/>
                                          </p:val>
                                        </p:tav>
                                      </p:tavLst>
                                    </p:anim>
                                    <p:set>
                                      <p:cBhvr>
                                        <p:cTn id="19" dur="1" fill="hold">
                                          <p:stCondLst>
                                            <p:cond delay="999"/>
                                          </p:stCondLst>
                                        </p:cTn>
                                        <p:tgtEl>
                                          <p:spTgt spid="10"/>
                                        </p:tgtEl>
                                        <p:attrNameLst>
                                          <p:attrName>style.visibility</p:attrName>
                                        </p:attrNameLst>
                                      </p:cBhvr>
                                      <p:to>
                                        <p:strVal val="hidden"/>
                                      </p:to>
                                    </p:set>
                                  </p:childTnLst>
                                </p:cTn>
                              </p:par>
                              <p:par>
                                <p:cTn id="20" presetID="42" presetClass="exit" presetSubtype="0" fill="hold" grpId="0" nodeType="withEffect">
                                  <p:stCondLst>
                                    <p:cond delay="0"/>
                                  </p:stCondLst>
                                  <p:childTnLst>
                                    <p:animEffect transition="out" filter="fade">
                                      <p:cBhvr>
                                        <p:cTn id="21" dur="1000"/>
                                        <p:tgtEl>
                                          <p:spTgt spid="12"/>
                                        </p:tgtEl>
                                      </p:cBhvr>
                                    </p:animEffect>
                                    <p:anim calcmode="lin" valueType="num">
                                      <p:cBhvr>
                                        <p:cTn id="22" dur="1000"/>
                                        <p:tgtEl>
                                          <p:spTgt spid="12"/>
                                        </p:tgtEl>
                                        <p:attrNameLst>
                                          <p:attrName>ppt_x</p:attrName>
                                        </p:attrNameLst>
                                      </p:cBhvr>
                                      <p:tavLst>
                                        <p:tav tm="0">
                                          <p:val>
                                            <p:strVal val="ppt_x"/>
                                          </p:val>
                                        </p:tav>
                                        <p:tav tm="100000">
                                          <p:val>
                                            <p:strVal val="ppt_x"/>
                                          </p:val>
                                        </p:tav>
                                      </p:tavLst>
                                    </p:anim>
                                    <p:anim calcmode="lin" valueType="num">
                                      <p:cBhvr>
                                        <p:cTn id="23" dur="1000"/>
                                        <p:tgtEl>
                                          <p:spTgt spid="12"/>
                                        </p:tgtEl>
                                        <p:attrNameLst>
                                          <p:attrName>ppt_y</p:attrName>
                                        </p:attrNameLst>
                                      </p:cBhvr>
                                      <p:tavLst>
                                        <p:tav tm="0">
                                          <p:val>
                                            <p:strVal val="ppt_y"/>
                                          </p:val>
                                        </p:tav>
                                        <p:tav tm="100000">
                                          <p:val>
                                            <p:strVal val="ppt_y+.1"/>
                                          </p:val>
                                        </p:tav>
                                      </p:tavLst>
                                    </p:anim>
                                    <p:set>
                                      <p:cBhvr>
                                        <p:cTn id="24" dur="1" fill="hold">
                                          <p:stCondLst>
                                            <p:cond delay="999"/>
                                          </p:stCondLst>
                                        </p:cTn>
                                        <p:tgtEl>
                                          <p:spTgt spid="12"/>
                                        </p:tgtEl>
                                        <p:attrNameLst>
                                          <p:attrName>style.visibility</p:attrName>
                                        </p:attrNameLst>
                                      </p:cBhvr>
                                      <p:to>
                                        <p:strVal val="hidden"/>
                                      </p:to>
                                    </p:set>
                                  </p:childTnLst>
                                </p:cTn>
                              </p:par>
                              <p:par>
                                <p:cTn id="25" presetID="42" presetClass="exit" presetSubtype="0" fill="hold" grpId="0" nodeType="withEffect">
                                  <p:stCondLst>
                                    <p:cond delay="0"/>
                                  </p:stCondLst>
                                  <p:childTnLst>
                                    <p:animEffect transition="out" filter="fade">
                                      <p:cBhvr>
                                        <p:cTn id="26" dur="1000"/>
                                        <p:tgtEl>
                                          <p:spTgt spid="14"/>
                                        </p:tgtEl>
                                      </p:cBhvr>
                                    </p:animEffect>
                                    <p:anim calcmode="lin" valueType="num">
                                      <p:cBhvr>
                                        <p:cTn id="27" dur="1000"/>
                                        <p:tgtEl>
                                          <p:spTgt spid="14"/>
                                        </p:tgtEl>
                                        <p:attrNameLst>
                                          <p:attrName>ppt_x</p:attrName>
                                        </p:attrNameLst>
                                      </p:cBhvr>
                                      <p:tavLst>
                                        <p:tav tm="0">
                                          <p:val>
                                            <p:strVal val="ppt_x"/>
                                          </p:val>
                                        </p:tav>
                                        <p:tav tm="100000">
                                          <p:val>
                                            <p:strVal val="ppt_x"/>
                                          </p:val>
                                        </p:tav>
                                      </p:tavLst>
                                    </p:anim>
                                    <p:anim calcmode="lin" valueType="num">
                                      <p:cBhvr>
                                        <p:cTn id="28" dur="1000"/>
                                        <p:tgtEl>
                                          <p:spTgt spid="14"/>
                                        </p:tgtEl>
                                        <p:attrNameLst>
                                          <p:attrName>ppt_y</p:attrName>
                                        </p:attrNameLst>
                                      </p:cBhvr>
                                      <p:tavLst>
                                        <p:tav tm="0">
                                          <p:val>
                                            <p:strVal val="ppt_y"/>
                                          </p:val>
                                        </p:tav>
                                        <p:tav tm="100000">
                                          <p:val>
                                            <p:strVal val="ppt_y+.1"/>
                                          </p:val>
                                        </p:tav>
                                      </p:tavLst>
                                    </p:anim>
                                    <p:set>
                                      <p:cBhvr>
                                        <p:cTn id="29" dur="1" fill="hold">
                                          <p:stCondLst>
                                            <p:cond delay="999"/>
                                          </p:stCondLst>
                                        </p:cTn>
                                        <p:tgtEl>
                                          <p:spTgt spid="14"/>
                                        </p:tgtEl>
                                        <p:attrNameLst>
                                          <p:attrName>style.visibility</p:attrName>
                                        </p:attrNameLst>
                                      </p:cBhvr>
                                      <p:to>
                                        <p:strVal val="hidden"/>
                                      </p:to>
                                    </p:set>
                                  </p:childTnLst>
                                </p:cTn>
                              </p:par>
                              <p:par>
                                <p:cTn id="30" presetID="42" presetClass="exit" presetSubtype="0" fill="hold" grpId="0" nodeType="withEffect">
                                  <p:stCondLst>
                                    <p:cond delay="0"/>
                                  </p:stCondLst>
                                  <p:childTnLst>
                                    <p:animEffect transition="out" filter="fade">
                                      <p:cBhvr>
                                        <p:cTn id="31" dur="1000"/>
                                        <p:tgtEl>
                                          <p:spTgt spid="15"/>
                                        </p:tgtEl>
                                      </p:cBhvr>
                                    </p:animEffect>
                                    <p:anim calcmode="lin" valueType="num">
                                      <p:cBhvr>
                                        <p:cTn id="32" dur="1000"/>
                                        <p:tgtEl>
                                          <p:spTgt spid="15"/>
                                        </p:tgtEl>
                                        <p:attrNameLst>
                                          <p:attrName>ppt_x</p:attrName>
                                        </p:attrNameLst>
                                      </p:cBhvr>
                                      <p:tavLst>
                                        <p:tav tm="0">
                                          <p:val>
                                            <p:strVal val="ppt_x"/>
                                          </p:val>
                                        </p:tav>
                                        <p:tav tm="100000">
                                          <p:val>
                                            <p:strVal val="ppt_x"/>
                                          </p:val>
                                        </p:tav>
                                      </p:tavLst>
                                    </p:anim>
                                    <p:anim calcmode="lin" valueType="num">
                                      <p:cBhvr>
                                        <p:cTn id="33" dur="1000"/>
                                        <p:tgtEl>
                                          <p:spTgt spid="15"/>
                                        </p:tgtEl>
                                        <p:attrNameLst>
                                          <p:attrName>ppt_y</p:attrName>
                                        </p:attrNameLst>
                                      </p:cBhvr>
                                      <p:tavLst>
                                        <p:tav tm="0">
                                          <p:val>
                                            <p:strVal val="ppt_y"/>
                                          </p:val>
                                        </p:tav>
                                        <p:tav tm="100000">
                                          <p:val>
                                            <p:strVal val="ppt_y+.1"/>
                                          </p:val>
                                        </p:tav>
                                      </p:tavLst>
                                    </p:anim>
                                    <p:set>
                                      <p:cBhvr>
                                        <p:cTn id="34" dur="1" fill="hold">
                                          <p:stCondLst>
                                            <p:cond delay="999"/>
                                          </p:stCondLst>
                                        </p:cTn>
                                        <p:tgtEl>
                                          <p:spTgt spid="15"/>
                                        </p:tgtEl>
                                        <p:attrNameLst>
                                          <p:attrName>style.visibility</p:attrName>
                                        </p:attrNameLst>
                                      </p:cBhvr>
                                      <p:to>
                                        <p:strVal val="hidden"/>
                                      </p:to>
                                    </p:set>
                                  </p:childTnLst>
                                </p:cTn>
                              </p:par>
                              <p:par>
                                <p:cTn id="35" presetID="42" presetClass="exit" presetSubtype="0" fill="hold" grpId="1" nodeType="withEffect">
                                  <p:stCondLst>
                                    <p:cond delay="0"/>
                                  </p:stCondLst>
                                  <p:childTnLst>
                                    <p:animEffect transition="out" filter="fade">
                                      <p:cBhvr>
                                        <p:cTn id="36" dur="1000"/>
                                        <p:tgtEl>
                                          <p:spTgt spid="18"/>
                                        </p:tgtEl>
                                      </p:cBhvr>
                                    </p:animEffect>
                                    <p:anim calcmode="lin" valueType="num">
                                      <p:cBhvr>
                                        <p:cTn id="37" dur="1000"/>
                                        <p:tgtEl>
                                          <p:spTgt spid="18"/>
                                        </p:tgtEl>
                                        <p:attrNameLst>
                                          <p:attrName>ppt_x</p:attrName>
                                        </p:attrNameLst>
                                      </p:cBhvr>
                                      <p:tavLst>
                                        <p:tav tm="0">
                                          <p:val>
                                            <p:strVal val="ppt_x"/>
                                          </p:val>
                                        </p:tav>
                                        <p:tav tm="100000">
                                          <p:val>
                                            <p:strVal val="ppt_x"/>
                                          </p:val>
                                        </p:tav>
                                      </p:tavLst>
                                    </p:anim>
                                    <p:anim calcmode="lin" valueType="num">
                                      <p:cBhvr>
                                        <p:cTn id="38" dur="1000"/>
                                        <p:tgtEl>
                                          <p:spTgt spid="18"/>
                                        </p:tgtEl>
                                        <p:attrNameLst>
                                          <p:attrName>ppt_y</p:attrName>
                                        </p:attrNameLst>
                                      </p:cBhvr>
                                      <p:tavLst>
                                        <p:tav tm="0">
                                          <p:val>
                                            <p:strVal val="ppt_y"/>
                                          </p:val>
                                        </p:tav>
                                        <p:tav tm="100000">
                                          <p:val>
                                            <p:strVal val="ppt_y+.1"/>
                                          </p:val>
                                        </p:tav>
                                      </p:tavLst>
                                    </p:anim>
                                    <p:set>
                                      <p:cBhvr>
                                        <p:cTn id="39" dur="1" fill="hold">
                                          <p:stCondLst>
                                            <p:cond delay="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5" grpId="0" animBg="1"/>
      <p:bldP spid="16" grpId="1"/>
      <p:bldP spid="17" grpId="1"/>
      <p:bldP spid="18" grpId="1"/>
    </p:bldLst>
  </p:timing>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VZ_PPT_NHG_Standard_4x3_092915</Template>
  <TotalTime>5525</TotalTime>
  <Words>1066</Words>
  <Application>Microsoft Office PowerPoint</Application>
  <PresentationFormat>On-screen Show (4:3)</PresentationFormat>
  <Paragraphs>240</Paragraphs>
  <Slides>26</Slides>
  <Notes>6</Notes>
  <HiddenSlides>1</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VZ_PPT_4x3_NHG_v01-02_083115</vt:lpstr>
      <vt:lpstr>IT Brown Bag: Cloud Foundry</vt:lpstr>
      <vt:lpstr>Today’s Talk</vt:lpstr>
      <vt:lpstr>What is Cloud Foundry?</vt:lpstr>
      <vt:lpstr>First, some definitions</vt:lpstr>
      <vt:lpstr>Let’s Start Simple</vt:lpstr>
      <vt:lpstr>CF: Bird’s Eye View</vt:lpstr>
      <vt:lpstr>Quick Note: Multi-Tenancy</vt:lpstr>
      <vt:lpstr>How Does it Work?</vt:lpstr>
      <vt:lpstr>How Cloud Foundry Works</vt:lpstr>
      <vt:lpstr>How Cloud Foundry Works</vt:lpstr>
      <vt:lpstr>How Cloud Foundry Works</vt:lpstr>
      <vt:lpstr>Deploying my Application</vt:lpstr>
      <vt:lpstr>Demo:  “CF Push”</vt:lpstr>
      <vt:lpstr>Success in Cloud Foundry.</vt:lpstr>
      <vt:lpstr>What does a successful CF app look like?</vt:lpstr>
      <vt:lpstr>Our Strategy.</vt:lpstr>
      <vt:lpstr>Integrating into CI/CD Pipeline</vt:lpstr>
      <vt:lpstr>PowerPoint Presentation</vt:lpstr>
      <vt:lpstr>Application high-availability via GSLB</vt:lpstr>
      <vt:lpstr>Available Buildpacks</vt:lpstr>
      <vt:lpstr>Marketplace of available, bindable services</vt:lpstr>
      <vt:lpstr>Docker</vt:lpstr>
      <vt:lpstr>.NET/Windows</vt:lpstr>
      <vt:lpstr>Today we covered:</vt:lpstr>
      <vt:lpstr>Where to Next? </vt:lpstr>
      <vt:lpstr>PowerPoint Presentation</vt:lpstr>
    </vt:vector>
  </TitlesOfParts>
  <Company>Verizon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Public Cloud</dc:title>
  <dc:creator>Maldonado, Manuel Orlando</dc:creator>
  <cp:lastModifiedBy>Stone, Josh T</cp:lastModifiedBy>
  <cp:revision>171</cp:revision>
  <dcterms:created xsi:type="dcterms:W3CDTF">2016-03-17T16:46:01Z</dcterms:created>
  <dcterms:modified xsi:type="dcterms:W3CDTF">2016-06-15T18:19:32Z</dcterms:modified>
</cp:coreProperties>
</file>