
<file path=[Content_Types].xml><?xml version="1.0" encoding="utf-8"?>
<Types xmlns="http://schemas.openxmlformats.org/package/2006/content-types">
  <Override PartName="/ppt/notesSlides/notesSlide24.xml" ContentType="application/vnd.openxmlformats-officedocument.presentationml.notesSlide+xml"/>
  <Default Extension="rels" ContentType="application/vnd.openxmlformats-package.relationships+xml"/>
  <Override PartName="/ppt/slides/slide14.xml" ContentType="application/vnd.openxmlformats-officedocument.presentationml.slide+xml"/>
  <Override PartName="/ppt/slideMasters/slideMaster2.xml" ContentType="application/vnd.openxmlformats-officedocument.presentationml.slideMaster+xml"/>
  <Override PartName="/ppt/notesSlides/notesSlide16.xml" ContentType="application/vnd.openxmlformats-officedocument.presentationml.notesSlide+xml"/>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s/slide28.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tags/tag4.xml" ContentType="application/vnd.openxmlformats-officedocument.presentationml.tags+xml"/>
  <Override PartName="/ppt/slideLayouts/slideLayout5.xml" ContentType="application/vnd.openxmlformats-officedocument.presentationml.slideLayout+xml"/>
  <Override PartName="/ppt/slides/slide30.xml" ContentType="application/vnd.openxmlformats-officedocument.presentationml.slide+xml"/>
  <Override PartName="/ppt/notesSlides/notesSlide9.xml" ContentType="application/vnd.openxmlformats-officedocument.presentationml.notes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slideLayouts/slideLayout15.xml" ContentType="application/vnd.openxmlformats-officedocument.presentationml.slideLayout+xml"/>
  <Override PartName="/ppt/slides/slide27.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tags/tag3.xml" ContentType="application/vnd.openxmlformats-officedocument.presentationml.tags+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26.xml" ContentType="application/vnd.openxmlformats-officedocument.presentationml.slide+xml"/>
  <Override PartName="/ppt/slideLayouts/slideLayout14.xml" ContentType="application/vnd.openxmlformats-officedocument.presentationml.slideLayout+xml"/>
  <Override PartName="/ppt/notesSlides/notesSlide28.xml" ContentType="application/vnd.openxmlformats-officedocument.presentationml.notesSlide+xml"/>
  <Override PartName="/ppt/slideLayouts/slideLayout23.xml" ContentType="application/vnd.openxmlformats-officedocument.presentationml.slideLayout+xml"/>
  <Override PartName="/ppt/slides/slide35.xml" ContentType="application/vnd.openxmlformats-officedocument.presentationml.slide+xml"/>
  <Override PartName="/ppt/tags/tag2.xml" ContentType="application/vnd.openxmlformats-officedocument.presentationml.tags+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notesSlides/notesSlide21.xml" ContentType="application/vnd.openxmlformats-officedocument.presentationml.notesSlide+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slideLayouts/slideLayout13.xml" ContentType="application/vnd.openxmlformats-officedocument.presentationml.slideLayout+xml"/>
  <Override PartName="/ppt/slides/slide25.xml" ContentType="application/vnd.openxmlformats-officedocument.presentationml.slide+xml"/>
  <Override PartName="/ppt/notesSlides/notesSlide27.xml" ContentType="application/vnd.openxmlformats-officedocument.presentationml.notes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Layouts/slideLayout22.xml" ContentType="application/vnd.openxmlformats-officedocument.presentationml.slideLayout+xml"/>
  <Override PartName="/ppt/tags/tag1.xml" ContentType="application/vnd.openxmlformats-officedocument.presentationml.tags+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slideLayouts/slideLayout19.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notesSlides/notesSlide26.xml" ContentType="application/vnd.openxmlformats-officedocument.presentationml.notesSlide+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Override PartName="/ppt/viewProps.xml" ContentType="application/vnd.openxmlformats-officedocument.presentationml.viewProps+xml"/>
  <Default Extension="jpeg" ContentType="image/jpeg"/>
  <Override PartName="/ppt/notesSlides/notesSlide11.xml" ContentType="application/vnd.openxmlformats-officedocument.presentationml.notesSlide+xml"/>
  <Override PartName="/ppt/notesSlides/notesSlide3.xml" ContentType="application/vnd.openxmlformats-officedocument.presentationml.notesSlide+xml"/>
  <Override PartName="/ppt/slideLayouts/slideLayout18.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notesSlides/notesSlide25.xml" ContentType="application/vnd.openxmlformats-officedocument.presentationml.notesSlide+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slideLayouts/slideLayout17.xml" ContentType="application/vnd.openxmlformats-officedocument.presentationml.slideLayout+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p:sldMasterIdLst>
    <p:sldMasterId r:id="rId1"/>
    <p:sldMasterId r:id="rId2"/>
  </p:sldMasterIdLst>
  <p:notesMasterIdLst>
    <p:notesMasterId r:id="rId42"/>
  </p:notesMasterIdLst>
  <p:sldIdLst>
    <p:sldId id="256" r:id="rId3"/>
    <p:sldId id="300" r:id="rId4"/>
    <p:sldId id="263" r:id="rId5"/>
    <p:sldId id="260" r:id="rId6"/>
    <p:sldId id="265" r:id="rId7"/>
    <p:sldId id="262" r:id="rId8"/>
    <p:sldId id="261" r:id="rId9"/>
    <p:sldId id="259" r:id="rId10"/>
    <p:sldId id="264" r:id="rId11"/>
    <p:sldId id="266" r:id="rId12"/>
    <p:sldId id="267" r:id="rId13"/>
    <p:sldId id="291" r:id="rId14"/>
    <p:sldId id="271" r:id="rId15"/>
    <p:sldId id="272" r:id="rId16"/>
    <p:sldId id="288" r:id="rId17"/>
    <p:sldId id="273" r:id="rId18"/>
    <p:sldId id="292" r:id="rId19"/>
    <p:sldId id="275" r:id="rId20"/>
    <p:sldId id="274" r:id="rId21"/>
    <p:sldId id="268" r:id="rId22"/>
    <p:sldId id="276" r:id="rId23"/>
    <p:sldId id="293" r:id="rId24"/>
    <p:sldId id="277" r:id="rId25"/>
    <p:sldId id="295" r:id="rId26"/>
    <p:sldId id="278" r:id="rId27"/>
    <p:sldId id="294" r:id="rId28"/>
    <p:sldId id="279" r:id="rId29"/>
    <p:sldId id="280" r:id="rId30"/>
    <p:sldId id="283" r:id="rId31"/>
    <p:sldId id="307" r:id="rId32"/>
    <p:sldId id="308" r:id="rId33"/>
    <p:sldId id="309" r:id="rId34"/>
    <p:sldId id="306" r:id="rId35"/>
    <p:sldId id="304" r:id="rId36"/>
    <p:sldId id="305" r:id="rId37"/>
    <p:sldId id="318" r:id="rId38"/>
    <p:sldId id="319" r:id="rId39"/>
    <p:sldId id="320" r:id="rId40"/>
    <p:sldId id="258" r:id="rId41"/>
  </p:sldIdLst>
  <p:sldSz cx="9144000" cy="6858000" type="screen4x3"/>
  <p:notesSz cx="6858000" cy="9144000"/>
  <p:defaultTextStyle>
    <a:defPPr>
      <a:defRPr lang="en-GB"/>
    </a:defPPr>
    <a:lvl1pPr algn="l" defTabSz="449263" rtl="0" fontAlgn="base">
      <a:spcBef>
        <a:spcPct val="0"/>
      </a:spcBef>
      <a:spcAft>
        <a:spcPct val="0"/>
      </a:spcAft>
      <a:defRPr kern="1200">
        <a:solidFill>
          <a:schemeClr val="bg1"/>
        </a:solidFill>
        <a:latin typeface="Arial" charset="0"/>
        <a:ea typeface="+mn-ea"/>
        <a:cs typeface="Arial" charset="0"/>
      </a:defRPr>
    </a:lvl1pPr>
    <a:lvl2pPr marL="742950" indent="-285750" algn="l" defTabSz="449263" rtl="0" fontAlgn="base">
      <a:spcBef>
        <a:spcPct val="0"/>
      </a:spcBef>
      <a:spcAft>
        <a:spcPct val="0"/>
      </a:spcAft>
      <a:defRPr kern="1200">
        <a:solidFill>
          <a:schemeClr val="bg1"/>
        </a:solidFill>
        <a:latin typeface="Arial" charset="0"/>
        <a:ea typeface="+mn-ea"/>
        <a:cs typeface="Arial" charset="0"/>
      </a:defRPr>
    </a:lvl2pPr>
    <a:lvl3pPr marL="1143000" indent="-228600" algn="l" defTabSz="449263" rtl="0" fontAlgn="base">
      <a:spcBef>
        <a:spcPct val="0"/>
      </a:spcBef>
      <a:spcAft>
        <a:spcPct val="0"/>
      </a:spcAft>
      <a:defRPr kern="1200">
        <a:solidFill>
          <a:schemeClr val="bg1"/>
        </a:solidFill>
        <a:latin typeface="Arial" charset="0"/>
        <a:ea typeface="+mn-ea"/>
        <a:cs typeface="Arial" charset="0"/>
      </a:defRPr>
    </a:lvl3pPr>
    <a:lvl4pPr marL="1600200" indent="-228600" algn="l" defTabSz="449263" rtl="0" fontAlgn="base">
      <a:spcBef>
        <a:spcPct val="0"/>
      </a:spcBef>
      <a:spcAft>
        <a:spcPct val="0"/>
      </a:spcAft>
      <a:defRPr kern="1200">
        <a:solidFill>
          <a:schemeClr val="bg1"/>
        </a:solidFill>
        <a:latin typeface="Arial" charset="0"/>
        <a:ea typeface="+mn-ea"/>
        <a:cs typeface="Arial" charset="0"/>
      </a:defRPr>
    </a:lvl4pPr>
    <a:lvl5pPr marL="2057400" indent="-228600" algn="l" defTabSz="449263" rtl="0" fontAlgn="base">
      <a:spcBef>
        <a:spcPct val="0"/>
      </a:spcBef>
      <a:spcAft>
        <a:spcPct val="0"/>
      </a:spcAft>
      <a:defRPr kern="1200">
        <a:solidFill>
          <a:schemeClr val="bg1"/>
        </a:solidFill>
        <a:latin typeface="Arial" charset="0"/>
        <a:ea typeface="+mn-ea"/>
        <a:cs typeface="Arial" charset="0"/>
      </a:defRPr>
    </a:lvl5pPr>
    <a:lvl6pPr marL="2286000" algn="l" defTabSz="914400" rtl="0" eaLnBrk="1" latinLnBrk="0" hangingPunct="1">
      <a:defRPr kern="1200">
        <a:solidFill>
          <a:schemeClr val="bg1"/>
        </a:solidFill>
        <a:latin typeface="Arial" charset="0"/>
        <a:ea typeface="+mn-ea"/>
        <a:cs typeface="Arial" charset="0"/>
      </a:defRPr>
    </a:lvl6pPr>
    <a:lvl7pPr marL="2743200" algn="l" defTabSz="914400" rtl="0" eaLnBrk="1" latinLnBrk="0" hangingPunct="1">
      <a:defRPr kern="1200">
        <a:solidFill>
          <a:schemeClr val="bg1"/>
        </a:solidFill>
        <a:latin typeface="Arial" charset="0"/>
        <a:ea typeface="+mn-ea"/>
        <a:cs typeface="Arial" charset="0"/>
      </a:defRPr>
    </a:lvl7pPr>
    <a:lvl8pPr marL="3200400" algn="l" defTabSz="914400" rtl="0" eaLnBrk="1" latinLnBrk="0" hangingPunct="1">
      <a:defRPr kern="1200">
        <a:solidFill>
          <a:schemeClr val="bg1"/>
        </a:solidFill>
        <a:latin typeface="Arial" charset="0"/>
        <a:ea typeface="+mn-ea"/>
        <a:cs typeface="Arial" charset="0"/>
      </a:defRPr>
    </a:lvl8pPr>
    <a:lvl9pPr marL="3657600" algn="l" defTabSz="914400" rtl="0" eaLnBrk="1" latinLnBrk="0" hangingPunct="1">
      <a:defRPr kern="1200">
        <a:solidFill>
          <a:schemeClr val="bg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useTimings="0">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588" autoAdjust="0"/>
    <p:restoredTop sz="89199" autoAdjust="0"/>
  </p:normalViewPr>
  <p:slideViewPr>
    <p:cSldViewPr>
      <p:cViewPr varScale="1">
        <p:scale>
          <a:sx n="91" d="100"/>
          <a:sy n="91" d="100"/>
        </p:scale>
        <p:origin x="-848" y="-104"/>
      </p:cViewPr>
      <p:guideLst>
        <p:guide orient="horz" pos="2160"/>
        <p:guide pos="2880"/>
      </p:guideLst>
    </p:cSldViewPr>
  </p:slideViewPr>
  <p:outlineViewPr>
    <p:cViewPr varScale="1">
      <p:scale>
        <a:sx n="170" d="200"/>
        <a:sy n="170" d="200"/>
      </p:scale>
      <p:origin x="0" y="76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en-US">
              <a:cs typeface="+mn-cs"/>
            </a:endParaRPr>
          </a:p>
        </p:txBody>
      </p:sp>
      <p:sp>
        <p:nvSpPr>
          <p:cNvPr id="3074" name="Rectangle 2"/>
          <p:cNvSpPr>
            <a:spLocks noGrp="1" noChangeArrowheads="1"/>
          </p:cNvSpPr>
          <p:nvPr>
            <p:ph type="hdr"/>
          </p:nvPr>
        </p:nvSpPr>
        <p:spPr bwMode="auto">
          <a:xfrm>
            <a:off x="0" y="0"/>
            <a:ext cx="2970213"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Clr>
                <a:srgbClr val="000000"/>
              </a:buClr>
              <a:buSzPct val="45000"/>
              <a:buFont typeface="Wingdings" charset="2"/>
              <a:buNone/>
              <a:tabLst>
                <a:tab pos="723900" algn="l"/>
                <a:tab pos="1447800" algn="l"/>
                <a:tab pos="2171700" algn="l"/>
                <a:tab pos="2895600" algn="l"/>
              </a:tabLst>
              <a:defRPr sz="1200">
                <a:solidFill>
                  <a:srgbClr val="000000"/>
                </a:solidFill>
                <a:latin typeface="Times New Roman" pitchFamily="16" charset="0"/>
                <a:cs typeface="Arial Unicode MS" charset="0"/>
              </a:defRPr>
            </a:lvl1pPr>
          </a:lstStyle>
          <a:p>
            <a:pPr>
              <a:defRPr/>
            </a:pPr>
            <a:endParaRPr lang="en-US"/>
          </a:p>
        </p:txBody>
      </p:sp>
      <p:sp>
        <p:nvSpPr>
          <p:cNvPr id="3075" name="Rectangle 3"/>
          <p:cNvSpPr>
            <a:spLocks noGrp="1" noChangeArrowheads="1"/>
          </p:cNvSpPr>
          <p:nvPr>
            <p:ph type="dt"/>
          </p:nvPr>
        </p:nvSpPr>
        <p:spPr bwMode="auto">
          <a:xfrm>
            <a:off x="3884613" y="0"/>
            <a:ext cx="2970212"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45000"/>
              <a:buFont typeface="Wingdings" charset="2"/>
              <a:buNone/>
              <a:tabLst>
                <a:tab pos="723900" algn="l"/>
                <a:tab pos="1447800" algn="l"/>
                <a:tab pos="2171700" algn="l"/>
                <a:tab pos="2895600" algn="l"/>
              </a:tabLst>
              <a:defRPr sz="1200">
                <a:solidFill>
                  <a:srgbClr val="000000"/>
                </a:solidFill>
                <a:latin typeface="Times New Roman" pitchFamily="16" charset="0"/>
                <a:cs typeface="Arial Unicode MS" charset="0"/>
              </a:defRPr>
            </a:lvl1pPr>
          </a:lstStyle>
          <a:p>
            <a:pPr>
              <a:defRPr/>
            </a:pPr>
            <a:endParaRPr lang="en-US"/>
          </a:p>
        </p:txBody>
      </p:sp>
      <p:sp>
        <p:nvSpPr>
          <p:cNvPr id="38917" name="Rectangle 4"/>
          <p:cNvSpPr>
            <a:spLocks noGrp="1" noRot="1" noChangeAspect="1" noChangeArrowheads="1"/>
          </p:cNvSpPr>
          <p:nvPr>
            <p:ph type="sldImg"/>
          </p:nvPr>
        </p:nvSpPr>
        <p:spPr bwMode="auto">
          <a:xfrm>
            <a:off x="1143000" y="685800"/>
            <a:ext cx="4570413" cy="3427413"/>
          </a:xfrm>
          <a:prstGeom prst="rect">
            <a:avLst/>
          </a:prstGeom>
          <a:solidFill>
            <a:srgbClr val="FFFFFF"/>
          </a:solidFill>
          <a:ln w="9360">
            <a:solidFill>
              <a:srgbClr val="000000"/>
            </a:solidFill>
            <a:miter lim="800000"/>
            <a:headEnd/>
            <a:tailEnd/>
          </a:ln>
        </p:spPr>
      </p:sp>
      <p:sp>
        <p:nvSpPr>
          <p:cNvPr id="3077" name="Rectangle 5"/>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smtClean="0"/>
          </a:p>
        </p:txBody>
      </p:sp>
      <p:sp>
        <p:nvSpPr>
          <p:cNvPr id="3078" name="Rectangle 6"/>
          <p:cNvSpPr>
            <a:spLocks noGrp="1" noChangeArrowheads="1"/>
          </p:cNvSpPr>
          <p:nvPr>
            <p:ph type="ftr"/>
          </p:nvPr>
        </p:nvSpPr>
        <p:spPr bwMode="auto">
          <a:xfrm>
            <a:off x="0" y="8685213"/>
            <a:ext cx="2970213"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buClr>
                <a:srgbClr val="000000"/>
              </a:buClr>
              <a:buSzPct val="45000"/>
              <a:buFont typeface="Wingdings" charset="2"/>
              <a:buNone/>
              <a:tabLst>
                <a:tab pos="723900" algn="l"/>
                <a:tab pos="1447800" algn="l"/>
                <a:tab pos="2171700" algn="l"/>
                <a:tab pos="2895600" algn="l"/>
              </a:tabLst>
              <a:defRPr sz="1200">
                <a:solidFill>
                  <a:srgbClr val="000000"/>
                </a:solidFill>
                <a:latin typeface="Times New Roman" pitchFamily="16" charset="0"/>
                <a:cs typeface="Arial Unicode MS" charset="0"/>
              </a:defRPr>
            </a:lvl1pPr>
          </a:lstStyle>
          <a:p>
            <a:pPr>
              <a:defRPr/>
            </a:pPr>
            <a:endParaRPr lang="en-US"/>
          </a:p>
        </p:txBody>
      </p:sp>
      <p:sp>
        <p:nvSpPr>
          <p:cNvPr id="3079" name="Rectangle 7"/>
          <p:cNvSpPr>
            <a:spLocks noGrp="1" noChangeArrowheads="1"/>
          </p:cNvSpPr>
          <p:nvPr>
            <p:ph type="sldNum"/>
          </p:nvPr>
        </p:nvSpPr>
        <p:spPr bwMode="auto">
          <a:xfrm>
            <a:off x="3884613" y="8685213"/>
            <a:ext cx="2970212"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
                <a:srgbClr val="000000"/>
              </a:buClr>
              <a:buSzPct val="45000"/>
              <a:buFont typeface="Wingdings" charset="2"/>
              <a:buNone/>
              <a:tabLst>
                <a:tab pos="723900" algn="l"/>
                <a:tab pos="1447800" algn="l"/>
                <a:tab pos="2171700" algn="l"/>
                <a:tab pos="2895600" algn="l"/>
              </a:tabLst>
              <a:defRPr sz="1200">
                <a:solidFill>
                  <a:srgbClr val="000000"/>
                </a:solidFill>
                <a:latin typeface="Times New Roman" pitchFamily="16" charset="0"/>
                <a:cs typeface="Arial Unicode MS" charset="0"/>
              </a:defRPr>
            </a:lvl1pPr>
          </a:lstStyle>
          <a:p>
            <a:pPr>
              <a:defRPr/>
            </a:pPr>
            <a:fld id="{0DB53B1C-0DDC-4760-BD2A-86082CC5EDC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 Id="rId3" Type="http://schemas.openxmlformats.org/officeDocument/2006/relationships/hyperlink" Target="https://developer.apple.com/library/mac/documentation/security/conceptual/SecureCodingGuide/SecureCodingGuide.pdf"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39938" name="Rectangle 7"/>
          <p:cNvSpPr>
            <a:spLocks noGrp="1" noChangeArrowheads="1"/>
          </p:cNvSpPr>
          <p:nvPr>
            <p:ph type="sldNum" sz="quarter"/>
          </p:nvPr>
        </p:nvSpPr>
        <p:spPr>
          <a:noFill/>
        </p:spPr>
        <p:txBody>
          <a:bodyPr/>
          <a:lstStyle/>
          <a:p>
            <a:pPr>
              <a:buFont typeface="Wingdings" pitchFamily="2" charset="2"/>
              <a:buNone/>
            </a:pPr>
            <a:fld id="{14492766-5A1D-4F1C-A475-B46D0E30CE15}" type="slidenum">
              <a:rPr lang="en-US" smtClean="0">
                <a:latin typeface="Times New Roman" pitchFamily="18" charset="0"/>
                <a:ea typeface="Arial Unicode MS" pitchFamily="34" charset="-128"/>
                <a:cs typeface="Arial Unicode MS" pitchFamily="34" charset="-128"/>
              </a:rPr>
              <a:pPr>
                <a:buFont typeface="Wingdings" pitchFamily="2" charset="2"/>
                <a:buNone/>
              </a:pPr>
              <a:t>1</a:t>
            </a:fld>
            <a:endParaRPr lang="en-US" smtClean="0">
              <a:latin typeface="Times New Roman" pitchFamily="18" charset="0"/>
              <a:ea typeface="Arial Unicode MS" pitchFamily="34" charset="-128"/>
              <a:cs typeface="Arial Unicode MS" pitchFamily="34" charset="-128"/>
            </a:endParaRPr>
          </a:p>
        </p:txBody>
      </p:sp>
      <p:sp>
        <p:nvSpPr>
          <p:cNvPr id="39939" name="Rectangle 1"/>
          <p:cNvSpPr>
            <a:spLocks noGrp="1" noRot="1" noChangeAspect="1" noChangeArrowheads="1" noTextEdit="1"/>
          </p:cNvSpPr>
          <p:nvPr>
            <p:ph type="sldImg"/>
          </p:nvPr>
        </p:nvSpPr>
        <p:spPr>
          <a:xfrm>
            <a:off x="1143000" y="685800"/>
            <a:ext cx="4572000" cy="3429000"/>
          </a:xfrm>
          <a:ln/>
        </p:spPr>
      </p:sp>
      <p:sp>
        <p:nvSpPr>
          <p:cNvPr id="39940"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defRPr/>
            </a:pPr>
            <a:fld id="{0DB53B1C-0DDC-4760-BD2A-86082CC5EDC1}" type="slidenum">
              <a:rPr lang="en-US" smtClean="0"/>
              <a:pPr>
                <a:defRPr/>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defRPr/>
            </a:pPr>
            <a:fld id="{0DB53B1C-0DDC-4760-BD2A-86082CC5EDC1}" type="slidenum">
              <a:rPr lang="en-US" smtClean="0"/>
              <a:pPr>
                <a:defRPr/>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r>
              <a:rPr lang="en-US" dirty="0" smtClean="0">
                <a:latin typeface="Times New Roman" pitchFamily="18" charset="0"/>
              </a:rPr>
              <a:t>Even though your Activity may be at the top of the stack, if there is anything obscuring it from view Android will disallow interaction with it.  For most applications, this should not be an issue.</a:t>
            </a:r>
          </a:p>
          <a:p>
            <a:endParaRPr lang="en-US" dirty="0" smtClean="0">
              <a:latin typeface="Times New Roman" pitchFamily="18" charset="0"/>
            </a:endParaRPr>
          </a:p>
          <a:p>
            <a:r>
              <a:rPr lang="en-US" dirty="0" smtClean="0">
                <a:latin typeface="Times New Roman" pitchFamily="18" charset="0"/>
              </a:rPr>
              <a:t>Android 2.3 and above</a:t>
            </a:r>
          </a:p>
        </p:txBody>
      </p:sp>
      <p:sp>
        <p:nvSpPr>
          <p:cNvPr id="43012" name="Slide Number Placeholder 3"/>
          <p:cNvSpPr>
            <a:spLocks noGrp="1"/>
          </p:cNvSpPr>
          <p:nvPr>
            <p:ph type="sldNum" sz="quarter"/>
          </p:nvPr>
        </p:nvSpPr>
        <p:spPr>
          <a:noFill/>
        </p:spPr>
        <p:txBody>
          <a:bodyPr/>
          <a:lstStyle/>
          <a:p>
            <a:pPr>
              <a:buFont typeface="Wingdings" pitchFamily="2" charset="2"/>
              <a:buNone/>
            </a:pPr>
            <a:fld id="{00959D70-2F54-4B00-9B8B-C9D6917BB019}" type="slidenum">
              <a:rPr lang="en-US" smtClean="0">
                <a:latin typeface="Times New Roman" pitchFamily="18" charset="0"/>
                <a:ea typeface="Arial Unicode MS" pitchFamily="34" charset="-128"/>
                <a:cs typeface="Arial Unicode MS" pitchFamily="34" charset="-128"/>
              </a:rPr>
              <a:pPr>
                <a:buFont typeface="Wingdings" pitchFamily="2" charset="2"/>
                <a:buNone/>
              </a:pPr>
              <a:t>19</a:t>
            </a:fld>
            <a:endParaRPr lang="en-US" smtClean="0">
              <a:latin typeface="Times New Roman" pitchFamily="18" charset="0"/>
              <a:ea typeface="Arial Unicode MS" pitchFamily="34" charset="-128"/>
              <a:cs typeface="Arial Unicode MS"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44034" name="Rectangle 7"/>
          <p:cNvSpPr>
            <a:spLocks noGrp="1" noChangeArrowheads="1"/>
          </p:cNvSpPr>
          <p:nvPr>
            <p:ph type="sldNum" sz="quarter"/>
          </p:nvPr>
        </p:nvSpPr>
        <p:spPr>
          <a:noFill/>
        </p:spPr>
        <p:txBody>
          <a:bodyPr/>
          <a:lstStyle/>
          <a:p>
            <a:pPr>
              <a:buFont typeface="Wingdings" pitchFamily="2" charset="2"/>
              <a:buNone/>
            </a:pPr>
            <a:fld id="{28DCD7A4-EC7A-45D3-9BE9-20B4025F0176}" type="slidenum">
              <a:rPr lang="en-US" smtClean="0">
                <a:latin typeface="Times New Roman" pitchFamily="18" charset="0"/>
                <a:ea typeface="Arial Unicode MS" pitchFamily="34" charset="-128"/>
                <a:cs typeface="Arial Unicode MS" pitchFamily="34" charset="-128"/>
              </a:rPr>
              <a:pPr>
                <a:buFont typeface="Wingdings" pitchFamily="2" charset="2"/>
                <a:buNone/>
              </a:pPr>
              <a:t>20</a:t>
            </a:fld>
            <a:endParaRPr lang="en-US" smtClean="0">
              <a:latin typeface="Times New Roman" pitchFamily="18" charset="0"/>
              <a:ea typeface="Arial Unicode MS" pitchFamily="34" charset="-128"/>
              <a:cs typeface="Arial Unicode MS" pitchFamily="34" charset="-128"/>
            </a:endParaRPr>
          </a:p>
        </p:txBody>
      </p:sp>
      <p:sp>
        <p:nvSpPr>
          <p:cNvPr id="44035" name="Rectangle 1"/>
          <p:cNvSpPr>
            <a:spLocks noGrp="1" noRot="1" noChangeAspect="1" noChangeArrowheads="1" noTextEdit="1"/>
          </p:cNvSpPr>
          <p:nvPr>
            <p:ph type="sldImg"/>
          </p:nvPr>
        </p:nvSpPr>
        <p:spPr>
          <a:xfrm>
            <a:off x="1143000" y="685800"/>
            <a:ext cx="4572000" cy="3429000"/>
          </a:xfrm>
          <a:ln/>
        </p:spPr>
      </p:sp>
      <p:sp>
        <p:nvSpPr>
          <p:cNvPr id="44036"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r>
              <a:rPr lang="en-US" dirty="0" err="1" smtClean="0">
                <a:latin typeface="Times New Roman" pitchFamily="18" charset="0"/>
              </a:rPr>
              <a:t>iP</a:t>
            </a:r>
            <a:endParaRPr lang="en-US" dirty="0" smtClean="0">
              <a:latin typeface="Times New Roman" pitchFamily="18" charset="0"/>
            </a:endParaRPr>
          </a:p>
          <a:p>
            <a:endParaRPr lang="en-US" dirty="0" smtClean="0">
              <a:latin typeface="Times New Roman" pitchFamily="18" charset="0"/>
            </a:endParaRPr>
          </a:p>
          <a:p>
            <a:r>
              <a:rPr lang="en-US" dirty="0" smtClean="0">
                <a:latin typeface="Times New Roman" pitchFamily="18" charset="0"/>
              </a:rPr>
              <a:t>Here, this app calls opens the </a:t>
            </a:r>
            <a:r>
              <a:rPr lang="en-US" dirty="0" err="1" smtClean="0">
                <a:latin typeface="Times New Roman" pitchFamily="18" charset="0"/>
              </a:rPr>
              <a:t>iP</a:t>
            </a:r>
            <a:r>
              <a:rPr lang="en-US" dirty="0" smtClean="0">
                <a:latin typeface="Times New Roman" pitchFamily="18" charset="0"/>
              </a:rPr>
              <a:t> app with parameter </a:t>
            </a:r>
            <a:r>
              <a:rPr lang="en-US" dirty="0" err="1" smtClean="0">
                <a:latin typeface="Times New Roman" pitchFamily="18" charset="0"/>
              </a:rPr>
              <a:t>RespMsg</a:t>
            </a:r>
            <a:r>
              <a:rPr lang="en-US" dirty="0" smtClean="0">
                <a:latin typeface="Times New Roman" pitchFamily="18" charset="0"/>
              </a:rPr>
              <a:t>=Approved value.</a:t>
            </a:r>
          </a:p>
          <a:p>
            <a:r>
              <a:rPr lang="en-US" dirty="0" smtClean="0">
                <a:latin typeface="Times New Roman" pitchFamily="18" charset="0"/>
              </a:rPr>
              <a:t>Do you see any problem here? The </a:t>
            </a:r>
            <a:r>
              <a:rPr lang="en-US" dirty="0" err="1" smtClean="0">
                <a:latin typeface="Times New Roman" pitchFamily="18" charset="0"/>
              </a:rPr>
              <a:t>iP</a:t>
            </a:r>
            <a:r>
              <a:rPr lang="en-US" dirty="0" smtClean="0">
                <a:latin typeface="Times New Roman" pitchFamily="18" charset="0"/>
              </a:rPr>
              <a:t> app on receiving the parameter </a:t>
            </a:r>
            <a:r>
              <a:rPr lang="en-US" dirty="0" err="1" smtClean="0">
                <a:latin typeface="Times New Roman" pitchFamily="18" charset="0"/>
              </a:rPr>
              <a:t>RespMsg</a:t>
            </a:r>
            <a:r>
              <a:rPr lang="en-US" dirty="0" smtClean="0">
                <a:latin typeface="Times New Roman" pitchFamily="18" charset="0"/>
              </a:rPr>
              <a:t>=Approved, processes the transaction and generates the receipt.</a:t>
            </a:r>
          </a:p>
          <a:p>
            <a:endParaRPr lang="en-US" dirty="0" smtClean="0">
              <a:latin typeface="Times New Roman" pitchFamily="18" charset="0"/>
            </a:endParaRPr>
          </a:p>
          <a:p>
            <a:r>
              <a:rPr lang="en-US" dirty="0" smtClean="0">
                <a:latin typeface="Times New Roman" pitchFamily="18" charset="0"/>
              </a:rPr>
              <a:t>What if a malicious app calls this URL with help of same code? Or even an easier way, what if you just call this URL ‘iP://RespMsg=Approved’ through Mobile Safari?</a:t>
            </a:r>
          </a:p>
          <a:p>
            <a:r>
              <a:rPr lang="en-US" dirty="0" err="1" smtClean="0">
                <a:latin typeface="Times New Roman" pitchFamily="18" charset="0"/>
              </a:rPr>
              <a:t>Ans</a:t>
            </a:r>
            <a:r>
              <a:rPr lang="en-US" dirty="0" smtClean="0">
                <a:latin typeface="Times New Roman" pitchFamily="18" charset="0"/>
              </a:rPr>
              <a:t> – It will simply get executed and the </a:t>
            </a:r>
            <a:r>
              <a:rPr lang="en-US" dirty="0" err="1" smtClean="0">
                <a:latin typeface="Times New Roman" pitchFamily="18" charset="0"/>
              </a:rPr>
              <a:t>iP</a:t>
            </a:r>
            <a:r>
              <a:rPr lang="en-US" dirty="0" smtClean="0">
                <a:latin typeface="Times New Roman" pitchFamily="18" charset="0"/>
              </a:rPr>
              <a:t> app will open and do the perform the mentioned action.</a:t>
            </a:r>
          </a:p>
          <a:p>
            <a:endParaRPr lang="en-US" dirty="0" smtClean="0">
              <a:latin typeface="Times New Roman" pitchFamily="18" charset="0"/>
            </a:endParaRPr>
          </a:p>
          <a:p>
            <a:r>
              <a:rPr lang="en-US" dirty="0" smtClean="0">
                <a:latin typeface="Times New Roman" pitchFamily="18" charset="0"/>
              </a:rPr>
              <a:t>Solution – We don’t have a perfect solution yet. Accept parameters through such URL schemes only if it MUST. May be we can have a some kind of encryption to send this data to other apps.</a:t>
            </a:r>
          </a:p>
          <a:p>
            <a:r>
              <a:rPr lang="en-US" dirty="0" smtClean="0">
                <a:latin typeface="Times New Roman" pitchFamily="18" charset="0"/>
              </a:rPr>
              <a:t>Validate before allowing access to the </a:t>
            </a:r>
            <a:r>
              <a:rPr lang="en-US" dirty="0" err="1" smtClean="0">
                <a:latin typeface="Times New Roman" pitchFamily="18" charset="0"/>
              </a:rPr>
              <a:t>URLSchemes</a:t>
            </a:r>
            <a:r>
              <a:rPr lang="en-US" dirty="0" smtClean="0">
                <a:latin typeface="Times New Roman" pitchFamily="18" charset="0"/>
              </a:rPr>
              <a:t>.</a:t>
            </a:r>
          </a:p>
          <a:p>
            <a:r>
              <a:rPr lang="en-US" dirty="0" smtClean="0">
                <a:latin typeface="Times New Roman" pitchFamily="18" charset="0"/>
              </a:rPr>
              <a:t>http://iphonedevelopertips.com/cocoa/launching-your-own-application-via-a-custom-url-scheme.html</a:t>
            </a:r>
          </a:p>
        </p:txBody>
      </p:sp>
      <p:sp>
        <p:nvSpPr>
          <p:cNvPr id="45060" name="Slide Number Placeholder 3"/>
          <p:cNvSpPr>
            <a:spLocks noGrp="1"/>
          </p:cNvSpPr>
          <p:nvPr>
            <p:ph type="sldNum" sz="quarter"/>
          </p:nvPr>
        </p:nvSpPr>
        <p:spPr>
          <a:noFill/>
        </p:spPr>
        <p:txBody>
          <a:bodyPr/>
          <a:lstStyle/>
          <a:p>
            <a:pPr>
              <a:buFont typeface="Wingdings" pitchFamily="2" charset="2"/>
              <a:buNone/>
            </a:pPr>
            <a:fld id="{C79B29FC-5E75-4D7A-BB9E-781DDC48A887}" type="slidenum">
              <a:rPr lang="en-US" smtClean="0">
                <a:latin typeface="Times New Roman" pitchFamily="18" charset="0"/>
                <a:ea typeface="Arial Unicode MS" pitchFamily="34" charset="-128"/>
                <a:cs typeface="Arial Unicode MS" pitchFamily="34" charset="-128"/>
              </a:rPr>
              <a:pPr>
                <a:buFont typeface="Wingdings" pitchFamily="2" charset="2"/>
                <a:buNone/>
              </a:pPr>
              <a:t>21</a:t>
            </a:fld>
            <a:endParaRPr lang="en-US" smtClean="0">
              <a:latin typeface="Times New Roman" pitchFamily="18" charset="0"/>
              <a:ea typeface="Arial Unicode MS" pitchFamily="34" charset="-128"/>
              <a:cs typeface="Arial Unicode MS"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mtClean="0">
                <a:latin typeface="Times New Roman" pitchFamily="18" charset="0"/>
              </a:rPr>
              <a:t>Code fromiP-Info.plist</a:t>
            </a:r>
            <a:r>
              <a:rPr lang="en-US" dirty="0" smtClean="0">
                <a:latin typeface="Times New Roman" pitchFamily="18" charset="0"/>
              </a:rPr>
              <a:t> file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sz="1200" b="1" kern="1200" dirty="0" smtClean="0">
              <a:solidFill>
                <a:srgbClr val="000000"/>
              </a:solidFill>
              <a:latin typeface="Times New Roman" pitchFamily="16"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b="1" kern="1200" dirty="0" smtClean="0">
                <a:solidFill>
                  <a:srgbClr val="000000"/>
                </a:solidFill>
                <a:latin typeface="Times New Roman" pitchFamily="16" charset="0"/>
                <a:ea typeface="+mn-ea"/>
                <a:cs typeface="+mn-cs"/>
              </a:rPr>
              <a:t>property list files are </a:t>
            </a:r>
            <a:r>
              <a:rPr lang="en-US" sz="1200" kern="1200" dirty="0" smtClean="0">
                <a:solidFill>
                  <a:srgbClr val="000000"/>
                </a:solidFill>
                <a:latin typeface="Times New Roman" pitchFamily="16" charset="0"/>
                <a:ea typeface="+mn-ea"/>
                <a:cs typeface="+mn-cs"/>
              </a:rPr>
              <a:t>used to store a user's settings.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sz="1200" kern="1200" dirty="0" smtClean="0">
              <a:solidFill>
                <a:srgbClr val="000000"/>
              </a:solidFill>
              <a:latin typeface="Times New Roman" pitchFamily="16"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latin typeface="Times New Roman" pitchFamily="18" charset="0"/>
              </a:rPr>
              <a:t>http://software-security.sans.org/blog/2010/11/08/insecure-handling-url-schemes-apples-ios/</a:t>
            </a:r>
          </a:p>
          <a:p>
            <a:endParaRPr lang="en-US" dirty="0" smtClean="0">
              <a:latin typeface="Times New Roman" pitchFamily="18" charset="0"/>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latin typeface="Times New Roman" pitchFamily="18" charset="0"/>
              </a:rPr>
              <a:t>Visit </a:t>
            </a:r>
            <a:r>
              <a:rPr lang="en-US" dirty="0" err="1" smtClean="0">
                <a:latin typeface="Times New Roman" pitchFamily="18" charset="0"/>
              </a:rPr>
              <a:t>www.HandleOpenUrl.com</a:t>
            </a:r>
            <a:endParaRPr lang="en-US" dirty="0" smtClean="0">
              <a:latin typeface="Times New Roman" pitchFamily="18" charset="0"/>
            </a:endParaRPr>
          </a:p>
          <a:p>
            <a:endParaRPr lang="en-US" dirty="0" smtClean="0">
              <a:latin typeface="Times New Roman" pitchFamily="18" charset="0"/>
            </a:endParaRPr>
          </a:p>
          <a:p>
            <a:r>
              <a:rPr lang="en-US" dirty="0" smtClean="0">
                <a:latin typeface="Times New Roman" pitchFamily="18" charset="0"/>
              </a:rPr>
              <a:t>http://www.handleopenurl.com/scheme/facebook</a:t>
            </a:r>
          </a:p>
          <a:p>
            <a:r>
              <a:rPr lang="en-US" dirty="0" smtClean="0">
                <a:latin typeface="Times New Roman" pitchFamily="18" charset="0"/>
              </a:rPr>
              <a:t>http://www.handleopenurl.com/scheme/twitter</a:t>
            </a:r>
          </a:p>
          <a:p>
            <a:endParaRPr lang="en-US" dirty="0" smtClean="0">
              <a:latin typeface="Times New Roman" pitchFamily="18" charset="0"/>
            </a:endParaRPr>
          </a:p>
          <a:p>
            <a:endParaRPr lang="en-US" dirty="0" smtClean="0">
              <a:latin typeface="Times New Roman" pitchFamily="18" charset="0"/>
            </a:endParaRPr>
          </a:p>
        </p:txBody>
      </p:sp>
      <p:sp>
        <p:nvSpPr>
          <p:cNvPr id="46084" name="Slide Number Placeholder 3"/>
          <p:cNvSpPr>
            <a:spLocks noGrp="1"/>
          </p:cNvSpPr>
          <p:nvPr>
            <p:ph type="sldNum" sz="quarter"/>
          </p:nvPr>
        </p:nvSpPr>
        <p:spPr>
          <a:noFill/>
        </p:spPr>
        <p:txBody>
          <a:bodyPr/>
          <a:lstStyle/>
          <a:p>
            <a:pPr>
              <a:buFont typeface="Wingdings" pitchFamily="2" charset="2"/>
              <a:buNone/>
            </a:pPr>
            <a:fld id="{AD45AAA6-5285-4A39-89A9-E9321C1C36B4}" type="slidenum">
              <a:rPr lang="en-US" smtClean="0">
                <a:latin typeface="Times New Roman" pitchFamily="18" charset="0"/>
                <a:ea typeface="Arial Unicode MS" pitchFamily="34" charset="-128"/>
                <a:cs typeface="Arial Unicode MS" pitchFamily="34" charset="-128"/>
              </a:rPr>
              <a:pPr>
                <a:buFont typeface="Wingdings" pitchFamily="2" charset="2"/>
                <a:buNone/>
              </a:pPr>
              <a:t>22</a:t>
            </a:fld>
            <a:endParaRPr lang="en-US" smtClean="0">
              <a:latin typeface="Times New Roman" pitchFamily="18" charset="0"/>
              <a:ea typeface="Arial Unicode MS" pitchFamily="34" charset="-128"/>
              <a:cs typeface="Arial Unicode MS"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r>
              <a:rPr lang="en-US" dirty="0" smtClean="0">
                <a:latin typeface="Times New Roman" pitchFamily="18" charset="0"/>
                <a:hlinkClick r:id="rId3"/>
              </a:rPr>
              <a:t>https://developer.apple.com/library/mac/documentation/security/conceptual/SecureCodingGuide/SecureCodingGuide.pdf</a:t>
            </a:r>
            <a:endParaRPr lang="en-US" dirty="0" smtClean="0">
              <a:latin typeface="Times New Roman" pitchFamily="18" charset="0"/>
            </a:endParaRPr>
          </a:p>
          <a:p>
            <a:endParaRPr lang="en-US" dirty="0" smtClean="0">
              <a:latin typeface="Times New Roman" pitchFamily="18" charset="0"/>
            </a:endParaRPr>
          </a:p>
          <a:p>
            <a:r>
              <a:rPr lang="en-US" dirty="0" smtClean="0">
                <a:latin typeface="Times New Roman" pitchFamily="18" charset="0"/>
              </a:rPr>
              <a:t>//inbuilt</a:t>
            </a:r>
            <a:r>
              <a:rPr lang="en-US" baseline="0" dirty="0" smtClean="0">
                <a:latin typeface="Times New Roman" pitchFamily="18" charset="0"/>
              </a:rPr>
              <a:t> protection techniques by apple?</a:t>
            </a:r>
            <a:endParaRPr lang="en-US" dirty="0" smtClean="0">
              <a:latin typeface="Times New Roman" pitchFamily="18" charset="0"/>
            </a:endParaRPr>
          </a:p>
        </p:txBody>
      </p:sp>
      <p:sp>
        <p:nvSpPr>
          <p:cNvPr id="47108" name="Slide Number Placeholder 3"/>
          <p:cNvSpPr>
            <a:spLocks noGrp="1"/>
          </p:cNvSpPr>
          <p:nvPr>
            <p:ph type="sldNum" sz="quarter"/>
          </p:nvPr>
        </p:nvSpPr>
        <p:spPr>
          <a:noFill/>
        </p:spPr>
        <p:txBody>
          <a:bodyPr/>
          <a:lstStyle/>
          <a:p>
            <a:pPr>
              <a:buFont typeface="Wingdings" pitchFamily="2" charset="2"/>
              <a:buNone/>
            </a:pPr>
            <a:fld id="{585E57F3-2C20-4622-8926-B9315E4AAAA4}" type="slidenum">
              <a:rPr lang="en-US" smtClean="0">
                <a:latin typeface="Times New Roman" pitchFamily="18" charset="0"/>
                <a:ea typeface="Arial Unicode MS" pitchFamily="34" charset="-128"/>
                <a:cs typeface="Arial Unicode MS" pitchFamily="34" charset="-128"/>
              </a:rPr>
              <a:pPr>
                <a:buFont typeface="Wingdings" pitchFamily="2" charset="2"/>
                <a:buNone/>
              </a:pPr>
              <a:t>27</a:t>
            </a:fld>
            <a:endParaRPr lang="en-US" smtClean="0">
              <a:latin typeface="Times New Roman" pitchFamily="18" charset="0"/>
              <a:ea typeface="Arial Unicode MS" pitchFamily="34" charset="-128"/>
              <a:cs typeface="Arial Unicode MS"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defRPr/>
            </a:pPr>
            <a:fld id="{0DB53B1C-0DDC-4760-BD2A-86082CC5EDC1}" type="slidenum">
              <a:rPr lang="en-US" smtClean="0"/>
              <a:pPr>
                <a:defRPr/>
              </a:pPr>
              <a:t>28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48130" name="Rectangle 7"/>
          <p:cNvSpPr>
            <a:spLocks noGrp="1" noChangeArrowheads="1"/>
          </p:cNvSpPr>
          <p:nvPr>
            <p:ph type="sldNum" sz="quarter"/>
          </p:nvPr>
        </p:nvSpPr>
        <p:spPr>
          <a:noFill/>
        </p:spPr>
        <p:txBody>
          <a:bodyPr/>
          <a:lstStyle/>
          <a:p>
            <a:pPr>
              <a:buFont typeface="Wingdings" pitchFamily="2" charset="2"/>
              <a:buNone/>
            </a:pPr>
            <a:fld id="{38232FD7-DAEC-4740-9F88-B10129FED5C1}" type="slidenum">
              <a:rPr lang="en-US" smtClean="0">
                <a:latin typeface="Times New Roman" pitchFamily="18" charset="0"/>
                <a:ea typeface="Arial Unicode MS" pitchFamily="34" charset="-128"/>
                <a:cs typeface="Arial Unicode MS" pitchFamily="34" charset="-128"/>
              </a:rPr>
              <a:pPr>
                <a:buFont typeface="Wingdings" pitchFamily="2" charset="2"/>
                <a:buNone/>
              </a:pPr>
              <a:t>29</a:t>
            </a:fld>
            <a:endParaRPr lang="en-US" smtClean="0">
              <a:latin typeface="Times New Roman" pitchFamily="18" charset="0"/>
              <a:ea typeface="Arial Unicode MS" pitchFamily="34" charset="-128"/>
              <a:cs typeface="Arial Unicode MS" pitchFamily="34" charset="-128"/>
            </a:endParaRPr>
          </a:p>
        </p:txBody>
      </p:sp>
      <p:sp>
        <p:nvSpPr>
          <p:cNvPr id="48131" name="Rectangle 1"/>
          <p:cNvSpPr>
            <a:spLocks noGrp="1" noRot="1" noChangeAspect="1" noChangeArrowheads="1" noTextEdit="1"/>
          </p:cNvSpPr>
          <p:nvPr>
            <p:ph type="sldImg"/>
          </p:nvPr>
        </p:nvSpPr>
        <p:spPr>
          <a:xfrm>
            <a:off x="1143000" y="685800"/>
            <a:ext cx="4572000" cy="3429000"/>
          </a:xfrm>
          <a:ln/>
        </p:spPr>
      </p:sp>
      <p:sp>
        <p:nvSpPr>
          <p:cNvPr id="48132"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p:nvPr>
        </p:nvSpPr>
        <p:spPr>
          <a:noFill/>
        </p:spPr>
        <p:txBody>
          <a:bodyPr/>
          <a:lstStyle/>
          <a:p>
            <a:pPr>
              <a:buFont typeface="Wingdings" pitchFamily="2" charset="2"/>
              <a:buNone/>
            </a:pPr>
            <a:fld id="{6846A73F-69EC-4890-BB79-8237549F9E60}" type="slidenum">
              <a:rPr lang="en-US" smtClean="0">
                <a:latin typeface="Times New Roman" pitchFamily="18" charset="0"/>
                <a:ea typeface="Arial Unicode MS" pitchFamily="34" charset="-128"/>
                <a:cs typeface="Arial Unicode MS" pitchFamily="34" charset="-128"/>
              </a:rPr>
              <a:pPr>
                <a:buFont typeface="Wingdings" pitchFamily="2" charset="2"/>
                <a:buNone/>
              </a:pPr>
              <a:t>30</a:t>
            </a:fld>
            <a:endParaRPr lang="en-US" smtClean="0">
              <a:latin typeface="Times New Roman" pitchFamily="18" charset="0"/>
              <a:ea typeface="Arial Unicode MS" pitchFamily="34" charset="-128"/>
              <a:cs typeface="Arial Unicode MS" pitchFamily="34" charset="-128"/>
            </a:endParaRPr>
          </a:p>
        </p:txBody>
      </p:sp>
      <p:sp>
        <p:nvSpPr>
          <p:cNvPr id="49155" name="Rectangle 1"/>
          <p:cNvSpPr>
            <a:spLocks noGrp="1" noRot="1" noChangeAspect="1" noChangeArrowheads="1" noTextEdit="1"/>
          </p:cNvSpPr>
          <p:nvPr>
            <p:ph type="sldImg"/>
          </p:nvPr>
        </p:nvSpPr>
        <p:spPr>
          <a:xfrm>
            <a:off x="1143000" y="685800"/>
            <a:ext cx="4572000" cy="3429000"/>
          </a:xfrm>
          <a:ln/>
        </p:spPr>
      </p:sp>
      <p:sp>
        <p:nvSpPr>
          <p:cNvPr id="49156" name="Rectangle 2"/>
          <p:cNvSpPr>
            <a:spLocks noGrp="1" noChangeArrowheads="1"/>
          </p:cNvSpPr>
          <p:nvPr>
            <p:ph type="body" idx="1"/>
          </p:nvPr>
        </p:nvSpPr>
        <p:spPr>
          <a:xfrm>
            <a:off x="685800" y="4343400"/>
            <a:ext cx="5486400" cy="4114800"/>
          </a:xfrm>
          <a:noFill/>
          <a:ln/>
        </p:spPr>
        <p:txBody>
          <a:bodyPr wrap="none" anchor="ctr"/>
          <a:lstStyle/>
          <a:p>
            <a:endParaRPr lang="en-US" dirty="0"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idx="10"/>
          </p:nvPr>
        </p:nvSpPr>
        <p:spPr/>
        <p:txBody>
          <a:bodyPr/>
          <a:lstStyle/>
          <a:p>
            <a:pPr>
              <a:defRPr/>
            </a:pPr>
            <a:fld id="{0DB53B1C-0DDC-4760-BD2A-86082CC5EDC1}"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p:nvPr>
        </p:nvSpPr>
        <p:spPr>
          <a:noFill/>
        </p:spPr>
        <p:txBody>
          <a:bodyPr/>
          <a:lstStyle/>
          <a:p>
            <a:pPr>
              <a:buFont typeface="Wingdings" pitchFamily="2" charset="2"/>
              <a:buNone/>
            </a:pPr>
            <a:fld id="{6846A73F-69EC-4890-BB79-8237549F9E60}" type="slidenum">
              <a:rPr lang="en-US" smtClean="0">
                <a:latin typeface="Times New Roman" pitchFamily="18" charset="0"/>
                <a:ea typeface="Arial Unicode MS" pitchFamily="34" charset="-128"/>
                <a:cs typeface="Arial Unicode MS" pitchFamily="34" charset="-128"/>
              </a:rPr>
              <a:pPr>
                <a:buFont typeface="Wingdings" pitchFamily="2" charset="2"/>
                <a:buNone/>
              </a:pPr>
              <a:t>31</a:t>
            </a:fld>
            <a:endParaRPr lang="en-US" smtClean="0">
              <a:latin typeface="Times New Roman" pitchFamily="18" charset="0"/>
              <a:ea typeface="Arial Unicode MS" pitchFamily="34" charset="-128"/>
              <a:cs typeface="Arial Unicode MS" pitchFamily="34" charset="-128"/>
            </a:endParaRPr>
          </a:p>
        </p:txBody>
      </p:sp>
      <p:sp>
        <p:nvSpPr>
          <p:cNvPr id="49155" name="Rectangle 1"/>
          <p:cNvSpPr>
            <a:spLocks noGrp="1" noRot="1" noChangeAspect="1" noChangeArrowheads="1" noTextEdit="1"/>
          </p:cNvSpPr>
          <p:nvPr>
            <p:ph type="sldImg"/>
          </p:nvPr>
        </p:nvSpPr>
        <p:spPr>
          <a:xfrm>
            <a:off x="1143000" y="685800"/>
            <a:ext cx="4572000" cy="3429000"/>
          </a:xfrm>
          <a:ln/>
        </p:spPr>
      </p:sp>
      <p:sp>
        <p:nvSpPr>
          <p:cNvPr id="49156" name="Rectangle 2"/>
          <p:cNvSpPr>
            <a:spLocks noGrp="1" noChangeArrowheads="1"/>
          </p:cNvSpPr>
          <p:nvPr>
            <p:ph type="body" idx="1"/>
          </p:nvPr>
        </p:nvSpPr>
        <p:spPr>
          <a:xfrm>
            <a:off x="685800" y="4343400"/>
            <a:ext cx="5486400" cy="4114800"/>
          </a:xfrm>
          <a:noFill/>
          <a:ln/>
        </p:spPr>
        <p:txBody>
          <a:bodyPr wrap="none" anchor="ctr"/>
          <a:lstStyle/>
          <a:p>
            <a:endParaRPr lang="en-US" dirty="0"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p:nvPr>
        </p:nvSpPr>
        <p:spPr>
          <a:noFill/>
        </p:spPr>
        <p:txBody>
          <a:bodyPr/>
          <a:lstStyle/>
          <a:p>
            <a:pPr>
              <a:buFont typeface="Wingdings" pitchFamily="2" charset="2"/>
              <a:buNone/>
            </a:pPr>
            <a:fld id="{6846A73F-69EC-4890-BB79-8237549F9E60}" type="slidenum">
              <a:rPr lang="en-US" smtClean="0">
                <a:latin typeface="Times New Roman" pitchFamily="18" charset="0"/>
                <a:ea typeface="Arial Unicode MS" pitchFamily="34" charset="-128"/>
                <a:cs typeface="Arial Unicode MS" pitchFamily="34" charset="-128"/>
              </a:rPr>
              <a:pPr>
                <a:buFont typeface="Wingdings" pitchFamily="2" charset="2"/>
                <a:buNone/>
              </a:pPr>
              <a:t>32</a:t>
            </a:fld>
            <a:endParaRPr lang="en-US" smtClean="0">
              <a:latin typeface="Times New Roman" pitchFamily="18" charset="0"/>
              <a:ea typeface="Arial Unicode MS" pitchFamily="34" charset="-128"/>
              <a:cs typeface="Arial Unicode MS" pitchFamily="34" charset="-128"/>
            </a:endParaRPr>
          </a:p>
        </p:txBody>
      </p:sp>
      <p:sp>
        <p:nvSpPr>
          <p:cNvPr id="49155" name="Rectangle 1"/>
          <p:cNvSpPr>
            <a:spLocks noGrp="1" noRot="1" noChangeAspect="1" noChangeArrowheads="1" noTextEdit="1"/>
          </p:cNvSpPr>
          <p:nvPr>
            <p:ph type="sldImg"/>
          </p:nvPr>
        </p:nvSpPr>
        <p:spPr>
          <a:xfrm>
            <a:off x="1143000" y="685800"/>
            <a:ext cx="4572000" cy="3429000"/>
          </a:xfrm>
          <a:ln/>
        </p:spPr>
      </p:sp>
      <p:sp>
        <p:nvSpPr>
          <p:cNvPr id="49156" name="Rectangle 2"/>
          <p:cNvSpPr>
            <a:spLocks noGrp="1" noChangeArrowheads="1"/>
          </p:cNvSpPr>
          <p:nvPr>
            <p:ph type="body" idx="1"/>
          </p:nvPr>
        </p:nvSpPr>
        <p:spPr>
          <a:xfrm>
            <a:off x="685800" y="4343400"/>
            <a:ext cx="5486400" cy="4114800"/>
          </a:xfrm>
          <a:noFill/>
          <a:ln/>
        </p:spPr>
        <p:txBody>
          <a:bodyPr wrap="none" anchor="ctr"/>
          <a:lstStyle/>
          <a:p>
            <a:endParaRPr lang="en-US" dirty="0"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p:nvPr>
        </p:nvSpPr>
        <p:spPr>
          <a:noFill/>
        </p:spPr>
        <p:txBody>
          <a:bodyPr/>
          <a:lstStyle/>
          <a:p>
            <a:pPr>
              <a:buFont typeface="Wingdings" pitchFamily="2" charset="2"/>
              <a:buNone/>
            </a:pPr>
            <a:fld id="{6846A73F-69EC-4890-BB79-8237549F9E60}" type="slidenum">
              <a:rPr lang="en-US" smtClean="0">
                <a:latin typeface="Times New Roman" pitchFamily="18" charset="0"/>
                <a:ea typeface="Arial Unicode MS" pitchFamily="34" charset="-128"/>
                <a:cs typeface="Arial Unicode MS" pitchFamily="34" charset="-128"/>
              </a:rPr>
              <a:pPr>
                <a:buFont typeface="Wingdings" pitchFamily="2" charset="2"/>
                <a:buNone/>
              </a:pPr>
              <a:t>33</a:t>
            </a:fld>
            <a:endParaRPr lang="en-US" smtClean="0">
              <a:latin typeface="Times New Roman" pitchFamily="18" charset="0"/>
              <a:ea typeface="Arial Unicode MS" pitchFamily="34" charset="-128"/>
              <a:cs typeface="Arial Unicode MS" pitchFamily="34" charset="-128"/>
            </a:endParaRPr>
          </a:p>
        </p:txBody>
      </p:sp>
      <p:sp>
        <p:nvSpPr>
          <p:cNvPr id="49155" name="Rectangle 1"/>
          <p:cNvSpPr>
            <a:spLocks noGrp="1" noRot="1" noChangeAspect="1" noChangeArrowheads="1" noTextEdit="1"/>
          </p:cNvSpPr>
          <p:nvPr>
            <p:ph type="sldImg"/>
          </p:nvPr>
        </p:nvSpPr>
        <p:spPr>
          <a:xfrm>
            <a:off x="1143000" y="685800"/>
            <a:ext cx="4572000" cy="3429000"/>
          </a:xfrm>
          <a:ln/>
        </p:spPr>
      </p:sp>
      <p:sp>
        <p:nvSpPr>
          <p:cNvPr id="49156" name="Rectangle 2"/>
          <p:cNvSpPr>
            <a:spLocks noGrp="1" noChangeArrowheads="1"/>
          </p:cNvSpPr>
          <p:nvPr>
            <p:ph type="body" idx="1"/>
          </p:nvPr>
        </p:nvSpPr>
        <p:spPr>
          <a:xfrm>
            <a:off x="685800" y="4343400"/>
            <a:ext cx="5486400" cy="4114800"/>
          </a:xfrm>
          <a:noFill/>
          <a:ln/>
        </p:spPr>
        <p:txBody>
          <a:bodyPr wrap="none" anchor="ctr"/>
          <a:lstStyle/>
          <a:p>
            <a:endParaRPr lang="en-US" dirty="0"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50178" name="Rectangle 7"/>
          <p:cNvSpPr>
            <a:spLocks noGrp="1" noChangeArrowheads="1"/>
          </p:cNvSpPr>
          <p:nvPr>
            <p:ph type="sldNum" sz="quarter"/>
          </p:nvPr>
        </p:nvSpPr>
        <p:spPr>
          <a:noFill/>
        </p:spPr>
        <p:txBody>
          <a:bodyPr/>
          <a:lstStyle/>
          <a:p>
            <a:pPr>
              <a:buFont typeface="Wingdings" pitchFamily="2" charset="2"/>
              <a:buNone/>
            </a:pPr>
            <a:fld id="{BBDF094C-5C89-4B4A-A4C1-93D85BE125E9}" type="slidenum">
              <a:rPr lang="en-US" smtClean="0">
                <a:latin typeface="Times New Roman" pitchFamily="18" charset="0"/>
                <a:ea typeface="Arial Unicode MS" pitchFamily="34" charset="-128"/>
                <a:cs typeface="Arial Unicode MS" pitchFamily="34" charset="-128"/>
              </a:rPr>
              <a:pPr>
                <a:buFont typeface="Wingdings" pitchFamily="2" charset="2"/>
                <a:buNone/>
              </a:pPr>
              <a:t>34</a:t>
            </a:fld>
            <a:endParaRPr lang="en-US" smtClean="0">
              <a:latin typeface="Times New Roman" pitchFamily="18" charset="0"/>
              <a:ea typeface="Arial Unicode MS" pitchFamily="34" charset="-128"/>
              <a:cs typeface="Arial Unicode MS" pitchFamily="34" charset="-128"/>
            </a:endParaRPr>
          </a:p>
        </p:txBody>
      </p:sp>
      <p:sp>
        <p:nvSpPr>
          <p:cNvPr id="50179" name="Rectangle 1"/>
          <p:cNvSpPr>
            <a:spLocks noGrp="1" noRot="1" noChangeAspect="1" noChangeArrowheads="1" noTextEdit="1"/>
          </p:cNvSpPr>
          <p:nvPr>
            <p:ph type="sldImg"/>
          </p:nvPr>
        </p:nvSpPr>
        <p:spPr>
          <a:xfrm>
            <a:off x="1143000" y="685800"/>
            <a:ext cx="4572000" cy="3429000"/>
          </a:xfrm>
          <a:ln/>
        </p:spPr>
      </p:sp>
      <p:sp>
        <p:nvSpPr>
          <p:cNvPr id="50180" name="Rectangle 2"/>
          <p:cNvSpPr>
            <a:spLocks noGrp="1" noChangeArrowheads="1"/>
          </p:cNvSpPr>
          <p:nvPr>
            <p:ph type="body" idx="1"/>
          </p:nvPr>
        </p:nvSpPr>
        <p:spPr>
          <a:xfrm>
            <a:off x="685800" y="4343400"/>
            <a:ext cx="5486400" cy="4114800"/>
          </a:xfrm>
          <a:noFill/>
          <a:ln/>
        </p:spPr>
        <p:txBody>
          <a:bodyPr wrap="none" anchor="ctr"/>
          <a:lstStyle/>
          <a:p>
            <a:endParaRPr lang="en-US" dirty="0"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50178" name="Rectangle 7"/>
          <p:cNvSpPr>
            <a:spLocks noGrp="1" noChangeArrowheads="1"/>
          </p:cNvSpPr>
          <p:nvPr>
            <p:ph type="sldNum" sz="quarter"/>
          </p:nvPr>
        </p:nvSpPr>
        <p:spPr>
          <a:noFill/>
        </p:spPr>
        <p:txBody>
          <a:bodyPr/>
          <a:lstStyle/>
          <a:p>
            <a:pPr>
              <a:buFont typeface="Wingdings" pitchFamily="2" charset="2"/>
              <a:buNone/>
            </a:pPr>
            <a:fld id="{BBDF094C-5C89-4B4A-A4C1-93D85BE125E9}" type="slidenum">
              <a:rPr lang="en-US" smtClean="0">
                <a:latin typeface="Times New Roman" pitchFamily="18" charset="0"/>
                <a:ea typeface="Arial Unicode MS" pitchFamily="34" charset="-128"/>
                <a:cs typeface="Arial Unicode MS" pitchFamily="34" charset="-128"/>
              </a:rPr>
              <a:pPr>
                <a:buFont typeface="Wingdings" pitchFamily="2" charset="2"/>
                <a:buNone/>
              </a:pPr>
              <a:t>35</a:t>
            </a:fld>
            <a:endParaRPr lang="en-US" smtClean="0">
              <a:latin typeface="Times New Roman" pitchFamily="18" charset="0"/>
              <a:ea typeface="Arial Unicode MS" pitchFamily="34" charset="-128"/>
              <a:cs typeface="Arial Unicode MS" pitchFamily="34" charset="-128"/>
            </a:endParaRPr>
          </a:p>
        </p:txBody>
      </p:sp>
      <p:sp>
        <p:nvSpPr>
          <p:cNvPr id="50179" name="Rectangle 1"/>
          <p:cNvSpPr>
            <a:spLocks noGrp="1" noRot="1" noChangeAspect="1" noChangeArrowheads="1" noTextEdit="1"/>
          </p:cNvSpPr>
          <p:nvPr>
            <p:ph type="sldImg"/>
          </p:nvPr>
        </p:nvSpPr>
        <p:spPr>
          <a:xfrm>
            <a:off x="1143000" y="685800"/>
            <a:ext cx="4572000" cy="3429000"/>
          </a:xfrm>
          <a:ln/>
        </p:spPr>
      </p:sp>
      <p:sp>
        <p:nvSpPr>
          <p:cNvPr id="50180" name="Rectangle 2"/>
          <p:cNvSpPr>
            <a:spLocks noGrp="1" noChangeArrowheads="1"/>
          </p:cNvSpPr>
          <p:nvPr>
            <p:ph type="body" idx="1"/>
          </p:nvPr>
        </p:nvSpPr>
        <p:spPr>
          <a:xfrm>
            <a:off x="685800" y="4343400"/>
            <a:ext cx="5486400" cy="4114800"/>
          </a:xfrm>
          <a:noFill/>
          <a:ln/>
        </p:spPr>
        <p:txBody>
          <a:bodyPr wrap="none" anchor="ctr"/>
          <a:lstStyle/>
          <a:p>
            <a:endParaRPr lang="en-US" dirty="0"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p:nvPr>
        </p:nvSpPr>
        <p:spPr>
          <a:noFill/>
        </p:spPr>
        <p:txBody>
          <a:bodyPr/>
          <a:lstStyle/>
          <a:p>
            <a:pPr>
              <a:buFont typeface="Wingdings" pitchFamily="2" charset="2"/>
              <a:buNone/>
            </a:pPr>
            <a:fld id="{6846A73F-69EC-4890-BB79-8237549F9E60}" type="slidenum">
              <a:rPr lang="en-US" smtClean="0">
                <a:latin typeface="Times New Roman" pitchFamily="18" charset="0"/>
                <a:ea typeface="Arial Unicode MS" pitchFamily="34" charset="-128"/>
                <a:cs typeface="Arial Unicode MS" pitchFamily="34" charset="-128"/>
              </a:rPr>
              <a:pPr>
                <a:buFont typeface="Wingdings" pitchFamily="2" charset="2"/>
                <a:buNone/>
              </a:pPr>
              <a:t>36</a:t>
            </a:fld>
            <a:endParaRPr lang="en-US" smtClean="0">
              <a:latin typeface="Times New Roman" pitchFamily="18" charset="0"/>
              <a:ea typeface="Arial Unicode MS" pitchFamily="34" charset="-128"/>
              <a:cs typeface="Arial Unicode MS" pitchFamily="34" charset="-128"/>
            </a:endParaRPr>
          </a:p>
        </p:txBody>
      </p:sp>
      <p:sp>
        <p:nvSpPr>
          <p:cNvPr id="49155" name="Rectangle 1"/>
          <p:cNvSpPr>
            <a:spLocks noGrp="1" noRot="1" noChangeAspect="1" noChangeArrowheads="1" noTextEdit="1"/>
          </p:cNvSpPr>
          <p:nvPr>
            <p:ph type="sldImg"/>
          </p:nvPr>
        </p:nvSpPr>
        <p:spPr>
          <a:xfrm>
            <a:off x="1143000" y="685800"/>
            <a:ext cx="4572000" cy="3429000"/>
          </a:xfrm>
          <a:ln/>
        </p:spPr>
      </p:sp>
      <p:sp>
        <p:nvSpPr>
          <p:cNvPr id="49156" name="Rectangle 2"/>
          <p:cNvSpPr>
            <a:spLocks noGrp="1" noChangeArrowheads="1"/>
          </p:cNvSpPr>
          <p:nvPr>
            <p:ph type="body" idx="1"/>
          </p:nvPr>
        </p:nvSpPr>
        <p:spPr>
          <a:xfrm>
            <a:off x="685800" y="4343400"/>
            <a:ext cx="5486400" cy="4114800"/>
          </a:xfrm>
          <a:noFill/>
          <a:ln/>
        </p:spPr>
        <p:txBody>
          <a:bodyPr wrap="none" anchor="ctr"/>
          <a:lstStyle/>
          <a:p>
            <a:endParaRPr lang="en-US" dirty="0"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p:nvPr>
        </p:nvSpPr>
        <p:spPr>
          <a:noFill/>
        </p:spPr>
        <p:txBody>
          <a:bodyPr/>
          <a:lstStyle/>
          <a:p>
            <a:pPr>
              <a:buFont typeface="Wingdings" pitchFamily="2" charset="2"/>
              <a:buNone/>
            </a:pPr>
            <a:fld id="{6846A73F-69EC-4890-BB79-8237549F9E60}" type="slidenum">
              <a:rPr lang="en-US" smtClean="0">
                <a:latin typeface="Times New Roman" pitchFamily="18" charset="0"/>
                <a:ea typeface="Arial Unicode MS" pitchFamily="34" charset="-128"/>
                <a:cs typeface="Arial Unicode MS" pitchFamily="34" charset="-128"/>
              </a:rPr>
              <a:pPr>
                <a:buFont typeface="Wingdings" pitchFamily="2" charset="2"/>
                <a:buNone/>
              </a:pPr>
              <a:t>37</a:t>
            </a:fld>
            <a:endParaRPr lang="en-US" smtClean="0">
              <a:latin typeface="Times New Roman" pitchFamily="18" charset="0"/>
              <a:ea typeface="Arial Unicode MS" pitchFamily="34" charset="-128"/>
              <a:cs typeface="Arial Unicode MS" pitchFamily="34" charset="-128"/>
            </a:endParaRPr>
          </a:p>
        </p:txBody>
      </p:sp>
      <p:sp>
        <p:nvSpPr>
          <p:cNvPr id="49155" name="Rectangle 1"/>
          <p:cNvSpPr>
            <a:spLocks noGrp="1" noRot="1" noChangeAspect="1" noChangeArrowheads="1" noTextEdit="1"/>
          </p:cNvSpPr>
          <p:nvPr>
            <p:ph type="sldImg"/>
          </p:nvPr>
        </p:nvSpPr>
        <p:spPr>
          <a:xfrm>
            <a:off x="1143000" y="685800"/>
            <a:ext cx="4572000" cy="3429000"/>
          </a:xfrm>
          <a:ln/>
        </p:spPr>
      </p:sp>
      <p:sp>
        <p:nvSpPr>
          <p:cNvPr id="49156" name="Rectangle 2"/>
          <p:cNvSpPr>
            <a:spLocks noGrp="1" noChangeArrowheads="1"/>
          </p:cNvSpPr>
          <p:nvPr>
            <p:ph type="body" idx="1"/>
          </p:nvPr>
        </p:nvSpPr>
        <p:spPr>
          <a:xfrm>
            <a:off x="685800" y="4343400"/>
            <a:ext cx="5486400" cy="4114800"/>
          </a:xfrm>
          <a:noFill/>
          <a:ln/>
        </p:spPr>
        <p:txBody>
          <a:bodyPr wrap="none" anchor="ctr"/>
          <a:lstStyle/>
          <a:p>
            <a:endParaRPr lang="en-US" dirty="0"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p:nvPr>
        </p:nvSpPr>
        <p:spPr>
          <a:noFill/>
        </p:spPr>
        <p:txBody>
          <a:bodyPr/>
          <a:lstStyle/>
          <a:p>
            <a:pPr>
              <a:buFont typeface="Wingdings" pitchFamily="2" charset="2"/>
              <a:buNone/>
            </a:pPr>
            <a:fld id="{6846A73F-69EC-4890-BB79-8237549F9E60}" type="slidenum">
              <a:rPr lang="en-US" smtClean="0">
                <a:latin typeface="Times New Roman" pitchFamily="18" charset="0"/>
                <a:ea typeface="Arial Unicode MS" pitchFamily="34" charset="-128"/>
                <a:cs typeface="Arial Unicode MS" pitchFamily="34" charset="-128"/>
              </a:rPr>
              <a:pPr>
                <a:buFont typeface="Wingdings" pitchFamily="2" charset="2"/>
                <a:buNone/>
              </a:pPr>
              <a:t>38</a:t>
            </a:fld>
            <a:endParaRPr lang="en-US" smtClean="0">
              <a:latin typeface="Times New Roman" pitchFamily="18" charset="0"/>
              <a:ea typeface="Arial Unicode MS" pitchFamily="34" charset="-128"/>
              <a:cs typeface="Arial Unicode MS" pitchFamily="34" charset="-128"/>
            </a:endParaRPr>
          </a:p>
        </p:txBody>
      </p:sp>
      <p:sp>
        <p:nvSpPr>
          <p:cNvPr id="49155" name="Rectangle 1"/>
          <p:cNvSpPr>
            <a:spLocks noGrp="1" noRot="1" noChangeAspect="1" noChangeArrowheads="1" noTextEdit="1"/>
          </p:cNvSpPr>
          <p:nvPr>
            <p:ph type="sldImg"/>
          </p:nvPr>
        </p:nvSpPr>
        <p:spPr>
          <a:xfrm>
            <a:off x="1143000" y="685800"/>
            <a:ext cx="4572000" cy="3429000"/>
          </a:xfrm>
          <a:ln/>
        </p:spPr>
      </p:sp>
      <p:sp>
        <p:nvSpPr>
          <p:cNvPr id="49156" name="Rectangle 2"/>
          <p:cNvSpPr>
            <a:spLocks noGrp="1" noChangeArrowheads="1"/>
          </p:cNvSpPr>
          <p:nvPr>
            <p:ph type="body" idx="1"/>
          </p:nvPr>
        </p:nvSpPr>
        <p:spPr>
          <a:xfrm>
            <a:off x="685800" y="4343400"/>
            <a:ext cx="5486400" cy="4114800"/>
          </a:xfrm>
          <a:noFill/>
          <a:ln/>
        </p:spPr>
        <p:txBody>
          <a:bodyPr wrap="none" anchor="ctr"/>
          <a:lstStyle/>
          <a:p>
            <a:endParaRPr lang="en-US" dirty="0"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50178" name="Rectangle 7"/>
          <p:cNvSpPr>
            <a:spLocks noGrp="1" noChangeArrowheads="1"/>
          </p:cNvSpPr>
          <p:nvPr>
            <p:ph type="sldNum" sz="quarter"/>
          </p:nvPr>
        </p:nvSpPr>
        <p:spPr>
          <a:noFill/>
        </p:spPr>
        <p:txBody>
          <a:bodyPr/>
          <a:lstStyle/>
          <a:p>
            <a:pPr>
              <a:buFont typeface="Wingdings" pitchFamily="2" charset="2"/>
              <a:buNone/>
            </a:pPr>
            <a:fld id="{BA04426C-FB13-436B-BA17-54BB50C726D4}" type="slidenum">
              <a:rPr lang="en-US" smtClean="0">
                <a:latin typeface="Times New Roman" pitchFamily="18" charset="0"/>
                <a:ea typeface="Arial Unicode MS" pitchFamily="34" charset="-128"/>
                <a:cs typeface="Arial Unicode MS" pitchFamily="34" charset="-128"/>
              </a:rPr>
              <a:pPr>
                <a:buFont typeface="Wingdings" pitchFamily="2" charset="2"/>
                <a:buNone/>
              </a:pPr>
              <a:t>39</a:t>
            </a:fld>
            <a:endParaRPr lang="en-US" smtClean="0">
              <a:latin typeface="Times New Roman" pitchFamily="18" charset="0"/>
              <a:ea typeface="Arial Unicode MS" pitchFamily="34" charset="-128"/>
              <a:cs typeface="Arial Unicode MS" pitchFamily="34" charset="-128"/>
            </a:endParaRPr>
          </a:p>
        </p:txBody>
      </p:sp>
      <p:sp>
        <p:nvSpPr>
          <p:cNvPr id="50179" name="Rectangle 1"/>
          <p:cNvSpPr>
            <a:spLocks noGrp="1" noRot="1" noChangeAspect="1" noChangeArrowheads="1" noTextEdit="1"/>
          </p:cNvSpPr>
          <p:nvPr>
            <p:ph type="sldImg"/>
          </p:nvPr>
        </p:nvSpPr>
        <p:spPr>
          <a:xfrm>
            <a:off x="1143000" y="685800"/>
            <a:ext cx="4572000" cy="3429000"/>
          </a:xfrm>
          <a:ln/>
        </p:spPr>
      </p:sp>
      <p:sp>
        <p:nvSpPr>
          <p:cNvPr id="50180"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Android</a:t>
            </a:r>
            <a:r>
              <a:rPr lang="en-US" baseline="0" dirty="0" smtClean="0"/>
              <a:t> is the most popular, followed by </a:t>
            </a:r>
            <a:r>
              <a:rPr lang="en-US" baseline="0" dirty="0" err="1" smtClean="0"/>
              <a:t>iOS</a:t>
            </a:r>
            <a:r>
              <a:rPr lang="en-US" baseline="0" dirty="0" smtClean="0"/>
              <a:t>. Diff In the </a:t>
            </a:r>
            <a:r>
              <a:rPr lang="en-US" baseline="0" dirty="0" err="1" smtClean="0"/>
              <a:t>mkt</a:t>
            </a:r>
            <a:r>
              <a:rPr lang="en-US" baseline="0" dirty="0" smtClean="0"/>
              <a:t> share in last one year, tells the popularity for android &amp;</a:t>
            </a:r>
            <a:r>
              <a:rPr lang="en-US" baseline="0" dirty="0" err="1" smtClean="0"/>
              <a:t>iOS</a:t>
            </a:r>
            <a:r>
              <a:rPr lang="en-US" baseline="0" dirty="0" smtClean="0"/>
              <a:t>.</a:t>
            </a:r>
          </a:p>
          <a:p>
            <a:endParaRPr lang="en-US" baseline="0" dirty="0" smtClean="0"/>
          </a:p>
          <a:p>
            <a:r>
              <a:rPr lang="en-US" baseline="0" dirty="0" err="1" smtClean="0"/>
              <a:t>Malwaretargetting</a:t>
            </a:r>
            <a:r>
              <a:rPr lang="en-US" baseline="0" dirty="0" smtClean="0"/>
              <a:t> Android the most, increased usage may be the motivation.</a:t>
            </a:r>
            <a:endParaRPr lang="en-US" dirty="0"/>
          </a:p>
        </p:txBody>
      </p:sp>
      <p:sp>
        <p:nvSpPr>
          <p:cNvPr id="4" name="Slide Number Placeholder 3"/>
          <p:cNvSpPr>
            <a:spLocks noGrp="1"/>
          </p:cNvSpPr>
          <p:nvPr>
            <p:ph type="sldNum" idx="10"/>
          </p:nvPr>
        </p:nvSpPr>
        <p:spPr/>
        <p:txBody>
          <a:bodyPr/>
          <a:lstStyle/>
          <a:p>
            <a:pPr>
              <a:defRPr/>
            </a:pPr>
            <a:fld id="{0DB53B1C-0DDC-4760-BD2A-86082CC5EDC1}"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r>
              <a:rPr lang="en-US" dirty="0" smtClean="0">
                <a:latin typeface="Times New Roman" pitchFamily="18" charset="0"/>
              </a:rPr>
              <a:t>Windows- less friendly,</a:t>
            </a:r>
            <a:r>
              <a:rPr lang="en-US" baseline="0" dirty="0" smtClean="0">
                <a:latin typeface="Times New Roman" pitchFamily="18" charset="0"/>
              </a:rPr>
              <a:t> more secure</a:t>
            </a:r>
            <a:endParaRPr lang="en-US" dirty="0" smtClean="0">
              <a:latin typeface="Times New Roman" pitchFamily="18" charset="0"/>
            </a:endParaRPr>
          </a:p>
        </p:txBody>
      </p:sp>
      <p:sp>
        <p:nvSpPr>
          <p:cNvPr id="40964" name="Slide Number Placeholder 3"/>
          <p:cNvSpPr>
            <a:spLocks noGrp="1"/>
          </p:cNvSpPr>
          <p:nvPr>
            <p:ph type="sldNum" sz="quarter"/>
          </p:nvPr>
        </p:nvSpPr>
        <p:spPr>
          <a:noFill/>
        </p:spPr>
        <p:txBody>
          <a:bodyPr/>
          <a:lstStyle/>
          <a:p>
            <a:pPr>
              <a:buFont typeface="Wingdings" pitchFamily="2" charset="2"/>
              <a:buNone/>
            </a:pPr>
            <a:fld id="{C5902727-CC51-4E11-8426-8806751A2EDE}" type="slidenum">
              <a:rPr lang="en-US" smtClean="0">
                <a:latin typeface="Times New Roman" pitchFamily="18" charset="0"/>
                <a:ea typeface="Arial Unicode MS" pitchFamily="34" charset="-128"/>
                <a:cs typeface="Arial Unicode MS" pitchFamily="34" charset="-128"/>
              </a:rPr>
              <a:pPr>
                <a:buFont typeface="Wingdings" pitchFamily="2" charset="2"/>
                <a:buNone/>
              </a:pPr>
              <a:t>4</a:t>
            </a:fld>
            <a:endParaRPr lang="en-US" smtClean="0">
              <a:latin typeface="Times New Roman" pitchFamily="18" charset="0"/>
              <a:ea typeface="Arial Unicode MS" pitchFamily="34" charset="-128"/>
              <a:cs typeface="Arial Unicode MS"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a:t>
            </a:r>
            <a:r>
              <a:rPr lang="en-US" baseline="0" dirty="0" err="1" smtClean="0"/>
              <a:t>ppt</a:t>
            </a:r>
            <a:r>
              <a:rPr lang="en-US" baseline="0" dirty="0" smtClean="0"/>
              <a:t> focuses </a:t>
            </a:r>
            <a:r>
              <a:rPr lang="en-US" dirty="0" smtClean="0"/>
              <a:t>only HTTP channel</a:t>
            </a:r>
            <a:endParaRPr lang="en-US" dirty="0"/>
          </a:p>
        </p:txBody>
      </p:sp>
      <p:sp>
        <p:nvSpPr>
          <p:cNvPr id="4" name="Slide Number Placeholder 3"/>
          <p:cNvSpPr>
            <a:spLocks noGrp="1"/>
          </p:cNvSpPr>
          <p:nvPr>
            <p:ph type="sldNum" idx="10"/>
          </p:nvPr>
        </p:nvSpPr>
        <p:spPr/>
        <p:txBody>
          <a:bodyPr/>
          <a:lstStyle/>
          <a:p>
            <a:pPr>
              <a:defRPr/>
            </a:pPr>
            <a:fld id="{0DB53B1C-0DDC-4760-BD2A-86082CC5EDC1}"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Same- storage, </a:t>
            </a:r>
            <a:r>
              <a:rPr lang="en-US" dirty="0" err="1" smtClean="0"/>
              <a:t>hardcoded</a:t>
            </a:r>
            <a:endParaRPr lang="en-US" dirty="0" smtClean="0"/>
          </a:p>
          <a:p>
            <a:r>
              <a:rPr lang="en-US" dirty="0" smtClean="0"/>
              <a:t>Diff- </a:t>
            </a:r>
            <a:r>
              <a:rPr lang="en-US" dirty="0" err="1" smtClean="0"/>
              <a:t>malwares</a:t>
            </a:r>
            <a:r>
              <a:rPr lang="en-US" dirty="0" smtClean="0"/>
              <a:t>, </a:t>
            </a:r>
            <a:r>
              <a:rPr lang="en-US" dirty="0" err="1" smtClean="0"/>
              <a:t>url</a:t>
            </a:r>
            <a:r>
              <a:rPr lang="en-US" dirty="0" smtClean="0"/>
              <a:t> schemes, </a:t>
            </a:r>
            <a:r>
              <a:rPr lang="en-US" dirty="0" err="1" smtClean="0"/>
              <a:t>backgrounding</a:t>
            </a:r>
            <a:endParaRPr lang="en-US" dirty="0"/>
          </a:p>
        </p:txBody>
      </p:sp>
      <p:sp>
        <p:nvSpPr>
          <p:cNvPr id="4" name="Slide Number Placeholder 3"/>
          <p:cNvSpPr>
            <a:spLocks noGrp="1"/>
          </p:cNvSpPr>
          <p:nvPr>
            <p:ph type="sldNum" idx="10"/>
          </p:nvPr>
        </p:nvSpPr>
        <p:spPr/>
        <p:txBody>
          <a:bodyPr/>
          <a:lstStyle/>
          <a:p>
            <a:pPr>
              <a:defRPr/>
            </a:pPr>
            <a:fld id="{0DB53B1C-0DDC-4760-BD2A-86082CC5EDC1}"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//backdoor?</a:t>
            </a:r>
            <a:endParaRPr lang="en-US" dirty="0"/>
          </a:p>
        </p:txBody>
      </p:sp>
      <p:sp>
        <p:nvSpPr>
          <p:cNvPr id="4" name="Slide Number Placeholder 3"/>
          <p:cNvSpPr>
            <a:spLocks noGrp="1"/>
          </p:cNvSpPr>
          <p:nvPr>
            <p:ph type="sldNum" idx="10"/>
          </p:nvPr>
        </p:nvSpPr>
        <p:spPr/>
        <p:txBody>
          <a:bodyPr/>
          <a:lstStyle/>
          <a:p>
            <a:pPr>
              <a:defRPr/>
            </a:pPr>
            <a:fld id="{0DB53B1C-0DDC-4760-BD2A-86082CC5EDC1}" type="slidenum">
              <a:rPr lang="en-US" smtClean="0"/>
              <a:pPr>
                <a:defRPr/>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41986" name="Rectangle 7"/>
          <p:cNvSpPr>
            <a:spLocks noGrp="1" noChangeArrowheads="1"/>
          </p:cNvSpPr>
          <p:nvPr>
            <p:ph type="sldNum" sz="quarter"/>
          </p:nvPr>
        </p:nvSpPr>
        <p:spPr>
          <a:noFill/>
        </p:spPr>
        <p:txBody>
          <a:bodyPr/>
          <a:lstStyle/>
          <a:p>
            <a:pPr>
              <a:buFont typeface="Wingdings" pitchFamily="2" charset="2"/>
              <a:buNone/>
            </a:pPr>
            <a:fld id="{F88E10F4-65C1-4027-8752-565143ECCE4B}" type="slidenum">
              <a:rPr lang="en-US" smtClean="0">
                <a:latin typeface="Times New Roman" pitchFamily="18" charset="0"/>
                <a:ea typeface="Arial Unicode MS" pitchFamily="34" charset="-128"/>
                <a:cs typeface="Arial Unicode MS" pitchFamily="34" charset="-128"/>
              </a:rPr>
              <a:pPr>
                <a:buFont typeface="Wingdings" pitchFamily="2" charset="2"/>
                <a:buNone/>
              </a:pPr>
              <a:t>11</a:t>
            </a:fld>
            <a:endParaRPr lang="en-US" smtClean="0">
              <a:latin typeface="Times New Roman" pitchFamily="18" charset="0"/>
              <a:ea typeface="Arial Unicode MS" pitchFamily="34" charset="-128"/>
              <a:cs typeface="Arial Unicode MS" pitchFamily="34" charset="-128"/>
            </a:endParaRPr>
          </a:p>
        </p:txBody>
      </p:sp>
      <p:sp>
        <p:nvSpPr>
          <p:cNvPr id="41987" name="Rectangle 1"/>
          <p:cNvSpPr>
            <a:spLocks noGrp="1" noRot="1" noChangeAspect="1" noChangeArrowheads="1" noTextEdit="1"/>
          </p:cNvSpPr>
          <p:nvPr>
            <p:ph type="sldImg"/>
          </p:nvPr>
        </p:nvSpPr>
        <p:spPr>
          <a:xfrm>
            <a:off x="1143000" y="685800"/>
            <a:ext cx="4572000" cy="3429000"/>
          </a:xfrm>
          <a:ln/>
        </p:spPr>
      </p:sp>
      <p:sp>
        <p:nvSpPr>
          <p:cNvPr id="41988"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Broadcast Receiver</a:t>
            </a:r>
            <a:endParaRPr lang="en-US" dirty="0"/>
          </a:p>
        </p:txBody>
      </p:sp>
      <p:sp>
        <p:nvSpPr>
          <p:cNvPr id="4" name="Slide Number Placeholder 3"/>
          <p:cNvSpPr>
            <a:spLocks noGrp="1"/>
          </p:cNvSpPr>
          <p:nvPr>
            <p:ph type="sldNum" idx="10"/>
          </p:nvPr>
        </p:nvSpPr>
        <p:spPr/>
        <p:txBody>
          <a:bodyPr/>
          <a:lstStyle/>
          <a:p>
            <a:pPr>
              <a:defRPr/>
            </a:pPr>
            <a:fld id="{0DB53B1C-0DDC-4760-BD2A-86082CC5EDC1}" type="slidenum">
              <a:rPr lang="en-US" smtClean="0"/>
              <a:pPr>
                <a:defRPr/>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idx="10"/>
          </p:nvPr>
        </p:nvSpPr>
        <p:spPr>
          <a:ln/>
        </p:spPr>
        <p:txBody>
          <a:bodyPr/>
          <a:lstStyle>
            <a:lvl1pPr>
              <a:defRPr/>
            </a:lvl1pPr>
          </a:lstStyle>
          <a:p>
            <a:pPr>
              <a:defRPr/>
            </a:pPr>
            <a:fld id="{D0051A4F-B266-418A-8D5A-C492E2E79AA5}" type="slidenum">
              <a:rPr lang="de-DE"/>
              <a:pPr>
                <a:defRPr/>
              </a:pPr>
              <a:t>‹#›</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idx="10"/>
          </p:nvPr>
        </p:nvSpPr>
        <p:spPr>
          <a:ln/>
        </p:spPr>
        <p:txBody>
          <a:bodyPr/>
          <a:lstStyle>
            <a:lvl1pPr>
              <a:defRPr/>
            </a:lvl1pPr>
          </a:lstStyle>
          <a:p>
            <a:pPr>
              <a:defRPr/>
            </a:pPr>
            <a:fld id="{89606E1E-736E-4DB9-81AE-3C2B48B3D286}" type="slidenum">
              <a:rPr lang="de-DE"/>
              <a:pPr>
                <a:defRPr/>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6850"/>
            <a:ext cx="2055813" cy="5927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6850"/>
            <a:ext cx="6019800" cy="5927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idx="10"/>
          </p:nvPr>
        </p:nvSpPr>
        <p:spPr>
          <a:ln/>
        </p:spPr>
        <p:txBody>
          <a:bodyPr/>
          <a:lstStyle>
            <a:lvl1pPr>
              <a:defRPr/>
            </a:lvl1pPr>
          </a:lstStyle>
          <a:p>
            <a:pPr>
              <a:defRPr/>
            </a:pPr>
            <a:fld id="{74317B04-4F6B-4646-85E0-23CA3C87FF27}" type="slidenum">
              <a:rPr lang="de-DE"/>
              <a:pPr>
                <a:defRPr/>
              </a:pPr>
              <a:t>‹#›</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3"/>
          <p:cNvSpPr>
            <a:spLocks noGrp="1"/>
          </p:cNvSpPr>
          <p:nvPr>
            <p:ph type="sldNum" idx="10"/>
          </p:nvPr>
        </p:nvSpPr>
        <p:spPr/>
        <p:txBody>
          <a:bodyPr/>
          <a:lstStyle>
            <a:lvl1pPr>
              <a:defRPr/>
            </a:lvl1pPr>
          </a:lstStyle>
          <a:p>
            <a:pPr>
              <a:defRPr/>
            </a:pPr>
            <a:fld id="{3BA2ADC3-F89F-4FC8-9F5A-22A8288466A5}" type="slidenum">
              <a:rPr lang="de-DE"/>
              <a:pPr>
                <a:defRPr/>
              </a:pPr>
              <a:t>‹#›</a:t>
            </a:fld>
            <a:endParaRPr lang="de-D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762000"/>
            <a:ext cx="2170113" cy="53673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0"/>
            <a:ext cx="6362700" cy="5367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276600" y="762000"/>
            <a:ext cx="5865813" cy="1903413"/>
          </a:xfrm>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idx="10"/>
          </p:nvPr>
        </p:nvSpPr>
        <p:spPr>
          <a:ln/>
        </p:spPr>
        <p:txBody>
          <a:bodyPr/>
          <a:lstStyle>
            <a:lvl1pPr>
              <a:defRPr/>
            </a:lvl1pPr>
          </a:lstStyle>
          <a:p>
            <a:pPr>
              <a:defRPr/>
            </a:pPr>
            <a:fld id="{CE69378E-76D3-42D3-B55E-5FE71F4874A2}" type="slidenum">
              <a:rPr lang="de-DE"/>
              <a:pPr>
                <a:defRPr/>
              </a:pPr>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37013"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295400"/>
            <a:ext cx="4038600"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idx="10"/>
          </p:nvPr>
        </p:nvSpPr>
        <p:spPr>
          <a:ln/>
        </p:spPr>
        <p:txBody>
          <a:bodyPr/>
          <a:lstStyle>
            <a:lvl1pPr>
              <a:defRPr/>
            </a:lvl1pPr>
          </a:lstStyle>
          <a:p>
            <a:pPr>
              <a:defRPr/>
            </a:pPr>
            <a:fld id="{E13C053E-9D42-4204-8AF3-F71D6A4B1ED8}" type="slidenum">
              <a:rPr lang="de-DE"/>
              <a:pPr>
                <a:defRPr/>
              </a:pPr>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idx="10"/>
          </p:nvPr>
        </p:nvSpPr>
        <p:spPr>
          <a:ln/>
        </p:spPr>
        <p:txBody>
          <a:bodyPr/>
          <a:lstStyle>
            <a:lvl1pPr>
              <a:defRPr/>
            </a:lvl1pPr>
          </a:lstStyle>
          <a:p>
            <a:pPr>
              <a:defRPr/>
            </a:pPr>
            <a:fld id="{9E3C72EA-5F9D-45F7-A937-F3D3F3F5B7DC}" type="slidenum">
              <a:rPr lang="de-DE"/>
              <a:pPr>
                <a:defRPr/>
              </a:pPr>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idx="10"/>
          </p:nvPr>
        </p:nvSpPr>
        <p:spPr>
          <a:ln/>
        </p:spPr>
        <p:txBody>
          <a:bodyPr/>
          <a:lstStyle>
            <a:lvl1pPr>
              <a:defRPr/>
            </a:lvl1pPr>
          </a:lstStyle>
          <a:p>
            <a:pPr>
              <a:defRPr/>
            </a:pPr>
            <a:fld id="{346D9204-042D-4612-80AE-0471B5D7FAD3}" type="slidenum">
              <a:rPr lang="de-DE"/>
              <a:pPr>
                <a:defRPr/>
              </a:pPr>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idx="10"/>
          </p:nvPr>
        </p:nvSpPr>
        <p:spPr>
          <a:ln/>
        </p:spPr>
        <p:txBody>
          <a:bodyPr/>
          <a:lstStyle>
            <a:lvl1pPr>
              <a:defRPr/>
            </a:lvl1pPr>
          </a:lstStyle>
          <a:p>
            <a:pPr>
              <a:defRPr/>
            </a:pPr>
            <a:fld id="{4EF46EDA-29F1-4556-B25F-8DB681F122FB}" type="slidenum">
              <a:rPr lang="de-DE"/>
              <a:pPr>
                <a:defRPr/>
              </a:pPr>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idx="10"/>
          </p:nvPr>
        </p:nvSpPr>
        <p:spPr>
          <a:ln/>
        </p:spPr>
        <p:txBody>
          <a:bodyPr/>
          <a:lstStyle>
            <a:lvl1pPr>
              <a:defRPr/>
            </a:lvl1pPr>
          </a:lstStyle>
          <a:p>
            <a:pPr>
              <a:defRPr/>
            </a:pPr>
            <a:fld id="{F857499F-E84E-4BF6-AA56-61DFAE347366}" type="slidenum">
              <a:rPr lang="de-DE"/>
              <a:pPr>
                <a:defRPr/>
              </a:p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idx="10"/>
          </p:nvPr>
        </p:nvSpPr>
        <p:spPr>
          <a:ln/>
        </p:spPr>
        <p:txBody>
          <a:bodyPr/>
          <a:lstStyle>
            <a:lvl1pPr>
              <a:defRPr/>
            </a:lvl1pPr>
          </a:lstStyle>
          <a:p>
            <a:pPr>
              <a:defRPr/>
            </a:pPr>
            <a:fld id="{689EEE10-1ADE-44D6-AE61-DEA266CB3138}" type="slidenum">
              <a:rPr lang="de-DE"/>
              <a:pPr>
                <a:defRPr/>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4" Type="http://schemas.openxmlformats.org/officeDocument/2006/relationships/image" Target="../media/image3.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196850"/>
            <a:ext cx="8228013" cy="946150"/>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dirty="0" err="1" smtClean="0"/>
              <a:t>Klicken</a:t>
            </a:r>
            <a:r>
              <a:rPr lang="en-GB" dirty="0" smtClean="0"/>
              <a:t> </a:t>
            </a:r>
            <a:r>
              <a:rPr lang="en-GB" dirty="0" err="1" smtClean="0"/>
              <a:t>Sie</a:t>
            </a:r>
            <a:r>
              <a:rPr lang="en-GB" dirty="0" smtClean="0"/>
              <a:t>, um das Format des </a:t>
            </a:r>
            <a:r>
              <a:rPr lang="en-GB" dirty="0" err="1" smtClean="0"/>
              <a:t>Titeltextes</a:t>
            </a:r>
            <a:r>
              <a:rPr lang="en-GB" dirty="0" smtClean="0"/>
              <a:t> </a:t>
            </a:r>
            <a:r>
              <a:rPr lang="en-GB" dirty="0" err="1" smtClean="0"/>
              <a:t>zu</a:t>
            </a:r>
            <a:r>
              <a:rPr lang="en-GB" dirty="0" smtClean="0"/>
              <a:t> </a:t>
            </a:r>
            <a:r>
              <a:rPr lang="en-GB" dirty="0" err="1" smtClean="0"/>
              <a:t>bearbeiten</a:t>
            </a:r>
            <a:endParaRPr lang="en-GB" dirty="0" smtClean="0"/>
          </a:p>
        </p:txBody>
      </p:sp>
      <p:sp>
        <p:nvSpPr>
          <p:cNvPr id="1027" name="Rectangle 2"/>
          <p:cNvSpPr>
            <a:spLocks noGrp="1" noChangeArrowheads="1"/>
          </p:cNvSpPr>
          <p:nvPr>
            <p:ph type="body" idx="1"/>
          </p:nvPr>
        </p:nvSpPr>
        <p:spPr bwMode="auto">
          <a:xfrm>
            <a:off x="457200" y="1295400"/>
            <a:ext cx="8228013" cy="482917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dirty="0" err="1" smtClean="0"/>
              <a:t>KlickenSie</a:t>
            </a:r>
            <a:r>
              <a:rPr lang="en-GB" dirty="0" smtClean="0"/>
              <a:t>, um die </a:t>
            </a:r>
            <a:r>
              <a:rPr lang="en-GB" dirty="0" err="1" smtClean="0"/>
              <a:t>Formate</a:t>
            </a:r>
            <a:r>
              <a:rPr lang="en-GB" dirty="0" smtClean="0"/>
              <a:t> des </a:t>
            </a:r>
            <a:r>
              <a:rPr lang="en-GB" dirty="0" err="1" smtClean="0"/>
              <a:t>Gliederungstexteszubearbeiten</a:t>
            </a:r>
            <a:endParaRPr lang="en-GB" dirty="0" smtClean="0"/>
          </a:p>
          <a:p>
            <a:pPr lvl="1"/>
            <a:r>
              <a:rPr lang="en-GB" dirty="0" err="1" smtClean="0"/>
              <a:t>ZweiteGliederungsebene</a:t>
            </a:r>
            <a:endParaRPr lang="en-GB" dirty="0" smtClean="0"/>
          </a:p>
          <a:p>
            <a:pPr lvl="2"/>
            <a:r>
              <a:rPr lang="en-GB" dirty="0" err="1" smtClean="0"/>
              <a:t>DritteGliederungsebene</a:t>
            </a:r>
            <a:endParaRPr lang="en-GB" dirty="0" smtClean="0"/>
          </a:p>
          <a:p>
            <a:pPr lvl="3"/>
            <a:r>
              <a:rPr lang="en-GB" dirty="0" err="1" smtClean="0"/>
              <a:t>VierteGliederungsebene</a:t>
            </a:r>
            <a:endParaRPr lang="en-GB" dirty="0" smtClean="0"/>
          </a:p>
          <a:p>
            <a:pPr lvl="4"/>
            <a:r>
              <a:rPr lang="en-GB" dirty="0" err="1" smtClean="0"/>
              <a:t>FünfteGliederungsebene</a:t>
            </a:r>
            <a:endParaRPr lang="en-GB" dirty="0" smtClean="0"/>
          </a:p>
          <a:p>
            <a:pPr lvl="4"/>
            <a:r>
              <a:rPr lang="en-GB" dirty="0" err="1" smtClean="0"/>
              <a:t>SechsteGliederungsebene</a:t>
            </a:r>
            <a:endParaRPr lang="en-GB" dirty="0" smtClean="0"/>
          </a:p>
          <a:p>
            <a:pPr lvl="4"/>
            <a:r>
              <a:rPr lang="en-GB" dirty="0" err="1" smtClean="0"/>
              <a:t>SiebenteGliederungsebene</a:t>
            </a:r>
            <a:endParaRPr lang="en-GB" dirty="0" smtClean="0"/>
          </a:p>
          <a:p>
            <a:pPr lvl="4"/>
            <a:r>
              <a:rPr lang="en-GB" dirty="0" err="1" smtClean="0"/>
              <a:t>AchteGliederungsebene</a:t>
            </a:r>
            <a:endParaRPr lang="en-GB" dirty="0" smtClean="0"/>
          </a:p>
          <a:p>
            <a:pPr lvl="4"/>
            <a:r>
              <a:rPr lang="en-GB" dirty="0" err="1" smtClean="0"/>
              <a:t>NeunteGliederungsebene</a:t>
            </a:r>
            <a:endParaRPr lang="en-GB" dirty="0" smtClean="0"/>
          </a:p>
        </p:txBody>
      </p:sp>
      <p:sp>
        <p:nvSpPr>
          <p:cNvPr id="2" name="Rectangle 3"/>
          <p:cNvSpPr>
            <a:spLocks noChangeArrowheads="1"/>
          </p:cNvSpPr>
          <p:nvPr/>
        </p:nvSpPr>
        <p:spPr bwMode="auto">
          <a:xfrm>
            <a:off x="0" y="0"/>
            <a:ext cx="9144000" cy="152400"/>
          </a:xfrm>
          <a:prstGeom prst="rect">
            <a:avLst/>
          </a:prstGeom>
          <a:solidFill>
            <a:srgbClr val="336699"/>
          </a:solidFill>
          <a:ln w="9525">
            <a:noFill/>
            <a:round/>
            <a:headEnd/>
            <a:tailEnd/>
          </a:ln>
          <a:effectLst/>
        </p:spPr>
        <p:txBody>
          <a:bodyPr wrap="none" anchor="ctr"/>
          <a:lstStyle/>
          <a:p>
            <a:pPr>
              <a:buClr>
                <a:srgbClr val="000000"/>
              </a:buClr>
              <a:buSzPct val="100000"/>
              <a:buFont typeface="Times New Roman" pitchFamily="16" charset="0"/>
              <a:buNone/>
              <a:defRPr/>
            </a:pPr>
            <a:endParaRPr lang="en-US">
              <a:cs typeface="+mn-cs"/>
            </a:endParaRPr>
          </a:p>
        </p:txBody>
      </p:sp>
      <p:sp>
        <p:nvSpPr>
          <p:cNvPr id="1028" name="Rectangle 4"/>
          <p:cNvSpPr>
            <a:spLocks noChangeArrowheads="1"/>
          </p:cNvSpPr>
          <p:nvPr/>
        </p:nvSpPr>
        <p:spPr bwMode="auto">
          <a:xfrm>
            <a:off x="0" y="6711950"/>
            <a:ext cx="9144000" cy="152400"/>
          </a:xfrm>
          <a:prstGeom prst="rect">
            <a:avLst/>
          </a:prstGeom>
          <a:solidFill>
            <a:srgbClr val="336699"/>
          </a:solidFill>
          <a:ln w="9525">
            <a:noFill/>
            <a:round/>
            <a:headEnd/>
            <a:tailEnd/>
          </a:ln>
          <a:effectLst/>
        </p:spPr>
        <p:txBody>
          <a:bodyPr wrap="none" anchor="ctr"/>
          <a:lstStyle/>
          <a:p>
            <a:pPr>
              <a:buClr>
                <a:srgbClr val="000000"/>
              </a:buClr>
              <a:buSzPct val="100000"/>
              <a:buFont typeface="Times New Roman" pitchFamily="16" charset="0"/>
              <a:buNone/>
              <a:defRPr/>
            </a:pPr>
            <a:endParaRPr lang="en-US">
              <a:cs typeface="+mn-cs"/>
            </a:endParaRPr>
          </a:p>
        </p:txBody>
      </p:sp>
      <p:pic>
        <p:nvPicPr>
          <p:cNvPr id="1030" name="Picture 5"/>
          <p:cNvPicPr>
            <a:picLocks noChangeAspect="1" noChangeArrowheads="1"/>
          </p:cNvPicPr>
          <p:nvPr/>
        </p:nvPicPr>
        <p:blipFill>
          <a:blip r:embed="rId13"/>
          <a:srcRect/>
          <a:stretch>
            <a:fillRect/>
          </a:stretch>
        </p:blipFill>
        <p:spPr bwMode="auto">
          <a:xfrm>
            <a:off x="8077200" y="6248400"/>
            <a:ext cx="381000" cy="349250"/>
          </a:xfrm>
          <a:prstGeom prst="rect">
            <a:avLst/>
          </a:prstGeom>
          <a:noFill/>
          <a:ln w="9525">
            <a:noFill/>
            <a:round/>
            <a:headEnd/>
            <a:tailEnd/>
          </a:ln>
        </p:spPr>
      </p:pic>
      <p:sp>
        <p:nvSpPr>
          <p:cNvPr id="3" name="Rectangle 6"/>
          <p:cNvSpPr>
            <a:spLocks noGrp="1" noChangeArrowheads="1"/>
          </p:cNvSpPr>
          <p:nvPr>
            <p:ph type="sldNum"/>
          </p:nvPr>
        </p:nvSpPr>
        <p:spPr bwMode="auto">
          <a:xfrm>
            <a:off x="8585200" y="6308725"/>
            <a:ext cx="404813" cy="3667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cs typeface="Arial Unicode MS" charset="0"/>
              </a:defRPr>
            </a:lvl1pPr>
          </a:lstStyle>
          <a:p>
            <a:pPr>
              <a:defRPr/>
            </a:pPr>
            <a:fld id="{0EDB977B-6C23-4B5F-AAE4-E0E4B67BA899}" type="slidenum">
              <a:rPr lang="de-DE"/>
              <a:pPr>
                <a:defRPr/>
              </a:pPr>
              <a:t>‹#›</a:t>
            </a:fld>
            <a:endParaRPr lang="de-DE"/>
          </a:p>
        </p:txBody>
      </p:sp>
      <p:sp>
        <p:nvSpPr>
          <p:cNvPr id="1031" name="Text Box 7"/>
          <p:cNvSpPr txBox="1">
            <a:spLocks noChangeArrowheads="1"/>
          </p:cNvSpPr>
          <p:nvPr/>
        </p:nvSpPr>
        <p:spPr bwMode="auto">
          <a:xfrm>
            <a:off x="5689600" y="6270625"/>
            <a:ext cx="2387600" cy="306388"/>
          </a:xfrm>
          <a:prstGeom prst="rect">
            <a:avLst/>
          </a:prstGeom>
          <a:noFill/>
          <a:ln w="9525">
            <a:noFill/>
            <a:round/>
            <a:headEnd/>
            <a:tailEnd/>
          </a:ln>
          <a:effectLst/>
        </p:spPr>
        <p:txBody>
          <a:bodyPr lIns="90000" tIns="46800" rIns="90000" bIns="46800">
            <a:spAutoFit/>
          </a:bodyPr>
          <a:lstStyle/>
          <a:p>
            <a:pPr algn="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de-DE" sz="1400" b="1">
                <a:solidFill>
                  <a:srgbClr val="969696"/>
                </a:solidFill>
                <a:latin typeface="Tahoma" pitchFamily="32" charset="0"/>
                <a:cs typeface="+mn-cs"/>
              </a:rPr>
              <a:t>OWASP</a:t>
            </a:r>
          </a:p>
        </p:txBody>
      </p:sp>
      <p:pic>
        <p:nvPicPr>
          <p:cNvPr id="9" name="Picture 8"/>
          <p:cNvPicPr>
            <a:picLocks noChangeAspect="1"/>
          </p:cNvPicPr>
          <p:nvPr/>
        </p:nvPicPr>
        <p:blipFill>
          <a:blip r:embed="rId14"/>
          <a:stretch>
            <a:fillRect/>
          </a:stretch>
        </p:blipFill>
        <p:spPr>
          <a:xfrm>
            <a:off x="6324596" y="228600"/>
            <a:ext cx="2311404" cy="533400"/>
          </a:xfrm>
          <a:prstGeom prst="rect">
            <a:avLst/>
          </a:prstGeom>
        </p:spPr>
      </p:pic>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l" defTabSz="449263" rtl="0" eaLnBrk="0" fontAlgn="base" hangingPunct="0">
        <a:spcBef>
          <a:spcPct val="0"/>
        </a:spcBef>
        <a:spcAft>
          <a:spcPct val="0"/>
        </a:spcAft>
        <a:buClr>
          <a:srgbClr val="000000"/>
        </a:buClr>
        <a:buSzPct val="100000"/>
        <a:buFont typeface="Times New Roman" pitchFamily="18" charset="0"/>
        <a:defRPr sz="2800" b="1">
          <a:solidFill>
            <a:srgbClr val="000000"/>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8" charset="0"/>
        <a:defRPr sz="2800" b="1">
          <a:solidFill>
            <a:srgbClr val="000000"/>
          </a:solidFill>
          <a:latin typeface="Tahoma" pitchFamily="32" charset="0"/>
          <a:ea typeface="Droid Sans Fallback" charset="0"/>
          <a:cs typeface="Droid Sans Fallback" charset="0"/>
        </a:defRPr>
      </a:lvl2pPr>
      <a:lvl3pPr algn="l" defTabSz="449263" rtl="0" eaLnBrk="0" fontAlgn="base" hangingPunct="0">
        <a:spcBef>
          <a:spcPct val="0"/>
        </a:spcBef>
        <a:spcAft>
          <a:spcPct val="0"/>
        </a:spcAft>
        <a:buClr>
          <a:srgbClr val="000000"/>
        </a:buClr>
        <a:buSzPct val="100000"/>
        <a:buFont typeface="Times New Roman" pitchFamily="18" charset="0"/>
        <a:defRPr sz="2800" b="1">
          <a:solidFill>
            <a:srgbClr val="000000"/>
          </a:solidFill>
          <a:latin typeface="Tahoma" pitchFamily="32" charset="0"/>
          <a:ea typeface="Droid Sans Fallback" charset="0"/>
          <a:cs typeface="Droid Sans Fallback" charset="0"/>
        </a:defRPr>
      </a:lvl3pPr>
      <a:lvl4pPr algn="l" defTabSz="449263" rtl="0" eaLnBrk="0" fontAlgn="base" hangingPunct="0">
        <a:spcBef>
          <a:spcPct val="0"/>
        </a:spcBef>
        <a:spcAft>
          <a:spcPct val="0"/>
        </a:spcAft>
        <a:buClr>
          <a:srgbClr val="000000"/>
        </a:buClr>
        <a:buSzPct val="100000"/>
        <a:buFont typeface="Times New Roman" pitchFamily="18" charset="0"/>
        <a:defRPr sz="2800" b="1">
          <a:solidFill>
            <a:srgbClr val="000000"/>
          </a:solidFill>
          <a:latin typeface="Tahoma" pitchFamily="32" charset="0"/>
          <a:ea typeface="Droid Sans Fallback" charset="0"/>
          <a:cs typeface="Droid Sans Fallback" charset="0"/>
        </a:defRPr>
      </a:lvl4pPr>
      <a:lvl5pPr algn="l" defTabSz="449263" rtl="0" eaLnBrk="0" fontAlgn="base" hangingPunct="0">
        <a:spcBef>
          <a:spcPct val="0"/>
        </a:spcBef>
        <a:spcAft>
          <a:spcPct val="0"/>
        </a:spcAft>
        <a:buClr>
          <a:srgbClr val="000000"/>
        </a:buClr>
        <a:buSzPct val="100000"/>
        <a:buFont typeface="Times New Roman" pitchFamily="18" charset="0"/>
        <a:defRPr sz="2800" b="1">
          <a:solidFill>
            <a:srgbClr val="000000"/>
          </a:solidFill>
          <a:latin typeface="Tahoma" pitchFamily="32" charset="0"/>
          <a:ea typeface="Droid Sans Fallback" charset="0"/>
          <a:cs typeface="Droid Sans Fallback" charset="0"/>
        </a:defRPr>
      </a:lvl5pPr>
      <a:lvl6pPr marL="2514600" indent="-228600" algn="l" defTabSz="449263" rtl="0" fontAlgn="base">
        <a:spcBef>
          <a:spcPct val="0"/>
        </a:spcBef>
        <a:spcAft>
          <a:spcPct val="0"/>
        </a:spcAft>
        <a:buClr>
          <a:srgbClr val="000000"/>
        </a:buClr>
        <a:buSzPct val="100000"/>
        <a:buFont typeface="Times New Roman" pitchFamily="16" charset="0"/>
        <a:defRPr sz="2800" b="1">
          <a:solidFill>
            <a:srgbClr val="000000"/>
          </a:solidFill>
          <a:latin typeface="Tahoma" pitchFamily="32" charset="0"/>
          <a:ea typeface="Droid Sans Fallback" charset="0"/>
          <a:cs typeface="Droid Sans Fallback" charset="0"/>
        </a:defRPr>
      </a:lvl6pPr>
      <a:lvl7pPr marL="2971800" indent="-228600" algn="l" defTabSz="449263" rtl="0" fontAlgn="base">
        <a:spcBef>
          <a:spcPct val="0"/>
        </a:spcBef>
        <a:spcAft>
          <a:spcPct val="0"/>
        </a:spcAft>
        <a:buClr>
          <a:srgbClr val="000000"/>
        </a:buClr>
        <a:buSzPct val="100000"/>
        <a:buFont typeface="Times New Roman" pitchFamily="16" charset="0"/>
        <a:defRPr sz="2800" b="1">
          <a:solidFill>
            <a:srgbClr val="000000"/>
          </a:solidFill>
          <a:latin typeface="Tahoma" pitchFamily="32" charset="0"/>
          <a:ea typeface="Droid Sans Fallback" charset="0"/>
          <a:cs typeface="Droid Sans Fallback" charset="0"/>
        </a:defRPr>
      </a:lvl7pPr>
      <a:lvl8pPr marL="3429000" indent="-228600" algn="l" defTabSz="449263" rtl="0" fontAlgn="base">
        <a:spcBef>
          <a:spcPct val="0"/>
        </a:spcBef>
        <a:spcAft>
          <a:spcPct val="0"/>
        </a:spcAft>
        <a:buClr>
          <a:srgbClr val="000000"/>
        </a:buClr>
        <a:buSzPct val="100000"/>
        <a:buFont typeface="Times New Roman" pitchFamily="16" charset="0"/>
        <a:defRPr sz="2800" b="1">
          <a:solidFill>
            <a:srgbClr val="000000"/>
          </a:solidFill>
          <a:latin typeface="Tahoma" pitchFamily="32" charset="0"/>
          <a:ea typeface="Droid Sans Fallback" charset="0"/>
          <a:cs typeface="Droid Sans Fallback" charset="0"/>
        </a:defRPr>
      </a:lvl8pPr>
      <a:lvl9pPr marL="3886200" indent="-228600" algn="l" defTabSz="449263" rtl="0" fontAlgn="base">
        <a:spcBef>
          <a:spcPct val="0"/>
        </a:spcBef>
        <a:spcAft>
          <a:spcPct val="0"/>
        </a:spcAft>
        <a:buClr>
          <a:srgbClr val="000000"/>
        </a:buClr>
        <a:buSzPct val="100000"/>
        <a:buFont typeface="Times New Roman" pitchFamily="16" charset="0"/>
        <a:defRPr sz="2800" b="1">
          <a:solidFill>
            <a:srgbClr val="000000"/>
          </a:solidFill>
          <a:latin typeface="Tahoma" pitchFamily="32" charset="0"/>
          <a:ea typeface="Droid Sans Fallback" charset="0"/>
          <a:cs typeface="Droid Sans Fallback" charset="0"/>
        </a:defRPr>
      </a:lvl9pPr>
    </p:titleStyle>
    <p:bodyStyle>
      <a:lvl1pPr marL="342900" indent="-342900" algn="l" defTabSz="449263" rtl="0" eaLnBrk="0" fontAlgn="base" hangingPunct="0">
        <a:spcBef>
          <a:spcPts val="700"/>
        </a:spcBef>
        <a:spcAft>
          <a:spcPct val="0"/>
        </a:spcAft>
        <a:buClr>
          <a:srgbClr val="000000"/>
        </a:buClr>
        <a:buSzPct val="100000"/>
        <a:buFont typeface="Times New Roman" pitchFamily="18" charset="0"/>
        <a:buChar char="•"/>
        <a:defRPr sz="2800">
          <a:solidFill>
            <a:srgbClr val="000000"/>
          </a:solidFill>
          <a:latin typeface="+mn-lt"/>
          <a:ea typeface="+mn-ea"/>
          <a:cs typeface="+mn-cs"/>
        </a:defRPr>
      </a:lvl1pPr>
      <a:lvl2pPr marL="742950" indent="-285750" algn="l" defTabSz="449263" rtl="0" eaLnBrk="0" fontAlgn="base" hangingPunct="0">
        <a:spcBef>
          <a:spcPts val="600"/>
        </a:spcBef>
        <a:spcAft>
          <a:spcPct val="0"/>
        </a:spcAft>
        <a:buClr>
          <a:srgbClr val="000000"/>
        </a:buClr>
        <a:buSzPct val="100000"/>
        <a:buFont typeface="Times New Roman" pitchFamily="18" charset="0"/>
        <a:buChar char="–"/>
        <a:defRPr sz="2400">
          <a:solidFill>
            <a:srgbClr val="000000"/>
          </a:solidFill>
          <a:latin typeface="+mn-lt"/>
          <a:ea typeface="+mn-ea"/>
          <a:cs typeface="+mn-cs"/>
        </a:defRPr>
      </a:lvl2pPr>
      <a:lvl3pPr marL="1143000" indent="-228600" algn="l" defTabSz="449263" rtl="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3pPr>
      <a:lvl4pPr marL="1600200" indent="-228600" algn="l" defTabSz="449263" rtl="0" eaLnBrk="0" fontAlgn="base" hangingPunct="0">
        <a:spcBef>
          <a:spcPts val="450"/>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4pPr>
      <a:lvl5pPr marL="2057400" indent="-228600" algn="l" defTabSz="449263" rtl="0" eaLnBrk="0" fontAlgn="base" hangingPunct="0">
        <a:spcBef>
          <a:spcPts val="450"/>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5pPr>
      <a:lvl6pPr marL="2514600" indent="-228600" algn="l" defTabSz="449263" rtl="0" fontAlgn="base">
        <a:spcBef>
          <a:spcPts val="450"/>
        </a:spcBef>
        <a:spcAft>
          <a:spcPct val="0"/>
        </a:spcAft>
        <a:buClr>
          <a:srgbClr val="000000"/>
        </a:buClr>
        <a:buSzPct val="100000"/>
        <a:buFont typeface="Times New Roman" pitchFamily="16" charset="0"/>
        <a:defRPr>
          <a:solidFill>
            <a:srgbClr val="000000"/>
          </a:solidFill>
          <a:latin typeface="+mn-lt"/>
          <a:ea typeface="+mn-ea"/>
          <a:cs typeface="+mn-cs"/>
        </a:defRPr>
      </a:lvl6pPr>
      <a:lvl7pPr marL="2971800" indent="-228600" algn="l" defTabSz="449263" rtl="0" fontAlgn="base">
        <a:spcBef>
          <a:spcPts val="450"/>
        </a:spcBef>
        <a:spcAft>
          <a:spcPct val="0"/>
        </a:spcAft>
        <a:buClr>
          <a:srgbClr val="000000"/>
        </a:buClr>
        <a:buSzPct val="100000"/>
        <a:buFont typeface="Times New Roman" pitchFamily="16" charset="0"/>
        <a:defRPr>
          <a:solidFill>
            <a:srgbClr val="000000"/>
          </a:solidFill>
          <a:latin typeface="+mn-lt"/>
          <a:ea typeface="+mn-ea"/>
          <a:cs typeface="+mn-cs"/>
        </a:defRPr>
      </a:lvl7pPr>
      <a:lvl8pPr marL="3429000" indent="-228600" algn="l" defTabSz="449263" rtl="0" fontAlgn="base">
        <a:spcBef>
          <a:spcPts val="450"/>
        </a:spcBef>
        <a:spcAft>
          <a:spcPct val="0"/>
        </a:spcAft>
        <a:buClr>
          <a:srgbClr val="000000"/>
        </a:buClr>
        <a:buSzPct val="100000"/>
        <a:buFont typeface="Times New Roman" pitchFamily="16" charset="0"/>
        <a:defRPr>
          <a:solidFill>
            <a:srgbClr val="000000"/>
          </a:solidFill>
          <a:latin typeface="+mn-lt"/>
          <a:ea typeface="+mn-ea"/>
          <a:cs typeface="+mn-cs"/>
        </a:defRPr>
      </a:lvl8pPr>
      <a:lvl9pPr marL="3886200" indent="-228600" algn="l" defTabSz="449263" rtl="0" fontAlgn="base">
        <a:spcBef>
          <a:spcPts val="450"/>
        </a:spcBef>
        <a:spcAft>
          <a:spcPct val="0"/>
        </a:spcAft>
        <a:buClr>
          <a:srgbClr val="000000"/>
        </a:buClr>
        <a:buSzPct val="100000"/>
        <a:buFont typeface="Times New Roman" pitchFamily="16" charset="0"/>
        <a:defRPr>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1447800" y="762000"/>
            <a:ext cx="7696200" cy="4953000"/>
          </a:xfrm>
          <a:prstGeom prst="rect">
            <a:avLst/>
          </a:prstGeom>
          <a:solidFill>
            <a:srgbClr val="EAEAEA"/>
          </a:solidFill>
          <a:ln w="9525">
            <a:noFill/>
            <a:round/>
            <a:headEnd/>
            <a:tailEnd/>
          </a:ln>
          <a:effectLst/>
        </p:spPr>
        <p:txBody>
          <a:bodyPr wrap="none" anchor="ctr"/>
          <a:lstStyle/>
          <a:p>
            <a:pPr>
              <a:buClr>
                <a:srgbClr val="000000"/>
              </a:buClr>
              <a:buSzPct val="100000"/>
              <a:buFont typeface="Times New Roman" pitchFamily="16" charset="0"/>
              <a:buNone/>
              <a:defRPr/>
            </a:pPr>
            <a:endParaRPr lang="en-US">
              <a:cs typeface="+mn-cs"/>
            </a:endParaRPr>
          </a:p>
        </p:txBody>
      </p:sp>
      <p:sp>
        <p:nvSpPr>
          <p:cNvPr id="2051" name="Rectangle 2"/>
          <p:cNvSpPr>
            <a:spLocks noGrp="1" noChangeArrowheads="1"/>
          </p:cNvSpPr>
          <p:nvPr>
            <p:ph type="title"/>
          </p:nvPr>
        </p:nvSpPr>
        <p:spPr bwMode="auto">
          <a:xfrm>
            <a:off x="3276600" y="762000"/>
            <a:ext cx="5865813" cy="1903413"/>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smtClean="0"/>
              <a:t>Klicken Sie, um das Format des Titeltextes zu bearbeiten</a:t>
            </a:r>
          </a:p>
        </p:txBody>
      </p:sp>
      <p:sp>
        <p:nvSpPr>
          <p:cNvPr id="2" name="Rectangle 3"/>
          <p:cNvSpPr>
            <a:spLocks noChangeArrowheads="1"/>
          </p:cNvSpPr>
          <p:nvPr/>
        </p:nvSpPr>
        <p:spPr bwMode="auto">
          <a:xfrm>
            <a:off x="0" y="0"/>
            <a:ext cx="9144000" cy="609600"/>
          </a:xfrm>
          <a:prstGeom prst="rect">
            <a:avLst/>
          </a:prstGeom>
          <a:solidFill>
            <a:srgbClr val="336699"/>
          </a:solidFill>
          <a:ln w="9525">
            <a:noFill/>
            <a:round/>
            <a:headEnd/>
            <a:tailEnd/>
          </a:ln>
          <a:effectLst/>
        </p:spPr>
        <p:txBody>
          <a:bodyPr wrap="none" anchor="ctr"/>
          <a:lstStyle/>
          <a:p>
            <a:pPr>
              <a:buClr>
                <a:srgbClr val="000000"/>
              </a:buClr>
              <a:buSzPct val="100000"/>
              <a:buFont typeface="Times New Roman" pitchFamily="16" charset="0"/>
              <a:buNone/>
              <a:defRPr/>
            </a:pPr>
            <a:endParaRPr lang="en-US">
              <a:cs typeface="+mn-cs"/>
            </a:endParaRPr>
          </a:p>
        </p:txBody>
      </p:sp>
      <p:sp>
        <p:nvSpPr>
          <p:cNvPr id="2052" name="Rectangle 4"/>
          <p:cNvSpPr>
            <a:spLocks noChangeArrowheads="1"/>
          </p:cNvSpPr>
          <p:nvPr/>
        </p:nvSpPr>
        <p:spPr bwMode="auto">
          <a:xfrm>
            <a:off x="0" y="5715000"/>
            <a:ext cx="9144000" cy="1149350"/>
          </a:xfrm>
          <a:prstGeom prst="rect">
            <a:avLst/>
          </a:prstGeom>
          <a:solidFill>
            <a:srgbClr val="336699"/>
          </a:solidFill>
          <a:ln w="9525">
            <a:noFill/>
            <a:round/>
            <a:headEnd/>
            <a:tailEnd/>
          </a:ln>
          <a:effectLst/>
        </p:spPr>
        <p:txBody>
          <a:bodyPr wrap="none" anchor="ctr"/>
          <a:lstStyle/>
          <a:p>
            <a:pPr>
              <a:buClr>
                <a:srgbClr val="000000"/>
              </a:buClr>
              <a:buSzPct val="100000"/>
              <a:buFont typeface="Times New Roman" pitchFamily="16" charset="0"/>
              <a:buNone/>
              <a:defRPr/>
            </a:pPr>
            <a:endParaRPr lang="en-US">
              <a:cs typeface="+mn-cs"/>
            </a:endParaRPr>
          </a:p>
        </p:txBody>
      </p:sp>
      <p:pic>
        <p:nvPicPr>
          <p:cNvPr id="2054" name="Picture 5"/>
          <p:cNvPicPr>
            <a:picLocks noChangeAspect="1" noChangeArrowheads="1"/>
          </p:cNvPicPr>
          <p:nvPr/>
        </p:nvPicPr>
        <p:blipFill>
          <a:blip r:embed="rId14"/>
          <a:srcRect/>
          <a:stretch>
            <a:fillRect/>
          </a:stretch>
        </p:blipFill>
        <p:spPr bwMode="auto">
          <a:xfrm>
            <a:off x="1676400" y="1066800"/>
            <a:ext cx="1371600" cy="1258888"/>
          </a:xfrm>
          <a:prstGeom prst="rect">
            <a:avLst/>
          </a:prstGeom>
          <a:noFill/>
          <a:ln w="9525">
            <a:noFill/>
            <a:round/>
            <a:headEnd/>
            <a:tailEnd/>
          </a:ln>
        </p:spPr>
      </p:pic>
      <p:sp>
        <p:nvSpPr>
          <p:cNvPr id="3" name="Text Box 6"/>
          <p:cNvSpPr txBox="1">
            <a:spLocks noChangeArrowheads="1"/>
          </p:cNvSpPr>
          <p:nvPr/>
        </p:nvSpPr>
        <p:spPr bwMode="auto">
          <a:xfrm>
            <a:off x="4038600" y="5165725"/>
            <a:ext cx="4191000" cy="550863"/>
          </a:xfrm>
          <a:prstGeom prst="rect">
            <a:avLst/>
          </a:prstGeom>
          <a:noFill/>
          <a:ln w="9525">
            <a:noFill/>
            <a:round/>
            <a:headEnd/>
            <a:tailEnd/>
          </a:ln>
          <a:effectLst/>
        </p:spPr>
        <p:txBody>
          <a:bodyPr lIns="90000" tIns="46800" rIns="90000" bIns="4680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de-DE" sz="1000">
                <a:solidFill>
                  <a:srgbClr val="969696"/>
                </a:solidFill>
                <a:latin typeface="Tahoma" pitchFamily="32" charset="0"/>
                <a:cs typeface="+mn-cs"/>
              </a:rPr>
              <a:t>Copyright © The OWASP Foundation</a:t>
            </a: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de-DE" sz="1000">
                <a:solidFill>
                  <a:srgbClr val="969696"/>
                </a:solidFill>
                <a:latin typeface="Tahoma" pitchFamily="32" charset="0"/>
                <a:cs typeface="+mn-cs"/>
              </a:rPr>
              <a:t>Permission is granted to copy, distribute and/or modify this document under the terms of the OWASP License.</a:t>
            </a:r>
          </a:p>
        </p:txBody>
      </p:sp>
      <p:sp>
        <p:nvSpPr>
          <p:cNvPr id="2055" name="Rectangle 7"/>
          <p:cNvSpPr>
            <a:spLocks noChangeArrowheads="1"/>
          </p:cNvSpPr>
          <p:nvPr/>
        </p:nvSpPr>
        <p:spPr bwMode="auto">
          <a:xfrm>
            <a:off x="0" y="609600"/>
            <a:ext cx="9144000" cy="152400"/>
          </a:xfrm>
          <a:prstGeom prst="rect">
            <a:avLst/>
          </a:prstGeom>
          <a:solidFill>
            <a:srgbClr val="777777"/>
          </a:solidFill>
          <a:ln w="9525">
            <a:noFill/>
            <a:round/>
            <a:headEnd/>
            <a:tailEnd/>
          </a:ln>
          <a:effectLst/>
        </p:spPr>
        <p:txBody>
          <a:bodyPr wrap="none" anchor="ctr"/>
          <a:lstStyle/>
          <a:p>
            <a:pPr>
              <a:buClr>
                <a:srgbClr val="000000"/>
              </a:buClr>
              <a:buSzPct val="100000"/>
              <a:buFont typeface="Times New Roman" pitchFamily="16" charset="0"/>
              <a:buNone/>
              <a:defRPr/>
            </a:pPr>
            <a:endParaRPr lang="en-US">
              <a:cs typeface="+mn-cs"/>
            </a:endParaRPr>
          </a:p>
        </p:txBody>
      </p:sp>
      <p:sp>
        <p:nvSpPr>
          <p:cNvPr id="2056" name="Rectangle 8"/>
          <p:cNvSpPr>
            <a:spLocks noChangeArrowheads="1"/>
          </p:cNvSpPr>
          <p:nvPr/>
        </p:nvSpPr>
        <p:spPr bwMode="auto">
          <a:xfrm>
            <a:off x="6350" y="755650"/>
            <a:ext cx="1417638" cy="3740150"/>
          </a:xfrm>
          <a:prstGeom prst="rect">
            <a:avLst/>
          </a:prstGeom>
          <a:solidFill>
            <a:srgbClr val="003399">
              <a:alpha val="59000"/>
            </a:srgbClr>
          </a:solidFill>
          <a:ln w="9525">
            <a:noFill/>
            <a:round/>
            <a:headEnd/>
            <a:tailEnd/>
          </a:ln>
          <a:effectLst/>
        </p:spPr>
        <p:txBody>
          <a:bodyPr wrap="none" anchor="ctr"/>
          <a:lstStyle/>
          <a:p>
            <a:pPr>
              <a:buClr>
                <a:srgbClr val="000000"/>
              </a:buClr>
              <a:buSzPct val="100000"/>
              <a:buFont typeface="Times New Roman" pitchFamily="16" charset="0"/>
              <a:buNone/>
              <a:defRPr/>
            </a:pPr>
            <a:endParaRPr lang="en-US">
              <a:cs typeface="+mn-cs"/>
            </a:endParaRPr>
          </a:p>
        </p:txBody>
      </p:sp>
      <p:sp>
        <p:nvSpPr>
          <p:cNvPr id="2057" name="Rectangle 9"/>
          <p:cNvSpPr>
            <a:spLocks noChangeArrowheads="1"/>
          </p:cNvSpPr>
          <p:nvPr/>
        </p:nvSpPr>
        <p:spPr bwMode="auto">
          <a:xfrm>
            <a:off x="6350" y="5302250"/>
            <a:ext cx="1417638" cy="412750"/>
          </a:xfrm>
          <a:prstGeom prst="rect">
            <a:avLst/>
          </a:prstGeom>
          <a:gradFill rotWithShape="0">
            <a:gsLst>
              <a:gs pos="0">
                <a:srgbClr val="000000"/>
              </a:gs>
              <a:gs pos="100000">
                <a:srgbClr val="000000"/>
              </a:gs>
            </a:gsLst>
            <a:lin ang="5400000" scaled="1"/>
          </a:gradFill>
          <a:ln w="9525">
            <a:noFill/>
            <a:round/>
            <a:headEnd/>
            <a:tailEnd/>
          </a:ln>
          <a:effectLst/>
        </p:spPr>
        <p:txBody>
          <a:bodyPr wrap="none" anchor="ctr"/>
          <a:lstStyle/>
          <a:p>
            <a:pPr>
              <a:buClr>
                <a:srgbClr val="000000"/>
              </a:buClr>
              <a:buSzPct val="100000"/>
              <a:buFont typeface="Times New Roman" pitchFamily="16" charset="0"/>
              <a:buNone/>
              <a:defRPr/>
            </a:pPr>
            <a:endParaRPr lang="en-US">
              <a:cs typeface="+mn-cs"/>
            </a:endParaRPr>
          </a:p>
        </p:txBody>
      </p:sp>
      <p:sp>
        <p:nvSpPr>
          <p:cNvPr id="2058" name="Rectangle 10"/>
          <p:cNvSpPr>
            <a:spLocks noChangeArrowheads="1"/>
          </p:cNvSpPr>
          <p:nvPr/>
        </p:nvSpPr>
        <p:spPr bwMode="auto">
          <a:xfrm>
            <a:off x="6350" y="4845050"/>
            <a:ext cx="1417638" cy="565150"/>
          </a:xfrm>
          <a:prstGeom prst="rect">
            <a:avLst/>
          </a:prstGeom>
          <a:solidFill>
            <a:srgbClr val="339933">
              <a:alpha val="70999"/>
            </a:srgbClr>
          </a:solidFill>
          <a:ln w="9525">
            <a:noFill/>
            <a:round/>
            <a:headEnd/>
            <a:tailEnd/>
          </a:ln>
          <a:effectLst/>
        </p:spPr>
        <p:txBody>
          <a:bodyPr wrap="none" anchor="ctr"/>
          <a:lstStyle/>
          <a:p>
            <a:pPr>
              <a:buClr>
                <a:srgbClr val="000000"/>
              </a:buClr>
              <a:buSzPct val="100000"/>
              <a:buFont typeface="Times New Roman" pitchFamily="16" charset="0"/>
              <a:buNone/>
              <a:defRPr/>
            </a:pPr>
            <a:endParaRPr lang="en-US">
              <a:cs typeface="+mn-cs"/>
            </a:endParaRPr>
          </a:p>
        </p:txBody>
      </p:sp>
      <p:sp>
        <p:nvSpPr>
          <p:cNvPr id="2059" name="Rectangle 11"/>
          <p:cNvSpPr>
            <a:spLocks noChangeArrowheads="1"/>
          </p:cNvSpPr>
          <p:nvPr/>
        </p:nvSpPr>
        <p:spPr bwMode="auto">
          <a:xfrm>
            <a:off x="6350" y="2667000"/>
            <a:ext cx="1417638" cy="1219200"/>
          </a:xfrm>
          <a:prstGeom prst="rect">
            <a:avLst/>
          </a:prstGeom>
          <a:solidFill>
            <a:srgbClr val="003366">
              <a:alpha val="59999"/>
            </a:srgbClr>
          </a:solidFill>
          <a:ln w="9525">
            <a:noFill/>
            <a:round/>
            <a:headEnd/>
            <a:tailEnd/>
          </a:ln>
          <a:effectLst/>
        </p:spPr>
        <p:txBody>
          <a:bodyPr wrap="none" anchor="ctr"/>
          <a:lstStyle/>
          <a:p>
            <a:pPr>
              <a:buClr>
                <a:srgbClr val="000000"/>
              </a:buClr>
              <a:buSzPct val="100000"/>
              <a:buFont typeface="Times New Roman" pitchFamily="16" charset="0"/>
              <a:buNone/>
              <a:defRPr/>
            </a:pPr>
            <a:endParaRPr lang="en-US">
              <a:cs typeface="+mn-cs"/>
            </a:endParaRPr>
          </a:p>
        </p:txBody>
      </p:sp>
      <p:sp>
        <p:nvSpPr>
          <p:cNvPr id="2060" name="Rectangle 12"/>
          <p:cNvSpPr>
            <a:spLocks noChangeArrowheads="1"/>
          </p:cNvSpPr>
          <p:nvPr/>
        </p:nvSpPr>
        <p:spPr bwMode="auto">
          <a:xfrm>
            <a:off x="1452563" y="2667000"/>
            <a:ext cx="681037" cy="1219200"/>
          </a:xfrm>
          <a:prstGeom prst="rect">
            <a:avLst/>
          </a:prstGeom>
          <a:solidFill>
            <a:srgbClr val="339933">
              <a:alpha val="70999"/>
            </a:srgbClr>
          </a:solidFill>
          <a:ln w="9525">
            <a:noFill/>
            <a:round/>
            <a:headEnd/>
            <a:tailEnd/>
          </a:ln>
          <a:effectLst/>
        </p:spPr>
        <p:txBody>
          <a:bodyPr wrap="none" anchor="ctr"/>
          <a:lstStyle/>
          <a:p>
            <a:pPr>
              <a:buClr>
                <a:srgbClr val="000000"/>
              </a:buClr>
              <a:buSzPct val="100000"/>
              <a:buFont typeface="Times New Roman" pitchFamily="16" charset="0"/>
              <a:buNone/>
              <a:defRPr/>
            </a:pPr>
            <a:endParaRPr lang="en-US">
              <a:cs typeface="+mn-cs"/>
            </a:endParaRPr>
          </a:p>
        </p:txBody>
      </p:sp>
      <p:sp>
        <p:nvSpPr>
          <p:cNvPr id="2061" name="Rectangle 13"/>
          <p:cNvSpPr>
            <a:spLocks noChangeArrowheads="1"/>
          </p:cNvSpPr>
          <p:nvPr/>
        </p:nvSpPr>
        <p:spPr bwMode="auto">
          <a:xfrm>
            <a:off x="2170113" y="2667000"/>
            <a:ext cx="681037" cy="1219200"/>
          </a:xfrm>
          <a:prstGeom prst="rect">
            <a:avLst/>
          </a:prstGeom>
          <a:solidFill>
            <a:srgbClr val="339933">
              <a:alpha val="70999"/>
            </a:srgbClr>
          </a:solidFill>
          <a:ln w="9525">
            <a:noFill/>
            <a:round/>
            <a:headEnd/>
            <a:tailEnd/>
          </a:ln>
          <a:effectLst/>
        </p:spPr>
        <p:txBody>
          <a:bodyPr wrap="none" anchor="ctr"/>
          <a:lstStyle/>
          <a:p>
            <a:pPr>
              <a:buClr>
                <a:srgbClr val="000000"/>
              </a:buClr>
              <a:buSzPct val="100000"/>
              <a:buFont typeface="Times New Roman" pitchFamily="16" charset="0"/>
              <a:buNone/>
              <a:defRPr/>
            </a:pPr>
            <a:endParaRPr lang="en-US">
              <a:cs typeface="+mn-cs"/>
            </a:endParaRPr>
          </a:p>
        </p:txBody>
      </p:sp>
      <p:sp>
        <p:nvSpPr>
          <p:cNvPr id="2062" name="Rectangle 14"/>
          <p:cNvSpPr>
            <a:spLocks noChangeArrowheads="1"/>
          </p:cNvSpPr>
          <p:nvPr/>
        </p:nvSpPr>
        <p:spPr bwMode="auto">
          <a:xfrm>
            <a:off x="0" y="2641600"/>
            <a:ext cx="9144000" cy="26988"/>
          </a:xfrm>
          <a:prstGeom prst="rect">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en-US">
              <a:cs typeface="+mn-cs"/>
            </a:endParaRPr>
          </a:p>
        </p:txBody>
      </p:sp>
      <p:sp>
        <p:nvSpPr>
          <p:cNvPr id="2063" name="Text Box 15"/>
          <p:cNvSpPr txBox="1">
            <a:spLocks noChangeArrowheads="1"/>
          </p:cNvSpPr>
          <p:nvPr/>
        </p:nvSpPr>
        <p:spPr bwMode="auto">
          <a:xfrm>
            <a:off x="4038600" y="5937250"/>
            <a:ext cx="4800600" cy="520700"/>
          </a:xfrm>
          <a:prstGeom prst="rect">
            <a:avLst/>
          </a:prstGeom>
          <a:noFill/>
          <a:ln w="9525">
            <a:noFill/>
            <a:round/>
            <a:headEnd/>
            <a:tailEnd/>
          </a:ln>
          <a:effectLst/>
        </p:spPr>
        <p:txBody>
          <a:bodyPr lIns="90000" tIns="46800" rIns="90000" bIns="4680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de-DE" sz="2800" b="1">
                <a:solidFill>
                  <a:srgbClr val="EAEAEA"/>
                </a:solidFill>
                <a:latin typeface="Tahoma" pitchFamily="32" charset="0"/>
                <a:cs typeface="+mn-cs"/>
              </a:rPr>
              <a:t>The OWASP Foundation</a:t>
            </a:r>
          </a:p>
        </p:txBody>
      </p:sp>
      <p:sp>
        <p:nvSpPr>
          <p:cNvPr id="2064" name="Rectangle 16"/>
          <p:cNvSpPr>
            <a:spLocks noChangeArrowheads="1"/>
          </p:cNvSpPr>
          <p:nvPr/>
        </p:nvSpPr>
        <p:spPr bwMode="auto">
          <a:xfrm>
            <a:off x="8462963" y="2667000"/>
            <a:ext cx="681037" cy="1219200"/>
          </a:xfrm>
          <a:prstGeom prst="rect">
            <a:avLst/>
          </a:prstGeom>
          <a:solidFill>
            <a:srgbClr val="339933">
              <a:alpha val="70999"/>
            </a:srgbClr>
          </a:solidFill>
          <a:ln w="9525">
            <a:noFill/>
            <a:round/>
            <a:headEnd/>
            <a:tailEnd/>
          </a:ln>
          <a:effectLst/>
        </p:spPr>
        <p:txBody>
          <a:bodyPr wrap="none" anchor="ctr"/>
          <a:lstStyle/>
          <a:p>
            <a:pPr>
              <a:buClr>
                <a:srgbClr val="000000"/>
              </a:buClr>
              <a:buSzPct val="100000"/>
              <a:buFont typeface="Times New Roman" pitchFamily="16" charset="0"/>
              <a:buNone/>
              <a:defRPr/>
            </a:pPr>
            <a:endParaRPr lang="en-US">
              <a:cs typeface="+mn-cs"/>
            </a:endParaRPr>
          </a:p>
        </p:txBody>
      </p:sp>
      <p:sp>
        <p:nvSpPr>
          <p:cNvPr id="2065" name="Freeform 17"/>
          <p:cNvSpPr>
            <a:spLocks noChangeArrowheads="1"/>
          </p:cNvSpPr>
          <p:nvPr/>
        </p:nvSpPr>
        <p:spPr bwMode="auto">
          <a:xfrm>
            <a:off x="2705100" y="2667000"/>
            <a:ext cx="1028700" cy="1219200"/>
          </a:xfrm>
          <a:custGeom>
            <a:avLst/>
            <a:gdLst/>
            <a:ahLst/>
            <a:cxnLst>
              <a:cxn ang="0">
                <a:pos x="0" y="0"/>
              </a:cxn>
              <a:cxn ang="0">
                <a:pos x="0" y="528"/>
              </a:cxn>
              <a:cxn ang="0">
                <a:pos x="192" y="528"/>
              </a:cxn>
              <a:cxn ang="0">
                <a:pos x="452" y="260"/>
              </a:cxn>
              <a:cxn ang="0">
                <a:pos x="456" y="1"/>
              </a:cxn>
              <a:cxn ang="0">
                <a:pos x="0" y="0"/>
              </a:cxn>
            </a:cxnLst>
            <a:rect l="0" t="0" r="r" b="b"/>
            <a:pathLst>
              <a:path w="456" h="528">
                <a:moveTo>
                  <a:pt x="0" y="0"/>
                </a:moveTo>
                <a:lnTo>
                  <a:pt x="0" y="528"/>
                </a:lnTo>
                <a:lnTo>
                  <a:pt x="192" y="528"/>
                </a:lnTo>
                <a:lnTo>
                  <a:pt x="452" y="260"/>
                </a:lnTo>
                <a:lnTo>
                  <a:pt x="456" y="1"/>
                </a:lnTo>
                <a:lnTo>
                  <a:pt x="0" y="0"/>
                </a:lnTo>
                <a:close/>
              </a:path>
            </a:pathLst>
          </a:custGeom>
          <a:solidFill>
            <a:srgbClr val="339933">
              <a:alpha val="32999"/>
            </a:srgbClr>
          </a:solidFill>
          <a:ln w="9525">
            <a:noFill/>
            <a:round/>
            <a:headEnd/>
            <a:tailEnd/>
          </a:ln>
          <a:effectLst/>
        </p:spPr>
        <p:txBody>
          <a:bodyPr wrap="none" anchor="ctr"/>
          <a:lstStyle/>
          <a:p>
            <a:pPr>
              <a:buClr>
                <a:srgbClr val="000000"/>
              </a:buClr>
              <a:buSzPct val="100000"/>
              <a:buFont typeface="Times New Roman" pitchFamily="16" charset="0"/>
              <a:buNone/>
              <a:defRPr/>
            </a:pPr>
            <a:endParaRPr lang="en-US">
              <a:cs typeface="+mn-cs"/>
            </a:endParaRPr>
          </a:p>
        </p:txBody>
      </p:sp>
      <p:sp>
        <p:nvSpPr>
          <p:cNvPr id="2066" name="Freeform 18"/>
          <p:cNvSpPr>
            <a:spLocks noChangeArrowheads="1"/>
          </p:cNvSpPr>
          <p:nvPr/>
        </p:nvSpPr>
        <p:spPr bwMode="auto">
          <a:xfrm rot="10800000">
            <a:off x="7385050" y="2668588"/>
            <a:ext cx="1028700" cy="1219200"/>
          </a:xfrm>
          <a:custGeom>
            <a:avLst/>
            <a:gdLst/>
            <a:ahLst/>
            <a:cxnLst>
              <a:cxn ang="0">
                <a:pos x="0" y="0"/>
              </a:cxn>
              <a:cxn ang="0">
                <a:pos x="0" y="528"/>
              </a:cxn>
              <a:cxn ang="0">
                <a:pos x="192" y="528"/>
              </a:cxn>
              <a:cxn ang="0">
                <a:pos x="452" y="260"/>
              </a:cxn>
              <a:cxn ang="0">
                <a:pos x="456" y="1"/>
              </a:cxn>
              <a:cxn ang="0">
                <a:pos x="0" y="0"/>
              </a:cxn>
            </a:cxnLst>
            <a:rect l="0" t="0" r="r" b="b"/>
            <a:pathLst>
              <a:path w="456" h="528">
                <a:moveTo>
                  <a:pt x="0" y="0"/>
                </a:moveTo>
                <a:lnTo>
                  <a:pt x="0" y="528"/>
                </a:lnTo>
                <a:lnTo>
                  <a:pt x="192" y="528"/>
                </a:lnTo>
                <a:lnTo>
                  <a:pt x="452" y="260"/>
                </a:lnTo>
                <a:lnTo>
                  <a:pt x="456" y="1"/>
                </a:lnTo>
                <a:lnTo>
                  <a:pt x="0" y="0"/>
                </a:lnTo>
                <a:close/>
              </a:path>
            </a:pathLst>
          </a:custGeom>
          <a:solidFill>
            <a:srgbClr val="339933">
              <a:alpha val="32999"/>
            </a:srgbClr>
          </a:solidFill>
          <a:ln w="9525">
            <a:noFill/>
            <a:round/>
            <a:headEnd/>
            <a:tailEnd/>
          </a:ln>
          <a:effectLst/>
        </p:spPr>
        <p:txBody>
          <a:bodyPr wrap="none" anchor="ctr"/>
          <a:lstStyle/>
          <a:p>
            <a:pPr>
              <a:buClr>
                <a:srgbClr val="000000"/>
              </a:buClr>
              <a:buSzPct val="100000"/>
              <a:buFont typeface="Times New Roman" pitchFamily="16" charset="0"/>
              <a:buNone/>
              <a:defRPr/>
            </a:pPr>
            <a:endParaRPr lang="en-US">
              <a:cs typeface="+mn-cs"/>
            </a:endParaRPr>
          </a:p>
        </p:txBody>
      </p:sp>
      <p:sp>
        <p:nvSpPr>
          <p:cNvPr id="2067" name="Text Box 19"/>
          <p:cNvSpPr txBox="1">
            <a:spLocks noChangeArrowheads="1"/>
          </p:cNvSpPr>
          <p:nvPr/>
        </p:nvSpPr>
        <p:spPr bwMode="auto">
          <a:xfrm>
            <a:off x="1524000" y="4229100"/>
            <a:ext cx="2667000" cy="520700"/>
          </a:xfrm>
          <a:prstGeom prst="rect">
            <a:avLst/>
          </a:prstGeom>
          <a:noFill/>
          <a:ln w="9525">
            <a:noFill/>
            <a:round/>
            <a:headEnd/>
            <a:tailEnd/>
          </a:ln>
          <a:effectLst/>
        </p:spPr>
        <p:txBody>
          <a:bodyPr lIns="90000" tIns="46800" rIns="90000" bIns="4680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de-DE" sz="2800" b="1">
                <a:solidFill>
                  <a:srgbClr val="777777"/>
                </a:solidFill>
                <a:latin typeface="Tahoma" pitchFamily="32" charset="0"/>
                <a:cs typeface="+mn-cs"/>
              </a:rPr>
              <a:t>OWASP</a:t>
            </a:r>
          </a:p>
        </p:txBody>
      </p:sp>
      <p:sp>
        <p:nvSpPr>
          <p:cNvPr id="2068" name="Text Box 20"/>
          <p:cNvSpPr txBox="1">
            <a:spLocks noChangeArrowheads="1"/>
          </p:cNvSpPr>
          <p:nvPr/>
        </p:nvSpPr>
        <p:spPr bwMode="auto">
          <a:xfrm>
            <a:off x="4038600" y="6326188"/>
            <a:ext cx="4800600" cy="336550"/>
          </a:xfrm>
          <a:prstGeom prst="rect">
            <a:avLst/>
          </a:prstGeom>
          <a:noFill/>
          <a:ln w="9525">
            <a:noFill/>
            <a:round/>
            <a:headEnd/>
            <a:tailEnd/>
          </a:ln>
          <a:effectLst/>
        </p:spPr>
        <p:txBody>
          <a:bodyPr lIns="90000" tIns="46800" rIns="90000" bIns="4680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u="sng">
                <a:solidFill>
                  <a:srgbClr val="EAEAEA"/>
                </a:solidFill>
                <a:latin typeface="Tahoma" pitchFamily="32" charset="0"/>
                <a:cs typeface="+mn-cs"/>
              </a:rPr>
              <a:t>http://www.owasp.org</a:t>
            </a:r>
          </a:p>
        </p:txBody>
      </p:sp>
      <p:sp>
        <p:nvSpPr>
          <p:cNvPr id="2070" name="Rectangle 21"/>
          <p:cNvSpPr>
            <a:spLocks noGrp="1" noChangeArrowheads="1"/>
          </p:cNvSpPr>
          <p:nvPr>
            <p:ph type="body" idx="1"/>
          </p:nvPr>
        </p:nvSpPr>
        <p:spPr bwMode="auto">
          <a:xfrm>
            <a:off x="457200" y="1604963"/>
            <a:ext cx="8228013" cy="4524375"/>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en-GB" smtClean="0"/>
              <a:t>Klicken Sie, um die Formate des Gliederungstextes zu bearbeiten</a:t>
            </a:r>
          </a:p>
          <a:p>
            <a:pPr lvl="1"/>
            <a:r>
              <a:rPr lang="en-GB" smtClean="0"/>
              <a:t>Zweite Gliederungsebene</a:t>
            </a:r>
          </a:p>
          <a:p>
            <a:pPr lvl="2"/>
            <a:r>
              <a:rPr lang="en-GB" smtClean="0"/>
              <a:t>Dritte Gliederungsebene</a:t>
            </a:r>
          </a:p>
          <a:p>
            <a:pPr lvl="3"/>
            <a:r>
              <a:rPr lang="en-GB" smtClean="0"/>
              <a:t>Vierte Gliederungsebene</a:t>
            </a:r>
          </a:p>
          <a:p>
            <a:pPr lvl="4"/>
            <a:r>
              <a:rPr lang="en-GB" smtClean="0"/>
              <a:t>Fünfte Gliederungsebene</a:t>
            </a:r>
          </a:p>
          <a:p>
            <a:pPr lvl="4"/>
            <a:r>
              <a:rPr lang="en-GB" smtClean="0"/>
              <a:t>Sechste Gliederungsebene</a:t>
            </a:r>
          </a:p>
          <a:p>
            <a:pPr lvl="4"/>
            <a:r>
              <a:rPr lang="en-GB" smtClean="0"/>
              <a:t>Siebente Gliederungsebene</a:t>
            </a:r>
          </a:p>
          <a:p>
            <a:pPr lvl="4"/>
            <a:r>
              <a:rPr lang="en-GB" smtClean="0"/>
              <a:t>Achte Gliederungsebene</a:t>
            </a:r>
          </a:p>
          <a:p>
            <a:pPr lvl="4"/>
            <a:r>
              <a:rPr lang="en-GB" smtClean="0"/>
              <a:t>Neunte Gliederungsebene</a:t>
            </a:r>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 r:id="rId12"/>
  </p:sldLayoutIdLst>
  <p:txStyles>
    <p:titleStyle>
      <a:lvl1pPr algn="l" defTabSz="449263" rtl="0" eaLnBrk="0" fontAlgn="base" hangingPunct="0">
        <a:spcBef>
          <a:spcPct val="0"/>
        </a:spcBef>
        <a:spcAft>
          <a:spcPct val="0"/>
        </a:spcAft>
        <a:buClr>
          <a:srgbClr val="000000"/>
        </a:buClr>
        <a:buSzPct val="100000"/>
        <a:buFont typeface="Times New Roman" pitchFamily="18" charset="0"/>
        <a:defRPr sz="2800" b="1">
          <a:solidFill>
            <a:srgbClr val="000000"/>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8" charset="0"/>
        <a:defRPr sz="2800" b="1">
          <a:solidFill>
            <a:srgbClr val="000000"/>
          </a:solidFill>
          <a:latin typeface="Tahoma" pitchFamily="32" charset="0"/>
          <a:ea typeface="Droid Sans Fallback" charset="0"/>
          <a:cs typeface="Droid Sans Fallback" charset="0"/>
        </a:defRPr>
      </a:lvl2pPr>
      <a:lvl3pPr algn="l" defTabSz="449263" rtl="0" eaLnBrk="0" fontAlgn="base" hangingPunct="0">
        <a:spcBef>
          <a:spcPct val="0"/>
        </a:spcBef>
        <a:spcAft>
          <a:spcPct val="0"/>
        </a:spcAft>
        <a:buClr>
          <a:srgbClr val="000000"/>
        </a:buClr>
        <a:buSzPct val="100000"/>
        <a:buFont typeface="Times New Roman" pitchFamily="18" charset="0"/>
        <a:defRPr sz="2800" b="1">
          <a:solidFill>
            <a:srgbClr val="000000"/>
          </a:solidFill>
          <a:latin typeface="Tahoma" pitchFamily="32" charset="0"/>
          <a:ea typeface="Droid Sans Fallback" charset="0"/>
          <a:cs typeface="Droid Sans Fallback" charset="0"/>
        </a:defRPr>
      </a:lvl3pPr>
      <a:lvl4pPr algn="l" defTabSz="449263" rtl="0" eaLnBrk="0" fontAlgn="base" hangingPunct="0">
        <a:spcBef>
          <a:spcPct val="0"/>
        </a:spcBef>
        <a:spcAft>
          <a:spcPct val="0"/>
        </a:spcAft>
        <a:buClr>
          <a:srgbClr val="000000"/>
        </a:buClr>
        <a:buSzPct val="100000"/>
        <a:buFont typeface="Times New Roman" pitchFamily="18" charset="0"/>
        <a:defRPr sz="2800" b="1">
          <a:solidFill>
            <a:srgbClr val="000000"/>
          </a:solidFill>
          <a:latin typeface="Tahoma" pitchFamily="32" charset="0"/>
          <a:ea typeface="Droid Sans Fallback" charset="0"/>
          <a:cs typeface="Droid Sans Fallback" charset="0"/>
        </a:defRPr>
      </a:lvl4pPr>
      <a:lvl5pPr algn="l" defTabSz="449263" rtl="0" eaLnBrk="0" fontAlgn="base" hangingPunct="0">
        <a:spcBef>
          <a:spcPct val="0"/>
        </a:spcBef>
        <a:spcAft>
          <a:spcPct val="0"/>
        </a:spcAft>
        <a:buClr>
          <a:srgbClr val="000000"/>
        </a:buClr>
        <a:buSzPct val="100000"/>
        <a:buFont typeface="Times New Roman" pitchFamily="18" charset="0"/>
        <a:defRPr sz="2800" b="1">
          <a:solidFill>
            <a:srgbClr val="000000"/>
          </a:solidFill>
          <a:latin typeface="Tahoma" pitchFamily="32" charset="0"/>
          <a:ea typeface="Droid Sans Fallback" charset="0"/>
          <a:cs typeface="Droid Sans Fallback" charset="0"/>
        </a:defRPr>
      </a:lvl5pPr>
      <a:lvl6pPr marL="2514600" indent="-228600" algn="l" defTabSz="449263" rtl="0" fontAlgn="base">
        <a:spcBef>
          <a:spcPct val="0"/>
        </a:spcBef>
        <a:spcAft>
          <a:spcPct val="0"/>
        </a:spcAft>
        <a:buClr>
          <a:srgbClr val="000000"/>
        </a:buClr>
        <a:buSzPct val="100000"/>
        <a:buFont typeface="Times New Roman" pitchFamily="16" charset="0"/>
        <a:defRPr sz="2800" b="1">
          <a:solidFill>
            <a:srgbClr val="000000"/>
          </a:solidFill>
          <a:latin typeface="Tahoma" pitchFamily="32" charset="0"/>
          <a:ea typeface="Droid Sans Fallback" charset="0"/>
          <a:cs typeface="Droid Sans Fallback" charset="0"/>
        </a:defRPr>
      </a:lvl6pPr>
      <a:lvl7pPr marL="2971800" indent="-228600" algn="l" defTabSz="449263" rtl="0" fontAlgn="base">
        <a:spcBef>
          <a:spcPct val="0"/>
        </a:spcBef>
        <a:spcAft>
          <a:spcPct val="0"/>
        </a:spcAft>
        <a:buClr>
          <a:srgbClr val="000000"/>
        </a:buClr>
        <a:buSzPct val="100000"/>
        <a:buFont typeface="Times New Roman" pitchFamily="16" charset="0"/>
        <a:defRPr sz="2800" b="1">
          <a:solidFill>
            <a:srgbClr val="000000"/>
          </a:solidFill>
          <a:latin typeface="Tahoma" pitchFamily="32" charset="0"/>
          <a:ea typeface="Droid Sans Fallback" charset="0"/>
          <a:cs typeface="Droid Sans Fallback" charset="0"/>
        </a:defRPr>
      </a:lvl7pPr>
      <a:lvl8pPr marL="3429000" indent="-228600" algn="l" defTabSz="449263" rtl="0" fontAlgn="base">
        <a:spcBef>
          <a:spcPct val="0"/>
        </a:spcBef>
        <a:spcAft>
          <a:spcPct val="0"/>
        </a:spcAft>
        <a:buClr>
          <a:srgbClr val="000000"/>
        </a:buClr>
        <a:buSzPct val="100000"/>
        <a:buFont typeface="Times New Roman" pitchFamily="16" charset="0"/>
        <a:defRPr sz="2800" b="1">
          <a:solidFill>
            <a:srgbClr val="000000"/>
          </a:solidFill>
          <a:latin typeface="Tahoma" pitchFamily="32" charset="0"/>
          <a:ea typeface="Droid Sans Fallback" charset="0"/>
          <a:cs typeface="Droid Sans Fallback" charset="0"/>
        </a:defRPr>
      </a:lvl8pPr>
      <a:lvl9pPr marL="3886200" indent="-228600" algn="l" defTabSz="449263" rtl="0" fontAlgn="base">
        <a:spcBef>
          <a:spcPct val="0"/>
        </a:spcBef>
        <a:spcAft>
          <a:spcPct val="0"/>
        </a:spcAft>
        <a:buClr>
          <a:srgbClr val="000000"/>
        </a:buClr>
        <a:buSzPct val="100000"/>
        <a:buFont typeface="Times New Roman" pitchFamily="16" charset="0"/>
        <a:defRPr sz="2800" b="1">
          <a:solidFill>
            <a:srgbClr val="000000"/>
          </a:solidFill>
          <a:latin typeface="Tahoma" pitchFamily="32" charset="0"/>
          <a:ea typeface="Droid Sans Fallback" charset="0"/>
          <a:cs typeface="Droid Sans Fallback" charset="0"/>
        </a:defRPr>
      </a:lvl9pPr>
    </p:titleStyle>
    <p:bodyStyle>
      <a:lvl1pPr marL="342900" indent="-342900" algn="l" defTabSz="449263" rtl="0" eaLnBrk="0" fontAlgn="base" hangingPunct="0">
        <a:spcBef>
          <a:spcPts val="700"/>
        </a:spcBef>
        <a:spcAft>
          <a:spcPct val="0"/>
        </a:spcAft>
        <a:buClr>
          <a:srgbClr val="000000"/>
        </a:buClr>
        <a:buSzPct val="100000"/>
        <a:buFont typeface="Times New Roman" pitchFamily="18" charset="0"/>
        <a:buChar char="•"/>
        <a:defRPr sz="2800">
          <a:solidFill>
            <a:srgbClr val="000000"/>
          </a:solidFill>
          <a:latin typeface="+mn-lt"/>
          <a:ea typeface="+mn-ea"/>
          <a:cs typeface="+mn-cs"/>
        </a:defRPr>
      </a:lvl1pPr>
      <a:lvl2pPr marL="742950" indent="-285750" algn="l" defTabSz="449263" rtl="0" eaLnBrk="0" fontAlgn="base" hangingPunct="0">
        <a:spcBef>
          <a:spcPts val="600"/>
        </a:spcBef>
        <a:spcAft>
          <a:spcPct val="0"/>
        </a:spcAft>
        <a:buClr>
          <a:srgbClr val="000000"/>
        </a:buClr>
        <a:buSzPct val="100000"/>
        <a:buFont typeface="Times New Roman" pitchFamily="18" charset="0"/>
        <a:buChar char="–"/>
        <a:defRPr sz="2400">
          <a:solidFill>
            <a:srgbClr val="000000"/>
          </a:solidFill>
          <a:latin typeface="+mn-lt"/>
          <a:ea typeface="+mn-ea"/>
          <a:cs typeface="+mn-cs"/>
        </a:defRPr>
      </a:lvl2pPr>
      <a:lvl3pPr marL="1143000" indent="-228600" algn="l" defTabSz="449263" rtl="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3pPr>
      <a:lvl4pPr marL="1600200" indent="-228600" algn="l" defTabSz="449263" rtl="0" eaLnBrk="0" fontAlgn="base" hangingPunct="0">
        <a:spcBef>
          <a:spcPts val="450"/>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4pPr>
      <a:lvl5pPr marL="2057400" indent="-228600" algn="l" defTabSz="449263" rtl="0" eaLnBrk="0" fontAlgn="base" hangingPunct="0">
        <a:spcBef>
          <a:spcPts val="450"/>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5pPr>
      <a:lvl6pPr marL="2514600" indent="-228600" algn="l" defTabSz="449263" rtl="0" fontAlgn="base">
        <a:spcBef>
          <a:spcPts val="450"/>
        </a:spcBef>
        <a:spcAft>
          <a:spcPct val="0"/>
        </a:spcAft>
        <a:buClr>
          <a:srgbClr val="000000"/>
        </a:buClr>
        <a:buSzPct val="100000"/>
        <a:buFont typeface="Times New Roman" pitchFamily="16" charset="0"/>
        <a:defRPr>
          <a:solidFill>
            <a:srgbClr val="000000"/>
          </a:solidFill>
          <a:latin typeface="+mn-lt"/>
          <a:ea typeface="+mn-ea"/>
          <a:cs typeface="+mn-cs"/>
        </a:defRPr>
      </a:lvl6pPr>
      <a:lvl7pPr marL="2971800" indent="-228600" algn="l" defTabSz="449263" rtl="0" fontAlgn="base">
        <a:spcBef>
          <a:spcPts val="450"/>
        </a:spcBef>
        <a:spcAft>
          <a:spcPct val="0"/>
        </a:spcAft>
        <a:buClr>
          <a:srgbClr val="000000"/>
        </a:buClr>
        <a:buSzPct val="100000"/>
        <a:buFont typeface="Times New Roman" pitchFamily="16" charset="0"/>
        <a:defRPr>
          <a:solidFill>
            <a:srgbClr val="000000"/>
          </a:solidFill>
          <a:latin typeface="+mn-lt"/>
          <a:ea typeface="+mn-ea"/>
          <a:cs typeface="+mn-cs"/>
        </a:defRPr>
      </a:lvl7pPr>
      <a:lvl8pPr marL="3429000" indent="-228600" algn="l" defTabSz="449263" rtl="0" fontAlgn="base">
        <a:spcBef>
          <a:spcPts val="450"/>
        </a:spcBef>
        <a:spcAft>
          <a:spcPct val="0"/>
        </a:spcAft>
        <a:buClr>
          <a:srgbClr val="000000"/>
        </a:buClr>
        <a:buSzPct val="100000"/>
        <a:buFont typeface="Times New Roman" pitchFamily="16" charset="0"/>
        <a:defRPr>
          <a:solidFill>
            <a:srgbClr val="000000"/>
          </a:solidFill>
          <a:latin typeface="+mn-lt"/>
          <a:ea typeface="+mn-ea"/>
          <a:cs typeface="+mn-cs"/>
        </a:defRPr>
      </a:lvl8pPr>
      <a:lvl9pPr marL="3886200" indent="-228600" algn="l" defTabSz="449263" rtl="0" fontAlgn="base">
        <a:spcBef>
          <a:spcPts val="450"/>
        </a:spcBef>
        <a:spcAft>
          <a:spcPct val="0"/>
        </a:spcAft>
        <a:buClr>
          <a:srgbClr val="000000"/>
        </a:buClr>
        <a:buSzPct val="100000"/>
        <a:buFont typeface="Times New Roman" pitchFamily="16" charset="0"/>
        <a:defRPr>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rashant.verma@paladion.net" TargetMode="External"/><Relationship Id="rId4" Type="http://schemas.openxmlformats.org/officeDocument/2006/relationships/hyperlink" Target="mailto:Dinesh.shetty@paladion.net" TargetMode="External"/><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9.xml.rels><?xml version="1.0" encoding="UTF-8" standalone="yes"?>
<Relationships xmlns="http://schemas.openxmlformats.org/package/2006/relationships"><Relationship Id="rId3" Type="http://schemas.openxmlformats.org/officeDocument/2006/relationships/hyperlink" Target="mailto:Prashant.verma@paladion.net" TargetMode="External"/><Relationship Id="rId4" Type="http://schemas.openxmlformats.org/officeDocument/2006/relationships/hyperlink" Target="mailto:Dinesh.shetty@paladion.net" TargetMode="External"/><Relationship Id="rId1" Type="http://schemas.openxmlformats.org/officeDocument/2006/relationships/slideLayout" Target="../slideLayouts/slideLayout23.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3276600" y="762000"/>
            <a:ext cx="5867400" cy="1905000"/>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solidFill>
                  <a:srgbClr val="777777"/>
                </a:solidFill>
              </a:rPr>
              <a:t>Advanced Mobile Application Code Review Techniques</a:t>
            </a:r>
          </a:p>
        </p:txBody>
      </p:sp>
      <p:sp>
        <p:nvSpPr>
          <p:cNvPr id="4099" name="Rectangle 2"/>
          <p:cNvSpPr>
            <a:spLocks noGrp="1" noChangeArrowheads="1"/>
          </p:cNvSpPr>
          <p:nvPr>
            <p:ph type="subTitle" idx="4294967295"/>
          </p:nvPr>
        </p:nvSpPr>
        <p:spPr>
          <a:xfrm>
            <a:off x="4343400" y="3260725"/>
            <a:ext cx="3733800" cy="1400175"/>
          </a:xfrm>
        </p:spPr>
        <p:txBody>
          <a:bodyPr lIns="90000" tIns="46800" rIns="90000" bIns="46800"/>
          <a:lstStyle/>
          <a:p>
            <a:pPr marL="0" indent="0" eaLnBrk="1" hangingPunct="1">
              <a:spcBef>
                <a:spcPts val="1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600" b="1" dirty="0" smtClean="0">
                <a:solidFill>
                  <a:srgbClr val="969696"/>
                </a:solidFill>
              </a:rPr>
              <a:t>Prashant Verma</a:t>
            </a:r>
          </a:p>
          <a:p>
            <a:pPr marL="0" indent="0" eaLnBrk="1" hangingPunct="1">
              <a:spcBef>
                <a:spcPts val="1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600" b="1" dirty="0" smtClean="0">
                <a:solidFill>
                  <a:srgbClr val="969696"/>
                </a:solidFill>
              </a:rPr>
              <a:t>Dinesh Shetty</a:t>
            </a:r>
          </a:p>
          <a:p>
            <a:pPr marL="0" indent="0" eaLnBrk="1" hangingPunct="1">
              <a:spcBef>
                <a:spcPts val="1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600" dirty="0" smtClean="0">
                <a:solidFill>
                  <a:srgbClr val="969696"/>
                </a:solidFill>
                <a:hlinkClick r:id="rId3"/>
              </a:rPr>
              <a:t>Prashant.verma@paladion.net</a:t>
            </a:r>
            <a:endParaRPr lang="de-DE" sz="1600" dirty="0" smtClean="0">
              <a:solidFill>
                <a:srgbClr val="969696"/>
              </a:solidFill>
            </a:endParaRPr>
          </a:p>
          <a:p>
            <a:pPr marL="0" indent="0" eaLnBrk="1" hangingPunct="1">
              <a:spcBef>
                <a:spcPts val="1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600" dirty="0" smtClean="0">
                <a:solidFill>
                  <a:srgbClr val="969696"/>
                </a:solidFill>
                <a:hlinkClick r:id="rId4"/>
              </a:rPr>
              <a:t>Dinesh.shetty@paladion.net</a:t>
            </a:r>
            <a:endParaRPr lang="de-DE" sz="1600" dirty="0" smtClean="0">
              <a:solidFill>
                <a:srgbClr val="969696"/>
              </a:solidFill>
            </a:endParaRPr>
          </a:p>
        </p:txBody>
      </p:sp>
      <p:sp>
        <p:nvSpPr>
          <p:cNvPr id="4100" name="Rectangle 3"/>
          <p:cNvSpPr>
            <a:spLocks noChangeArrowheads="1"/>
          </p:cNvSpPr>
          <p:nvPr/>
        </p:nvSpPr>
        <p:spPr bwMode="auto">
          <a:xfrm>
            <a:off x="1593850" y="4648200"/>
            <a:ext cx="1449388" cy="341313"/>
          </a:xfrm>
          <a:prstGeom prst="rect">
            <a:avLst/>
          </a:prstGeom>
          <a:noFill/>
          <a:ln w="9525">
            <a:noFill/>
            <a:round/>
            <a:headEnd/>
            <a:tailEnd/>
          </a:ln>
        </p:spPr>
        <p:txBody>
          <a:bodyPr wrap="none" lIns="90000" tIns="46800" rIns="90000" bIns="4680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600">
                <a:solidFill>
                  <a:srgbClr val="777777"/>
                </a:solidFill>
                <a:latin typeface="Tahoma" pitchFamily="34" charset="0"/>
                <a:cs typeface="Droid Sans Fallback" charset="0"/>
              </a:rPr>
              <a:t>April 13, 2012</a:t>
            </a:r>
          </a:p>
        </p:txBody>
      </p:sp>
    </p:spTree>
  </p:cSld>
  <p:clrMapOvr>
    <a:masterClrMapping/>
  </p:clrMapOvr>
  <p:transition advTm="44922"/>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
            </a:r>
            <a:br>
              <a:rPr lang="en-US" smtClean="0"/>
            </a:br>
            <a:r>
              <a:rPr lang="en-US" smtClean="0"/>
              <a:t>Benefits of Mobile Application Code Reviews</a:t>
            </a:r>
            <a:br>
              <a:rPr lang="en-US" smtClean="0"/>
            </a:br>
            <a:endParaRPr lang="en-US" smtClean="0"/>
          </a:p>
        </p:txBody>
      </p:sp>
      <p:sp>
        <p:nvSpPr>
          <p:cNvPr id="12291" name="Content Placeholder 2"/>
          <p:cNvSpPr>
            <a:spLocks noGrp="1"/>
          </p:cNvSpPr>
          <p:nvPr>
            <p:ph idx="1"/>
          </p:nvPr>
        </p:nvSpPr>
        <p:spPr/>
        <p:txBody>
          <a:bodyPr/>
          <a:lstStyle/>
          <a:p>
            <a:r>
              <a:rPr lang="en-US" dirty="0" smtClean="0"/>
              <a:t>Detect injection flaws</a:t>
            </a:r>
          </a:p>
          <a:p>
            <a:r>
              <a:rPr lang="en-US" dirty="0" smtClean="0"/>
              <a:t>Detect backdoors or suspicious code</a:t>
            </a:r>
          </a:p>
          <a:p>
            <a:r>
              <a:rPr lang="en-US" dirty="0" smtClean="0"/>
              <a:t>Detect hardcoded passwords and secret keys</a:t>
            </a:r>
          </a:p>
          <a:p>
            <a:r>
              <a:rPr lang="en-US" dirty="0" smtClean="0"/>
              <a:t>Detect weak algorithm usage and hardcoded keys</a:t>
            </a:r>
          </a:p>
          <a:p>
            <a:r>
              <a:rPr lang="en-US" dirty="0" smtClean="0"/>
              <a:t>Detect the data storage definitions</a:t>
            </a:r>
          </a:p>
          <a:p>
            <a:r>
              <a:rPr lang="en-US" dirty="0" smtClean="0"/>
              <a:t>Detect certain platform specific issues</a:t>
            </a:r>
          </a:p>
          <a:p>
            <a:endParaRPr lang="en-US" dirty="0" smtClean="0"/>
          </a:p>
          <a:p>
            <a:pPr>
              <a:buFont typeface="Times New Roman" pitchFamily="18" charset="0"/>
              <a:buNone/>
            </a:pPr>
            <a:endParaRPr lang="en-US" dirty="0" smtClean="0"/>
          </a:p>
        </p:txBody>
      </p:sp>
    </p:spTree>
  </p:cSld>
  <p:clrMapOvr>
    <a:masterClrMapping/>
  </p:clrMapOvr>
  <p:transition advTm="96468"/>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276600" y="762000"/>
            <a:ext cx="5867400" cy="1905000"/>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solidFill>
                  <a:srgbClr val="777777"/>
                </a:solidFill>
              </a:rPr>
              <a:t>Android Insecurities</a:t>
            </a:r>
          </a:p>
        </p:txBody>
      </p:sp>
      <p:sp>
        <p:nvSpPr>
          <p:cNvPr id="13315" name="Rectangle 2"/>
          <p:cNvSpPr>
            <a:spLocks noGrp="1" noChangeArrowheads="1"/>
          </p:cNvSpPr>
          <p:nvPr>
            <p:ph type="subTitle" idx="4294967295"/>
          </p:nvPr>
        </p:nvSpPr>
        <p:spPr>
          <a:xfrm>
            <a:off x="4343400" y="3260725"/>
            <a:ext cx="3733800" cy="1400175"/>
          </a:xfrm>
        </p:spPr>
        <p:txBody>
          <a:bodyPr lIns="90000" tIns="46800" rIns="90000" bIns="46800"/>
          <a:lstStyle/>
          <a:p>
            <a:pPr marL="0" indent="0" eaLnBrk="1" hangingPunct="1">
              <a:spcBef>
                <a:spcPts val="1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de-DE" sz="1600" smtClean="0">
              <a:solidFill>
                <a:srgbClr val="969696"/>
              </a:solidFill>
            </a:endParaRPr>
          </a:p>
        </p:txBody>
      </p:sp>
      <p:sp>
        <p:nvSpPr>
          <p:cNvPr id="13316" name="Rectangle 3"/>
          <p:cNvSpPr>
            <a:spLocks noChangeArrowheads="1"/>
          </p:cNvSpPr>
          <p:nvPr/>
        </p:nvSpPr>
        <p:spPr bwMode="auto">
          <a:xfrm>
            <a:off x="1593850" y="4648200"/>
            <a:ext cx="1449388" cy="341313"/>
          </a:xfrm>
          <a:prstGeom prst="rect">
            <a:avLst/>
          </a:prstGeom>
          <a:noFill/>
          <a:ln w="9525">
            <a:noFill/>
            <a:round/>
            <a:headEnd/>
            <a:tailEnd/>
          </a:ln>
        </p:spPr>
        <p:txBody>
          <a:bodyPr wrap="none" lIns="90000" tIns="46800" rIns="90000" bIns="4680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600">
                <a:solidFill>
                  <a:srgbClr val="777777"/>
                </a:solidFill>
                <a:latin typeface="Tahoma" pitchFamily="34" charset="0"/>
                <a:cs typeface="Droid Sans Fallback" charset="0"/>
              </a:rPr>
              <a:t>April 12, 2012</a:t>
            </a:r>
          </a:p>
        </p:txBody>
      </p:sp>
    </p:spTree>
  </p:cSld>
  <p:clrMapOvr>
    <a:masterClrMapping/>
  </p:clrMapOvr>
  <p:transition advTm="8971"/>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1. Local Data storage flaws</a:t>
            </a:r>
          </a:p>
        </p:txBody>
      </p:sp>
      <p:sp>
        <p:nvSpPr>
          <p:cNvPr id="14339" name="Content Placeholder 2"/>
          <p:cNvSpPr>
            <a:spLocks noGrp="1"/>
          </p:cNvSpPr>
          <p:nvPr>
            <p:ph idx="1"/>
          </p:nvPr>
        </p:nvSpPr>
        <p:spPr/>
        <p:txBody>
          <a:bodyPr/>
          <a:lstStyle/>
          <a:p>
            <a:endParaRPr lang="en-US" smtClean="0"/>
          </a:p>
        </p:txBody>
      </p:sp>
      <p:pic>
        <p:nvPicPr>
          <p:cNvPr id="4" name="Picture 2"/>
          <p:cNvPicPr>
            <a:picLocks noChangeAspect="1" noChangeArrowheads="1"/>
          </p:cNvPicPr>
          <p:nvPr/>
        </p:nvPicPr>
        <p:blipFill>
          <a:blip r:embed="rId3"/>
          <a:srcRect/>
          <a:stretch>
            <a:fillRect/>
          </a:stretch>
        </p:blipFill>
        <p:spPr bwMode="auto">
          <a:xfrm>
            <a:off x="228600" y="1143000"/>
            <a:ext cx="8534400" cy="3048000"/>
          </a:xfrm>
          <a:prstGeom prst="rect">
            <a:avLst/>
          </a:prstGeom>
          <a:noFill/>
          <a:ln w="12700">
            <a:solidFill>
              <a:schemeClr val="tx1"/>
            </a:solidFill>
            <a:miter lim="800000"/>
            <a:headEnd/>
            <a:tailEnd/>
          </a:ln>
        </p:spPr>
      </p:pic>
      <p:pic>
        <p:nvPicPr>
          <p:cNvPr id="5" name="Picture 2"/>
          <p:cNvPicPr>
            <a:picLocks noChangeAspect="1" noChangeArrowheads="1"/>
          </p:cNvPicPr>
          <p:nvPr/>
        </p:nvPicPr>
        <p:blipFill>
          <a:blip r:embed="rId4"/>
          <a:srcRect/>
          <a:stretch>
            <a:fillRect/>
          </a:stretch>
        </p:blipFill>
        <p:spPr bwMode="auto">
          <a:xfrm>
            <a:off x="381000" y="3733800"/>
            <a:ext cx="8458200" cy="2967038"/>
          </a:xfrm>
          <a:prstGeom prst="rect">
            <a:avLst/>
          </a:prstGeom>
          <a:noFill/>
          <a:ln w="12700">
            <a:solidFill>
              <a:schemeClr val="tx1"/>
            </a:solidFill>
            <a:miter lim="800000"/>
            <a:headEnd/>
            <a:tailEnd/>
          </a:ln>
        </p:spPr>
      </p:pic>
    </p:spTree>
    <p:custDataLst>
      <p:tags r:id="rId1"/>
    </p:custDataLst>
  </p:cSld>
  <p:clrMapOvr>
    <a:masterClrMapping/>
  </p:clrMapOvr>
  <p:transition advTm="623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Local Data storage flaws</a:t>
            </a:r>
          </a:p>
        </p:txBody>
      </p:sp>
      <p:sp>
        <p:nvSpPr>
          <p:cNvPr id="15363" name="Content Placeholder 2"/>
          <p:cNvSpPr>
            <a:spLocks noGrp="1"/>
          </p:cNvSpPr>
          <p:nvPr>
            <p:ph idx="1"/>
          </p:nvPr>
        </p:nvSpPr>
        <p:spPr/>
        <p:txBody>
          <a:bodyPr/>
          <a:lstStyle/>
          <a:p>
            <a:r>
              <a:rPr lang="en-US" smtClean="0"/>
              <a:t>SQLite DB screenshot??????</a:t>
            </a:r>
          </a:p>
        </p:txBody>
      </p:sp>
      <p:pic>
        <p:nvPicPr>
          <p:cNvPr id="15364" name="Picture 4"/>
          <p:cNvPicPr>
            <a:picLocks noChangeAspect="1" noChangeArrowheads="1"/>
          </p:cNvPicPr>
          <p:nvPr/>
        </p:nvPicPr>
        <p:blipFill>
          <a:blip r:embed="rId2"/>
          <a:srcRect/>
          <a:stretch>
            <a:fillRect/>
          </a:stretch>
        </p:blipFill>
        <p:spPr bwMode="auto">
          <a:xfrm>
            <a:off x="457200" y="914400"/>
            <a:ext cx="7591425" cy="3592513"/>
          </a:xfrm>
          <a:prstGeom prst="rect">
            <a:avLst/>
          </a:prstGeom>
          <a:noFill/>
          <a:ln w="19050" cmpd="tri">
            <a:solidFill>
              <a:schemeClr val="tx1">
                <a:alpha val="45882"/>
              </a:schemeClr>
            </a:solidFill>
            <a:miter lim="800000"/>
            <a:headEnd/>
            <a:tailEnd/>
          </a:ln>
        </p:spPr>
      </p:pic>
      <p:pic>
        <p:nvPicPr>
          <p:cNvPr id="15365" name="Picture 2"/>
          <p:cNvPicPr>
            <a:picLocks noChangeAspect="1" noChangeArrowheads="1"/>
          </p:cNvPicPr>
          <p:nvPr/>
        </p:nvPicPr>
        <p:blipFill>
          <a:blip r:embed="rId3"/>
          <a:srcRect/>
          <a:stretch>
            <a:fillRect/>
          </a:stretch>
        </p:blipFill>
        <p:spPr bwMode="auto">
          <a:xfrm>
            <a:off x="228600" y="4648200"/>
            <a:ext cx="7010400" cy="1947863"/>
          </a:xfrm>
          <a:prstGeom prst="rect">
            <a:avLst/>
          </a:prstGeom>
          <a:noFill/>
          <a:ln w="9525">
            <a:noFill/>
            <a:miter lim="800000"/>
            <a:headEnd/>
            <a:tailEnd/>
          </a:ln>
        </p:spPr>
      </p:pic>
    </p:spTree>
  </p:cSld>
  <p:clrMapOvr>
    <a:masterClrMapping/>
  </p:clrMapOvr>
  <p:transition advTm="64477"/>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2. Malwares</a:t>
            </a:r>
          </a:p>
        </p:txBody>
      </p:sp>
      <p:sp>
        <p:nvSpPr>
          <p:cNvPr id="16387" name="Content Placeholder 2"/>
          <p:cNvSpPr>
            <a:spLocks noGrp="1"/>
          </p:cNvSpPr>
          <p:nvPr>
            <p:ph idx="1"/>
          </p:nvPr>
        </p:nvSpPr>
        <p:spPr/>
        <p:txBody>
          <a:bodyPr/>
          <a:lstStyle/>
          <a:p>
            <a:r>
              <a:rPr lang="en-US" dirty="0" err="1" smtClean="0"/>
              <a:t>Malwares</a:t>
            </a:r>
            <a:r>
              <a:rPr lang="en-US" dirty="0" smtClean="0"/>
              <a:t> present in the application, sends unauthorized SMS or makes unauthorized call</a:t>
            </a:r>
          </a:p>
          <a:p>
            <a:r>
              <a:rPr lang="en-US" sz="2000" dirty="0" smtClean="0"/>
              <a:t>ZITMO</a:t>
            </a:r>
          </a:p>
          <a:p>
            <a:r>
              <a:rPr lang="en-US" sz="1000" dirty="0" smtClean="0"/>
              <a:t>public class </a:t>
            </a:r>
            <a:r>
              <a:rPr lang="en-US" sz="1000" dirty="0" err="1" smtClean="0"/>
              <a:t>SmsReceiver</a:t>
            </a:r>
            <a:r>
              <a:rPr lang="en-US" sz="1000" dirty="0" smtClean="0"/>
              <a:t> extends </a:t>
            </a:r>
            <a:r>
              <a:rPr lang="en-US" sz="1000" dirty="0" err="1" smtClean="0"/>
              <a:t>BroadcastReceiver</a:t>
            </a:r>
            <a:endParaRPr lang="en-US" sz="1000" dirty="0" smtClean="0"/>
          </a:p>
          <a:p>
            <a:r>
              <a:rPr lang="en-US" sz="1000" dirty="0" smtClean="0"/>
              <a:t>{</a:t>
            </a:r>
          </a:p>
          <a:p>
            <a:r>
              <a:rPr lang="en-US" sz="1000" dirty="0" smtClean="0"/>
              <a:t>public static final String KEY_SMS_ARRAY = "</a:t>
            </a:r>
            <a:r>
              <a:rPr lang="en-US" sz="1000" dirty="0" err="1" smtClean="0"/>
              <a:t>pdus</a:t>
            </a:r>
            <a:r>
              <a:rPr lang="en-US" sz="1000" dirty="0" smtClean="0"/>
              <a:t>";</a:t>
            </a:r>
          </a:p>
          <a:p>
            <a:r>
              <a:rPr lang="en-US" sz="1000" dirty="0" smtClean="0"/>
              <a:t>  public static final String TAG = "</a:t>
            </a:r>
            <a:r>
              <a:rPr lang="en-US" sz="1000" dirty="0" err="1" smtClean="0"/>
              <a:t>SmsReceiver</a:t>
            </a:r>
            <a:r>
              <a:rPr lang="en-US" sz="1000" dirty="0" smtClean="0"/>
              <a:t>";</a:t>
            </a:r>
          </a:p>
          <a:p>
            <a:r>
              <a:rPr lang="en-US" sz="1000" dirty="0" smtClean="0"/>
              <a:t>public void </a:t>
            </a:r>
            <a:r>
              <a:rPr lang="en-US" sz="1000" dirty="0" err="1" smtClean="0"/>
              <a:t>onReceive(ContextparamContext</a:t>
            </a:r>
            <a:r>
              <a:rPr lang="en-US" sz="1000" dirty="0" smtClean="0"/>
              <a:t>, Intent </a:t>
            </a:r>
            <a:r>
              <a:rPr lang="en-US" sz="1000" dirty="0" err="1" smtClean="0"/>
              <a:t>paramIntent</a:t>
            </a:r>
            <a:r>
              <a:rPr lang="en-US" sz="1000" dirty="0" smtClean="0"/>
              <a:t>)</a:t>
            </a:r>
          </a:p>
          <a:p>
            <a:r>
              <a:rPr lang="en-US" sz="1000" dirty="0" smtClean="0"/>
              <a:t>  {</a:t>
            </a:r>
          </a:p>
          <a:p>
            <a:r>
              <a:rPr lang="en-US" sz="1000" dirty="0" smtClean="0"/>
              <a:t>Bundle </a:t>
            </a:r>
            <a:r>
              <a:rPr lang="en-US" sz="1000" dirty="0" err="1" smtClean="0"/>
              <a:t>localBundle</a:t>
            </a:r>
            <a:r>
              <a:rPr lang="en-US" sz="1000" dirty="0" smtClean="0"/>
              <a:t> = </a:t>
            </a:r>
            <a:r>
              <a:rPr lang="en-US" sz="1000" dirty="0" err="1" smtClean="0"/>
              <a:t>paramIntent.getExtras</a:t>
            </a:r>
            <a:r>
              <a:rPr lang="en-US" sz="1000" dirty="0" smtClean="0"/>
              <a:t>();</a:t>
            </a:r>
          </a:p>
          <a:p>
            <a:r>
              <a:rPr lang="en-US" sz="1000" dirty="0" smtClean="0"/>
              <a:t>    if ((</a:t>
            </a:r>
            <a:r>
              <a:rPr lang="en-US" sz="1000" dirty="0" err="1" smtClean="0"/>
              <a:t>localBundle</a:t>
            </a:r>
            <a:r>
              <a:rPr lang="en-US" sz="1000" dirty="0" smtClean="0"/>
              <a:t> != null) &amp;&amp; (</a:t>
            </a:r>
            <a:r>
              <a:rPr lang="en-US" sz="1000" dirty="0" err="1" smtClean="0"/>
              <a:t>localBundle.containsKey("pdus</a:t>
            </a:r>
            <a:r>
              <a:rPr lang="en-US" sz="1000" dirty="0" smtClean="0"/>
              <a:t>")))</a:t>
            </a:r>
          </a:p>
          <a:p>
            <a:r>
              <a:rPr lang="en-US" sz="1000" dirty="0" smtClean="0"/>
              <a:t>    {</a:t>
            </a:r>
          </a:p>
          <a:p>
            <a:r>
              <a:rPr lang="en-US" sz="1000" dirty="0" err="1" smtClean="0"/>
              <a:t>abortBroadcast</a:t>
            </a:r>
            <a:r>
              <a:rPr lang="en-US" sz="1000" dirty="0" smtClean="0"/>
              <a:t>();</a:t>
            </a:r>
          </a:p>
          <a:p>
            <a:r>
              <a:rPr lang="en-US" sz="1000" dirty="0" err="1" smtClean="0"/>
              <a:t>paramContext.startService(newIntent(paramContext</a:t>
            </a:r>
            <a:r>
              <a:rPr lang="en-US" sz="1000" dirty="0" smtClean="0"/>
              <a:t>, </a:t>
            </a:r>
            <a:r>
              <a:rPr lang="en-US" sz="1000" dirty="0" err="1" smtClean="0"/>
              <a:t>MainService.class).putExtra("pdus</a:t>
            </a:r>
            <a:r>
              <a:rPr lang="en-US" sz="1000" dirty="0" smtClean="0"/>
              <a:t>", </a:t>
            </a:r>
            <a:r>
              <a:rPr lang="en-US" sz="1000" dirty="0" err="1" smtClean="0"/>
              <a:t>localBundle</a:t>
            </a:r>
            <a:r>
              <a:rPr lang="en-US" sz="1000" dirty="0" smtClean="0"/>
              <a:t>));</a:t>
            </a:r>
          </a:p>
          <a:p>
            <a:r>
              <a:rPr lang="en-US" sz="1000" dirty="0" smtClean="0"/>
              <a:t>    }</a:t>
            </a:r>
          </a:p>
          <a:p>
            <a:r>
              <a:rPr lang="en-US" sz="1000" dirty="0" smtClean="0"/>
              <a:t>  }</a:t>
            </a:r>
          </a:p>
          <a:p>
            <a:r>
              <a:rPr lang="en-US" sz="1000" dirty="0" smtClean="0"/>
              <a:t>}</a:t>
            </a:r>
          </a:p>
        </p:txBody>
      </p:sp>
    </p:spTree>
  </p:cSld>
  <p:clrMapOvr>
    <a:masterClrMapping/>
  </p:clrMapOvr>
  <p:transition advTm="6907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Malwares</a:t>
            </a:r>
          </a:p>
        </p:txBody>
      </p:sp>
      <p:sp>
        <p:nvSpPr>
          <p:cNvPr id="17411" name="Content Placeholder 2"/>
          <p:cNvSpPr>
            <a:spLocks noGrp="1"/>
          </p:cNvSpPr>
          <p:nvPr>
            <p:ph idx="1"/>
          </p:nvPr>
        </p:nvSpPr>
        <p:spPr/>
        <p:txBody>
          <a:bodyPr/>
          <a:lstStyle/>
          <a:p>
            <a:r>
              <a:rPr lang="en-US" sz="1100" dirty="0" err="1" smtClean="0"/>
              <a:t>HttpPostlocalHttpPost</a:t>
            </a:r>
            <a:r>
              <a:rPr lang="en-US" sz="1100" dirty="0" smtClean="0"/>
              <a:t> = new </a:t>
            </a:r>
            <a:r>
              <a:rPr lang="en-US" sz="1100" dirty="0" err="1" smtClean="0"/>
              <a:t>HttpPost(str</a:t>
            </a:r>
            <a:r>
              <a:rPr lang="en-US" sz="1100" dirty="0" smtClean="0"/>
              <a:t>);</a:t>
            </a:r>
          </a:p>
          <a:p>
            <a:r>
              <a:rPr lang="en-US" sz="1100" dirty="0" err="1" smtClean="0"/>
              <a:t>localHttpPost.setEntity(paramUrlEncodedFormEntity</a:t>
            </a:r>
            <a:r>
              <a:rPr lang="en-US" sz="1100" dirty="0" smtClean="0"/>
              <a:t>);</a:t>
            </a:r>
          </a:p>
          <a:p>
            <a:r>
              <a:rPr lang="en-US" sz="1100" dirty="0" err="1" smtClean="0"/>
              <a:t>BasicResponseHandlerlocalBasicResponseHandler</a:t>
            </a:r>
            <a:r>
              <a:rPr lang="en-US" sz="1100" dirty="0" smtClean="0"/>
              <a:t> = new </a:t>
            </a:r>
            <a:r>
              <a:rPr lang="en-US" sz="1100" dirty="0" err="1" smtClean="0"/>
              <a:t>BasicResponseHandler</a:t>
            </a:r>
            <a:r>
              <a:rPr lang="en-US" sz="1100" dirty="0" smtClean="0"/>
              <a:t>();</a:t>
            </a:r>
          </a:p>
          <a:p>
            <a:r>
              <a:rPr lang="en-US" sz="1100" dirty="0" err="1" smtClean="0"/>
              <a:t>JSONObjectlocalJSONObject</a:t>
            </a:r>
            <a:r>
              <a:rPr lang="en-US" sz="1100" dirty="0" smtClean="0"/>
              <a:t> = (</a:t>
            </a:r>
            <a:r>
              <a:rPr lang="en-US" sz="1100" dirty="0" err="1" smtClean="0"/>
              <a:t>JSONObject)newJSONTokener((String)newDefaultHttpClient().execute(localHttpPost</a:t>
            </a:r>
            <a:r>
              <a:rPr lang="en-US" sz="1100" dirty="0" smtClean="0"/>
              <a:t>, </a:t>
            </a:r>
            <a:r>
              <a:rPr lang="en-US" sz="1100" dirty="0" err="1" smtClean="0"/>
              <a:t>localBasicResponseHandler)).nextValue</a:t>
            </a:r>
            <a:r>
              <a:rPr lang="en-US" sz="1100" dirty="0" smtClean="0"/>
              <a:t>();</a:t>
            </a:r>
          </a:p>
          <a:p>
            <a:r>
              <a:rPr lang="en-US" sz="1100" dirty="0" err="1" smtClean="0"/>
              <a:t>localObject</a:t>
            </a:r>
            <a:r>
              <a:rPr lang="en-US" sz="1100" dirty="0" smtClean="0"/>
              <a:t> = </a:t>
            </a:r>
            <a:r>
              <a:rPr lang="en-US" sz="1100" dirty="0" err="1" smtClean="0"/>
              <a:t>localJSONObject</a:t>
            </a:r>
            <a:r>
              <a:rPr lang="en-US" sz="1100" dirty="0" smtClean="0"/>
              <a:t>;</a:t>
            </a:r>
          </a:p>
          <a:p>
            <a:endParaRPr lang="en-US" sz="1100" dirty="0" smtClean="0"/>
          </a:p>
          <a:p>
            <a:endParaRPr lang="en-US" sz="1100" dirty="0" smtClean="0"/>
          </a:p>
        </p:txBody>
      </p:sp>
      <p:pic>
        <p:nvPicPr>
          <p:cNvPr id="17412" name="Picture 3"/>
          <p:cNvPicPr>
            <a:picLocks noChangeAspect="1" noChangeArrowheads="1"/>
          </p:cNvPicPr>
          <p:nvPr/>
        </p:nvPicPr>
        <p:blipFill>
          <a:blip r:embed="rId2"/>
          <a:srcRect/>
          <a:stretch>
            <a:fillRect/>
          </a:stretch>
        </p:blipFill>
        <p:spPr bwMode="auto">
          <a:xfrm>
            <a:off x="76200" y="2743200"/>
            <a:ext cx="7191022" cy="3962400"/>
          </a:xfrm>
          <a:prstGeom prst="rect">
            <a:avLst/>
          </a:prstGeom>
          <a:noFill/>
          <a:ln w="9525">
            <a:noFill/>
            <a:miter lim="800000"/>
            <a:headEnd/>
            <a:tailEnd/>
          </a:ln>
        </p:spPr>
      </p:pic>
      <p:sp>
        <p:nvSpPr>
          <p:cNvPr id="5" name="TextBox 4"/>
          <p:cNvSpPr txBox="1"/>
          <p:nvPr/>
        </p:nvSpPr>
        <p:spPr>
          <a:xfrm>
            <a:off x="7285326" y="5410200"/>
            <a:ext cx="1672829" cy="276999"/>
          </a:xfrm>
          <a:prstGeom prst="rect">
            <a:avLst/>
          </a:prstGeom>
          <a:noFill/>
        </p:spPr>
        <p:txBody>
          <a:bodyPr wrap="none" rtlCol="0">
            <a:spAutoFit/>
          </a:bodyPr>
          <a:lstStyle/>
          <a:p>
            <a:r>
              <a:rPr lang="en-US" sz="1200" dirty="0" smtClean="0">
                <a:solidFill>
                  <a:schemeClr val="tx1"/>
                </a:solidFill>
              </a:rPr>
              <a:t>Image Credit: </a:t>
            </a:r>
            <a:r>
              <a:rPr lang="en-US" sz="1200" dirty="0" err="1" smtClean="0">
                <a:solidFill>
                  <a:schemeClr val="tx1"/>
                </a:solidFill>
              </a:rPr>
              <a:t>Fortinet</a:t>
            </a:r>
            <a:endParaRPr lang="en-US" sz="1200" dirty="0">
              <a:solidFill>
                <a:schemeClr val="tx1"/>
              </a:solidFill>
            </a:endParaRPr>
          </a:p>
        </p:txBody>
      </p:sp>
    </p:spTree>
  </p:cSld>
  <p:clrMapOvr>
    <a:masterClrMapping/>
  </p:clrMapOvr>
  <p:transition advTm="4094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3. Weak encoding/encryption</a:t>
            </a:r>
          </a:p>
        </p:txBody>
      </p:sp>
      <p:pic>
        <p:nvPicPr>
          <p:cNvPr id="18435" name="Picture 7"/>
          <p:cNvPicPr>
            <a:picLocks noGrp="1" noChangeAspect="1" noChangeArrowheads="1"/>
          </p:cNvPicPr>
          <p:nvPr>
            <p:ph idx="1"/>
          </p:nvPr>
        </p:nvPicPr>
        <p:blipFill>
          <a:blip r:embed="rId3"/>
          <a:srcRect/>
          <a:stretch>
            <a:fillRect/>
          </a:stretch>
        </p:blipFill>
        <p:spPr>
          <a:xfrm>
            <a:off x="228600" y="1257300"/>
            <a:ext cx="2838450" cy="4152900"/>
          </a:xfrm>
        </p:spPr>
      </p:pic>
      <p:pic>
        <p:nvPicPr>
          <p:cNvPr id="18436" name="Picture 6"/>
          <p:cNvPicPr>
            <a:picLocks noChangeAspect="1" noChangeArrowheads="1"/>
          </p:cNvPicPr>
          <p:nvPr/>
        </p:nvPicPr>
        <p:blipFill>
          <a:blip r:embed="rId4"/>
          <a:srcRect/>
          <a:stretch>
            <a:fillRect/>
          </a:stretch>
        </p:blipFill>
        <p:spPr bwMode="auto">
          <a:xfrm>
            <a:off x="3200400" y="1066800"/>
            <a:ext cx="5867400" cy="2533650"/>
          </a:xfrm>
          <a:prstGeom prst="rect">
            <a:avLst/>
          </a:prstGeom>
          <a:noFill/>
          <a:ln w="19050" cmpd="tri">
            <a:solidFill>
              <a:schemeClr val="tx1">
                <a:alpha val="45882"/>
              </a:schemeClr>
            </a:solidFill>
            <a:miter lim="800000"/>
            <a:headEnd/>
            <a:tailEnd/>
          </a:ln>
        </p:spPr>
      </p:pic>
      <p:pic>
        <p:nvPicPr>
          <p:cNvPr id="18437" name="Picture 4"/>
          <p:cNvPicPr>
            <a:picLocks noChangeAspect="1" noChangeArrowheads="1"/>
          </p:cNvPicPr>
          <p:nvPr/>
        </p:nvPicPr>
        <p:blipFill>
          <a:blip r:embed="rId5"/>
          <a:srcRect/>
          <a:stretch>
            <a:fillRect/>
          </a:stretch>
        </p:blipFill>
        <p:spPr bwMode="auto">
          <a:xfrm>
            <a:off x="3200400" y="3581400"/>
            <a:ext cx="7848600" cy="2667000"/>
          </a:xfrm>
          <a:prstGeom prst="rect">
            <a:avLst/>
          </a:prstGeom>
          <a:noFill/>
          <a:ln w="19050" cmpd="tri">
            <a:solidFill>
              <a:schemeClr val="tx1">
                <a:alpha val="45882"/>
              </a:schemeClr>
            </a:solidFill>
            <a:miter lim="800000"/>
            <a:headEnd/>
            <a:tailEnd/>
          </a:ln>
        </p:spPr>
      </p:pic>
    </p:spTree>
  </p:cSld>
  <p:clrMapOvr>
    <a:masterClrMapping/>
  </p:clrMapOvr>
  <p:transition advTm="69557"/>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4. Insecure Logging</a:t>
            </a:r>
          </a:p>
        </p:txBody>
      </p:sp>
      <p:sp>
        <p:nvSpPr>
          <p:cNvPr id="19459" name="Content Placeholder 2"/>
          <p:cNvSpPr>
            <a:spLocks noGrp="1"/>
          </p:cNvSpPr>
          <p:nvPr>
            <p:ph idx="1"/>
          </p:nvPr>
        </p:nvSpPr>
        <p:spPr/>
        <p:txBody>
          <a:bodyPr/>
          <a:lstStyle/>
          <a:p>
            <a:endParaRPr lang="en-US" smtClean="0"/>
          </a:p>
        </p:txBody>
      </p:sp>
      <p:pic>
        <p:nvPicPr>
          <p:cNvPr id="4" name="Picture 6"/>
          <p:cNvPicPr>
            <a:picLocks noChangeAspect="1" noChangeArrowheads="1"/>
          </p:cNvPicPr>
          <p:nvPr/>
        </p:nvPicPr>
        <p:blipFill>
          <a:blip r:embed="rId3"/>
          <a:srcRect/>
          <a:stretch>
            <a:fillRect/>
          </a:stretch>
        </p:blipFill>
        <p:spPr bwMode="auto">
          <a:xfrm>
            <a:off x="609600" y="3810000"/>
            <a:ext cx="7391400" cy="2209800"/>
          </a:xfrm>
          <a:prstGeom prst="rect">
            <a:avLst/>
          </a:prstGeom>
          <a:noFill/>
          <a:ln w="19050" cmpd="tri">
            <a:solidFill>
              <a:schemeClr val="tx1">
                <a:alpha val="45882"/>
              </a:schemeClr>
            </a:solidFill>
            <a:miter lim="800000"/>
            <a:headEnd/>
            <a:tailEnd/>
          </a:ln>
        </p:spPr>
      </p:pic>
      <p:pic>
        <p:nvPicPr>
          <p:cNvPr id="5" name="Picture 7"/>
          <p:cNvPicPr>
            <a:picLocks noChangeAspect="1" noChangeArrowheads="1"/>
          </p:cNvPicPr>
          <p:nvPr/>
        </p:nvPicPr>
        <p:blipFill>
          <a:blip r:embed="rId4"/>
          <a:srcRect/>
          <a:stretch>
            <a:fillRect/>
          </a:stretch>
        </p:blipFill>
        <p:spPr bwMode="auto">
          <a:xfrm>
            <a:off x="696913" y="1447800"/>
            <a:ext cx="7227887" cy="2057400"/>
          </a:xfrm>
          <a:prstGeom prst="rect">
            <a:avLst/>
          </a:prstGeom>
          <a:noFill/>
          <a:ln w="19050" cmpd="tri">
            <a:solidFill>
              <a:schemeClr val="tx1">
                <a:alpha val="45882"/>
              </a:schemeClr>
            </a:solidFill>
            <a:miter lim="800000"/>
            <a:headEnd/>
            <a:tailEnd/>
          </a:ln>
        </p:spPr>
      </p:pic>
    </p:spTree>
    <p:custDataLst>
      <p:tags r:id="rId1"/>
    </p:custDataLst>
  </p:cSld>
  <p:clrMapOvr>
    <a:masterClrMapping/>
  </p:clrMapOvr>
  <p:transition advTm="4582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5. Identity </a:t>
            </a:r>
            <a:r>
              <a:rPr lang="en-US" dirty="0" err="1" smtClean="0"/>
              <a:t>Decloaking</a:t>
            </a:r>
            <a:endParaRPr lang="en-US" dirty="0" smtClean="0"/>
          </a:p>
        </p:txBody>
      </p:sp>
      <p:sp>
        <p:nvSpPr>
          <p:cNvPr id="20483" name="Content Placeholder 2"/>
          <p:cNvSpPr>
            <a:spLocks noGrp="1"/>
          </p:cNvSpPr>
          <p:nvPr>
            <p:ph idx="1"/>
          </p:nvPr>
        </p:nvSpPr>
        <p:spPr/>
        <p:txBody>
          <a:bodyPr/>
          <a:lstStyle/>
          <a:p>
            <a:endParaRPr lang="en-US" smtClean="0"/>
          </a:p>
        </p:txBody>
      </p:sp>
      <p:pic>
        <p:nvPicPr>
          <p:cNvPr id="20484" name="Picture 7"/>
          <p:cNvPicPr>
            <a:picLocks noChangeAspect="1" noChangeArrowheads="1"/>
          </p:cNvPicPr>
          <p:nvPr/>
        </p:nvPicPr>
        <p:blipFill>
          <a:blip r:embed="rId4"/>
          <a:srcRect/>
          <a:stretch>
            <a:fillRect/>
          </a:stretch>
        </p:blipFill>
        <p:spPr bwMode="auto">
          <a:xfrm>
            <a:off x="76200" y="1143000"/>
            <a:ext cx="9018588" cy="1890713"/>
          </a:xfrm>
          <a:prstGeom prst="rect">
            <a:avLst/>
          </a:prstGeom>
          <a:noFill/>
          <a:ln w="19050" cmpd="tri">
            <a:solidFill>
              <a:schemeClr val="tx1">
                <a:alpha val="45882"/>
              </a:schemeClr>
            </a:solidFill>
            <a:miter lim="800000"/>
            <a:headEnd/>
            <a:tailEnd/>
          </a:ln>
        </p:spPr>
      </p:pic>
      <p:pic>
        <p:nvPicPr>
          <p:cNvPr id="20485" name="Picture 8"/>
          <p:cNvPicPr>
            <a:picLocks noChangeAspect="1" noChangeArrowheads="1"/>
          </p:cNvPicPr>
          <p:nvPr/>
        </p:nvPicPr>
        <p:blipFill>
          <a:blip r:embed="rId5"/>
          <a:srcRect/>
          <a:stretch>
            <a:fillRect/>
          </a:stretch>
        </p:blipFill>
        <p:spPr bwMode="auto">
          <a:xfrm>
            <a:off x="0" y="3352800"/>
            <a:ext cx="9144000" cy="2647950"/>
          </a:xfrm>
          <a:prstGeom prst="rect">
            <a:avLst/>
          </a:prstGeom>
          <a:noFill/>
          <a:ln w="19050" cmpd="tri">
            <a:solidFill>
              <a:schemeClr val="tx1">
                <a:alpha val="45882"/>
              </a:schemeClr>
            </a:solidFill>
            <a:miter lim="800000"/>
            <a:headEnd/>
            <a:tailEnd/>
          </a:ln>
        </p:spPr>
      </p:pic>
    </p:spTree>
    <p:custDataLst>
      <p:tags r:id="rId1"/>
    </p:custDataLst>
  </p:cSld>
  <p:clrMapOvr>
    <a:masterClrMapping/>
  </p:clrMapOvr>
  <p:transition advTm="6336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5"/>
                                        </p:tgtEl>
                                        <p:attrNameLst>
                                          <p:attrName>style.visibility</p:attrName>
                                        </p:attrNameLst>
                                      </p:cBhvr>
                                      <p:to>
                                        <p:strVal val="visible"/>
                                      </p:to>
                                    </p:set>
                                    <p:anim calcmode="lin" valueType="num">
                                      <p:cBhvr additive="base">
                                        <p:cTn id="7" dur="500" fill="hold"/>
                                        <p:tgtEl>
                                          <p:spTgt spid="20485"/>
                                        </p:tgtEl>
                                        <p:attrNameLst>
                                          <p:attrName>ppt_x</p:attrName>
                                        </p:attrNameLst>
                                      </p:cBhvr>
                                      <p:tavLst>
                                        <p:tav tm="0">
                                          <p:val>
                                            <p:strVal val="#ppt_x"/>
                                          </p:val>
                                        </p:tav>
                                        <p:tav tm="100000">
                                          <p:val>
                                            <p:strVal val="#ppt_x"/>
                                          </p:val>
                                        </p:tav>
                                      </p:tavLst>
                                    </p:anim>
                                    <p:anim calcmode="lin" valueType="num">
                                      <p:cBhvr additive="base">
                                        <p:cTn id="8" dur="500" fill="hold"/>
                                        <p:tgtEl>
                                          <p:spTgt spid="204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6. Tapjacking</a:t>
            </a:r>
          </a:p>
        </p:txBody>
      </p:sp>
      <p:sp>
        <p:nvSpPr>
          <p:cNvPr id="3" name="Content Placeholder 2"/>
          <p:cNvSpPr>
            <a:spLocks noGrp="1"/>
          </p:cNvSpPr>
          <p:nvPr>
            <p:ph idx="1"/>
          </p:nvPr>
        </p:nvSpPr>
        <p:spPr/>
        <p:txBody>
          <a:bodyPr/>
          <a:lstStyle/>
          <a:p>
            <a:pPr>
              <a:defRPr/>
            </a:pPr>
            <a:r>
              <a:rPr lang="en-US" dirty="0" smtClean="0"/>
              <a:t>Like </a:t>
            </a:r>
            <a:r>
              <a:rPr lang="en-US" dirty="0" err="1" smtClean="0"/>
              <a:t>clickjacking</a:t>
            </a:r>
            <a:endParaRPr lang="en-US" dirty="0" smtClean="0"/>
          </a:p>
          <a:p>
            <a:pPr>
              <a:defRPr/>
            </a:pPr>
            <a:endParaRPr lang="en-US" dirty="0" smtClean="0"/>
          </a:p>
          <a:p>
            <a:pPr>
              <a:defRPr/>
            </a:pPr>
            <a:r>
              <a:rPr lang="en-US" dirty="0" smtClean="0"/>
              <a:t>Click on play game..</a:t>
            </a:r>
          </a:p>
          <a:p>
            <a:pPr>
              <a:defRPr/>
            </a:pPr>
            <a:r>
              <a:rPr lang="en-US" dirty="0" smtClean="0"/>
              <a:t>..you just spent $1000 buying a gift</a:t>
            </a:r>
          </a:p>
          <a:p>
            <a:pPr>
              <a:defRPr/>
            </a:pPr>
            <a:endParaRPr lang="en-US" dirty="0" smtClean="0"/>
          </a:p>
          <a:p>
            <a:pPr>
              <a:defRPr/>
            </a:pPr>
            <a:r>
              <a:rPr lang="en-US" sz="2000" kern="1200" dirty="0" smtClean="0">
                <a:latin typeface="Times New Roman" pitchFamily="16" charset="0"/>
              </a:rPr>
              <a:t>Android 2.3 and above</a:t>
            </a:r>
            <a:endParaRPr lang="en-US" sz="2000" dirty="0" smtClean="0"/>
          </a:p>
          <a:p>
            <a:pPr>
              <a:defRPr/>
            </a:pPr>
            <a:r>
              <a:rPr lang="en-US" sz="2000" dirty="0" smtClean="0"/>
              <a:t>&lt;Button </a:t>
            </a:r>
            <a:r>
              <a:rPr lang="en-US" sz="2000" dirty="0" err="1" smtClean="0"/>
              <a:t>android:text</a:t>
            </a:r>
            <a:r>
              <a:rPr lang="en-US" sz="2000" dirty="0" smtClean="0"/>
              <a:t>="Button" </a:t>
            </a:r>
          </a:p>
          <a:p>
            <a:pPr>
              <a:defRPr/>
            </a:pPr>
            <a:r>
              <a:rPr lang="en-US" sz="2000" dirty="0" err="1" smtClean="0"/>
              <a:t>android:id</a:t>
            </a:r>
            <a:r>
              <a:rPr lang="en-US" sz="2000" dirty="0" smtClean="0"/>
              <a:t>="@+id/button1"</a:t>
            </a:r>
          </a:p>
          <a:p>
            <a:pPr>
              <a:defRPr/>
            </a:pPr>
            <a:r>
              <a:rPr lang="en-US" sz="2000" dirty="0" err="1" smtClean="0"/>
              <a:t>android:layout_width</a:t>
            </a:r>
            <a:r>
              <a:rPr lang="en-US" sz="2000" dirty="0" smtClean="0"/>
              <a:t>="</a:t>
            </a:r>
            <a:r>
              <a:rPr lang="en-US" sz="2000" dirty="0" err="1" smtClean="0"/>
              <a:t>wrap_content</a:t>
            </a:r>
            <a:r>
              <a:rPr lang="en-US" sz="2000" dirty="0" smtClean="0"/>
              <a:t>" </a:t>
            </a:r>
          </a:p>
          <a:p>
            <a:pPr>
              <a:defRPr/>
            </a:pPr>
            <a:r>
              <a:rPr lang="en-US" sz="2000" dirty="0" err="1" smtClean="0"/>
              <a:t>android:layout_height</a:t>
            </a:r>
            <a:r>
              <a:rPr lang="en-US" sz="2000" dirty="0" smtClean="0"/>
              <a:t>="</a:t>
            </a:r>
            <a:r>
              <a:rPr lang="en-US" sz="2000" dirty="0" err="1" smtClean="0"/>
              <a:t>wrap_content</a:t>
            </a:r>
            <a:r>
              <a:rPr lang="en-US" sz="2000" dirty="0" smtClean="0"/>
              <a:t>" </a:t>
            </a:r>
          </a:p>
          <a:p>
            <a:pPr>
              <a:defRPr/>
            </a:pPr>
            <a:r>
              <a:rPr lang="en-US" sz="2000" b="1" i="1" u="sng" dirty="0" err="1" smtClean="0"/>
              <a:t>android:filterTouchesWhenObscured</a:t>
            </a:r>
            <a:r>
              <a:rPr lang="en-US" sz="2000" b="1" i="1" u="sng" dirty="0" smtClean="0"/>
              <a:t>="true"</a:t>
            </a:r>
            <a:r>
              <a:rPr lang="en-US" sz="2000" dirty="0" smtClean="0"/>
              <a:t>&gt;</a:t>
            </a:r>
          </a:p>
          <a:p>
            <a:pPr>
              <a:defRPr/>
            </a:pPr>
            <a:r>
              <a:rPr lang="en-US" sz="2000" dirty="0" smtClean="0"/>
              <a:t>&lt;/Button&gt;</a:t>
            </a:r>
          </a:p>
        </p:txBody>
      </p:sp>
    </p:spTree>
  </p:cSld>
  <p:clrMapOvr>
    <a:masterClrMapping/>
  </p:clrMapOvr>
  <p:transition advTm="89611"/>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Mobile Threats</a:t>
            </a:r>
          </a:p>
          <a:p>
            <a:r>
              <a:rPr lang="en-US" dirty="0" smtClean="0"/>
              <a:t>Mobile Code Reviews &amp; its benefits</a:t>
            </a:r>
          </a:p>
          <a:p>
            <a:r>
              <a:rPr lang="en-US" dirty="0" smtClean="0"/>
              <a:t>Android Insecurities –from code base</a:t>
            </a:r>
          </a:p>
          <a:p>
            <a:r>
              <a:rPr lang="en-US" dirty="0" err="1" smtClean="0"/>
              <a:t>iOS</a:t>
            </a:r>
            <a:r>
              <a:rPr lang="en-US" dirty="0" smtClean="0"/>
              <a:t> Insecurities –from code base</a:t>
            </a:r>
          </a:p>
          <a:p>
            <a:r>
              <a:rPr lang="en-US" dirty="0" smtClean="0"/>
              <a:t>Advanced Technique –Mobile Code Reviews</a:t>
            </a:r>
          </a:p>
          <a:p>
            <a:r>
              <a:rPr lang="en-US" dirty="0" smtClean="0"/>
              <a:t>Checklist –Android &amp;</a:t>
            </a:r>
            <a:r>
              <a:rPr lang="en-US" dirty="0" err="1" smtClean="0"/>
              <a:t>iOS</a:t>
            </a:r>
            <a:r>
              <a:rPr lang="en-US" dirty="0" smtClean="0"/>
              <a:t> applications</a:t>
            </a:r>
          </a:p>
          <a:p>
            <a:endParaRPr lang="en-US" dirty="0"/>
          </a:p>
        </p:txBody>
      </p:sp>
    </p:spTree>
  </p:cSld>
  <p:clrMapOvr>
    <a:masterClrMapping/>
  </p:clrMapOvr>
  <p:transition advTm="4605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3276600" y="762000"/>
            <a:ext cx="5867400" cy="1905000"/>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solidFill>
                  <a:srgbClr val="777777"/>
                </a:solidFill>
              </a:rPr>
              <a:t>iOS Insecurities</a:t>
            </a:r>
          </a:p>
        </p:txBody>
      </p:sp>
      <p:sp>
        <p:nvSpPr>
          <p:cNvPr id="22531" name="Rectangle 2"/>
          <p:cNvSpPr>
            <a:spLocks noGrp="1" noChangeArrowheads="1"/>
          </p:cNvSpPr>
          <p:nvPr>
            <p:ph type="subTitle" idx="4294967295"/>
          </p:nvPr>
        </p:nvSpPr>
        <p:spPr>
          <a:xfrm>
            <a:off x="4343400" y="3260725"/>
            <a:ext cx="3733800" cy="1400175"/>
          </a:xfrm>
        </p:spPr>
        <p:txBody>
          <a:bodyPr lIns="90000" tIns="46800" rIns="90000" bIns="46800"/>
          <a:lstStyle/>
          <a:p>
            <a:pPr marL="0" indent="0" eaLnBrk="1" hangingPunct="1">
              <a:spcBef>
                <a:spcPts val="1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de-DE" sz="1600" smtClean="0">
              <a:solidFill>
                <a:srgbClr val="969696"/>
              </a:solidFill>
            </a:endParaRPr>
          </a:p>
        </p:txBody>
      </p:sp>
      <p:sp>
        <p:nvSpPr>
          <p:cNvPr id="22532" name="Rectangle 3"/>
          <p:cNvSpPr>
            <a:spLocks noChangeArrowheads="1"/>
          </p:cNvSpPr>
          <p:nvPr/>
        </p:nvSpPr>
        <p:spPr bwMode="auto">
          <a:xfrm>
            <a:off x="1593850" y="4648200"/>
            <a:ext cx="1449388" cy="341313"/>
          </a:xfrm>
          <a:prstGeom prst="rect">
            <a:avLst/>
          </a:prstGeom>
          <a:noFill/>
          <a:ln w="9525">
            <a:noFill/>
            <a:round/>
            <a:headEnd/>
            <a:tailEnd/>
          </a:ln>
        </p:spPr>
        <p:txBody>
          <a:bodyPr wrap="none" lIns="90000" tIns="46800" rIns="90000" bIns="4680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600">
                <a:solidFill>
                  <a:srgbClr val="777777"/>
                </a:solidFill>
                <a:latin typeface="Tahoma" pitchFamily="34" charset="0"/>
                <a:cs typeface="Droid Sans Fallback" charset="0"/>
              </a:rPr>
              <a:t>April 12, 2012</a:t>
            </a:r>
          </a:p>
        </p:txBody>
      </p:sp>
    </p:spTree>
  </p:cSld>
  <p:clrMapOvr>
    <a:masterClrMapping/>
  </p:clrMapOvr>
  <p:transition advTm="12607"/>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
            </a:r>
            <a:br>
              <a:rPr lang="en-US" smtClean="0"/>
            </a:br>
            <a:r>
              <a:rPr lang="en-US" smtClean="0"/>
              <a:t>1. Insecure URLScheme</a:t>
            </a:r>
            <a:br>
              <a:rPr lang="en-US" smtClean="0"/>
            </a:br>
            <a:endParaRPr lang="en-US" smtClean="0"/>
          </a:p>
        </p:txBody>
      </p:sp>
      <p:sp>
        <p:nvSpPr>
          <p:cNvPr id="3" name="Content Placeholder 2"/>
          <p:cNvSpPr>
            <a:spLocks noGrp="1"/>
          </p:cNvSpPr>
          <p:nvPr>
            <p:ph idx="1"/>
          </p:nvPr>
        </p:nvSpPr>
        <p:spPr/>
        <p:txBody>
          <a:bodyPr/>
          <a:lstStyle/>
          <a:p>
            <a:pPr>
              <a:defRPr/>
            </a:pPr>
            <a:r>
              <a:rPr lang="en-US" dirty="0" smtClean="0"/>
              <a:t>An application can call other applications by accessing a URL scheme</a:t>
            </a:r>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fontAlgn="auto">
              <a:spcAft>
                <a:spcPts val="0"/>
              </a:spcAft>
              <a:buFont typeface="Wingdings 2" pitchFamily="18" charset="2"/>
              <a:buChar char=""/>
              <a:defRPr/>
            </a:pPr>
            <a:r>
              <a:rPr lang="en-US" dirty="0" smtClean="0">
                <a:solidFill>
                  <a:schemeClr val="tx1">
                    <a:lumMod val="65000"/>
                    <a:lumOff val="35000"/>
                  </a:schemeClr>
                </a:solidFill>
              </a:rPr>
              <a:t>“iP://RespMsg=Approved” – Doesn’t this look fishy?</a:t>
            </a:r>
          </a:p>
          <a:p>
            <a:pPr>
              <a:defRPr/>
            </a:pPr>
            <a:endParaRPr lang="en-US" dirty="0" smtClean="0"/>
          </a:p>
          <a:p>
            <a:pPr>
              <a:defRPr/>
            </a:pPr>
            <a:endParaRPr lang="en-US" dirty="0"/>
          </a:p>
        </p:txBody>
      </p:sp>
      <p:pic>
        <p:nvPicPr>
          <p:cNvPr id="23556" name="Picture 5"/>
          <p:cNvPicPr>
            <a:picLocks noChangeAspect="1" noChangeArrowheads="1"/>
          </p:cNvPicPr>
          <p:nvPr/>
        </p:nvPicPr>
        <p:blipFill>
          <a:blip r:embed="rId3"/>
          <a:srcRect/>
          <a:stretch>
            <a:fillRect/>
          </a:stretch>
        </p:blipFill>
        <p:spPr bwMode="auto">
          <a:xfrm>
            <a:off x="152400" y="2514600"/>
            <a:ext cx="8858250" cy="2606675"/>
          </a:xfrm>
          <a:prstGeom prst="rect">
            <a:avLst/>
          </a:prstGeom>
          <a:noFill/>
          <a:ln w="9525">
            <a:noFill/>
            <a:miter lim="800000"/>
            <a:headEnd/>
            <a:tailEnd/>
          </a:ln>
        </p:spPr>
      </p:pic>
    </p:spTree>
  </p:cSld>
  <p:clrMapOvr>
    <a:masterClrMapping/>
  </p:clrMapOvr>
  <p:transition advTm="77776"/>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Discovering exposed </a:t>
            </a:r>
            <a:r>
              <a:rPr lang="en-US" dirty="0" err="1" smtClean="0"/>
              <a:t>URLSchemes</a:t>
            </a:r>
            <a:endParaRPr lang="en-US" dirty="0" smtClean="0"/>
          </a:p>
        </p:txBody>
      </p:sp>
      <p:sp>
        <p:nvSpPr>
          <p:cNvPr id="3" name="Content Placeholder 2"/>
          <p:cNvSpPr>
            <a:spLocks noGrp="1"/>
          </p:cNvSpPr>
          <p:nvPr>
            <p:ph idx="1"/>
          </p:nvPr>
        </p:nvSpPr>
        <p:spPr/>
        <p:txBody>
          <a:bodyPr/>
          <a:lstStyle/>
          <a:p>
            <a:pPr fontAlgn="auto">
              <a:spcAft>
                <a:spcPts val="0"/>
              </a:spcAft>
              <a:buFont typeface="Wingdings 2" pitchFamily="18" charset="2"/>
              <a:buChar char=""/>
              <a:defRPr/>
            </a:pPr>
            <a:r>
              <a:rPr lang="en-US" dirty="0" err="1" smtClean="0">
                <a:solidFill>
                  <a:schemeClr val="tx1">
                    <a:lumMod val="65000"/>
                    <a:lumOff val="35000"/>
                  </a:schemeClr>
                </a:solidFill>
              </a:rPr>
              <a:t>URLSchemes</a:t>
            </a:r>
            <a:r>
              <a:rPr lang="en-US" dirty="0" smtClean="0">
                <a:solidFill>
                  <a:schemeClr val="tx1">
                    <a:lumMod val="65000"/>
                    <a:lumOff val="35000"/>
                  </a:schemeClr>
                </a:solidFill>
              </a:rPr>
              <a:t> related information is stored in the </a:t>
            </a:r>
            <a:r>
              <a:rPr lang="en-US" dirty="0" err="1" smtClean="0">
                <a:solidFill>
                  <a:schemeClr val="tx1">
                    <a:lumMod val="65000"/>
                    <a:lumOff val="35000"/>
                  </a:schemeClr>
                </a:solidFill>
              </a:rPr>
              <a:t>plist</a:t>
            </a:r>
            <a:r>
              <a:rPr lang="en-US" dirty="0" smtClean="0">
                <a:solidFill>
                  <a:schemeClr val="tx1">
                    <a:lumMod val="65000"/>
                    <a:lumOff val="35000"/>
                  </a:schemeClr>
                </a:solidFill>
              </a:rPr>
              <a:t> file </a:t>
            </a:r>
          </a:p>
          <a:p>
            <a:pPr fontAlgn="auto">
              <a:spcAft>
                <a:spcPts val="0"/>
              </a:spcAft>
              <a:buFont typeface="Wingdings 2" pitchFamily="18" charset="2"/>
              <a:buChar char=""/>
              <a:defRPr/>
            </a:pPr>
            <a:r>
              <a:rPr lang="en-US" dirty="0" smtClean="0">
                <a:solidFill>
                  <a:srgbClr val="FF0000"/>
                </a:solidFill>
              </a:rPr>
              <a:t>For example,</a:t>
            </a:r>
          </a:p>
          <a:p>
            <a:pPr fontAlgn="auto">
              <a:spcAft>
                <a:spcPts val="0"/>
              </a:spcAft>
              <a:buFont typeface="Wingdings 2" pitchFamily="18" charset="2"/>
              <a:buChar char=""/>
              <a:defRPr/>
            </a:pPr>
            <a:endParaRPr lang="en-US" dirty="0" smtClean="0">
              <a:solidFill>
                <a:schemeClr val="tx1">
                  <a:lumMod val="65000"/>
                  <a:lumOff val="35000"/>
                </a:schemeClr>
              </a:solidFill>
            </a:endParaRPr>
          </a:p>
          <a:p>
            <a:pPr fontAlgn="auto">
              <a:spcAft>
                <a:spcPts val="0"/>
              </a:spcAft>
              <a:buFont typeface="Wingdings 2" pitchFamily="18" charset="2"/>
              <a:buChar char=""/>
              <a:defRPr/>
            </a:pPr>
            <a:endParaRPr lang="en-US" dirty="0" smtClean="0">
              <a:solidFill>
                <a:schemeClr val="tx1">
                  <a:lumMod val="65000"/>
                  <a:lumOff val="35000"/>
                </a:schemeClr>
              </a:solidFill>
            </a:endParaRPr>
          </a:p>
          <a:p>
            <a:pPr fontAlgn="auto">
              <a:spcAft>
                <a:spcPts val="0"/>
              </a:spcAft>
              <a:buFont typeface="Wingdings 2" pitchFamily="18" charset="2"/>
              <a:buChar char=""/>
              <a:defRPr/>
            </a:pPr>
            <a:endParaRPr lang="en-US" dirty="0" smtClean="0">
              <a:solidFill>
                <a:schemeClr val="tx1">
                  <a:lumMod val="65000"/>
                  <a:lumOff val="35000"/>
                </a:schemeClr>
              </a:solidFill>
            </a:endParaRPr>
          </a:p>
          <a:p>
            <a:pPr fontAlgn="auto">
              <a:spcAft>
                <a:spcPts val="0"/>
              </a:spcAft>
              <a:buFont typeface="Wingdings 2" pitchFamily="18" charset="2"/>
              <a:buChar char=""/>
              <a:defRPr/>
            </a:pPr>
            <a:endParaRPr lang="en-US" dirty="0" smtClean="0">
              <a:solidFill>
                <a:schemeClr val="tx1">
                  <a:lumMod val="65000"/>
                  <a:lumOff val="35000"/>
                </a:schemeClr>
              </a:solidFill>
            </a:endParaRPr>
          </a:p>
          <a:p>
            <a:pPr fontAlgn="auto">
              <a:spcAft>
                <a:spcPts val="0"/>
              </a:spcAft>
              <a:buFont typeface="Wingdings 2" pitchFamily="18" charset="2"/>
              <a:buChar char=""/>
              <a:defRPr/>
            </a:pPr>
            <a:endParaRPr lang="en-US" dirty="0" smtClean="0">
              <a:solidFill>
                <a:schemeClr val="tx1">
                  <a:lumMod val="65000"/>
                  <a:lumOff val="35000"/>
                </a:schemeClr>
              </a:solidFill>
            </a:endParaRPr>
          </a:p>
          <a:p>
            <a:pPr fontAlgn="auto">
              <a:spcAft>
                <a:spcPts val="0"/>
              </a:spcAft>
              <a:buFont typeface="Wingdings 2" pitchFamily="18" charset="2"/>
              <a:buChar char=""/>
              <a:defRPr/>
            </a:pPr>
            <a:r>
              <a:rPr lang="en-US" dirty="0" err="1" smtClean="0">
                <a:solidFill>
                  <a:schemeClr val="tx1">
                    <a:lumMod val="65000"/>
                    <a:lumOff val="35000"/>
                  </a:schemeClr>
                </a:solidFill>
              </a:rPr>
              <a:t>Plist</a:t>
            </a:r>
            <a:r>
              <a:rPr lang="en-US" dirty="0" smtClean="0">
                <a:solidFill>
                  <a:schemeClr val="tx1">
                    <a:lumMod val="65000"/>
                    <a:lumOff val="35000"/>
                  </a:schemeClr>
                </a:solidFill>
              </a:rPr>
              <a:t> file can be easily extracted from the app file if the phone is </a:t>
            </a:r>
            <a:r>
              <a:rPr lang="en-US" dirty="0" err="1" smtClean="0">
                <a:solidFill>
                  <a:schemeClr val="tx1">
                    <a:lumMod val="65000"/>
                    <a:lumOff val="35000"/>
                  </a:schemeClr>
                </a:solidFill>
              </a:rPr>
              <a:t>jailbroken</a:t>
            </a:r>
            <a:endParaRPr lang="en-US" dirty="0"/>
          </a:p>
        </p:txBody>
      </p:sp>
      <p:pic>
        <p:nvPicPr>
          <p:cNvPr id="1027" name="Picture 3"/>
          <p:cNvPicPr>
            <a:picLocks noChangeAspect="1" noChangeArrowheads="1"/>
          </p:cNvPicPr>
          <p:nvPr/>
        </p:nvPicPr>
        <p:blipFill>
          <a:blip r:embed="rId3"/>
          <a:srcRect/>
          <a:stretch>
            <a:fillRect/>
          </a:stretch>
        </p:blipFill>
        <p:spPr bwMode="auto">
          <a:xfrm>
            <a:off x="1066800" y="2819400"/>
            <a:ext cx="4057650" cy="2190750"/>
          </a:xfrm>
          <a:prstGeom prst="rect">
            <a:avLst/>
          </a:prstGeom>
          <a:noFill/>
          <a:ln w="9525">
            <a:noFill/>
            <a:miter lim="800000"/>
            <a:headEnd/>
            <a:tailEnd/>
          </a:ln>
          <a:effectLst/>
        </p:spPr>
      </p:pic>
    </p:spTree>
  </p:cSld>
  <p:clrMapOvr>
    <a:masterClrMapping/>
  </p:clrMapOvr>
  <p:transition advTm="29085"/>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2. Insecure UIWebView Implementation</a:t>
            </a:r>
          </a:p>
        </p:txBody>
      </p:sp>
      <p:sp>
        <p:nvSpPr>
          <p:cNvPr id="25603" name="Content Placeholder 2"/>
          <p:cNvSpPr>
            <a:spLocks noGrp="1"/>
          </p:cNvSpPr>
          <p:nvPr>
            <p:ph idx="1"/>
          </p:nvPr>
        </p:nvSpPr>
        <p:spPr/>
        <p:txBody>
          <a:bodyPr/>
          <a:lstStyle/>
          <a:p>
            <a:r>
              <a:rPr lang="en-US" smtClean="0"/>
              <a:t>UIWebView is used to embed the web content in the application. </a:t>
            </a:r>
          </a:p>
          <a:p>
            <a:r>
              <a:rPr lang="en-US" smtClean="0"/>
              <a:t>Web page can be loaded inside the application by simply passing the URL to the UIWebView class object. </a:t>
            </a:r>
          </a:p>
          <a:p>
            <a:r>
              <a:rPr lang="en-US" smtClean="0"/>
              <a:t>This object renders the HTML as the iOS Safari browser (webkit) would render it.</a:t>
            </a:r>
          </a:p>
          <a:p>
            <a:pPr lvl="1"/>
            <a:r>
              <a:rPr lang="en-US" smtClean="0"/>
              <a:t>HTML Injection possible </a:t>
            </a:r>
          </a:p>
          <a:p>
            <a:r>
              <a:rPr lang="en-US" smtClean="0"/>
              <a:t>It can also execute JavaScript. </a:t>
            </a:r>
          </a:p>
          <a:p>
            <a:pPr lvl="1"/>
            <a:r>
              <a:rPr lang="en-US" smtClean="0"/>
              <a:t>Cross-site Scripting (XSS) possible</a:t>
            </a:r>
          </a:p>
          <a:p>
            <a:endParaRPr lang="en-US" smtClean="0"/>
          </a:p>
        </p:txBody>
      </p:sp>
    </p:spTree>
  </p:cSld>
  <p:clrMapOvr>
    <a:masterClrMapping/>
  </p:clrMapOvr>
  <p:transition advTm="73093"/>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Insecure UIWebView Implementation</a:t>
            </a:r>
          </a:p>
        </p:txBody>
      </p:sp>
      <p:pic>
        <p:nvPicPr>
          <p:cNvPr id="26627" name="Picture 3"/>
          <p:cNvPicPr>
            <a:picLocks noChangeAspect="1" noChangeArrowheads="1"/>
          </p:cNvPicPr>
          <p:nvPr/>
        </p:nvPicPr>
        <p:blipFill>
          <a:blip r:embed="rId2"/>
          <a:srcRect/>
          <a:stretch>
            <a:fillRect/>
          </a:stretch>
        </p:blipFill>
        <p:spPr bwMode="auto">
          <a:xfrm>
            <a:off x="1524000" y="1143000"/>
            <a:ext cx="6115050" cy="1143000"/>
          </a:xfrm>
          <a:prstGeom prst="rect">
            <a:avLst/>
          </a:prstGeom>
          <a:noFill/>
          <a:ln w="19050">
            <a:solidFill>
              <a:schemeClr val="tx1"/>
            </a:solidFill>
            <a:miter lim="800000"/>
            <a:headEnd/>
            <a:tailEnd/>
          </a:ln>
        </p:spPr>
      </p:pic>
      <p:pic>
        <p:nvPicPr>
          <p:cNvPr id="26628" name="Picture 4"/>
          <p:cNvPicPr>
            <a:picLocks noGrp="1" noChangeAspect="1" noChangeArrowheads="1"/>
          </p:cNvPicPr>
          <p:nvPr>
            <p:ph idx="1"/>
          </p:nvPr>
        </p:nvPicPr>
        <p:blipFill>
          <a:blip r:embed="rId3"/>
          <a:srcRect/>
          <a:stretch>
            <a:fillRect/>
          </a:stretch>
        </p:blipFill>
        <p:spPr>
          <a:xfrm>
            <a:off x="2819400" y="2416175"/>
            <a:ext cx="3200400" cy="4213225"/>
          </a:xfrm>
          <a:noFill/>
          <a:ln w="19050">
            <a:solidFill>
              <a:schemeClr val="tx1"/>
            </a:solidFill>
            <a:miter lim="800000"/>
          </a:ln>
        </p:spPr>
      </p:pic>
    </p:spTree>
  </p:cSld>
  <p:clrMapOvr>
    <a:masterClrMapping/>
  </p:clrMapOvr>
  <p:transition advTm="34997"/>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3. </a:t>
            </a:r>
            <a:r>
              <a:rPr lang="en-US" dirty="0" err="1" smtClean="0"/>
              <a:t>iOSBackgrounding</a:t>
            </a:r>
            <a:endParaRPr lang="en-US" dirty="0" smtClean="0"/>
          </a:p>
        </p:txBody>
      </p:sp>
      <p:sp>
        <p:nvSpPr>
          <p:cNvPr id="27651" name="Content Placeholder 2"/>
          <p:cNvSpPr>
            <a:spLocks noGrp="1"/>
          </p:cNvSpPr>
          <p:nvPr>
            <p:ph idx="1"/>
          </p:nvPr>
        </p:nvSpPr>
        <p:spPr/>
        <p:txBody>
          <a:bodyPr/>
          <a:lstStyle/>
          <a:p>
            <a:r>
              <a:rPr lang="en-US" dirty="0" smtClean="0"/>
              <a:t>In order optimize the UI performance, the </a:t>
            </a:r>
            <a:r>
              <a:rPr lang="en-US" dirty="0" err="1" smtClean="0"/>
              <a:t>iOS</a:t>
            </a:r>
            <a:r>
              <a:rPr lang="en-US" dirty="0" smtClean="0"/>
              <a:t> takes screenshot of the application screen before moving it to background. </a:t>
            </a:r>
          </a:p>
          <a:p>
            <a:r>
              <a:rPr lang="en-US" dirty="0" smtClean="0"/>
              <a:t>When the application is re-launched, as the actual UI is loading in the background, it displays the screenshot in the foreground.</a:t>
            </a:r>
          </a:p>
          <a:p>
            <a:r>
              <a:rPr lang="en-US" dirty="0" smtClean="0"/>
              <a:t>Screenshot may contain sensitive data like credit card number, profile info etc.</a:t>
            </a:r>
          </a:p>
          <a:p>
            <a:r>
              <a:rPr lang="en-US" dirty="0" smtClean="0"/>
              <a:t>Screenshot path</a:t>
            </a:r>
          </a:p>
          <a:p>
            <a:pPr marL="342900" lvl="2" indent="-342900">
              <a:spcBef>
                <a:spcPts val="700"/>
              </a:spcBef>
            </a:pPr>
            <a:r>
              <a:rPr lang="en-US" dirty="0" smtClean="0"/>
              <a:t>/private/</a:t>
            </a:r>
            <a:r>
              <a:rPr lang="en-US" dirty="0" err="1" smtClean="0"/>
              <a:t>var</a:t>
            </a:r>
            <a:r>
              <a:rPr lang="en-US" dirty="0" smtClean="0"/>
              <a:t>/mobile/Applications/</a:t>
            </a:r>
            <a:r>
              <a:rPr lang="en-US" dirty="0" err="1" smtClean="0"/>
              <a:t>ApplicationID</a:t>
            </a:r>
            <a:r>
              <a:rPr lang="en-US" dirty="0" smtClean="0"/>
              <a:t>/</a:t>
            </a:r>
          </a:p>
          <a:p>
            <a:endParaRPr lang="en-US" dirty="0" smtClean="0"/>
          </a:p>
        </p:txBody>
      </p:sp>
    </p:spTree>
  </p:cSld>
  <p:clrMapOvr>
    <a:masterClrMapping/>
  </p:clrMapOvr>
  <p:transition advTm="2286"/>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iOS Backgrounding</a:t>
            </a:r>
          </a:p>
        </p:txBody>
      </p:sp>
      <p:pic>
        <p:nvPicPr>
          <p:cNvPr id="28675" name="Picture 2"/>
          <p:cNvPicPr>
            <a:picLocks noChangeAspect="1" noChangeArrowheads="1"/>
          </p:cNvPicPr>
          <p:nvPr/>
        </p:nvPicPr>
        <p:blipFill>
          <a:blip r:embed="rId2"/>
          <a:srcRect/>
          <a:stretch>
            <a:fillRect/>
          </a:stretch>
        </p:blipFill>
        <p:spPr bwMode="auto">
          <a:xfrm>
            <a:off x="228600" y="1143000"/>
            <a:ext cx="2459038" cy="4800600"/>
          </a:xfrm>
          <a:prstGeom prst="rect">
            <a:avLst/>
          </a:prstGeom>
          <a:noFill/>
          <a:ln w="9525">
            <a:noFill/>
            <a:miter lim="800000"/>
            <a:headEnd/>
            <a:tailEnd/>
          </a:ln>
        </p:spPr>
      </p:pic>
      <p:sp>
        <p:nvSpPr>
          <p:cNvPr id="28676" name="Content Placeholder 6"/>
          <p:cNvSpPr>
            <a:spLocks noGrp="1"/>
          </p:cNvSpPr>
          <p:nvPr>
            <p:ph idx="1"/>
          </p:nvPr>
        </p:nvSpPr>
        <p:spPr/>
        <p:txBody>
          <a:bodyPr/>
          <a:lstStyle/>
          <a:p>
            <a:endParaRPr lang="en-US" smtClean="0"/>
          </a:p>
        </p:txBody>
      </p:sp>
      <p:pic>
        <p:nvPicPr>
          <p:cNvPr id="28677" name="Picture 3"/>
          <p:cNvPicPr>
            <a:picLocks noChangeAspect="1" noChangeArrowheads="1"/>
          </p:cNvPicPr>
          <p:nvPr/>
        </p:nvPicPr>
        <p:blipFill>
          <a:blip r:embed="rId3"/>
          <a:srcRect/>
          <a:stretch>
            <a:fillRect/>
          </a:stretch>
        </p:blipFill>
        <p:spPr bwMode="auto">
          <a:xfrm>
            <a:off x="2835275" y="1143000"/>
            <a:ext cx="6232525" cy="2971800"/>
          </a:xfrm>
          <a:prstGeom prst="rect">
            <a:avLst/>
          </a:prstGeom>
          <a:noFill/>
          <a:ln w="19050">
            <a:solidFill>
              <a:schemeClr val="tx1"/>
            </a:solidFill>
            <a:miter lim="800000"/>
            <a:headEnd/>
            <a:tailEnd/>
          </a:ln>
        </p:spPr>
      </p:pic>
      <p:pic>
        <p:nvPicPr>
          <p:cNvPr id="1026" name="Picture 2"/>
          <p:cNvPicPr>
            <a:picLocks noChangeAspect="1" noChangeArrowheads="1"/>
          </p:cNvPicPr>
          <p:nvPr/>
        </p:nvPicPr>
        <p:blipFill>
          <a:blip r:embed="rId4"/>
          <a:srcRect/>
          <a:stretch>
            <a:fillRect/>
          </a:stretch>
        </p:blipFill>
        <p:spPr bwMode="auto">
          <a:xfrm>
            <a:off x="2819399" y="4343400"/>
            <a:ext cx="6136371" cy="1447800"/>
          </a:xfrm>
          <a:prstGeom prst="rect">
            <a:avLst/>
          </a:prstGeom>
          <a:noFill/>
          <a:ln w="9525">
            <a:noFill/>
            <a:miter lim="800000"/>
            <a:headEnd/>
            <a:tailEnd/>
          </a:ln>
          <a:effectLst/>
        </p:spPr>
      </p:pic>
      <p:sp>
        <p:nvSpPr>
          <p:cNvPr id="7" name="TextBox 6"/>
          <p:cNvSpPr txBox="1"/>
          <p:nvPr/>
        </p:nvSpPr>
        <p:spPr>
          <a:xfrm>
            <a:off x="304800" y="6096000"/>
            <a:ext cx="2429647" cy="369332"/>
          </a:xfrm>
          <a:prstGeom prst="rect">
            <a:avLst/>
          </a:prstGeom>
          <a:noFill/>
        </p:spPr>
        <p:txBody>
          <a:bodyPr wrap="none" rtlCol="0">
            <a:spAutoFit/>
          </a:bodyPr>
          <a:lstStyle/>
          <a:p>
            <a:r>
              <a:rPr lang="en-US" dirty="0" smtClean="0">
                <a:solidFill>
                  <a:schemeClr val="tx1"/>
                </a:solidFill>
              </a:rPr>
              <a:t>OWASP </a:t>
            </a:r>
            <a:r>
              <a:rPr lang="en-US" dirty="0" err="1" smtClean="0">
                <a:solidFill>
                  <a:schemeClr val="tx1"/>
                </a:solidFill>
              </a:rPr>
              <a:t>iGoat</a:t>
            </a:r>
            <a:r>
              <a:rPr lang="en-US" dirty="0" smtClean="0">
                <a:solidFill>
                  <a:schemeClr val="tx1"/>
                </a:solidFill>
              </a:rPr>
              <a:t> Project</a:t>
            </a:r>
            <a:endParaRPr lang="en-US" dirty="0">
              <a:solidFill>
                <a:schemeClr val="tx1"/>
              </a:solidFill>
            </a:endParaRPr>
          </a:p>
        </p:txBody>
      </p:sp>
    </p:spTree>
  </p:cSld>
  <p:clrMapOvr>
    <a:masterClrMapping/>
  </p:clrMapOvr>
  <p:transition advTm="57814"/>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4. Buffer Overflows</a:t>
            </a:r>
          </a:p>
        </p:txBody>
      </p:sp>
      <p:sp>
        <p:nvSpPr>
          <p:cNvPr id="29699" name="Content Placeholder 2"/>
          <p:cNvSpPr>
            <a:spLocks noGrp="1"/>
          </p:cNvSpPr>
          <p:nvPr>
            <p:ph idx="1"/>
          </p:nvPr>
        </p:nvSpPr>
        <p:spPr>
          <a:xfrm>
            <a:off x="457200" y="1295400"/>
            <a:ext cx="4267200" cy="4829175"/>
          </a:xfrm>
        </p:spPr>
        <p:txBody>
          <a:bodyPr/>
          <a:lstStyle/>
          <a:p>
            <a:r>
              <a:rPr lang="en-US" dirty="0" smtClean="0"/>
              <a:t>When the input data is longer than the buffer size, if it is accepted, it will overwrite other data in memory.</a:t>
            </a:r>
          </a:p>
          <a:p>
            <a:r>
              <a:rPr lang="en-US" dirty="0" smtClean="0"/>
              <a:t>No protection by default in C, Objective-C, and C++</a:t>
            </a:r>
          </a:p>
          <a:p>
            <a:endParaRPr lang="en-US" dirty="0" smtClean="0"/>
          </a:p>
          <a:p>
            <a:endParaRPr lang="en-US" dirty="0" smtClean="0"/>
          </a:p>
          <a:p>
            <a:endParaRPr lang="en-US" dirty="0" smtClean="0"/>
          </a:p>
          <a:p>
            <a:endParaRPr lang="en-US" dirty="0" smtClean="0"/>
          </a:p>
        </p:txBody>
      </p:sp>
      <p:pic>
        <p:nvPicPr>
          <p:cNvPr id="29700" name="Picture 5"/>
          <p:cNvPicPr>
            <a:picLocks noChangeAspect="1" noChangeArrowheads="1"/>
          </p:cNvPicPr>
          <p:nvPr/>
        </p:nvPicPr>
        <p:blipFill>
          <a:blip r:embed="rId3"/>
          <a:srcRect/>
          <a:stretch>
            <a:fillRect/>
          </a:stretch>
        </p:blipFill>
        <p:spPr bwMode="auto">
          <a:xfrm>
            <a:off x="4876800" y="1905000"/>
            <a:ext cx="3790950" cy="4038600"/>
          </a:xfrm>
          <a:prstGeom prst="rect">
            <a:avLst/>
          </a:prstGeom>
          <a:noFill/>
          <a:ln w="9525">
            <a:noFill/>
            <a:miter lim="800000"/>
            <a:headEnd/>
            <a:tailEnd/>
          </a:ln>
        </p:spPr>
      </p:pic>
      <p:sp>
        <p:nvSpPr>
          <p:cNvPr id="5" name="TextBox 4"/>
          <p:cNvSpPr txBox="1"/>
          <p:nvPr/>
        </p:nvSpPr>
        <p:spPr>
          <a:xfrm>
            <a:off x="5572604" y="1524000"/>
            <a:ext cx="2275996" cy="369332"/>
          </a:xfrm>
          <a:prstGeom prst="rect">
            <a:avLst/>
          </a:prstGeom>
          <a:noFill/>
        </p:spPr>
        <p:txBody>
          <a:bodyPr wrap="none" rtlCol="0">
            <a:spAutoFit/>
          </a:bodyPr>
          <a:lstStyle/>
          <a:p>
            <a:r>
              <a:rPr lang="en-US" dirty="0" smtClean="0">
                <a:solidFill>
                  <a:schemeClr val="tx1"/>
                </a:solidFill>
              </a:rPr>
              <a:t>Apple Recommends</a:t>
            </a:r>
            <a:endParaRPr lang="en-US" dirty="0">
              <a:solidFill>
                <a:schemeClr val="tx1"/>
              </a:solidFill>
            </a:endParaRPr>
          </a:p>
        </p:txBody>
      </p:sp>
    </p:spTree>
  </p:cSld>
  <p:clrMapOvr>
    <a:masterClrMapping/>
  </p:clrMapOvr>
  <p:transition advTm="94792"/>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5. Insecure Network Connections</a:t>
            </a:r>
          </a:p>
        </p:txBody>
      </p:sp>
      <p:sp>
        <p:nvSpPr>
          <p:cNvPr id="3" name="Content Placeholder 2"/>
          <p:cNvSpPr>
            <a:spLocks noGrp="1"/>
          </p:cNvSpPr>
          <p:nvPr>
            <p:ph idx="1"/>
          </p:nvPr>
        </p:nvSpPr>
        <p:spPr/>
        <p:txBody>
          <a:bodyPr/>
          <a:lstStyle/>
          <a:p>
            <a:pPr fontAlgn="auto">
              <a:spcAft>
                <a:spcPts val="0"/>
              </a:spcAft>
              <a:buFont typeface="Wingdings 2" pitchFamily="18" charset="2"/>
              <a:buChar char=""/>
              <a:defRPr/>
            </a:pPr>
            <a:r>
              <a:rPr lang="en-US" dirty="0" smtClean="0"/>
              <a:t>Protect the data while in transit</a:t>
            </a:r>
          </a:p>
          <a:p>
            <a:pPr fontAlgn="auto">
              <a:spcAft>
                <a:spcPts val="0"/>
              </a:spcAft>
              <a:buFont typeface="Wingdings 2" pitchFamily="18" charset="2"/>
              <a:buChar char=""/>
              <a:defRPr/>
            </a:pPr>
            <a:r>
              <a:rPr lang="en-US" dirty="0" smtClean="0"/>
              <a:t>Most commonly used protocol is HTTP or HTTPS – means using NSURL or </a:t>
            </a:r>
            <a:r>
              <a:rPr lang="en-US" dirty="0" err="1" smtClean="0"/>
              <a:t>NSURLConnection</a:t>
            </a:r>
            <a:r>
              <a:rPr lang="en-US" dirty="0" smtClean="0"/>
              <a:t> class</a:t>
            </a:r>
          </a:p>
          <a:p>
            <a:pPr lvl="1" fontAlgn="auto">
              <a:spcAft>
                <a:spcPts val="0"/>
              </a:spcAft>
              <a:buFont typeface="Wingdings 2" pitchFamily="18" charset="2"/>
              <a:buChar char=""/>
              <a:defRPr/>
            </a:pPr>
            <a:r>
              <a:rPr lang="en-US" dirty="0" smtClean="0"/>
              <a:t>HTTPS should be used</a:t>
            </a:r>
          </a:p>
          <a:p>
            <a:pPr lvl="1" fontAlgn="auto">
              <a:spcAft>
                <a:spcPts val="0"/>
              </a:spcAft>
              <a:buFont typeface="Wingdings 2" pitchFamily="18" charset="2"/>
              <a:buChar char=""/>
              <a:defRPr/>
            </a:pPr>
            <a:endParaRPr lang="en-US" dirty="0" smtClean="0"/>
          </a:p>
          <a:p>
            <a:pPr fontAlgn="auto">
              <a:spcAft>
                <a:spcPts val="0"/>
              </a:spcAft>
              <a:buFont typeface="Wingdings 2" pitchFamily="18" charset="2"/>
              <a:buChar char=""/>
              <a:defRPr/>
            </a:pPr>
            <a:r>
              <a:rPr lang="en-US" dirty="0" smtClean="0"/>
              <a:t>Never use </a:t>
            </a:r>
            <a:r>
              <a:rPr lang="en-US" dirty="0" err="1" smtClean="0"/>
              <a:t>setAllowsAnyHTTPSCertificate:forHost</a:t>
            </a:r>
            <a:r>
              <a:rPr lang="en-US" dirty="0" smtClean="0"/>
              <a:t>:</a:t>
            </a:r>
          </a:p>
          <a:p>
            <a:pPr fontAlgn="auto">
              <a:spcAft>
                <a:spcPts val="0"/>
              </a:spcAft>
              <a:buFont typeface="Wingdings 2" pitchFamily="18" charset="2"/>
              <a:buChar char=""/>
              <a:defRPr/>
            </a:pPr>
            <a:r>
              <a:rPr lang="en-US" dirty="0" smtClean="0"/>
              <a:t>Fail safe on SSL error - Implement the </a:t>
            </a:r>
            <a:r>
              <a:rPr lang="en-US" dirty="0" err="1" smtClean="0"/>
              <a:t>connection:didFailWithError</a:t>
            </a:r>
            <a:r>
              <a:rPr lang="en-US" dirty="0" smtClean="0"/>
              <a:t>: delegate</a:t>
            </a:r>
          </a:p>
          <a:p>
            <a:pPr lvl="1" fontAlgn="auto">
              <a:spcAft>
                <a:spcPts val="0"/>
              </a:spcAft>
              <a:buFont typeface="Wingdings 2" pitchFamily="18" charset="2"/>
              <a:buChar char=""/>
              <a:defRPr/>
            </a:pPr>
            <a:r>
              <a:rPr lang="en-US" sz="2800" dirty="0" smtClean="0"/>
              <a:t>Not to redirect to http</a:t>
            </a:r>
          </a:p>
          <a:p>
            <a:pPr>
              <a:defRPr/>
            </a:pPr>
            <a:endParaRPr lang="en-US" dirty="0"/>
          </a:p>
        </p:txBody>
      </p:sp>
    </p:spTree>
  </p:cSld>
  <p:clrMapOvr>
    <a:masterClrMapping/>
  </p:clrMapOvr>
  <p:transition advTm="93542"/>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3276600" y="762000"/>
            <a:ext cx="5867400" cy="1905000"/>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Advanced Mobile Code Reviews</a:t>
            </a:r>
            <a:endParaRPr lang="en-US" smtClean="0">
              <a:solidFill>
                <a:srgbClr val="777777"/>
              </a:solidFill>
            </a:endParaRPr>
          </a:p>
        </p:txBody>
      </p:sp>
      <p:sp>
        <p:nvSpPr>
          <p:cNvPr id="31747" name="Rectangle 2"/>
          <p:cNvSpPr>
            <a:spLocks noGrp="1" noChangeArrowheads="1"/>
          </p:cNvSpPr>
          <p:nvPr>
            <p:ph type="subTitle" idx="4294967295"/>
          </p:nvPr>
        </p:nvSpPr>
        <p:spPr>
          <a:xfrm>
            <a:off x="4343400" y="3260725"/>
            <a:ext cx="3733800" cy="1400175"/>
          </a:xfrm>
        </p:spPr>
        <p:txBody>
          <a:bodyPr lIns="90000" tIns="46800" rIns="90000" bIns="46800"/>
          <a:lstStyle/>
          <a:p>
            <a:pPr marL="0" indent="0" eaLnBrk="1" hangingPunct="1">
              <a:spcBef>
                <a:spcPts val="1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de-DE" sz="1600" smtClean="0">
              <a:solidFill>
                <a:srgbClr val="969696"/>
              </a:solidFill>
            </a:endParaRPr>
          </a:p>
        </p:txBody>
      </p:sp>
      <p:sp>
        <p:nvSpPr>
          <p:cNvPr id="31748" name="Rectangle 3"/>
          <p:cNvSpPr>
            <a:spLocks noChangeArrowheads="1"/>
          </p:cNvSpPr>
          <p:nvPr/>
        </p:nvSpPr>
        <p:spPr bwMode="auto">
          <a:xfrm>
            <a:off x="1593850" y="4648200"/>
            <a:ext cx="1449388" cy="341313"/>
          </a:xfrm>
          <a:prstGeom prst="rect">
            <a:avLst/>
          </a:prstGeom>
          <a:noFill/>
          <a:ln w="9525">
            <a:noFill/>
            <a:round/>
            <a:headEnd/>
            <a:tailEnd/>
          </a:ln>
        </p:spPr>
        <p:txBody>
          <a:bodyPr wrap="none" lIns="90000" tIns="46800" rIns="90000" bIns="4680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600">
                <a:solidFill>
                  <a:srgbClr val="777777"/>
                </a:solidFill>
                <a:latin typeface="Tahoma" pitchFamily="34" charset="0"/>
                <a:cs typeface="Droid Sans Fallback" charset="0"/>
              </a:rPr>
              <a:t>April 12, 2012</a:t>
            </a:r>
          </a:p>
        </p:txBody>
      </p:sp>
    </p:spTree>
  </p:cSld>
  <p:clrMapOvr>
    <a:masterClrMapping/>
  </p:clrMapOvr>
  <p:transition advTm="3323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
            </a:r>
            <a:br>
              <a:rPr lang="en-US" smtClean="0"/>
            </a:br>
            <a:r>
              <a:rPr lang="en-US" smtClean="0"/>
              <a:t>Mobile Market Trends</a:t>
            </a:r>
            <a:br>
              <a:rPr lang="en-US" smtClean="0"/>
            </a:br>
            <a:endParaRPr lang="en-US" smtClean="0"/>
          </a:p>
        </p:txBody>
      </p:sp>
      <p:sp>
        <p:nvSpPr>
          <p:cNvPr id="5123" name="Content Placeholder 2"/>
          <p:cNvSpPr>
            <a:spLocks noGrp="1"/>
          </p:cNvSpPr>
          <p:nvPr>
            <p:ph idx="1"/>
          </p:nvPr>
        </p:nvSpPr>
        <p:spPr/>
        <p:txBody>
          <a:bodyPr/>
          <a:lstStyle/>
          <a:p>
            <a:endParaRPr lang="en-US" smtClean="0"/>
          </a:p>
        </p:txBody>
      </p:sp>
      <p:pic>
        <p:nvPicPr>
          <p:cNvPr id="5" name="Picture 3"/>
          <p:cNvPicPr>
            <a:picLocks noChangeAspect="1" noChangeArrowheads="1"/>
          </p:cNvPicPr>
          <p:nvPr/>
        </p:nvPicPr>
        <p:blipFill>
          <a:blip r:embed="rId4"/>
          <a:srcRect/>
          <a:stretch>
            <a:fillRect/>
          </a:stretch>
        </p:blipFill>
        <p:spPr bwMode="auto">
          <a:xfrm>
            <a:off x="5257800" y="3200400"/>
            <a:ext cx="3598863" cy="2895600"/>
          </a:xfrm>
          <a:prstGeom prst="rect">
            <a:avLst/>
          </a:prstGeom>
          <a:noFill/>
          <a:ln w="9525">
            <a:noFill/>
            <a:round/>
            <a:headEnd/>
            <a:tailEnd/>
          </a:ln>
        </p:spPr>
      </p:pic>
      <p:pic>
        <p:nvPicPr>
          <p:cNvPr id="5125" name="Picture 6"/>
          <p:cNvPicPr>
            <a:picLocks noChangeAspect="1" noChangeArrowheads="1"/>
          </p:cNvPicPr>
          <p:nvPr/>
        </p:nvPicPr>
        <p:blipFill>
          <a:blip r:embed="rId5"/>
          <a:srcRect/>
          <a:stretch>
            <a:fillRect/>
          </a:stretch>
        </p:blipFill>
        <p:spPr bwMode="auto">
          <a:xfrm>
            <a:off x="52388" y="1219200"/>
            <a:ext cx="5510212" cy="2971800"/>
          </a:xfrm>
          <a:prstGeom prst="rect">
            <a:avLst/>
          </a:prstGeom>
          <a:noFill/>
          <a:ln w="9525">
            <a:noFill/>
            <a:miter lim="800000"/>
            <a:headEnd/>
            <a:tailEnd/>
          </a:ln>
        </p:spPr>
      </p:pic>
    </p:spTree>
    <p:custDataLst>
      <p:tags r:id="rId1"/>
    </p:custDataLst>
  </p:cSld>
  <p:clrMapOvr>
    <a:masterClrMapping/>
  </p:clrMapOvr>
  <p:transition advTm="6576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1"/>
          <p:cNvSpPr>
            <a:spLocks noGrp="1" noChangeArrowheads="1"/>
          </p:cNvSpPr>
          <p:nvPr>
            <p:ph type="title" idx="4294967295"/>
          </p:nvPr>
        </p:nvSpPr>
        <p:spPr>
          <a:xfrm>
            <a:off x="457200" y="274638"/>
            <a:ext cx="8229600" cy="792162"/>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Android Testing – The Logic</a:t>
            </a:r>
            <a:endParaRPr lang="de-DE" dirty="0" smtClean="0"/>
          </a:p>
        </p:txBody>
      </p:sp>
      <p:sp>
        <p:nvSpPr>
          <p:cNvPr id="32771" name="Rectangle 2"/>
          <p:cNvSpPr>
            <a:spLocks noGrp="1" noChangeArrowheads="1"/>
          </p:cNvSpPr>
          <p:nvPr>
            <p:ph type="body" idx="4294967295"/>
          </p:nvPr>
        </p:nvSpPr>
        <p:spPr>
          <a:xfrm>
            <a:off x="457200" y="1295400"/>
            <a:ext cx="8229600" cy="4830763"/>
          </a:xfrm>
        </p:spPr>
        <p:txBody>
          <a:bodyPr/>
          <a:lstStyle/>
          <a:p>
            <a:pPr marL="341313" indent="-341313" eaLnBrk="1" hangingPunct="1">
              <a:buFont typeface="Webdings"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a:p>
            <a:pPr marL="341313" indent="-341313" eaLnBrk="1" hangingPunct="1">
              <a:buFont typeface="Webdings"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p:txBody>
      </p:sp>
      <p:graphicFrame>
        <p:nvGraphicFramePr>
          <p:cNvPr id="7" name="Table 6"/>
          <p:cNvGraphicFramePr>
            <a:graphicFrameLocks noGrp="1"/>
          </p:cNvGraphicFramePr>
          <p:nvPr/>
        </p:nvGraphicFramePr>
        <p:xfrm>
          <a:off x="152401" y="1066801"/>
          <a:ext cx="8763000" cy="5122288"/>
        </p:xfrm>
        <a:graphic>
          <a:graphicData uri="http://schemas.openxmlformats.org/drawingml/2006/table">
            <a:tbl>
              <a:tblPr/>
              <a:tblGrid>
                <a:gridCol w="761999"/>
                <a:gridCol w="3777940"/>
                <a:gridCol w="4223061"/>
              </a:tblGrid>
              <a:tr h="514168">
                <a:tc>
                  <a:txBody>
                    <a:bodyPr/>
                    <a:lstStyle/>
                    <a:p>
                      <a:pPr algn="l" rtl="0" fontAlgn="t"/>
                      <a:r>
                        <a:rPr lang="en-US" sz="1600" b="1" i="0" u="none" strike="noStrike" dirty="0">
                          <a:solidFill>
                            <a:srgbClr val="000000"/>
                          </a:solidFill>
                          <a:latin typeface="Arial"/>
                        </a:rPr>
                        <a:t>S. No.</a:t>
                      </a:r>
                    </a:p>
                  </a:txBody>
                  <a:tcPr marL="66732" marR="3707" marT="37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l" rtl="0" fontAlgn="t"/>
                      <a:r>
                        <a:rPr lang="en-US" sz="1600" b="1" i="0" u="none" strike="noStrike" dirty="0" smtClean="0">
                          <a:solidFill>
                            <a:srgbClr val="000000"/>
                          </a:solidFill>
                          <a:latin typeface="Arial"/>
                        </a:rPr>
                        <a:t>Checks</a:t>
                      </a:r>
                      <a:endParaRPr lang="en-US" sz="1600" b="1" i="0" u="none" strike="noStrike" dirty="0">
                        <a:solidFill>
                          <a:srgbClr val="000000"/>
                        </a:solidFill>
                        <a:latin typeface="Arial"/>
                      </a:endParaRPr>
                    </a:p>
                  </a:txBody>
                  <a:tcPr marL="66732" marR="3707" marT="37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l" rtl="0" fontAlgn="t"/>
                      <a:r>
                        <a:rPr lang="en-US" sz="1600" b="1" i="0" u="none" strike="noStrike">
                          <a:solidFill>
                            <a:srgbClr val="000000"/>
                          </a:solidFill>
                          <a:latin typeface="Arial"/>
                        </a:rPr>
                        <a:t>Analysis Logic</a:t>
                      </a:r>
                    </a:p>
                  </a:txBody>
                  <a:tcPr marL="66732" marR="3707" marT="37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r>
              <a:tr h="1534747">
                <a:tc>
                  <a:txBody>
                    <a:bodyPr/>
                    <a:lstStyle/>
                    <a:p>
                      <a:pPr algn="l" rtl="0" fontAlgn="t"/>
                      <a:r>
                        <a:rPr lang="en-US" sz="1600" b="0" i="0" u="none" strike="noStrike" dirty="0">
                          <a:solidFill>
                            <a:srgbClr val="000000"/>
                          </a:solidFill>
                          <a:latin typeface="Arial"/>
                        </a:rPr>
                        <a:t>1</a:t>
                      </a:r>
                    </a:p>
                  </a:txBody>
                  <a:tcPr marL="66732" marR="3707" marT="37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dirty="0" smtClean="0">
                          <a:solidFill>
                            <a:srgbClr val="000000"/>
                          </a:solidFill>
                          <a:latin typeface="Arial"/>
                        </a:rPr>
                        <a:t>Does the application leak sensitive information via Property Files? </a:t>
                      </a:r>
                      <a:endParaRPr lang="en-US" sz="1600" b="0" i="0" u="none" strike="noStrike" dirty="0">
                        <a:solidFill>
                          <a:srgbClr val="000000"/>
                        </a:solidFill>
                        <a:latin typeface="Arial"/>
                      </a:endParaRPr>
                    </a:p>
                  </a:txBody>
                  <a:tcPr marL="66732" marR="3707" marT="37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dirty="0">
                          <a:solidFill>
                            <a:srgbClr val="000000"/>
                          </a:solidFill>
                          <a:latin typeface="Arial"/>
                        </a:rPr>
                        <a:t>Check for presence of </a:t>
                      </a:r>
                      <a:r>
                        <a:rPr lang="en-US" sz="1600" b="0" i="0" u="none" strike="noStrike" dirty="0" err="1">
                          <a:solidFill>
                            <a:srgbClr val="000000"/>
                          </a:solidFill>
                          <a:latin typeface="Arial"/>
                        </a:rPr>
                        <a:t>putString</a:t>
                      </a:r>
                      <a:r>
                        <a:rPr lang="en-US" sz="1600" b="0" i="0" u="none" strike="noStrike" dirty="0">
                          <a:solidFill>
                            <a:srgbClr val="000000"/>
                          </a:solidFill>
                          <a:latin typeface="Arial"/>
                        </a:rPr>
                        <a:t>, MODE_PRIVATE, MODE_WORLD_READABLE, MODE_WORLD_WRITEABLE, </a:t>
                      </a:r>
                      <a:r>
                        <a:rPr lang="en-US" sz="1600" b="0" i="0" u="none" strike="noStrike" dirty="0" err="1">
                          <a:solidFill>
                            <a:srgbClr val="000000"/>
                          </a:solidFill>
                          <a:latin typeface="Arial"/>
                        </a:rPr>
                        <a:t>addPreferencesFromResource</a:t>
                      </a:r>
                      <a:r>
                        <a:rPr lang="en-US" sz="1600" b="0" i="0" u="none" strike="noStrike" dirty="0">
                          <a:solidFill>
                            <a:srgbClr val="000000"/>
                          </a:solidFill>
                          <a:latin typeface="Arial"/>
                        </a:rPr>
                        <a:t> in Source Code</a:t>
                      </a:r>
                    </a:p>
                  </a:txBody>
                  <a:tcPr marL="66732" marR="3707" marT="37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9602">
                <a:tc>
                  <a:txBody>
                    <a:bodyPr/>
                    <a:lstStyle/>
                    <a:p>
                      <a:pPr algn="l" rtl="0" fontAlgn="t"/>
                      <a:r>
                        <a:rPr lang="en-US" sz="1600" b="0" i="0" u="none" strike="noStrike">
                          <a:solidFill>
                            <a:srgbClr val="000000"/>
                          </a:solidFill>
                          <a:latin typeface="Arial"/>
                        </a:rPr>
                        <a:t>2</a:t>
                      </a:r>
                    </a:p>
                  </a:txBody>
                  <a:tcPr marL="66732" marR="3707" marT="37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latin typeface="Arial"/>
                        </a:rPr>
                        <a:t>Does the application leak sensitive information via SD Card storage?</a:t>
                      </a:r>
                      <a:endParaRPr lang="en-US" sz="1600" b="0" i="0" u="none" strike="noStrike" dirty="0">
                        <a:solidFill>
                          <a:srgbClr val="000000"/>
                        </a:solidFill>
                        <a:latin typeface="Arial"/>
                      </a:endParaRPr>
                    </a:p>
                  </a:txBody>
                  <a:tcPr marL="66732" marR="3707" marT="37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dirty="0">
                          <a:solidFill>
                            <a:srgbClr val="000000"/>
                          </a:solidFill>
                          <a:latin typeface="Arial"/>
                        </a:rPr>
                        <a:t>Check for presence of WRITE_EXTERNAL_STORAGE in Android Manifest File and </a:t>
                      </a:r>
                      <a:r>
                        <a:rPr lang="en-US" sz="1600" b="0" i="0" u="none" strike="noStrike" dirty="0" err="1">
                          <a:solidFill>
                            <a:srgbClr val="000000"/>
                          </a:solidFill>
                          <a:latin typeface="Arial"/>
                        </a:rPr>
                        <a:t>getExternalStorageDirectory</a:t>
                      </a:r>
                      <a:r>
                        <a:rPr lang="en-US" sz="1600" b="0" i="0" u="none" strike="noStrike" dirty="0">
                          <a:solidFill>
                            <a:srgbClr val="000000"/>
                          </a:solidFill>
                          <a:latin typeface="Arial"/>
                        </a:rPr>
                        <a:t>(), </a:t>
                      </a:r>
                      <a:r>
                        <a:rPr lang="en-US" sz="1600" b="0" i="0" u="none" strike="noStrike" dirty="0" err="1">
                          <a:solidFill>
                            <a:srgbClr val="000000"/>
                          </a:solidFill>
                          <a:latin typeface="Arial"/>
                        </a:rPr>
                        <a:t>sdcard</a:t>
                      </a:r>
                      <a:r>
                        <a:rPr lang="en-US" sz="1600" b="0" i="0" u="none" strike="noStrike" dirty="0">
                          <a:solidFill>
                            <a:srgbClr val="000000"/>
                          </a:solidFill>
                          <a:latin typeface="Arial"/>
                        </a:rPr>
                        <a:t> in Source code</a:t>
                      </a:r>
                    </a:p>
                  </a:txBody>
                  <a:tcPr marL="66732" marR="3707" marT="37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24458">
                <a:tc>
                  <a:txBody>
                    <a:bodyPr/>
                    <a:lstStyle/>
                    <a:p>
                      <a:pPr algn="l" rtl="0" fontAlgn="t"/>
                      <a:r>
                        <a:rPr lang="en-US" sz="1600" b="0" i="0" u="none" strike="noStrike">
                          <a:solidFill>
                            <a:srgbClr val="000000"/>
                          </a:solidFill>
                          <a:latin typeface="Arial"/>
                        </a:rPr>
                        <a:t>3</a:t>
                      </a:r>
                    </a:p>
                  </a:txBody>
                  <a:tcPr marL="66732" marR="3707" marT="37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dirty="0" smtClean="0">
                          <a:solidFill>
                            <a:srgbClr val="000000"/>
                          </a:solidFill>
                          <a:latin typeface="Arial"/>
                        </a:rPr>
                        <a:t>Is</a:t>
                      </a:r>
                      <a:r>
                        <a:rPr lang="en-US" sz="1600" b="0" i="0" u="none" strike="noStrike" baseline="0" dirty="0" smtClean="0">
                          <a:solidFill>
                            <a:srgbClr val="000000"/>
                          </a:solidFill>
                          <a:latin typeface="Arial"/>
                        </a:rPr>
                        <a:t> the application vulnerable to </a:t>
                      </a:r>
                      <a:r>
                        <a:rPr lang="en-US" sz="1600" b="0" i="0" u="none" strike="noStrike" dirty="0" err="1" smtClean="0">
                          <a:solidFill>
                            <a:srgbClr val="000000"/>
                          </a:solidFill>
                          <a:latin typeface="Arial"/>
                        </a:rPr>
                        <a:t>TapJacking</a:t>
                      </a:r>
                      <a:r>
                        <a:rPr lang="en-US" sz="1600" b="0" i="0" u="none" strike="noStrike" dirty="0" smtClean="0">
                          <a:solidFill>
                            <a:srgbClr val="000000"/>
                          </a:solidFill>
                          <a:latin typeface="Arial"/>
                        </a:rPr>
                        <a:t> attack?</a:t>
                      </a:r>
                      <a:endParaRPr lang="en-US" sz="1600" b="0" i="0" u="none" strike="noStrike" dirty="0">
                        <a:solidFill>
                          <a:srgbClr val="000000"/>
                        </a:solidFill>
                        <a:latin typeface="Arial"/>
                      </a:endParaRPr>
                    </a:p>
                  </a:txBody>
                  <a:tcPr marL="66732" marR="3707" marT="37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a:solidFill>
                            <a:srgbClr val="000000"/>
                          </a:solidFill>
                          <a:latin typeface="Arial"/>
                        </a:rPr>
                        <a:t>Check for presence of &lt;Button&gt; tag not containing filterTouchesWhenObscured="true" in Layout file</a:t>
                      </a:r>
                    </a:p>
                  </a:txBody>
                  <a:tcPr marL="66732" marR="3707" marT="37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9313">
                <a:tc>
                  <a:txBody>
                    <a:bodyPr/>
                    <a:lstStyle/>
                    <a:p>
                      <a:pPr algn="l" rtl="0" fontAlgn="t"/>
                      <a:r>
                        <a:rPr lang="en-US" sz="1600" b="0" i="0" u="none" strike="noStrike">
                          <a:solidFill>
                            <a:srgbClr val="000000"/>
                          </a:solidFill>
                          <a:latin typeface="Arial"/>
                        </a:rPr>
                        <a:t>4</a:t>
                      </a:r>
                    </a:p>
                  </a:txBody>
                  <a:tcPr marL="66732" marR="3707" marT="37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dirty="0" smtClean="0">
                          <a:solidFill>
                            <a:srgbClr val="000000"/>
                          </a:solidFill>
                          <a:latin typeface="Arial"/>
                        </a:rPr>
                        <a:t>CanMalicious Activity be performed due to insecure </a:t>
                      </a:r>
                      <a:r>
                        <a:rPr lang="en-US" sz="1600" b="0" i="0" u="none" strike="noStrike" dirty="0" err="1" smtClean="0">
                          <a:solidFill>
                            <a:srgbClr val="000000"/>
                          </a:solidFill>
                          <a:latin typeface="Arial"/>
                        </a:rPr>
                        <a:t>WebView</a:t>
                      </a:r>
                      <a:r>
                        <a:rPr lang="en-US" sz="1600" b="0" i="0" u="none" strike="noStrike" dirty="0" smtClean="0">
                          <a:solidFill>
                            <a:srgbClr val="000000"/>
                          </a:solidFill>
                          <a:latin typeface="Arial"/>
                        </a:rPr>
                        <a:t> implementation?</a:t>
                      </a:r>
                      <a:endParaRPr lang="en-US" sz="1600" b="0" i="0" u="none" strike="noStrike" dirty="0">
                        <a:solidFill>
                          <a:srgbClr val="000000"/>
                        </a:solidFill>
                        <a:latin typeface="Arial"/>
                      </a:endParaRPr>
                    </a:p>
                  </a:txBody>
                  <a:tcPr marL="66732" marR="3707" marT="37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dirty="0">
                          <a:solidFill>
                            <a:srgbClr val="000000"/>
                          </a:solidFill>
                          <a:latin typeface="Arial"/>
                        </a:rPr>
                        <a:t>Check for presence of </a:t>
                      </a:r>
                      <a:r>
                        <a:rPr lang="en-US" sz="1600" b="0" i="0" u="none" strike="noStrike" dirty="0" err="1">
                          <a:solidFill>
                            <a:srgbClr val="000000"/>
                          </a:solidFill>
                          <a:latin typeface="Arial"/>
                        </a:rPr>
                        <a:t>addJavascriptInterface</a:t>
                      </a:r>
                      <a:r>
                        <a:rPr lang="en-US" sz="1600" b="0" i="0" u="none" strike="noStrike" dirty="0">
                          <a:solidFill>
                            <a:srgbClr val="000000"/>
                          </a:solidFill>
                          <a:latin typeface="Arial"/>
                        </a:rPr>
                        <a:t>(), </a:t>
                      </a:r>
                      <a:r>
                        <a:rPr lang="en-US" sz="1600" b="0" i="0" u="none" strike="noStrike" dirty="0" err="1">
                          <a:solidFill>
                            <a:srgbClr val="000000"/>
                          </a:solidFill>
                          <a:latin typeface="Arial"/>
                        </a:rPr>
                        <a:t>setJavaScriptEnabled</a:t>
                      </a:r>
                      <a:r>
                        <a:rPr lang="en-US" sz="1600" b="0" i="0" u="none" strike="noStrike" dirty="0">
                          <a:solidFill>
                            <a:srgbClr val="000000"/>
                          </a:solidFill>
                          <a:latin typeface="Arial"/>
                        </a:rPr>
                        <a:t>(true) in Source code</a:t>
                      </a:r>
                    </a:p>
                  </a:txBody>
                  <a:tcPr marL="66732" marR="3707" marT="37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advTm="4043"/>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1" name="Rectangle 2"/>
          <p:cNvSpPr>
            <a:spLocks noGrp="1" noChangeArrowheads="1"/>
          </p:cNvSpPr>
          <p:nvPr>
            <p:ph type="body" idx="4294967295"/>
          </p:nvPr>
        </p:nvSpPr>
        <p:spPr>
          <a:xfrm>
            <a:off x="457200" y="1295400"/>
            <a:ext cx="8229600" cy="4830763"/>
          </a:xfrm>
        </p:spPr>
        <p:txBody>
          <a:bodyPr/>
          <a:lstStyle/>
          <a:p>
            <a:pPr marL="341313" indent="-341313" eaLnBrk="1" hangingPunct="1">
              <a:buFont typeface="Webdings"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a:p>
            <a:pPr marL="341313" indent="-341313" eaLnBrk="1" hangingPunct="1">
              <a:buFont typeface="Webdings"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p:txBody>
      </p:sp>
      <p:graphicFrame>
        <p:nvGraphicFramePr>
          <p:cNvPr id="6" name="Table 5"/>
          <p:cNvGraphicFramePr>
            <a:graphicFrameLocks noGrp="1"/>
          </p:cNvGraphicFramePr>
          <p:nvPr/>
        </p:nvGraphicFramePr>
        <p:xfrm>
          <a:off x="304802" y="1371600"/>
          <a:ext cx="8686798" cy="4535020"/>
        </p:xfrm>
        <a:graphic>
          <a:graphicData uri="http://schemas.openxmlformats.org/drawingml/2006/table">
            <a:tbl>
              <a:tblPr/>
              <a:tblGrid>
                <a:gridCol w="761998"/>
                <a:gridCol w="4530500"/>
                <a:gridCol w="3394300"/>
              </a:tblGrid>
              <a:tr h="632580">
                <a:tc>
                  <a:txBody>
                    <a:bodyPr/>
                    <a:lstStyle/>
                    <a:p>
                      <a:pPr algn="l" rtl="0" fontAlgn="t"/>
                      <a:r>
                        <a:rPr lang="en-US" sz="1600" b="1" i="0" u="none" strike="noStrike" dirty="0">
                          <a:solidFill>
                            <a:srgbClr val="000000"/>
                          </a:solidFill>
                          <a:latin typeface="Arial"/>
                        </a:rPr>
                        <a:t>S. No.</a:t>
                      </a: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l" rtl="0" fontAlgn="t"/>
                      <a:r>
                        <a:rPr lang="en-US" sz="1600" b="1" i="0" u="none" strike="noStrike">
                          <a:solidFill>
                            <a:srgbClr val="000000"/>
                          </a:solidFill>
                          <a:latin typeface="Arial"/>
                        </a:rPr>
                        <a:t>To Check</a:t>
                      </a: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l" rtl="0" fontAlgn="t"/>
                      <a:r>
                        <a:rPr lang="en-US" sz="1600" b="1" i="0" u="none" strike="noStrike">
                          <a:solidFill>
                            <a:srgbClr val="000000"/>
                          </a:solidFill>
                          <a:latin typeface="Arial"/>
                        </a:rPr>
                        <a:t>Analysis Logic</a:t>
                      </a: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r>
              <a:tr h="632580">
                <a:tc>
                  <a:txBody>
                    <a:bodyPr/>
                    <a:lstStyle/>
                    <a:p>
                      <a:pPr algn="l" rtl="0" fontAlgn="t"/>
                      <a:r>
                        <a:rPr lang="en-US" sz="1600" b="0" i="0" u="none" strike="noStrike">
                          <a:solidFill>
                            <a:srgbClr val="000000"/>
                          </a:solidFill>
                          <a:latin typeface="Arial"/>
                        </a:rPr>
                        <a:t>5</a:t>
                      </a: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latin typeface="Arial"/>
                        </a:rPr>
                        <a:t>Does the application leak sensitive information via hardcoded secrets?</a:t>
                      </a:r>
                      <a:endParaRPr lang="en-US" sz="1600" b="0" i="0" u="none" strike="noStrike" dirty="0">
                        <a:solidFill>
                          <a:srgbClr val="000000"/>
                        </a:solidFill>
                        <a:latin typeface="Arial"/>
                      </a:endParaRP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a:solidFill>
                            <a:srgbClr val="000000"/>
                          </a:solidFill>
                          <a:latin typeface="Arial"/>
                        </a:rPr>
                        <a:t>Check for presence of // and /* */ in Source code</a:t>
                      </a: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50345">
                <a:tc>
                  <a:txBody>
                    <a:bodyPr/>
                    <a:lstStyle/>
                    <a:p>
                      <a:pPr algn="l" rtl="0" fontAlgn="t"/>
                      <a:r>
                        <a:rPr lang="en-US" sz="1600" b="0" i="0" u="none" strike="noStrike">
                          <a:solidFill>
                            <a:srgbClr val="000000"/>
                          </a:solidFill>
                          <a:latin typeface="Arial"/>
                        </a:rPr>
                        <a:t>6</a:t>
                      </a: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dirty="0" smtClean="0">
                          <a:solidFill>
                            <a:srgbClr val="000000"/>
                          </a:solidFill>
                          <a:latin typeface="Arial"/>
                        </a:rPr>
                        <a:t>Can sensitive information be enumerated</a:t>
                      </a:r>
                      <a:r>
                        <a:rPr lang="en-US" sz="1600" b="0" i="0" u="none" strike="noStrike" baseline="0" dirty="0" smtClean="0">
                          <a:solidFill>
                            <a:srgbClr val="000000"/>
                          </a:solidFill>
                          <a:latin typeface="Arial"/>
                        </a:rPr>
                        <a:t> due to the enabled </a:t>
                      </a:r>
                      <a:r>
                        <a:rPr lang="en-US" sz="1600" b="0" i="0" u="none" strike="noStrike" dirty="0" err="1" smtClean="0">
                          <a:solidFill>
                            <a:srgbClr val="000000"/>
                          </a:solidFill>
                          <a:latin typeface="Arial"/>
                        </a:rPr>
                        <a:t>Autocomplete</a:t>
                      </a:r>
                      <a:r>
                        <a:rPr lang="en-US" sz="1600" b="0" i="0" u="none" strike="noStrike" baseline="0" dirty="0" smtClean="0">
                          <a:solidFill>
                            <a:srgbClr val="000000"/>
                          </a:solidFill>
                          <a:latin typeface="Arial"/>
                        </a:rPr>
                        <a:t> feature?</a:t>
                      </a:r>
                      <a:endParaRPr lang="en-US" sz="1600" b="0" i="0" u="none" strike="noStrike" dirty="0">
                        <a:solidFill>
                          <a:srgbClr val="000000"/>
                        </a:solidFill>
                        <a:latin typeface="Arial"/>
                      </a:endParaRP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a:solidFill>
                            <a:srgbClr val="000000"/>
                          </a:solidFill>
                          <a:latin typeface="Arial"/>
                        </a:rPr>
                        <a:t>Check for presence of &lt;Input&gt; tag not containing textNoSuggestions in Layout file</a:t>
                      </a: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50345">
                <a:tc>
                  <a:txBody>
                    <a:bodyPr/>
                    <a:lstStyle/>
                    <a:p>
                      <a:pPr algn="l" rtl="0" fontAlgn="t"/>
                      <a:r>
                        <a:rPr lang="en-US" sz="1600" b="0" i="0" u="none" strike="noStrike">
                          <a:solidFill>
                            <a:srgbClr val="000000"/>
                          </a:solidFill>
                          <a:latin typeface="Arial"/>
                        </a:rPr>
                        <a:t>7</a:t>
                      </a: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latin typeface="Arial"/>
                        </a:rPr>
                        <a:t>Does the application leak sensitive information via</a:t>
                      </a:r>
                      <a:r>
                        <a:rPr lang="en-US" sz="1600" b="0" i="0" u="none" strike="noStrike" baseline="0" dirty="0" err="1" smtClean="0">
                          <a:solidFill>
                            <a:srgbClr val="000000"/>
                          </a:solidFill>
                          <a:latin typeface="Arial"/>
                        </a:rPr>
                        <a:t>SQLite</a:t>
                      </a:r>
                      <a:r>
                        <a:rPr lang="en-US" sz="1600" b="0" i="0" u="none" strike="noStrike" baseline="0" dirty="0" smtClean="0">
                          <a:solidFill>
                            <a:srgbClr val="000000"/>
                          </a:solidFill>
                          <a:latin typeface="Arial"/>
                        </a:rPr>
                        <a:t> db</a:t>
                      </a:r>
                      <a:r>
                        <a:rPr lang="en-US" sz="1600" b="0" i="0" u="none" strike="noStrike" dirty="0" smtClean="0">
                          <a:solidFill>
                            <a:srgbClr val="000000"/>
                          </a:solidFill>
                          <a:latin typeface="Arial"/>
                        </a:rPr>
                        <a:t>?</a:t>
                      </a:r>
                      <a:endParaRPr lang="en-US" sz="1600" b="0" i="0" u="none" strike="noStrike" dirty="0">
                        <a:solidFill>
                          <a:srgbClr val="000000"/>
                        </a:solidFill>
                        <a:latin typeface="Arial"/>
                      </a:endParaRP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dirty="0">
                          <a:solidFill>
                            <a:srgbClr val="000000"/>
                          </a:solidFill>
                          <a:latin typeface="Arial"/>
                        </a:rPr>
                        <a:t>Check for presence of db, </a:t>
                      </a:r>
                      <a:r>
                        <a:rPr lang="en-US" sz="1600" b="0" i="0" u="none" strike="noStrike" dirty="0" err="1">
                          <a:solidFill>
                            <a:srgbClr val="000000"/>
                          </a:solidFill>
                          <a:latin typeface="Arial"/>
                        </a:rPr>
                        <a:t>sqlite</a:t>
                      </a:r>
                      <a:r>
                        <a:rPr lang="en-US" sz="1600" b="0" i="0" u="none" strike="noStrike" dirty="0">
                          <a:solidFill>
                            <a:srgbClr val="000000"/>
                          </a:solidFill>
                          <a:latin typeface="Arial"/>
                        </a:rPr>
                        <a:t>, database, insert, delete, select, table, </a:t>
                      </a:r>
                      <a:r>
                        <a:rPr lang="en-US" sz="1600" b="0" i="0" u="none" strike="noStrike" dirty="0" smtClean="0">
                          <a:solidFill>
                            <a:srgbClr val="000000"/>
                          </a:solidFill>
                          <a:latin typeface="Arial"/>
                        </a:rPr>
                        <a:t>cursor, </a:t>
                      </a:r>
                      <a:r>
                        <a:rPr lang="en-US" sz="1600" b="0" i="0" u="none" strike="noStrike" dirty="0" err="1" smtClean="0">
                          <a:solidFill>
                            <a:srgbClr val="000000"/>
                          </a:solidFill>
                          <a:latin typeface="Arial"/>
                        </a:rPr>
                        <a:t>rawQuery</a:t>
                      </a:r>
                      <a:r>
                        <a:rPr lang="en-US" sz="1600" b="0" i="0" u="none" strike="noStrike" dirty="0">
                          <a:solidFill>
                            <a:srgbClr val="000000"/>
                          </a:solidFill>
                          <a:latin typeface="Arial"/>
                        </a:rPr>
                        <a:t>in Source code</a:t>
                      </a: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6590">
                <a:tc>
                  <a:txBody>
                    <a:bodyPr/>
                    <a:lstStyle/>
                    <a:p>
                      <a:pPr algn="l" rtl="0" fontAlgn="t"/>
                      <a:r>
                        <a:rPr lang="en-US" sz="1600" b="0" i="0" u="none" strike="noStrike">
                          <a:solidFill>
                            <a:srgbClr val="000000"/>
                          </a:solidFill>
                          <a:latin typeface="Arial"/>
                        </a:rPr>
                        <a:t>8</a:t>
                      </a: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dirty="0" smtClean="0">
                          <a:solidFill>
                            <a:srgbClr val="000000"/>
                          </a:solidFill>
                          <a:latin typeface="Arial"/>
                        </a:rPr>
                        <a:t>Does the application leak sensitive information due to</a:t>
                      </a:r>
                      <a:r>
                        <a:rPr lang="en-US" sz="1600" b="0" i="0" u="none" strike="noStrike" baseline="0" dirty="0" smtClean="0">
                          <a:solidFill>
                            <a:srgbClr val="000000"/>
                          </a:solidFill>
                          <a:latin typeface="Arial"/>
                        </a:rPr>
                        <a:t> insecure Logging mechanism?</a:t>
                      </a:r>
                      <a:endParaRPr lang="en-US" sz="1600" b="0" i="0" u="none" strike="noStrike" dirty="0">
                        <a:solidFill>
                          <a:srgbClr val="000000"/>
                        </a:solidFill>
                        <a:latin typeface="Arial"/>
                      </a:endParaRP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a:solidFill>
                            <a:srgbClr val="000000"/>
                          </a:solidFill>
                          <a:latin typeface="Arial"/>
                        </a:rPr>
                        <a:t>Check for presence of Log. In Source code</a:t>
                      </a: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2580">
                <a:tc>
                  <a:txBody>
                    <a:bodyPr/>
                    <a:lstStyle/>
                    <a:p>
                      <a:pPr algn="l" rtl="0" fontAlgn="t"/>
                      <a:r>
                        <a:rPr lang="en-US" sz="1600" b="0" i="0" u="none" strike="noStrike">
                          <a:solidFill>
                            <a:srgbClr val="000000"/>
                          </a:solidFill>
                          <a:latin typeface="Arial"/>
                        </a:rPr>
                        <a:t>9</a:t>
                      </a: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dirty="0" smtClean="0">
                          <a:solidFill>
                            <a:srgbClr val="000000"/>
                          </a:solidFill>
                          <a:latin typeface="Arial"/>
                        </a:rPr>
                        <a:t>Is critical data of the application encrypted using proper control?</a:t>
                      </a:r>
                      <a:endParaRPr lang="en-US" sz="1600" b="0" i="0" u="none" strike="noStrike" dirty="0">
                        <a:solidFill>
                          <a:srgbClr val="000000"/>
                        </a:solidFill>
                        <a:latin typeface="Arial"/>
                      </a:endParaRP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dirty="0">
                          <a:solidFill>
                            <a:srgbClr val="000000"/>
                          </a:solidFill>
                          <a:latin typeface="Arial"/>
                        </a:rPr>
                        <a:t>Check for presence of MD5, base64, des in Source code</a:t>
                      </a: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1"/>
          <p:cNvSpPr>
            <a:spLocks noGrp="1" noChangeArrowheads="1"/>
          </p:cNvSpPr>
          <p:nvPr>
            <p:ph type="title" idx="4294967295"/>
          </p:nvPr>
        </p:nvSpPr>
        <p:spPr>
          <a:xfrm>
            <a:off x="457200" y="274638"/>
            <a:ext cx="8229600" cy="792162"/>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Android Testing – The Logic</a:t>
            </a:r>
            <a:endParaRPr lang="de-DE" dirty="0" smtClean="0"/>
          </a:p>
        </p:txBody>
      </p:sp>
    </p:spTree>
  </p:cSld>
  <p:clrMapOvr>
    <a:masterClrMapping/>
  </p:clrMapOvr>
  <p:transition spd="med" advTm="4043"/>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1" name="Rectangle 2"/>
          <p:cNvSpPr>
            <a:spLocks noGrp="1" noChangeArrowheads="1"/>
          </p:cNvSpPr>
          <p:nvPr>
            <p:ph type="body" idx="4294967295"/>
          </p:nvPr>
        </p:nvSpPr>
        <p:spPr>
          <a:xfrm>
            <a:off x="533400" y="-228600"/>
            <a:ext cx="8229600" cy="4830763"/>
          </a:xfrm>
        </p:spPr>
        <p:txBody>
          <a:bodyPr/>
          <a:lstStyle/>
          <a:p>
            <a:pPr marL="341313" indent="-341313" eaLnBrk="1" hangingPunct="1">
              <a:buFont typeface="Webdings"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a:p>
            <a:pPr marL="341313" indent="-341313" eaLnBrk="1" hangingPunct="1">
              <a:buFont typeface="Webdings"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p:txBody>
      </p:sp>
      <p:graphicFrame>
        <p:nvGraphicFramePr>
          <p:cNvPr id="5" name="Table 4"/>
          <p:cNvGraphicFramePr>
            <a:graphicFrameLocks noGrp="1"/>
          </p:cNvGraphicFramePr>
          <p:nvPr/>
        </p:nvGraphicFramePr>
        <p:xfrm>
          <a:off x="76200" y="304800"/>
          <a:ext cx="8991600" cy="6228989"/>
        </p:xfrm>
        <a:graphic>
          <a:graphicData uri="http://schemas.openxmlformats.org/drawingml/2006/table">
            <a:tbl>
              <a:tblPr/>
              <a:tblGrid>
                <a:gridCol w="666817"/>
                <a:gridCol w="4959445"/>
                <a:gridCol w="3365338"/>
              </a:tblGrid>
              <a:tr h="331109">
                <a:tc>
                  <a:txBody>
                    <a:bodyPr/>
                    <a:lstStyle/>
                    <a:p>
                      <a:pPr algn="l" rtl="0" fontAlgn="t"/>
                      <a:r>
                        <a:rPr lang="en-US" sz="1600" b="1" i="0" u="none" strike="noStrike" smtClean="0">
                          <a:solidFill>
                            <a:srgbClr val="000000"/>
                          </a:solidFill>
                          <a:latin typeface="Arial"/>
                        </a:rPr>
                        <a:t>S. No.</a:t>
                      </a:r>
                      <a:endParaRPr lang="en-US" sz="1600" b="1" i="0" u="none" strike="noStrike" dirty="0">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l" rtl="0" fontAlgn="t"/>
                      <a:r>
                        <a:rPr lang="en-US" sz="1600" b="1" i="0" u="none" strike="noStrike" smtClean="0">
                          <a:solidFill>
                            <a:srgbClr val="000000"/>
                          </a:solidFill>
                          <a:latin typeface="Arial"/>
                        </a:rPr>
                        <a:t>To Check</a:t>
                      </a:r>
                      <a:endParaRPr lang="en-US" sz="1600" b="1" i="0" u="none" strike="noStrike">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l" rtl="0" fontAlgn="t"/>
                      <a:r>
                        <a:rPr lang="en-US" sz="1600" b="1" i="0" u="none" strike="noStrike" dirty="0" smtClean="0">
                          <a:solidFill>
                            <a:srgbClr val="000000"/>
                          </a:solidFill>
                          <a:latin typeface="Arial"/>
                        </a:rPr>
                        <a:t>Analysis Logic</a:t>
                      </a:r>
                      <a:endParaRPr lang="en-US" sz="1600" b="1" i="0" u="none" strike="noStrike" dirty="0">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r>
              <a:tr h="1205782">
                <a:tc>
                  <a:txBody>
                    <a:bodyPr/>
                    <a:lstStyle/>
                    <a:p>
                      <a:pPr algn="l" rtl="0" fontAlgn="t"/>
                      <a:r>
                        <a:rPr lang="en-US" sz="1600" b="0" i="0" u="none" strike="noStrike" smtClean="0">
                          <a:solidFill>
                            <a:srgbClr val="000000"/>
                          </a:solidFill>
                          <a:latin typeface="Arial"/>
                        </a:rPr>
                        <a:t>10</a:t>
                      </a:r>
                      <a:endParaRPr lang="en-US" sz="1600" b="0" i="0" u="none" strike="noStrike">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smtClean="0">
                          <a:solidFill>
                            <a:srgbClr val="000000"/>
                          </a:solidFill>
                          <a:latin typeface="Arial"/>
                        </a:rPr>
                        <a:t>Does</a:t>
                      </a:r>
                      <a:r>
                        <a:rPr lang="en-US" sz="1600" b="0" i="0" u="none" strike="noStrike" baseline="0" smtClean="0">
                          <a:solidFill>
                            <a:srgbClr val="000000"/>
                          </a:solidFill>
                          <a:latin typeface="Arial"/>
                        </a:rPr>
                        <a:t> the application implement a insecure transport mechanism?</a:t>
                      </a:r>
                      <a:endParaRPr lang="en-US" sz="1600" b="0" i="0" u="none" strike="noStrike" dirty="0">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smtClean="0">
                          <a:solidFill>
                            <a:srgbClr val="000000"/>
                          </a:solidFill>
                          <a:latin typeface="Arial"/>
                        </a:rPr>
                        <a:t>Check for presence of http://, HttpURLConnection,URLConnection, URL, TrustAllSSLSocket-Factory, AllTrustSSLSocketFactory, NonValidatingSSLSocketFactory in Source code</a:t>
                      </a:r>
                      <a:endParaRPr lang="en-US" sz="1600" b="0" i="0" u="none" strike="noStrike">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109">
                <a:tc>
                  <a:txBody>
                    <a:bodyPr/>
                    <a:lstStyle/>
                    <a:p>
                      <a:pPr algn="l" rtl="0" fontAlgn="t"/>
                      <a:r>
                        <a:rPr lang="en-US" sz="1600" b="0" i="0" u="none" strike="noStrike" smtClean="0">
                          <a:solidFill>
                            <a:srgbClr val="000000"/>
                          </a:solidFill>
                          <a:latin typeface="Arial"/>
                        </a:rPr>
                        <a:t>11</a:t>
                      </a:r>
                      <a:endParaRPr lang="en-US" sz="1600" b="0" i="0" u="none" strike="noStrike">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600" b="0" i="0" u="none" strike="noStrike" smtClean="0">
                          <a:solidFill>
                            <a:srgbClr val="000000"/>
                          </a:solidFill>
                          <a:latin typeface="Arial"/>
                        </a:rPr>
                        <a:t>Does</a:t>
                      </a:r>
                      <a:r>
                        <a:rPr lang="en-US" sz="1600" b="0" i="0" u="none" strike="noStrike" baseline="0" smtClean="0">
                          <a:solidFill>
                            <a:srgbClr val="000000"/>
                          </a:solidFill>
                          <a:latin typeface="Arial"/>
                        </a:rPr>
                        <a:t> the application leak sensitive system level information via Toast messages?</a:t>
                      </a:r>
                      <a:endParaRPr lang="en-US" sz="1600" b="0" i="0" u="none" strike="noStrike" dirty="0">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smtClean="0">
                          <a:solidFill>
                            <a:srgbClr val="000000"/>
                          </a:solidFill>
                          <a:latin typeface="Arial"/>
                        </a:rPr>
                        <a:t>Check for presence of sensitive information in Toast.makeText</a:t>
                      </a:r>
                      <a:endParaRPr lang="en-US" sz="1600" b="0" i="0" u="none" strike="noStrike" dirty="0">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443">
                <a:tc>
                  <a:txBody>
                    <a:bodyPr/>
                    <a:lstStyle/>
                    <a:p>
                      <a:pPr algn="l" rtl="0" fontAlgn="t"/>
                      <a:r>
                        <a:rPr lang="en-US" sz="1600" b="0" i="0" u="none" strike="noStrike" smtClean="0">
                          <a:solidFill>
                            <a:srgbClr val="000000"/>
                          </a:solidFill>
                          <a:latin typeface="Arial"/>
                        </a:rPr>
                        <a:t>12</a:t>
                      </a:r>
                      <a:endParaRPr lang="en-US" sz="1600" b="0" i="0" u="none" strike="noStrike">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smtClean="0">
                          <a:solidFill>
                            <a:srgbClr val="000000"/>
                          </a:solidFill>
                          <a:latin typeface="Arial"/>
                        </a:rPr>
                        <a:t>Does the</a:t>
                      </a:r>
                      <a:r>
                        <a:rPr lang="en-US" sz="1600" b="0" i="0" u="none" strike="noStrike" baseline="0" smtClean="0">
                          <a:solidFill>
                            <a:srgbClr val="000000"/>
                          </a:solidFill>
                          <a:latin typeface="Arial"/>
                        </a:rPr>
                        <a:t> application have debugging enabled?</a:t>
                      </a:r>
                      <a:endParaRPr lang="en-US" sz="1600" b="0" i="0" u="none" strike="noStrike" dirty="0">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smtClean="0">
                          <a:solidFill>
                            <a:srgbClr val="000000"/>
                          </a:solidFill>
                          <a:latin typeface="Arial"/>
                        </a:rPr>
                        <a:t>Check for presence of android:debuggable set to true in Android Manifest File</a:t>
                      </a:r>
                      <a:endParaRPr lang="en-US" sz="1600" b="0" i="0" u="none" strike="noStrike">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8445">
                <a:tc>
                  <a:txBody>
                    <a:bodyPr/>
                    <a:lstStyle/>
                    <a:p>
                      <a:pPr algn="l" rtl="0" fontAlgn="t"/>
                      <a:r>
                        <a:rPr lang="en-US" sz="1600" b="0" i="0" u="none" strike="noStrike" smtClean="0">
                          <a:solidFill>
                            <a:srgbClr val="000000"/>
                          </a:solidFill>
                          <a:latin typeface="Arial"/>
                        </a:rPr>
                        <a:t>13</a:t>
                      </a:r>
                      <a:endParaRPr lang="en-US" sz="1600" b="0" i="0" u="none" strike="noStrike">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smtClean="0">
                          <a:solidFill>
                            <a:srgbClr val="000000"/>
                          </a:solidFill>
                          <a:latin typeface="Arial"/>
                        </a:rPr>
                        <a:t>Does the application misuse or leaksensitive information like device</a:t>
                      </a:r>
                      <a:r>
                        <a:rPr lang="en-US" sz="1600" b="0" i="0" u="none" strike="noStrike" baseline="0" smtClean="0">
                          <a:solidFill>
                            <a:srgbClr val="000000"/>
                          </a:solidFill>
                          <a:latin typeface="Arial"/>
                        </a:rPr>
                        <a:t> identifiers or via a side channel?</a:t>
                      </a:r>
                      <a:endParaRPr lang="en-US" sz="1600" b="0" i="0" u="none" strike="noStrike" dirty="0">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smtClean="0">
                          <a:solidFill>
                            <a:srgbClr val="000000"/>
                          </a:solidFill>
                          <a:latin typeface="Arial"/>
                        </a:rPr>
                        <a:t>Check for the presence of uid, user-id, imei, deviceId, deviceSerialNumber, devicePrint, X-DSN, phone, mdn, did, IMSI, uuid in Source code</a:t>
                      </a:r>
                      <a:endParaRPr lang="en-US" sz="1600" b="0" i="0" u="none" strike="noStrike">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1710">
                <a:tc>
                  <a:txBody>
                    <a:bodyPr/>
                    <a:lstStyle/>
                    <a:p>
                      <a:pPr algn="l" rtl="0" fontAlgn="t"/>
                      <a:r>
                        <a:rPr lang="en-US" sz="1600" b="0" i="0" u="none" strike="noStrike" smtClean="0">
                          <a:solidFill>
                            <a:srgbClr val="000000"/>
                          </a:solidFill>
                          <a:latin typeface="Arial"/>
                        </a:rPr>
                        <a:t>14</a:t>
                      </a:r>
                      <a:endParaRPr lang="en-US" sz="1600" b="0" i="0" u="none" strike="noStrike" dirty="0">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smtClean="0">
                          <a:solidFill>
                            <a:srgbClr val="000000"/>
                          </a:solidFill>
                          <a:latin typeface="Arial"/>
                        </a:rPr>
                        <a:t>Is the application vulnerable to Intent</a:t>
                      </a:r>
                      <a:r>
                        <a:rPr lang="en-US" sz="1600" b="0" i="0" u="none" strike="noStrike" baseline="0" smtClean="0">
                          <a:solidFill>
                            <a:srgbClr val="000000"/>
                          </a:solidFill>
                          <a:latin typeface="Arial"/>
                        </a:rPr>
                        <a:t> Injection?</a:t>
                      </a:r>
                      <a:endParaRPr lang="en-US" sz="1600" b="0" i="0" u="none" strike="noStrike" dirty="0">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smtClean="0">
                          <a:solidFill>
                            <a:srgbClr val="000000"/>
                          </a:solidFill>
                          <a:latin typeface="Arial"/>
                        </a:rPr>
                        <a:t>Check for the presence of Action.getIntent()</a:t>
                      </a:r>
                      <a:r>
                        <a:rPr lang="en-US" sz="1600" b="0" i="0" u="none" strike="noStrike" baseline="0" smtClean="0">
                          <a:solidFill>
                            <a:srgbClr val="000000"/>
                          </a:solidFill>
                          <a:latin typeface="Arial"/>
                        </a:rPr>
                        <a:t> in the Source code</a:t>
                      </a:r>
                      <a:endParaRPr lang="en-US" sz="1600" b="0" i="0" u="none" strike="noStrike" dirty="0">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87113">
                <a:tc>
                  <a:txBody>
                    <a:bodyPr/>
                    <a:lstStyle/>
                    <a:p>
                      <a:pPr algn="l" rtl="0" fontAlgn="t"/>
                      <a:r>
                        <a:rPr lang="en-US" sz="1600" b="0" i="0" u="none" strike="noStrike" smtClean="0">
                          <a:solidFill>
                            <a:srgbClr val="000000"/>
                          </a:solidFill>
                          <a:latin typeface="Arial"/>
                        </a:rPr>
                        <a:t>15</a:t>
                      </a:r>
                      <a:endParaRPr lang="en-US" sz="1600" b="0" i="0" u="none" strike="noStrike" dirty="0">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latin typeface="Arial"/>
                        </a:rPr>
                        <a:t>Does the application misuse or leaksensitive information like Location Info </a:t>
                      </a:r>
                      <a:r>
                        <a:rPr lang="en-US" sz="1600" b="0" i="0" u="none" strike="noStrike" baseline="0" dirty="0" smtClean="0">
                          <a:solidFill>
                            <a:srgbClr val="000000"/>
                          </a:solidFill>
                          <a:latin typeface="Arial"/>
                        </a:rPr>
                        <a:t>or via a side channel?</a:t>
                      </a:r>
                      <a:endParaRPr lang="en-US" sz="1600" b="0" i="0" u="none" strike="noStrike" dirty="0" smtClean="0">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dirty="0" smtClean="0">
                          <a:solidFill>
                            <a:srgbClr val="000000"/>
                          </a:solidFill>
                          <a:latin typeface="Arial"/>
                        </a:rPr>
                        <a:t>Check for the presence of </a:t>
                      </a:r>
                      <a:r>
                        <a:rPr lang="en-US" sz="1600" b="0" i="0" u="none" strike="noStrike" dirty="0" err="1" smtClean="0">
                          <a:solidFill>
                            <a:srgbClr val="000000"/>
                          </a:solidFill>
                          <a:latin typeface="Arial"/>
                        </a:rPr>
                        <a:t>getLastKnownLocation</a:t>
                      </a:r>
                      <a:r>
                        <a:rPr lang="en-US" sz="1600" b="0" i="0" u="none" strike="noStrike" dirty="0" smtClean="0">
                          <a:solidFill>
                            <a:srgbClr val="000000"/>
                          </a:solidFill>
                          <a:latin typeface="Arial"/>
                        </a:rPr>
                        <a:t>(), </a:t>
                      </a:r>
                      <a:r>
                        <a:rPr lang="en-US" sz="1600" b="0" i="0" u="none" strike="noStrike" dirty="0" err="1" smtClean="0">
                          <a:solidFill>
                            <a:srgbClr val="000000"/>
                          </a:solidFill>
                          <a:latin typeface="Arial"/>
                        </a:rPr>
                        <a:t>requestLocationUpdates</a:t>
                      </a:r>
                      <a:r>
                        <a:rPr lang="en-US" sz="1600" b="0" i="0" u="none" strike="noStrike" dirty="0" smtClean="0">
                          <a:solidFill>
                            <a:srgbClr val="000000"/>
                          </a:solidFill>
                          <a:latin typeface="Arial"/>
                        </a:rPr>
                        <a:t>(), </a:t>
                      </a:r>
                      <a:r>
                        <a:rPr lang="en-US" sz="1600" b="0" i="0" u="none" strike="noStrike" dirty="0" err="1" smtClean="0">
                          <a:solidFill>
                            <a:srgbClr val="000000"/>
                          </a:solidFill>
                          <a:latin typeface="Arial"/>
                        </a:rPr>
                        <a:t>getLatitude</a:t>
                      </a:r>
                      <a:r>
                        <a:rPr lang="en-US" sz="1600" b="0" i="0" u="none" strike="noStrike" dirty="0" smtClean="0">
                          <a:solidFill>
                            <a:srgbClr val="000000"/>
                          </a:solidFill>
                          <a:latin typeface="Arial"/>
                        </a:rPr>
                        <a:t>(), </a:t>
                      </a:r>
                      <a:r>
                        <a:rPr lang="en-US" sz="1600" b="0" i="0" u="none" strike="noStrike" dirty="0" err="1" smtClean="0">
                          <a:solidFill>
                            <a:srgbClr val="000000"/>
                          </a:solidFill>
                          <a:latin typeface="Arial"/>
                        </a:rPr>
                        <a:t>getLongitude</a:t>
                      </a:r>
                      <a:r>
                        <a:rPr lang="en-US" sz="1600" b="0" i="0" u="none" strike="noStrike" dirty="0" smtClean="0">
                          <a:solidFill>
                            <a:srgbClr val="000000"/>
                          </a:solidFill>
                          <a:latin typeface="Arial"/>
                        </a:rPr>
                        <a:t>(), LOCATION in Source code</a:t>
                      </a:r>
                      <a:endParaRPr lang="en-US" sz="1600" b="0" i="0" u="none" strike="noStrike" dirty="0">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advTm="4043"/>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1"/>
          <p:cNvSpPr>
            <a:spLocks noGrp="1" noChangeArrowheads="1"/>
          </p:cNvSpPr>
          <p:nvPr>
            <p:ph type="title" idx="4294967295"/>
          </p:nvPr>
        </p:nvSpPr>
        <p:spPr>
          <a:xfrm>
            <a:off x="457200" y="274638"/>
            <a:ext cx="8229600" cy="792162"/>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Handy tricks for Mobile Code Reviews</a:t>
            </a:r>
            <a:endParaRPr lang="de-DE" smtClean="0"/>
          </a:p>
        </p:txBody>
      </p:sp>
      <p:sp>
        <p:nvSpPr>
          <p:cNvPr id="32771" name="Rectangle 2"/>
          <p:cNvSpPr>
            <a:spLocks noGrp="1" noChangeArrowheads="1"/>
          </p:cNvSpPr>
          <p:nvPr>
            <p:ph type="body" idx="4294967295"/>
          </p:nvPr>
        </p:nvSpPr>
        <p:spPr>
          <a:xfrm>
            <a:off x="457200" y="1295400"/>
            <a:ext cx="8229600" cy="4830763"/>
          </a:xfrm>
        </p:spPr>
        <p:txBody>
          <a:bodyPr/>
          <a:lstStyle/>
          <a:p>
            <a:pPr marL="341313" indent="-34131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Use the analysis logic give in the previous slides to create custom script for a quick static analysis.</a:t>
            </a:r>
          </a:p>
          <a:p>
            <a:pPr marL="341313" indent="-34131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Use the custom script for a quick static analysis</a:t>
            </a:r>
          </a:p>
          <a:p>
            <a:pPr marL="341313" indent="-34131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Lets see how..</a:t>
            </a:r>
          </a:p>
          <a:p>
            <a:pPr marL="341313" indent="-341313" eaLnBrk="1" hangingPunct="1">
              <a:buFont typeface="Webdings"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a:p>
            <a:pPr marL="341313" indent="-341313" eaLnBrk="1" hangingPunct="1">
              <a:buFont typeface="Webdings"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p:txBody>
      </p:sp>
    </p:spTree>
  </p:cSld>
  <p:clrMapOvr>
    <a:masterClrMapping/>
  </p:clrMapOvr>
  <p:transition spd="med" advTm="4043"/>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1"/>
          <p:cNvSpPr>
            <a:spLocks noGrp="1" noChangeArrowheads="1"/>
          </p:cNvSpPr>
          <p:nvPr>
            <p:ph type="title" idx="4294967295"/>
          </p:nvPr>
        </p:nvSpPr>
        <p:spPr>
          <a:xfrm>
            <a:off x="381000" y="503238"/>
            <a:ext cx="8229600" cy="792162"/>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Results: Insecure Banking Application</a:t>
            </a:r>
            <a:endParaRPr lang="de-DE" dirty="0" smtClean="0"/>
          </a:p>
        </p:txBody>
      </p:sp>
      <p:graphicFrame>
        <p:nvGraphicFramePr>
          <p:cNvPr id="5" name="Table 4"/>
          <p:cNvGraphicFramePr>
            <a:graphicFrameLocks noGrp="1"/>
          </p:cNvGraphicFramePr>
          <p:nvPr/>
        </p:nvGraphicFramePr>
        <p:xfrm>
          <a:off x="228600" y="1295400"/>
          <a:ext cx="8686800" cy="5427133"/>
        </p:xfrm>
        <a:graphic>
          <a:graphicData uri="http://schemas.openxmlformats.org/drawingml/2006/table">
            <a:tbl>
              <a:tblPr/>
              <a:tblGrid>
                <a:gridCol w="914400"/>
                <a:gridCol w="7772400"/>
              </a:tblGrid>
              <a:tr h="626533">
                <a:tc>
                  <a:txBody>
                    <a:bodyPr/>
                    <a:lstStyle/>
                    <a:p>
                      <a:pPr marL="0" marR="0" algn="ctr">
                        <a:spcBef>
                          <a:spcPts val="0"/>
                        </a:spcBef>
                        <a:spcAft>
                          <a:spcPts val="0"/>
                        </a:spcAft>
                      </a:pPr>
                      <a:r>
                        <a:rPr lang="en-GB" sz="2000" b="1" dirty="0" smtClean="0">
                          <a:solidFill>
                            <a:srgbClr val="000000"/>
                          </a:solidFill>
                          <a:latin typeface="Arial"/>
                          <a:ea typeface="Times New Roman"/>
                          <a:cs typeface="Times New Roman"/>
                        </a:rPr>
                        <a:t>S. </a:t>
                      </a:r>
                      <a:r>
                        <a:rPr lang="en-GB" sz="2000" b="1" dirty="0">
                          <a:solidFill>
                            <a:srgbClr val="000000"/>
                          </a:solidFill>
                          <a:latin typeface="Arial"/>
                          <a:ea typeface="Times New Roman"/>
                          <a:cs typeface="Times New Roman"/>
                        </a:rPr>
                        <a:t>N</a:t>
                      </a:r>
                      <a:r>
                        <a:rPr lang="en-GB" sz="2000" b="1" dirty="0" smtClean="0">
                          <a:solidFill>
                            <a:srgbClr val="000000"/>
                          </a:solidFill>
                          <a:latin typeface="Arial"/>
                          <a:ea typeface="Times New Roman"/>
                          <a:cs typeface="Times New Roman"/>
                        </a:rPr>
                        <a:t>o</a:t>
                      </a:r>
                      <a:r>
                        <a:rPr lang="en-GB" sz="2000" b="1" dirty="0">
                          <a:solidFill>
                            <a:srgbClr val="000000"/>
                          </a:solidFill>
                          <a:latin typeface="Arial"/>
                          <a:ea typeface="Times New Roman"/>
                          <a:cs typeface="Times New Roman"/>
                        </a:rPr>
                        <a:t>.</a:t>
                      </a:r>
                      <a:endParaRPr lang="en-US" sz="2000" dirty="0">
                        <a:latin typeface="Arial Narrow"/>
                        <a:ea typeface="MS Mincho"/>
                        <a:cs typeface="Times New Roman"/>
                      </a:endParaRPr>
                    </a:p>
                  </a:txBody>
                  <a:tcPr marL="38643" marR="386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marL="0" marR="0" algn="ctr">
                        <a:spcBef>
                          <a:spcPts val="0"/>
                        </a:spcBef>
                        <a:spcAft>
                          <a:spcPts val="0"/>
                        </a:spcAft>
                      </a:pPr>
                      <a:r>
                        <a:rPr lang="en-GB" sz="2000" b="1" dirty="0" smtClean="0">
                          <a:solidFill>
                            <a:srgbClr val="000000"/>
                          </a:solidFill>
                          <a:latin typeface="Arial"/>
                          <a:ea typeface="Times New Roman"/>
                          <a:cs typeface="Times New Roman"/>
                        </a:rPr>
                        <a:t>Vulnerabilities Found</a:t>
                      </a:r>
                      <a:endParaRPr lang="en-US" sz="2000" dirty="0">
                        <a:latin typeface="Arial Narrow"/>
                        <a:ea typeface="MS Mincho"/>
                        <a:cs typeface="Times New Roman"/>
                      </a:endParaRPr>
                    </a:p>
                  </a:txBody>
                  <a:tcPr marL="38643" marR="386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r>
              <a:tr h="313266">
                <a:tc>
                  <a:txBody>
                    <a:bodyPr/>
                    <a:lstStyle/>
                    <a:p>
                      <a:pPr marL="0" marR="0" algn="ctr">
                        <a:spcBef>
                          <a:spcPts val="0"/>
                        </a:spcBef>
                        <a:spcAft>
                          <a:spcPts val="0"/>
                        </a:spcAft>
                      </a:pPr>
                      <a:r>
                        <a:rPr lang="en-GB" sz="2800" dirty="0">
                          <a:solidFill>
                            <a:srgbClr val="000000"/>
                          </a:solidFill>
                          <a:latin typeface="Arial"/>
                          <a:ea typeface="Times New Roman"/>
                          <a:cs typeface="Times New Roman"/>
                        </a:rPr>
                        <a:t>1</a:t>
                      </a:r>
                      <a:endParaRPr lang="en-US" sz="2800" dirty="0">
                        <a:latin typeface="Arial Narrow"/>
                        <a:ea typeface="MS Mincho"/>
                        <a:cs typeface="Times New Roman"/>
                      </a:endParaRPr>
                    </a:p>
                  </a:txBody>
                  <a:tcPr marL="38643" marR="386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2800" kern="1200" dirty="0" smtClean="0">
                          <a:solidFill>
                            <a:srgbClr val="000000"/>
                          </a:solidFill>
                          <a:latin typeface="Arial"/>
                          <a:ea typeface="Times New Roman"/>
                          <a:cs typeface="Times New Roman"/>
                        </a:rPr>
                        <a:t>Information Sniffing due to Unencrypted Transport medium</a:t>
                      </a:r>
                    </a:p>
                  </a:txBody>
                  <a:tcPr marL="38643" marR="386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266">
                <a:tc>
                  <a:txBody>
                    <a:bodyPr/>
                    <a:lstStyle/>
                    <a:p>
                      <a:pPr marL="0" marR="0" algn="ctr">
                        <a:spcBef>
                          <a:spcPts val="0"/>
                        </a:spcBef>
                        <a:spcAft>
                          <a:spcPts val="0"/>
                        </a:spcAft>
                      </a:pPr>
                      <a:r>
                        <a:rPr lang="en-US" sz="2800" dirty="0">
                          <a:solidFill>
                            <a:srgbClr val="000000"/>
                          </a:solidFill>
                          <a:latin typeface="Arial"/>
                          <a:ea typeface="Times New Roman"/>
                          <a:cs typeface="Times New Roman"/>
                        </a:rPr>
                        <a:t>2</a:t>
                      </a:r>
                      <a:endParaRPr lang="en-US" sz="2800" dirty="0">
                        <a:latin typeface="Arial Narrow"/>
                        <a:ea typeface="MS Mincho"/>
                        <a:cs typeface="Times New Roman"/>
                      </a:endParaRPr>
                    </a:p>
                  </a:txBody>
                  <a:tcPr marL="38643" marR="386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2800" kern="1200" dirty="0" smtClean="0">
                          <a:solidFill>
                            <a:srgbClr val="000000"/>
                          </a:solidFill>
                          <a:latin typeface="Arial"/>
                          <a:ea typeface="Times New Roman"/>
                          <a:cs typeface="Times New Roman"/>
                        </a:rPr>
                        <a:t>Sensitive information disclosure via Property Files</a:t>
                      </a:r>
                    </a:p>
                  </a:txBody>
                  <a:tcPr marL="38643" marR="386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266">
                <a:tc>
                  <a:txBody>
                    <a:bodyPr/>
                    <a:lstStyle/>
                    <a:p>
                      <a:pPr marL="0" marR="0" algn="ctr">
                        <a:spcBef>
                          <a:spcPts val="0"/>
                        </a:spcBef>
                        <a:spcAft>
                          <a:spcPts val="0"/>
                        </a:spcAft>
                      </a:pPr>
                      <a:r>
                        <a:rPr lang="en-US" sz="2800">
                          <a:solidFill>
                            <a:srgbClr val="000000"/>
                          </a:solidFill>
                          <a:latin typeface="Arial"/>
                          <a:ea typeface="Times New Roman"/>
                          <a:cs typeface="Times New Roman"/>
                        </a:rPr>
                        <a:t>3</a:t>
                      </a:r>
                      <a:endParaRPr lang="en-US" sz="2800">
                        <a:latin typeface="Arial Narrow"/>
                        <a:ea typeface="MS Mincho"/>
                        <a:cs typeface="Times New Roman"/>
                      </a:endParaRPr>
                    </a:p>
                  </a:txBody>
                  <a:tcPr marL="38643" marR="386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2800" kern="1200" dirty="0" smtClean="0">
                          <a:solidFill>
                            <a:srgbClr val="000000"/>
                          </a:solidFill>
                          <a:latin typeface="Arial"/>
                          <a:ea typeface="Times New Roman"/>
                          <a:cs typeface="Times New Roman"/>
                        </a:rPr>
                        <a:t>Sensitive information disclosure via SD card storage</a:t>
                      </a:r>
                    </a:p>
                  </a:txBody>
                  <a:tcPr marL="38643" marR="386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266">
                <a:tc>
                  <a:txBody>
                    <a:bodyPr/>
                    <a:lstStyle/>
                    <a:p>
                      <a:pPr marL="0" marR="0" algn="ctr">
                        <a:spcBef>
                          <a:spcPts val="0"/>
                        </a:spcBef>
                        <a:spcAft>
                          <a:spcPts val="0"/>
                        </a:spcAft>
                      </a:pPr>
                      <a:r>
                        <a:rPr lang="en-US" sz="2800" dirty="0">
                          <a:solidFill>
                            <a:srgbClr val="000000"/>
                          </a:solidFill>
                          <a:latin typeface="Arial"/>
                          <a:ea typeface="Times New Roman"/>
                          <a:cs typeface="Times New Roman"/>
                        </a:rPr>
                        <a:t>4</a:t>
                      </a:r>
                      <a:endParaRPr lang="en-US" sz="2800" dirty="0">
                        <a:latin typeface="Arial Narrow"/>
                        <a:ea typeface="MS Mincho"/>
                        <a:cs typeface="Times New Roman"/>
                      </a:endParaRPr>
                    </a:p>
                  </a:txBody>
                  <a:tcPr marL="38643" marR="386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it-IT" sz="2800" dirty="0" smtClean="0">
                          <a:solidFill>
                            <a:srgbClr val="000000"/>
                          </a:solidFill>
                          <a:latin typeface="Arial"/>
                          <a:ea typeface="Times New Roman"/>
                          <a:cs typeface="Times New Roman"/>
                        </a:rPr>
                        <a:t>Sensitive information disclosure via SQLite DB</a:t>
                      </a:r>
                      <a:endParaRPr lang="it-IT" sz="2800" dirty="0">
                        <a:solidFill>
                          <a:srgbClr val="000000"/>
                        </a:solidFill>
                        <a:latin typeface="Arial"/>
                        <a:ea typeface="Times New Roman"/>
                        <a:cs typeface="Times New Roman"/>
                      </a:endParaRPr>
                    </a:p>
                  </a:txBody>
                  <a:tcPr marL="38643" marR="386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266">
                <a:tc>
                  <a:txBody>
                    <a:bodyPr/>
                    <a:lstStyle/>
                    <a:p>
                      <a:pPr marL="0" marR="0" algn="ctr">
                        <a:spcBef>
                          <a:spcPts val="0"/>
                        </a:spcBef>
                        <a:spcAft>
                          <a:spcPts val="0"/>
                        </a:spcAft>
                      </a:pPr>
                      <a:r>
                        <a:rPr lang="en-US" sz="2800">
                          <a:solidFill>
                            <a:srgbClr val="000000"/>
                          </a:solidFill>
                          <a:latin typeface="Arial"/>
                          <a:ea typeface="Times New Roman"/>
                          <a:cs typeface="Times New Roman"/>
                        </a:rPr>
                        <a:t>5</a:t>
                      </a:r>
                      <a:endParaRPr lang="en-US" sz="2800">
                        <a:latin typeface="Arial Narrow"/>
                        <a:ea typeface="MS Mincho"/>
                        <a:cs typeface="Times New Roman"/>
                      </a:endParaRPr>
                    </a:p>
                  </a:txBody>
                  <a:tcPr marL="38643" marR="386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800" dirty="0" smtClean="0">
                          <a:solidFill>
                            <a:srgbClr val="000000"/>
                          </a:solidFill>
                          <a:latin typeface="Arial"/>
                          <a:ea typeface="Times New Roman"/>
                          <a:cs typeface="Times New Roman"/>
                        </a:rPr>
                        <a:t>Sensitive information disclosure via Device and Application Logs</a:t>
                      </a:r>
                      <a:endParaRPr lang="en-US" sz="2800" dirty="0">
                        <a:solidFill>
                          <a:srgbClr val="000000"/>
                        </a:solidFill>
                        <a:latin typeface="Arial"/>
                        <a:ea typeface="Times New Roman"/>
                        <a:cs typeface="Times New Roman"/>
                      </a:endParaRPr>
                    </a:p>
                  </a:txBody>
                  <a:tcPr marL="38643" marR="386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266">
                <a:tc>
                  <a:txBody>
                    <a:bodyPr/>
                    <a:lstStyle/>
                    <a:p>
                      <a:pPr marL="0" marR="0" algn="ctr">
                        <a:spcBef>
                          <a:spcPts val="0"/>
                        </a:spcBef>
                        <a:spcAft>
                          <a:spcPts val="0"/>
                        </a:spcAft>
                      </a:pPr>
                      <a:r>
                        <a:rPr lang="en-US" sz="2800">
                          <a:solidFill>
                            <a:srgbClr val="000000"/>
                          </a:solidFill>
                          <a:latin typeface="Arial"/>
                          <a:ea typeface="Times New Roman"/>
                          <a:cs typeface="Times New Roman"/>
                        </a:rPr>
                        <a:t>6</a:t>
                      </a:r>
                      <a:endParaRPr lang="en-US" sz="2800">
                        <a:latin typeface="Arial Narrow"/>
                        <a:ea typeface="MS Mincho"/>
                        <a:cs typeface="Times New Roman"/>
                      </a:endParaRPr>
                    </a:p>
                  </a:txBody>
                  <a:tcPr marL="38643" marR="386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800" dirty="0" smtClean="0">
                          <a:solidFill>
                            <a:srgbClr val="000000"/>
                          </a:solidFill>
                          <a:latin typeface="Arial"/>
                          <a:ea typeface="Times New Roman"/>
                          <a:cs typeface="Times New Roman"/>
                        </a:rPr>
                        <a:t>Sensitive information disclosure via Side Channel Leakage</a:t>
                      </a:r>
                      <a:endParaRPr lang="en-US" sz="2800" dirty="0">
                        <a:solidFill>
                          <a:srgbClr val="000000"/>
                        </a:solidFill>
                        <a:latin typeface="Arial"/>
                        <a:ea typeface="Times New Roman"/>
                        <a:cs typeface="Times New Roman"/>
                      </a:endParaRPr>
                    </a:p>
                  </a:txBody>
                  <a:tcPr marL="38643" marR="386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advTm="297956"/>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1"/>
          <p:cNvSpPr>
            <a:spLocks noGrp="1" noChangeArrowheads="1"/>
          </p:cNvSpPr>
          <p:nvPr>
            <p:ph type="title" idx="4294967295"/>
          </p:nvPr>
        </p:nvSpPr>
        <p:spPr>
          <a:xfrm>
            <a:off x="381000" y="503238"/>
            <a:ext cx="8229600" cy="792162"/>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Results: Insecure Banking Application</a:t>
            </a:r>
            <a:endParaRPr lang="de-DE" dirty="0" smtClean="0"/>
          </a:p>
        </p:txBody>
      </p:sp>
      <p:graphicFrame>
        <p:nvGraphicFramePr>
          <p:cNvPr id="5" name="Table 4"/>
          <p:cNvGraphicFramePr>
            <a:graphicFrameLocks noGrp="1"/>
          </p:cNvGraphicFramePr>
          <p:nvPr/>
        </p:nvGraphicFramePr>
        <p:xfrm>
          <a:off x="228600" y="1371600"/>
          <a:ext cx="8686800" cy="4573693"/>
        </p:xfrm>
        <a:graphic>
          <a:graphicData uri="http://schemas.openxmlformats.org/drawingml/2006/table">
            <a:tbl>
              <a:tblPr/>
              <a:tblGrid>
                <a:gridCol w="914400"/>
                <a:gridCol w="7772400"/>
              </a:tblGrid>
              <a:tr h="626533">
                <a:tc>
                  <a:txBody>
                    <a:bodyPr/>
                    <a:lstStyle/>
                    <a:p>
                      <a:pPr marL="0" marR="0" algn="ctr">
                        <a:spcBef>
                          <a:spcPts val="0"/>
                        </a:spcBef>
                        <a:spcAft>
                          <a:spcPts val="0"/>
                        </a:spcAft>
                      </a:pPr>
                      <a:r>
                        <a:rPr lang="en-GB" sz="2000" b="1" dirty="0" smtClean="0">
                          <a:solidFill>
                            <a:srgbClr val="000000"/>
                          </a:solidFill>
                          <a:latin typeface="Arial"/>
                          <a:ea typeface="Times New Roman"/>
                          <a:cs typeface="Times New Roman"/>
                        </a:rPr>
                        <a:t>S. </a:t>
                      </a:r>
                      <a:r>
                        <a:rPr lang="en-GB" sz="2000" b="1" dirty="0">
                          <a:solidFill>
                            <a:srgbClr val="000000"/>
                          </a:solidFill>
                          <a:latin typeface="Arial"/>
                          <a:ea typeface="Times New Roman"/>
                          <a:cs typeface="Times New Roman"/>
                        </a:rPr>
                        <a:t>N</a:t>
                      </a:r>
                      <a:r>
                        <a:rPr lang="en-GB" sz="2000" b="1" dirty="0" smtClean="0">
                          <a:solidFill>
                            <a:srgbClr val="000000"/>
                          </a:solidFill>
                          <a:latin typeface="Arial"/>
                          <a:ea typeface="Times New Roman"/>
                          <a:cs typeface="Times New Roman"/>
                        </a:rPr>
                        <a:t>o</a:t>
                      </a:r>
                      <a:r>
                        <a:rPr lang="en-GB" sz="2000" b="1" dirty="0">
                          <a:solidFill>
                            <a:srgbClr val="000000"/>
                          </a:solidFill>
                          <a:latin typeface="Arial"/>
                          <a:ea typeface="Times New Roman"/>
                          <a:cs typeface="Times New Roman"/>
                        </a:rPr>
                        <a:t>.</a:t>
                      </a:r>
                      <a:endParaRPr lang="en-US" sz="2000" dirty="0">
                        <a:latin typeface="Arial Narrow"/>
                        <a:ea typeface="MS Mincho"/>
                        <a:cs typeface="Times New Roman"/>
                      </a:endParaRPr>
                    </a:p>
                  </a:txBody>
                  <a:tcPr marL="38643" marR="386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marL="0" marR="0" algn="ctr">
                        <a:spcBef>
                          <a:spcPts val="0"/>
                        </a:spcBef>
                        <a:spcAft>
                          <a:spcPts val="0"/>
                        </a:spcAft>
                      </a:pPr>
                      <a:r>
                        <a:rPr lang="en-GB" sz="2000" b="1" dirty="0" smtClean="0">
                          <a:solidFill>
                            <a:srgbClr val="000000"/>
                          </a:solidFill>
                          <a:latin typeface="Arial"/>
                          <a:ea typeface="Times New Roman"/>
                          <a:cs typeface="Times New Roman"/>
                        </a:rPr>
                        <a:t>Vulnerabilities Found</a:t>
                      </a:r>
                      <a:endParaRPr lang="en-US" sz="2000" dirty="0">
                        <a:latin typeface="Arial Narrow"/>
                        <a:ea typeface="MS Mincho"/>
                        <a:cs typeface="Times New Roman"/>
                      </a:endParaRPr>
                    </a:p>
                  </a:txBody>
                  <a:tcPr marL="38643" marR="386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r>
              <a:tr h="313266">
                <a:tc>
                  <a:txBody>
                    <a:bodyPr/>
                    <a:lstStyle/>
                    <a:p>
                      <a:pPr marL="0" marR="0" algn="ctr">
                        <a:spcBef>
                          <a:spcPts val="0"/>
                        </a:spcBef>
                        <a:spcAft>
                          <a:spcPts val="0"/>
                        </a:spcAft>
                      </a:pPr>
                      <a:r>
                        <a:rPr lang="en-US" sz="2800" dirty="0">
                          <a:solidFill>
                            <a:srgbClr val="000000"/>
                          </a:solidFill>
                          <a:latin typeface="Arial"/>
                          <a:ea typeface="MS Mincho"/>
                          <a:cs typeface="Times New Roman"/>
                        </a:rPr>
                        <a:t>7</a:t>
                      </a:r>
                      <a:endParaRPr lang="en-US" sz="2800" dirty="0">
                        <a:latin typeface="Arial Narrow"/>
                        <a:ea typeface="MS Mincho"/>
                        <a:cs typeface="Times New Roman"/>
                      </a:endParaRPr>
                    </a:p>
                  </a:txBody>
                  <a:tcPr marL="38643" marR="386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800" dirty="0" smtClean="0">
                          <a:solidFill>
                            <a:srgbClr val="000000"/>
                          </a:solidFill>
                          <a:latin typeface="Arial"/>
                          <a:ea typeface="Times New Roman"/>
                          <a:cs typeface="Times New Roman"/>
                        </a:rPr>
                        <a:t>Malicious Activity via </a:t>
                      </a:r>
                      <a:r>
                        <a:rPr lang="en-US" sz="2800" dirty="0" err="1" smtClean="0">
                          <a:solidFill>
                            <a:srgbClr val="000000"/>
                          </a:solidFill>
                          <a:latin typeface="Arial"/>
                          <a:ea typeface="Times New Roman"/>
                          <a:cs typeface="Times New Roman"/>
                        </a:rPr>
                        <a:t>Clientside</a:t>
                      </a:r>
                      <a:r>
                        <a:rPr lang="en-US" sz="2800" dirty="0" smtClean="0">
                          <a:solidFill>
                            <a:srgbClr val="000000"/>
                          </a:solidFill>
                          <a:latin typeface="Arial"/>
                          <a:ea typeface="Times New Roman"/>
                          <a:cs typeface="Times New Roman"/>
                        </a:rPr>
                        <a:t> XSS</a:t>
                      </a:r>
                      <a:endParaRPr lang="en-US" sz="2800" dirty="0">
                        <a:solidFill>
                          <a:srgbClr val="000000"/>
                        </a:solidFill>
                        <a:latin typeface="Arial"/>
                        <a:ea typeface="Times New Roman"/>
                        <a:cs typeface="Times New Roman"/>
                      </a:endParaRPr>
                    </a:p>
                  </a:txBody>
                  <a:tcPr marL="38643" marR="386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266">
                <a:tc>
                  <a:txBody>
                    <a:bodyPr/>
                    <a:lstStyle/>
                    <a:p>
                      <a:pPr marL="0" marR="0" algn="ctr">
                        <a:spcBef>
                          <a:spcPts val="0"/>
                        </a:spcBef>
                        <a:spcAft>
                          <a:spcPts val="0"/>
                        </a:spcAft>
                      </a:pPr>
                      <a:r>
                        <a:rPr lang="en-US" sz="2800" dirty="0">
                          <a:solidFill>
                            <a:srgbClr val="000000"/>
                          </a:solidFill>
                          <a:latin typeface="Arial"/>
                          <a:ea typeface="MS Mincho"/>
                          <a:cs typeface="Times New Roman"/>
                        </a:rPr>
                        <a:t>8</a:t>
                      </a:r>
                      <a:endParaRPr lang="en-US" sz="2800" dirty="0">
                        <a:latin typeface="Arial Narrow"/>
                        <a:ea typeface="MS Mincho"/>
                        <a:cs typeface="Times New Roman"/>
                      </a:endParaRPr>
                    </a:p>
                  </a:txBody>
                  <a:tcPr marL="38643" marR="386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800" dirty="0" smtClean="0">
                          <a:solidFill>
                            <a:srgbClr val="000000"/>
                          </a:solidFill>
                          <a:latin typeface="Arial"/>
                          <a:ea typeface="Times New Roman"/>
                          <a:cs typeface="Times New Roman"/>
                        </a:rPr>
                        <a:t>Malicious Activity due to insecure </a:t>
                      </a:r>
                      <a:r>
                        <a:rPr lang="en-US" sz="2800" dirty="0" err="1" smtClean="0">
                          <a:solidFill>
                            <a:srgbClr val="000000"/>
                          </a:solidFill>
                          <a:latin typeface="Arial"/>
                          <a:ea typeface="Times New Roman"/>
                          <a:cs typeface="Times New Roman"/>
                        </a:rPr>
                        <a:t>WebView</a:t>
                      </a:r>
                      <a:r>
                        <a:rPr lang="en-US" sz="2800" dirty="0" smtClean="0">
                          <a:solidFill>
                            <a:srgbClr val="000000"/>
                          </a:solidFill>
                          <a:latin typeface="Arial"/>
                          <a:ea typeface="Times New Roman"/>
                          <a:cs typeface="Times New Roman"/>
                        </a:rPr>
                        <a:t> implementation</a:t>
                      </a:r>
                      <a:endParaRPr lang="en-US" sz="2800" dirty="0">
                        <a:solidFill>
                          <a:srgbClr val="000000"/>
                        </a:solidFill>
                        <a:latin typeface="Arial"/>
                        <a:ea typeface="Times New Roman"/>
                        <a:cs typeface="Times New Roman"/>
                      </a:endParaRPr>
                    </a:p>
                  </a:txBody>
                  <a:tcPr marL="38643" marR="386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266">
                <a:tc>
                  <a:txBody>
                    <a:bodyPr/>
                    <a:lstStyle/>
                    <a:p>
                      <a:pPr marL="0" marR="0" algn="ctr">
                        <a:spcBef>
                          <a:spcPts val="0"/>
                        </a:spcBef>
                        <a:spcAft>
                          <a:spcPts val="0"/>
                        </a:spcAft>
                      </a:pPr>
                      <a:r>
                        <a:rPr lang="en-US" sz="2800" dirty="0" smtClean="0">
                          <a:solidFill>
                            <a:srgbClr val="000000"/>
                          </a:solidFill>
                          <a:latin typeface="Arial"/>
                          <a:ea typeface="Times New Roman"/>
                          <a:cs typeface="Times New Roman"/>
                        </a:rPr>
                        <a:t>9</a:t>
                      </a:r>
                      <a:endParaRPr lang="en-US" sz="2800" dirty="0">
                        <a:latin typeface="Arial Narrow"/>
                        <a:ea typeface="MS Mincho"/>
                        <a:cs typeface="Times New Roman"/>
                      </a:endParaRPr>
                    </a:p>
                  </a:txBody>
                  <a:tcPr marL="38643" marR="386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800" dirty="0" smtClean="0">
                          <a:solidFill>
                            <a:srgbClr val="000000"/>
                          </a:solidFill>
                          <a:latin typeface="Arial"/>
                          <a:ea typeface="Times New Roman"/>
                          <a:cs typeface="Times New Roman"/>
                        </a:rPr>
                        <a:t>Sensitive information leakage due to hardcoded secrets</a:t>
                      </a:r>
                      <a:endParaRPr lang="en-US" sz="2800" dirty="0">
                        <a:solidFill>
                          <a:srgbClr val="000000"/>
                        </a:solidFill>
                        <a:latin typeface="Arial"/>
                        <a:ea typeface="Times New Roman"/>
                        <a:cs typeface="Times New Roman"/>
                      </a:endParaRPr>
                    </a:p>
                  </a:txBody>
                  <a:tcPr marL="38643" marR="386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266">
                <a:tc>
                  <a:txBody>
                    <a:bodyPr/>
                    <a:lstStyle/>
                    <a:p>
                      <a:pPr marL="0" marR="0" algn="ctr">
                        <a:spcBef>
                          <a:spcPts val="0"/>
                        </a:spcBef>
                        <a:spcAft>
                          <a:spcPts val="0"/>
                        </a:spcAft>
                      </a:pPr>
                      <a:r>
                        <a:rPr lang="en-US" sz="2800" dirty="0" smtClean="0">
                          <a:solidFill>
                            <a:srgbClr val="000000"/>
                          </a:solidFill>
                          <a:latin typeface="Arial"/>
                          <a:ea typeface="Times New Roman"/>
                          <a:cs typeface="Times New Roman"/>
                        </a:rPr>
                        <a:t>10</a:t>
                      </a:r>
                      <a:endParaRPr lang="en-US" sz="2800" dirty="0">
                        <a:latin typeface="Arial Narrow"/>
                        <a:ea typeface="MS Mincho"/>
                        <a:cs typeface="Times New Roman"/>
                      </a:endParaRPr>
                    </a:p>
                  </a:txBody>
                  <a:tcPr marL="38643" marR="386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800" dirty="0" smtClean="0">
                          <a:solidFill>
                            <a:srgbClr val="000000"/>
                          </a:solidFill>
                          <a:latin typeface="Arial"/>
                          <a:ea typeface="Times New Roman"/>
                          <a:cs typeface="Times New Roman"/>
                        </a:rPr>
                        <a:t>Sensitive information leakage due to weak encryption algorithm</a:t>
                      </a:r>
                      <a:endParaRPr lang="en-US" sz="2800" dirty="0">
                        <a:solidFill>
                          <a:srgbClr val="000000"/>
                        </a:solidFill>
                        <a:latin typeface="Arial"/>
                        <a:ea typeface="Times New Roman"/>
                        <a:cs typeface="Times New Roman"/>
                      </a:endParaRPr>
                    </a:p>
                  </a:txBody>
                  <a:tcPr marL="38643" marR="386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266">
                <a:tc>
                  <a:txBody>
                    <a:bodyPr/>
                    <a:lstStyle/>
                    <a:p>
                      <a:pPr marL="0" marR="0" algn="ctr">
                        <a:spcBef>
                          <a:spcPts val="0"/>
                        </a:spcBef>
                        <a:spcAft>
                          <a:spcPts val="0"/>
                        </a:spcAft>
                      </a:pPr>
                      <a:r>
                        <a:rPr lang="en-US" sz="2800" dirty="0" smtClean="0">
                          <a:solidFill>
                            <a:srgbClr val="000000"/>
                          </a:solidFill>
                          <a:latin typeface="Arial"/>
                          <a:ea typeface="Times New Roman"/>
                          <a:cs typeface="Times New Roman"/>
                        </a:rPr>
                        <a:t>11</a:t>
                      </a:r>
                      <a:endParaRPr lang="en-US" sz="2800" dirty="0">
                        <a:latin typeface="Arial Narrow"/>
                        <a:ea typeface="MS Mincho"/>
                        <a:cs typeface="Times New Roman"/>
                      </a:endParaRPr>
                    </a:p>
                  </a:txBody>
                  <a:tcPr marL="38643" marR="386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800" dirty="0" smtClean="0">
                          <a:solidFill>
                            <a:srgbClr val="000000"/>
                          </a:solidFill>
                          <a:latin typeface="Arial"/>
                          <a:ea typeface="Times New Roman"/>
                          <a:cs typeface="Times New Roman"/>
                        </a:rPr>
                        <a:t>Malicious Activity via Backdoor</a:t>
                      </a:r>
                      <a:endParaRPr lang="en-US" sz="2800" dirty="0">
                        <a:solidFill>
                          <a:srgbClr val="000000"/>
                        </a:solidFill>
                        <a:latin typeface="Arial"/>
                        <a:ea typeface="Times New Roman"/>
                        <a:cs typeface="Times New Roman"/>
                      </a:endParaRPr>
                    </a:p>
                  </a:txBody>
                  <a:tcPr marL="38643" marR="386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266">
                <a:tc>
                  <a:txBody>
                    <a:bodyPr/>
                    <a:lstStyle/>
                    <a:p>
                      <a:pPr marL="0" marR="0" algn="ctr">
                        <a:spcBef>
                          <a:spcPts val="0"/>
                        </a:spcBef>
                        <a:spcAft>
                          <a:spcPts val="0"/>
                        </a:spcAft>
                      </a:pPr>
                      <a:r>
                        <a:rPr lang="en-US" sz="2800" smtClean="0">
                          <a:solidFill>
                            <a:srgbClr val="000000"/>
                          </a:solidFill>
                          <a:latin typeface="Arial"/>
                          <a:ea typeface="Times New Roman"/>
                          <a:cs typeface="Times New Roman"/>
                        </a:rPr>
                        <a:t>12</a:t>
                      </a:r>
                      <a:endParaRPr lang="en-US" sz="2800">
                        <a:latin typeface="Arial Narrow"/>
                        <a:ea typeface="MS Mincho"/>
                        <a:cs typeface="Times New Roman"/>
                      </a:endParaRPr>
                    </a:p>
                  </a:txBody>
                  <a:tcPr marL="38643" marR="386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2800" dirty="0" smtClean="0">
                          <a:solidFill>
                            <a:srgbClr val="000000"/>
                          </a:solidFill>
                          <a:latin typeface="Arial"/>
                          <a:ea typeface="Times New Roman"/>
                          <a:cs typeface="Times New Roman"/>
                        </a:rPr>
                        <a:t>Malicious Activity via Reverse Engineering</a:t>
                      </a:r>
                      <a:endParaRPr lang="en-US" sz="2800" dirty="0">
                        <a:solidFill>
                          <a:srgbClr val="000000"/>
                        </a:solidFill>
                        <a:latin typeface="Arial"/>
                        <a:ea typeface="Times New Roman"/>
                        <a:cs typeface="Times New Roman"/>
                      </a:endParaRPr>
                    </a:p>
                  </a:txBody>
                  <a:tcPr marL="38643" marR="386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advTm="297956"/>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1"/>
          <p:cNvSpPr>
            <a:spLocks noGrp="1" noChangeArrowheads="1"/>
          </p:cNvSpPr>
          <p:nvPr>
            <p:ph type="title" idx="4294967295"/>
          </p:nvPr>
        </p:nvSpPr>
        <p:spPr>
          <a:xfrm>
            <a:off x="457200" y="274638"/>
            <a:ext cx="8229600" cy="792162"/>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smtClean="0"/>
              <a:t>iOS</a:t>
            </a:r>
            <a:r>
              <a:rPr lang="en-US" dirty="0" smtClean="0"/>
              <a:t> Testing – The Logic</a:t>
            </a:r>
            <a:endParaRPr lang="de-DE" dirty="0" smtClean="0"/>
          </a:p>
        </p:txBody>
      </p:sp>
      <p:graphicFrame>
        <p:nvGraphicFramePr>
          <p:cNvPr id="7" name="Table 6"/>
          <p:cNvGraphicFramePr>
            <a:graphicFrameLocks noGrp="1"/>
          </p:cNvGraphicFramePr>
          <p:nvPr/>
        </p:nvGraphicFramePr>
        <p:xfrm>
          <a:off x="152401" y="1215532"/>
          <a:ext cx="8763000" cy="4568355"/>
        </p:xfrm>
        <a:graphic>
          <a:graphicData uri="http://schemas.openxmlformats.org/drawingml/2006/table">
            <a:tbl>
              <a:tblPr/>
              <a:tblGrid>
                <a:gridCol w="761999"/>
                <a:gridCol w="3777940"/>
                <a:gridCol w="4223061"/>
              </a:tblGrid>
              <a:tr h="514168">
                <a:tc>
                  <a:txBody>
                    <a:bodyPr/>
                    <a:lstStyle/>
                    <a:p>
                      <a:pPr algn="l" rtl="0" fontAlgn="t"/>
                      <a:r>
                        <a:rPr lang="en-US" sz="1600" b="1" i="0" u="none" strike="noStrike" dirty="0">
                          <a:solidFill>
                            <a:srgbClr val="000000"/>
                          </a:solidFill>
                          <a:latin typeface="Arial"/>
                        </a:rPr>
                        <a:t>S. No.</a:t>
                      </a:r>
                    </a:p>
                  </a:txBody>
                  <a:tcPr marL="66732" marR="3707" marT="37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l" rtl="0" fontAlgn="t"/>
                      <a:r>
                        <a:rPr lang="en-US" sz="1600" b="1" i="0" u="none" strike="noStrike" dirty="0" smtClean="0">
                          <a:solidFill>
                            <a:srgbClr val="000000"/>
                          </a:solidFill>
                          <a:latin typeface="Arial"/>
                        </a:rPr>
                        <a:t>Checks</a:t>
                      </a:r>
                      <a:endParaRPr lang="en-US" sz="1600" b="1" i="0" u="none" strike="noStrike" dirty="0">
                        <a:solidFill>
                          <a:srgbClr val="000000"/>
                        </a:solidFill>
                        <a:latin typeface="Arial"/>
                      </a:endParaRPr>
                    </a:p>
                  </a:txBody>
                  <a:tcPr marL="66732" marR="3707" marT="37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l" rtl="0" fontAlgn="t"/>
                      <a:r>
                        <a:rPr lang="en-US" sz="1600" b="1" i="0" u="none" strike="noStrike" dirty="0">
                          <a:solidFill>
                            <a:srgbClr val="000000"/>
                          </a:solidFill>
                          <a:latin typeface="Arial"/>
                        </a:rPr>
                        <a:t>Analysis Logic</a:t>
                      </a:r>
                    </a:p>
                  </a:txBody>
                  <a:tcPr marL="66732" marR="3707" marT="37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r>
              <a:tr h="1534747">
                <a:tc>
                  <a:txBody>
                    <a:bodyPr/>
                    <a:lstStyle/>
                    <a:p>
                      <a:pPr algn="l" rtl="0" fontAlgn="t"/>
                      <a:r>
                        <a:rPr lang="en-US" sz="1600" b="0" i="0" u="none" strike="noStrike" dirty="0">
                          <a:solidFill>
                            <a:srgbClr val="000000"/>
                          </a:solidFill>
                          <a:latin typeface="Arial"/>
                        </a:rPr>
                        <a:t>1</a:t>
                      </a:r>
                    </a:p>
                  </a:txBody>
                  <a:tcPr marL="66732" marR="3707" marT="37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dirty="0" smtClean="0">
                          <a:solidFill>
                            <a:srgbClr val="000000"/>
                          </a:solidFill>
                          <a:latin typeface="Arial"/>
                        </a:rPr>
                        <a:t>Does the application leak sensitive information via device memory? </a:t>
                      </a:r>
                      <a:endParaRPr lang="en-US" sz="1600" b="0" i="0" u="none" strike="noStrike" dirty="0">
                        <a:solidFill>
                          <a:srgbClr val="000000"/>
                        </a:solidFill>
                        <a:latin typeface="Arial"/>
                      </a:endParaRPr>
                    </a:p>
                  </a:txBody>
                  <a:tcPr marL="66732" marR="3707" marT="37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dirty="0" smtClean="0">
                          <a:solidFill>
                            <a:srgbClr val="000000"/>
                          </a:solidFill>
                          <a:latin typeface="Arial"/>
                        </a:rPr>
                        <a:t>Check for presence of</a:t>
                      </a:r>
                      <a:r>
                        <a:rPr lang="en-US" sz="1600" b="0" i="0" u="none" strike="noStrike" baseline="0" dirty="0" err="1" smtClean="0">
                          <a:solidFill>
                            <a:srgbClr val="000000"/>
                          </a:solidFill>
                          <a:latin typeface="Arial"/>
                        </a:rPr>
                        <a:t>NSFile</a:t>
                      </a:r>
                      <a:r>
                        <a:rPr lang="en-US" sz="1600" b="0" i="0" u="none" strike="noStrike" baseline="0" dirty="0" smtClean="0">
                          <a:solidFill>
                            <a:srgbClr val="000000"/>
                          </a:solidFill>
                          <a:latin typeface="Arial"/>
                        </a:rPr>
                        <a:t>, </a:t>
                      </a:r>
                      <a:r>
                        <a:rPr lang="en-US" sz="1600" b="0" i="0" u="none" strike="noStrike" baseline="0" dirty="0" err="1" smtClean="0">
                          <a:solidFill>
                            <a:srgbClr val="000000"/>
                          </a:solidFill>
                          <a:latin typeface="Arial"/>
                        </a:rPr>
                        <a:t>writeToFile</a:t>
                      </a:r>
                      <a:r>
                        <a:rPr lang="en-US" sz="1600" b="0" i="0" u="none" strike="noStrike" baseline="0" dirty="0" smtClean="0">
                          <a:solidFill>
                            <a:srgbClr val="000000"/>
                          </a:solidFill>
                          <a:latin typeface="Arial"/>
                        </a:rPr>
                        <a:t> in Source Code</a:t>
                      </a:r>
                      <a:endParaRPr lang="en-US" sz="1600" b="0" i="0" u="none" strike="noStrike" dirty="0">
                        <a:solidFill>
                          <a:srgbClr val="000000"/>
                        </a:solidFill>
                        <a:latin typeface="Arial"/>
                      </a:endParaRPr>
                    </a:p>
                  </a:txBody>
                  <a:tcPr marL="66732" marR="3707" marT="37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9313">
                <a:tc>
                  <a:txBody>
                    <a:bodyPr/>
                    <a:lstStyle/>
                    <a:p>
                      <a:pPr algn="l" rtl="0" fontAlgn="t"/>
                      <a:r>
                        <a:rPr lang="en-US" sz="1600" b="0" i="0" u="none" strike="noStrike" dirty="0" smtClean="0">
                          <a:solidFill>
                            <a:srgbClr val="000000"/>
                          </a:solidFill>
                          <a:latin typeface="Arial"/>
                        </a:rPr>
                        <a:t>2</a:t>
                      </a:r>
                      <a:endParaRPr lang="en-US" sz="1600" b="0" i="0" u="none" strike="noStrike" dirty="0">
                        <a:solidFill>
                          <a:srgbClr val="000000"/>
                        </a:solidFill>
                        <a:latin typeface="Arial"/>
                      </a:endParaRPr>
                    </a:p>
                  </a:txBody>
                  <a:tcPr marL="66732" marR="3707" marT="37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latin typeface="Arial"/>
                        </a:rPr>
                        <a:t>Can the application leak sensitive information</a:t>
                      </a:r>
                      <a:r>
                        <a:rPr lang="en-US" sz="1600" b="0" i="0" u="none" strike="noStrike" baseline="0" dirty="0" smtClean="0">
                          <a:solidFill>
                            <a:srgbClr val="000000"/>
                          </a:solidFill>
                          <a:latin typeface="Arial"/>
                        </a:rPr>
                        <a:t> due to </a:t>
                      </a:r>
                      <a:r>
                        <a:rPr lang="en-US" sz="1600" b="0" i="0" u="none" strike="noStrike" baseline="0" dirty="0" err="1" smtClean="0">
                          <a:solidFill>
                            <a:srgbClr val="000000"/>
                          </a:solidFill>
                          <a:latin typeface="Arial"/>
                        </a:rPr>
                        <a:t>iOS</a:t>
                      </a:r>
                      <a:r>
                        <a:rPr lang="en-US" sz="1600" b="0" i="0" u="none" strike="noStrike" baseline="0" dirty="0" smtClean="0">
                          <a:solidFill>
                            <a:srgbClr val="000000"/>
                          </a:solidFill>
                          <a:latin typeface="Arial"/>
                        </a:rPr>
                        <a:t> default </a:t>
                      </a:r>
                      <a:r>
                        <a:rPr lang="en-US" sz="1600" b="0" i="0" u="none" strike="noStrike" baseline="0" dirty="0" err="1" smtClean="0">
                          <a:solidFill>
                            <a:srgbClr val="000000"/>
                          </a:solidFill>
                          <a:latin typeface="Arial"/>
                        </a:rPr>
                        <a:t>Screencapture</a:t>
                      </a:r>
                      <a:r>
                        <a:rPr lang="en-US" sz="1600" b="0" i="0" u="none" strike="noStrike" baseline="0" dirty="0" smtClean="0">
                          <a:solidFill>
                            <a:srgbClr val="000000"/>
                          </a:solidFill>
                          <a:latin typeface="Arial"/>
                        </a:rPr>
                        <a:t> feature?</a:t>
                      </a:r>
                      <a:endParaRPr lang="en-US" sz="1600" b="0" i="0" u="none" strike="noStrike" dirty="0">
                        <a:solidFill>
                          <a:srgbClr val="000000"/>
                        </a:solidFill>
                        <a:latin typeface="Arial"/>
                      </a:endParaRP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dirty="0" smtClean="0">
                          <a:solidFill>
                            <a:srgbClr val="000000"/>
                          </a:solidFill>
                          <a:latin typeface="Arial"/>
                        </a:rPr>
                        <a:t>Check</a:t>
                      </a:r>
                      <a:r>
                        <a:rPr lang="en-US" sz="1600" b="0" i="0" u="none" strike="noStrike" baseline="0" dirty="0" smtClean="0">
                          <a:solidFill>
                            <a:srgbClr val="000000"/>
                          </a:solidFill>
                          <a:latin typeface="Arial"/>
                        </a:rPr>
                        <a:t> for the presence of </a:t>
                      </a:r>
                      <a:r>
                        <a:rPr lang="en-US" sz="1600" b="0" i="0" u="none" strike="noStrike" baseline="0" dirty="0" err="1" smtClean="0">
                          <a:solidFill>
                            <a:srgbClr val="000000"/>
                          </a:solidFill>
                          <a:latin typeface="Arial"/>
                        </a:rPr>
                        <a:t>window.hidden</a:t>
                      </a:r>
                      <a:r>
                        <a:rPr lang="en-US" sz="1600" b="0" i="0" u="none" strike="noStrike" baseline="0" dirty="0" smtClean="0">
                          <a:solidFill>
                            <a:srgbClr val="000000"/>
                          </a:solidFill>
                          <a:latin typeface="Arial"/>
                        </a:rPr>
                        <a:t> in </a:t>
                      </a:r>
                      <a:r>
                        <a:rPr lang="en-US" sz="1600" b="0" i="0" u="none" strike="noStrike" baseline="0" dirty="0" err="1" smtClean="0">
                          <a:solidFill>
                            <a:srgbClr val="000000"/>
                          </a:solidFill>
                          <a:latin typeface="Arial"/>
                        </a:rPr>
                        <a:t>applicationWillEnterBackground</a:t>
                      </a:r>
                      <a:r>
                        <a:rPr lang="en-US" sz="1600" b="0" i="0" u="none" strike="noStrike" baseline="0" dirty="0" smtClean="0">
                          <a:solidFill>
                            <a:srgbClr val="000000"/>
                          </a:solidFill>
                          <a:latin typeface="Arial"/>
                        </a:rPr>
                        <a:t> and </a:t>
                      </a:r>
                      <a:r>
                        <a:rPr lang="en-US" sz="1600" b="0" i="0" u="none" strike="noStrike" baseline="0" dirty="0" err="1" smtClean="0">
                          <a:solidFill>
                            <a:srgbClr val="000000"/>
                          </a:solidFill>
                          <a:latin typeface="Arial"/>
                        </a:rPr>
                        <a:t>applicationWillTerminate</a:t>
                      </a:r>
                      <a:r>
                        <a:rPr lang="en-US" sz="1600" b="0" i="0" u="none" strike="noStrike" baseline="0" dirty="0" smtClean="0">
                          <a:solidFill>
                            <a:srgbClr val="000000"/>
                          </a:solidFill>
                          <a:latin typeface="Arial"/>
                        </a:rPr>
                        <a:t> functions in Source code.</a:t>
                      </a:r>
                      <a:endParaRPr lang="en-US" sz="1600" b="0" i="0" u="none" strike="noStrike" dirty="0">
                        <a:solidFill>
                          <a:srgbClr val="000000"/>
                        </a:solidFill>
                        <a:latin typeface="Arial"/>
                      </a:endParaRP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9313">
                <a:tc>
                  <a:txBody>
                    <a:bodyPr/>
                    <a:lstStyle/>
                    <a:p>
                      <a:pPr algn="l" rtl="0" fontAlgn="t"/>
                      <a:r>
                        <a:rPr lang="en-US" sz="1600" b="0" i="0" u="none" strike="noStrike" dirty="0" smtClean="0">
                          <a:solidFill>
                            <a:srgbClr val="000000"/>
                          </a:solidFill>
                          <a:latin typeface="Arial"/>
                        </a:rPr>
                        <a:t>3</a:t>
                      </a:r>
                      <a:endParaRPr lang="en-US" sz="1600" b="0" i="0" u="none" strike="noStrike" dirty="0">
                        <a:solidFill>
                          <a:srgbClr val="000000"/>
                        </a:solidFill>
                        <a:latin typeface="Arial"/>
                      </a:endParaRPr>
                    </a:p>
                  </a:txBody>
                  <a:tcPr marL="66732" marR="3707" marT="37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latin typeface="Arial"/>
                        </a:rPr>
                        <a:t>Does the application leak sensitive information via hardcoded secrets?</a:t>
                      </a:r>
                      <a:endParaRPr lang="en-US" sz="1600" b="0" i="0" u="none" strike="noStrike" dirty="0">
                        <a:solidFill>
                          <a:srgbClr val="000000"/>
                        </a:solidFill>
                        <a:latin typeface="Arial"/>
                      </a:endParaRP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dirty="0">
                          <a:solidFill>
                            <a:srgbClr val="000000"/>
                          </a:solidFill>
                          <a:latin typeface="Arial"/>
                        </a:rPr>
                        <a:t>Check for presence of // and /* */ in Source code</a:t>
                      </a: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9313">
                <a:tc>
                  <a:txBody>
                    <a:bodyPr/>
                    <a:lstStyle/>
                    <a:p>
                      <a:pPr algn="l" rtl="0" fontAlgn="t"/>
                      <a:r>
                        <a:rPr lang="en-US" sz="1600" b="0" i="0" u="none" strike="noStrike" dirty="0" smtClean="0">
                          <a:solidFill>
                            <a:srgbClr val="000000"/>
                          </a:solidFill>
                          <a:latin typeface="Arial"/>
                        </a:rPr>
                        <a:t>4</a:t>
                      </a:r>
                      <a:endParaRPr lang="en-US" sz="1600" b="0" i="0" u="none" strike="noStrike" dirty="0">
                        <a:solidFill>
                          <a:srgbClr val="000000"/>
                        </a:solidFill>
                        <a:latin typeface="Arial"/>
                      </a:endParaRPr>
                    </a:p>
                  </a:txBody>
                  <a:tcPr marL="66732" marR="3707" marT="37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dirty="0" smtClean="0">
                          <a:solidFill>
                            <a:srgbClr val="000000"/>
                          </a:solidFill>
                          <a:latin typeface="Arial"/>
                        </a:rPr>
                        <a:t>Is the application vulnerable to buffer overflow attack?</a:t>
                      </a:r>
                      <a:endParaRPr lang="en-US" sz="1600" b="0" i="0" u="none" strike="noStrike" dirty="0">
                        <a:solidFill>
                          <a:srgbClr val="000000"/>
                        </a:solidFill>
                        <a:latin typeface="Arial"/>
                      </a:endParaRPr>
                    </a:p>
                  </a:txBody>
                  <a:tcPr marL="66732" marR="3707" marT="37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dirty="0" smtClean="0">
                          <a:solidFill>
                            <a:srgbClr val="000000"/>
                          </a:solidFill>
                          <a:latin typeface="Arial"/>
                        </a:rPr>
                        <a:t>Check</a:t>
                      </a:r>
                      <a:r>
                        <a:rPr lang="en-US" sz="1600" b="0" i="0" u="none" strike="noStrike" baseline="0" dirty="0" smtClean="0">
                          <a:solidFill>
                            <a:srgbClr val="000000"/>
                          </a:solidFill>
                          <a:latin typeface="Arial"/>
                        </a:rPr>
                        <a:t> for the presence of </a:t>
                      </a:r>
                      <a:r>
                        <a:rPr lang="en-US" sz="1600" b="0" i="0" u="none" strike="noStrike" baseline="0" dirty="0" err="1" smtClean="0">
                          <a:solidFill>
                            <a:srgbClr val="000000"/>
                          </a:solidFill>
                          <a:latin typeface="Arial"/>
                        </a:rPr>
                        <a:t>strcat</a:t>
                      </a:r>
                      <a:r>
                        <a:rPr lang="en-US" sz="1600" b="0" i="0" u="none" strike="noStrike" baseline="0" dirty="0" smtClean="0">
                          <a:solidFill>
                            <a:srgbClr val="000000"/>
                          </a:solidFill>
                          <a:latin typeface="Arial"/>
                        </a:rPr>
                        <a:t>, </a:t>
                      </a:r>
                      <a:r>
                        <a:rPr lang="en-US" sz="1600" b="0" i="0" u="none" strike="noStrike" baseline="0" dirty="0" err="1" smtClean="0">
                          <a:solidFill>
                            <a:srgbClr val="000000"/>
                          </a:solidFill>
                          <a:latin typeface="Arial"/>
                        </a:rPr>
                        <a:t>strcpy</a:t>
                      </a:r>
                      <a:r>
                        <a:rPr lang="en-US" sz="1600" b="0" i="0" u="none" strike="noStrike" baseline="0" dirty="0" smtClean="0">
                          <a:solidFill>
                            <a:srgbClr val="000000"/>
                          </a:solidFill>
                          <a:latin typeface="Arial"/>
                        </a:rPr>
                        <a:t>, </a:t>
                      </a:r>
                      <a:r>
                        <a:rPr lang="en-US" sz="1600" b="0" i="0" u="none" strike="noStrike" baseline="0" dirty="0" err="1" smtClean="0">
                          <a:solidFill>
                            <a:srgbClr val="000000"/>
                          </a:solidFill>
                          <a:latin typeface="Arial"/>
                        </a:rPr>
                        <a:t>strncat</a:t>
                      </a:r>
                      <a:r>
                        <a:rPr lang="en-US" sz="1600" b="0" i="0" u="none" strike="noStrike" baseline="0" dirty="0" smtClean="0">
                          <a:solidFill>
                            <a:srgbClr val="000000"/>
                          </a:solidFill>
                          <a:latin typeface="Arial"/>
                        </a:rPr>
                        <a:t>, </a:t>
                      </a:r>
                      <a:r>
                        <a:rPr lang="en-US" sz="1600" b="0" i="0" u="none" strike="noStrike" baseline="0" dirty="0" err="1" smtClean="0">
                          <a:solidFill>
                            <a:srgbClr val="000000"/>
                          </a:solidFill>
                          <a:latin typeface="Arial"/>
                        </a:rPr>
                        <a:t>strncpy</a:t>
                      </a:r>
                      <a:r>
                        <a:rPr lang="en-US" sz="1600" b="0" i="0" u="none" strike="noStrike" baseline="0" dirty="0" smtClean="0">
                          <a:solidFill>
                            <a:srgbClr val="000000"/>
                          </a:solidFill>
                          <a:latin typeface="Arial"/>
                        </a:rPr>
                        <a:t>, </a:t>
                      </a:r>
                      <a:r>
                        <a:rPr lang="en-US" sz="1600" b="0" i="0" u="none" strike="noStrike" baseline="0" dirty="0" err="1" smtClean="0">
                          <a:solidFill>
                            <a:srgbClr val="000000"/>
                          </a:solidFill>
                          <a:latin typeface="Arial"/>
                        </a:rPr>
                        <a:t>sprintf</a:t>
                      </a:r>
                      <a:r>
                        <a:rPr lang="en-US" sz="1600" b="0" i="0" u="none" strike="noStrike" baseline="0" dirty="0" smtClean="0">
                          <a:solidFill>
                            <a:srgbClr val="000000"/>
                          </a:solidFill>
                          <a:latin typeface="Arial"/>
                        </a:rPr>
                        <a:t>, </a:t>
                      </a:r>
                      <a:r>
                        <a:rPr lang="en-US" sz="1600" b="0" i="0" u="none" strike="noStrike" baseline="0" dirty="0" err="1" smtClean="0">
                          <a:solidFill>
                            <a:srgbClr val="000000"/>
                          </a:solidFill>
                          <a:latin typeface="Arial"/>
                        </a:rPr>
                        <a:t>vsprintf</a:t>
                      </a:r>
                      <a:r>
                        <a:rPr lang="en-US" sz="1600" b="0" i="0" u="none" strike="noStrike" baseline="0" dirty="0" smtClean="0">
                          <a:solidFill>
                            <a:srgbClr val="000000"/>
                          </a:solidFill>
                          <a:latin typeface="Arial"/>
                        </a:rPr>
                        <a:t>, gets in the Source code</a:t>
                      </a:r>
                      <a:endParaRPr lang="en-US" sz="1600" b="0" i="0" u="none" strike="noStrike" dirty="0">
                        <a:solidFill>
                          <a:srgbClr val="000000"/>
                        </a:solidFill>
                        <a:latin typeface="Arial"/>
                      </a:endParaRPr>
                    </a:p>
                  </a:txBody>
                  <a:tcPr marL="66732" marR="3707" marT="37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advTm="4043"/>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52399" y="1295400"/>
          <a:ext cx="8839201" cy="3917349"/>
        </p:xfrm>
        <a:graphic>
          <a:graphicData uri="http://schemas.openxmlformats.org/drawingml/2006/table">
            <a:tbl>
              <a:tblPr/>
              <a:tblGrid>
                <a:gridCol w="775367"/>
                <a:gridCol w="4609984"/>
                <a:gridCol w="3453850"/>
              </a:tblGrid>
              <a:tr h="533400">
                <a:tc>
                  <a:txBody>
                    <a:bodyPr/>
                    <a:lstStyle/>
                    <a:p>
                      <a:pPr algn="l" rtl="0" fontAlgn="t"/>
                      <a:r>
                        <a:rPr lang="en-US" sz="1600" b="1" i="0" u="none" strike="noStrike" dirty="0">
                          <a:solidFill>
                            <a:srgbClr val="000000"/>
                          </a:solidFill>
                          <a:latin typeface="Arial"/>
                        </a:rPr>
                        <a:t>S. No.</a:t>
                      </a: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l" rtl="0" fontAlgn="t"/>
                      <a:r>
                        <a:rPr lang="en-US" sz="1600" b="1" i="0" u="none" strike="noStrike" dirty="0" smtClean="0">
                          <a:solidFill>
                            <a:srgbClr val="000000"/>
                          </a:solidFill>
                          <a:latin typeface="Arial"/>
                        </a:rPr>
                        <a:t>Checks</a:t>
                      </a:r>
                      <a:endParaRPr lang="en-US" sz="1600" b="1" i="0" u="none" strike="noStrike" dirty="0">
                        <a:solidFill>
                          <a:srgbClr val="000000"/>
                        </a:solidFill>
                        <a:latin typeface="Arial"/>
                      </a:endParaRP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l" rtl="0" fontAlgn="t"/>
                      <a:r>
                        <a:rPr lang="en-US" sz="1600" b="1" i="0" u="none" strike="noStrike">
                          <a:solidFill>
                            <a:srgbClr val="000000"/>
                          </a:solidFill>
                          <a:latin typeface="Arial"/>
                        </a:rPr>
                        <a:t>Analysis Logic</a:t>
                      </a: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r>
              <a:tr h="1086993">
                <a:tc>
                  <a:txBody>
                    <a:bodyPr/>
                    <a:lstStyle/>
                    <a:p>
                      <a:pPr algn="l" rtl="0" fontAlgn="t"/>
                      <a:r>
                        <a:rPr lang="en-US" sz="1600" b="0" i="0" u="none" strike="noStrike" dirty="0" smtClean="0">
                          <a:solidFill>
                            <a:srgbClr val="000000"/>
                          </a:solidFill>
                          <a:latin typeface="Arial"/>
                        </a:rPr>
                        <a:t>5</a:t>
                      </a:r>
                      <a:endParaRPr lang="en-US" sz="1600" b="0" i="0" u="none" strike="noStrike" dirty="0">
                        <a:solidFill>
                          <a:srgbClr val="000000"/>
                        </a:solidFill>
                        <a:latin typeface="Arial"/>
                      </a:endParaRP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latin typeface="Arial"/>
                        </a:rPr>
                        <a:t>Can</a:t>
                      </a:r>
                      <a:r>
                        <a:rPr lang="en-US" sz="1600" b="0" i="0" u="none" strike="noStrike" baseline="0" dirty="0" smtClean="0">
                          <a:solidFill>
                            <a:srgbClr val="000000"/>
                          </a:solidFill>
                          <a:latin typeface="Arial"/>
                        </a:rPr>
                        <a:t> malicious </a:t>
                      </a:r>
                      <a:r>
                        <a:rPr lang="en-US" sz="1600" b="0" i="0" u="none" strike="noStrike" baseline="0" dirty="0" err="1" smtClean="0">
                          <a:solidFill>
                            <a:srgbClr val="000000"/>
                          </a:solidFill>
                          <a:latin typeface="Arial"/>
                        </a:rPr>
                        <a:t>activties</a:t>
                      </a:r>
                      <a:r>
                        <a:rPr lang="en-US" sz="1600" b="0" i="0" u="none" strike="noStrike" baseline="0" dirty="0" smtClean="0">
                          <a:solidFill>
                            <a:srgbClr val="000000"/>
                          </a:solidFill>
                          <a:latin typeface="Arial"/>
                        </a:rPr>
                        <a:t> be performed due to insecure implementation of URL Schemes?</a:t>
                      </a:r>
                      <a:endParaRPr lang="en-US" sz="1600" b="0" i="0" u="none" strike="noStrike" dirty="0">
                        <a:solidFill>
                          <a:srgbClr val="000000"/>
                        </a:solidFill>
                        <a:latin typeface="Arial"/>
                      </a:endParaRP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dirty="0" smtClean="0">
                          <a:solidFill>
                            <a:srgbClr val="000000"/>
                          </a:solidFill>
                          <a:latin typeface="Arial"/>
                        </a:rPr>
                        <a:t>Check for the presence of presence of </a:t>
                      </a:r>
                      <a:r>
                        <a:rPr lang="en-US" sz="1600" b="0" i="0" u="none" strike="noStrike" dirty="0" err="1" smtClean="0">
                          <a:solidFill>
                            <a:srgbClr val="000000"/>
                          </a:solidFill>
                          <a:latin typeface="Arial"/>
                        </a:rPr>
                        <a:t>Authorisation</a:t>
                      </a:r>
                      <a:r>
                        <a:rPr lang="en-US" sz="1600" b="0" i="0" u="none" strike="noStrike" dirty="0" smtClean="0">
                          <a:solidFill>
                            <a:srgbClr val="000000"/>
                          </a:solidFill>
                          <a:latin typeface="Arial"/>
                        </a:rPr>
                        <a:t> in</a:t>
                      </a:r>
                      <a:r>
                        <a:rPr lang="en-US" sz="1600" b="0" i="0" u="none" strike="noStrike" baseline="0" dirty="0" smtClean="0">
                          <a:solidFill>
                            <a:srgbClr val="000000"/>
                          </a:solidFill>
                          <a:latin typeface="Arial"/>
                        </a:rPr>
                        <a:t> functions having </a:t>
                      </a:r>
                      <a:r>
                        <a:rPr lang="en-US" sz="1600" b="0" i="0" u="none" strike="noStrike" dirty="0" err="1" smtClean="0">
                          <a:solidFill>
                            <a:srgbClr val="000000"/>
                          </a:solidFill>
                          <a:latin typeface="Arial"/>
                        </a:rPr>
                        <a:t>openUrl</a:t>
                      </a:r>
                      <a:r>
                        <a:rPr lang="en-US" sz="1600" b="0" i="0" u="none" strike="noStrike" dirty="0" smtClean="0">
                          <a:solidFill>
                            <a:srgbClr val="000000"/>
                          </a:solidFill>
                          <a:latin typeface="Arial"/>
                        </a:rPr>
                        <a:t>, </a:t>
                      </a:r>
                      <a:r>
                        <a:rPr lang="en-US" sz="1600" b="0" i="0" u="none" strike="noStrike" dirty="0" err="1" smtClean="0">
                          <a:solidFill>
                            <a:srgbClr val="000000"/>
                          </a:solidFill>
                          <a:latin typeface="Arial"/>
                        </a:rPr>
                        <a:t>handleOpenURL</a:t>
                      </a:r>
                      <a:r>
                        <a:rPr lang="en-US" sz="1600" b="0" i="0" u="none" strike="noStrike" dirty="0" smtClean="0">
                          <a:solidFill>
                            <a:srgbClr val="000000"/>
                          </a:solidFill>
                          <a:latin typeface="Arial"/>
                        </a:rPr>
                        <a:t>.</a:t>
                      </a:r>
                      <a:endParaRPr lang="en-US" sz="1600" b="0" i="0" u="none" strike="noStrike" dirty="0">
                        <a:solidFill>
                          <a:srgbClr val="000000"/>
                        </a:solidFill>
                        <a:latin typeface="Arial"/>
                      </a:endParaRP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6993">
                <a:tc>
                  <a:txBody>
                    <a:bodyPr/>
                    <a:lstStyle/>
                    <a:p>
                      <a:pPr algn="l" rtl="0" fontAlgn="t"/>
                      <a:r>
                        <a:rPr lang="en-US" sz="1600" b="0" i="0" u="none" strike="noStrike" dirty="0">
                          <a:solidFill>
                            <a:srgbClr val="000000"/>
                          </a:solidFill>
                          <a:latin typeface="Arial"/>
                        </a:rPr>
                        <a:t>6</a:t>
                      </a: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latin typeface="Arial"/>
                        </a:rPr>
                        <a:t>Does the application leak sensitive information via</a:t>
                      </a:r>
                      <a:r>
                        <a:rPr lang="en-US" sz="1600" b="0" i="0" u="none" strike="noStrike" baseline="0" dirty="0" err="1" smtClean="0">
                          <a:solidFill>
                            <a:srgbClr val="000000"/>
                          </a:solidFill>
                          <a:latin typeface="Arial"/>
                        </a:rPr>
                        <a:t>SQLite</a:t>
                      </a:r>
                      <a:r>
                        <a:rPr lang="en-US" sz="1600" b="0" i="0" u="none" strike="noStrike" baseline="0" dirty="0" smtClean="0">
                          <a:solidFill>
                            <a:srgbClr val="000000"/>
                          </a:solidFill>
                          <a:latin typeface="Arial"/>
                        </a:rPr>
                        <a:t> db</a:t>
                      </a:r>
                      <a:r>
                        <a:rPr lang="en-US" sz="1600" b="0" i="0" u="none" strike="noStrike" dirty="0" smtClean="0">
                          <a:solidFill>
                            <a:srgbClr val="000000"/>
                          </a:solidFill>
                          <a:latin typeface="Arial"/>
                        </a:rPr>
                        <a:t>?</a:t>
                      </a:r>
                      <a:endParaRPr lang="en-US" sz="1600" b="0" i="0" u="none" strike="noStrike" dirty="0">
                        <a:solidFill>
                          <a:srgbClr val="000000"/>
                        </a:solidFill>
                        <a:latin typeface="Arial"/>
                      </a:endParaRP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dirty="0">
                          <a:solidFill>
                            <a:srgbClr val="000000"/>
                          </a:solidFill>
                          <a:latin typeface="Arial"/>
                        </a:rPr>
                        <a:t>Check for presence of db, </a:t>
                      </a:r>
                      <a:r>
                        <a:rPr lang="en-US" sz="1600" b="0" i="0" u="none" strike="noStrike" dirty="0" err="1">
                          <a:solidFill>
                            <a:srgbClr val="000000"/>
                          </a:solidFill>
                          <a:latin typeface="Arial"/>
                        </a:rPr>
                        <a:t>sqlite</a:t>
                      </a:r>
                      <a:r>
                        <a:rPr lang="en-US" sz="1600" b="0" i="0" u="none" strike="noStrike" dirty="0">
                          <a:solidFill>
                            <a:srgbClr val="000000"/>
                          </a:solidFill>
                          <a:latin typeface="Arial"/>
                        </a:rPr>
                        <a:t>, database, insert, delete, select, table, </a:t>
                      </a:r>
                      <a:r>
                        <a:rPr lang="en-US" sz="1600" b="0" i="0" u="none" strike="noStrike" dirty="0" smtClean="0">
                          <a:solidFill>
                            <a:srgbClr val="000000"/>
                          </a:solidFill>
                          <a:latin typeface="Arial"/>
                        </a:rPr>
                        <a:t>cursor, sqlite3_prepare </a:t>
                      </a:r>
                      <a:r>
                        <a:rPr lang="en-US" sz="1600" b="0" i="0" u="none" strike="noStrike" dirty="0">
                          <a:solidFill>
                            <a:srgbClr val="000000"/>
                          </a:solidFill>
                          <a:latin typeface="Arial"/>
                        </a:rPr>
                        <a:t>in Source code</a:t>
                      </a: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5312">
                <a:tc>
                  <a:txBody>
                    <a:bodyPr/>
                    <a:lstStyle/>
                    <a:p>
                      <a:pPr algn="l" rtl="0" fontAlgn="t"/>
                      <a:r>
                        <a:rPr lang="en-US" sz="1600" b="0" i="0" u="none" strike="noStrike" dirty="0">
                          <a:solidFill>
                            <a:srgbClr val="000000"/>
                          </a:solidFill>
                          <a:latin typeface="Arial"/>
                        </a:rPr>
                        <a:t>7</a:t>
                      </a: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dirty="0" smtClean="0">
                          <a:solidFill>
                            <a:srgbClr val="000000"/>
                          </a:solidFill>
                          <a:latin typeface="Arial"/>
                        </a:rPr>
                        <a:t>Does the application leak sensitive information due to</a:t>
                      </a:r>
                      <a:r>
                        <a:rPr lang="en-US" sz="1600" b="0" i="0" u="none" strike="noStrike" baseline="0" dirty="0" smtClean="0">
                          <a:solidFill>
                            <a:srgbClr val="000000"/>
                          </a:solidFill>
                          <a:latin typeface="Arial"/>
                        </a:rPr>
                        <a:t> insecure Logging mechanism?</a:t>
                      </a:r>
                      <a:endParaRPr lang="en-US" sz="1600" b="0" i="0" u="none" strike="noStrike" dirty="0">
                        <a:solidFill>
                          <a:srgbClr val="000000"/>
                        </a:solidFill>
                        <a:latin typeface="Arial"/>
                      </a:endParaRP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dirty="0">
                          <a:solidFill>
                            <a:srgbClr val="000000"/>
                          </a:solidFill>
                          <a:latin typeface="Arial"/>
                        </a:rPr>
                        <a:t>Check for presence </a:t>
                      </a:r>
                      <a:r>
                        <a:rPr lang="en-US" sz="1600" b="0" i="0" u="none" strike="noStrike" dirty="0" smtClean="0">
                          <a:solidFill>
                            <a:srgbClr val="000000"/>
                          </a:solidFill>
                          <a:latin typeface="Arial"/>
                        </a:rPr>
                        <a:t>of </a:t>
                      </a:r>
                      <a:r>
                        <a:rPr lang="en-US" sz="1600" b="0" i="0" u="none" strike="noStrike" dirty="0" err="1" smtClean="0">
                          <a:solidFill>
                            <a:srgbClr val="000000"/>
                          </a:solidFill>
                          <a:latin typeface="Arial"/>
                        </a:rPr>
                        <a:t>NSLog</a:t>
                      </a:r>
                      <a:r>
                        <a:rPr lang="en-US" sz="1600" b="0" i="0" u="none" strike="noStrike" baseline="0" smtClean="0">
                          <a:solidFill>
                            <a:srgbClr val="000000"/>
                          </a:solidFill>
                          <a:latin typeface="Arial"/>
                        </a:rPr>
                        <a:t> in </a:t>
                      </a:r>
                      <a:r>
                        <a:rPr lang="en-US" sz="1600" b="0" i="0" u="none" strike="noStrike" smtClean="0">
                          <a:solidFill>
                            <a:srgbClr val="000000"/>
                          </a:solidFill>
                          <a:latin typeface="Arial"/>
                        </a:rPr>
                        <a:t>Source </a:t>
                      </a:r>
                      <a:r>
                        <a:rPr lang="en-US" sz="1600" b="0" i="0" u="none" strike="noStrike" dirty="0">
                          <a:solidFill>
                            <a:srgbClr val="000000"/>
                          </a:solidFill>
                          <a:latin typeface="Arial"/>
                        </a:rPr>
                        <a:t>code</a:t>
                      </a: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4651">
                <a:tc>
                  <a:txBody>
                    <a:bodyPr/>
                    <a:lstStyle/>
                    <a:p>
                      <a:pPr algn="l" rtl="0" fontAlgn="t"/>
                      <a:r>
                        <a:rPr lang="en-US" sz="1600" b="0" i="0" u="none" strike="noStrike" dirty="0" smtClean="0">
                          <a:solidFill>
                            <a:srgbClr val="000000"/>
                          </a:solidFill>
                          <a:latin typeface="Arial"/>
                        </a:rPr>
                        <a:t>8</a:t>
                      </a:r>
                      <a:endParaRPr lang="en-US" sz="1600" b="0" i="0" u="none" strike="noStrike" dirty="0">
                        <a:solidFill>
                          <a:srgbClr val="000000"/>
                        </a:solidFill>
                        <a:latin typeface="Arial"/>
                      </a:endParaRP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dirty="0" smtClean="0">
                          <a:solidFill>
                            <a:srgbClr val="000000"/>
                          </a:solidFill>
                          <a:latin typeface="Arial"/>
                        </a:rPr>
                        <a:t>Is critical data of the application encrypted using proper control?</a:t>
                      </a:r>
                      <a:endParaRPr lang="en-US" sz="1600" b="0" i="0" u="none" strike="noStrike" dirty="0">
                        <a:solidFill>
                          <a:srgbClr val="000000"/>
                        </a:solidFill>
                        <a:latin typeface="Arial"/>
                      </a:endParaRP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dirty="0">
                          <a:solidFill>
                            <a:srgbClr val="000000"/>
                          </a:solidFill>
                          <a:latin typeface="Arial"/>
                        </a:rPr>
                        <a:t>Check for presence of MD5, base64, des in Source code</a:t>
                      </a:r>
                    </a:p>
                  </a:txBody>
                  <a:tcPr marL="98164" marR="5454" marT="545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1"/>
          <p:cNvSpPr>
            <a:spLocks noGrp="1" noChangeArrowheads="1"/>
          </p:cNvSpPr>
          <p:nvPr>
            <p:ph type="title" idx="4294967295"/>
          </p:nvPr>
        </p:nvSpPr>
        <p:spPr>
          <a:xfrm>
            <a:off x="457200" y="274638"/>
            <a:ext cx="8229600" cy="792162"/>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smtClean="0"/>
              <a:t>iOS</a:t>
            </a:r>
            <a:r>
              <a:rPr lang="en-US" dirty="0" smtClean="0"/>
              <a:t> Testing – The Logic</a:t>
            </a:r>
            <a:endParaRPr lang="de-DE" dirty="0" smtClean="0"/>
          </a:p>
        </p:txBody>
      </p:sp>
    </p:spTree>
  </p:cSld>
  <p:clrMapOvr>
    <a:masterClrMapping/>
  </p:clrMapOvr>
  <p:transition spd="med" advTm="4043"/>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0" y="845265"/>
          <a:ext cx="8991600" cy="5860334"/>
        </p:xfrm>
        <a:graphic>
          <a:graphicData uri="http://schemas.openxmlformats.org/drawingml/2006/table">
            <a:tbl>
              <a:tblPr/>
              <a:tblGrid>
                <a:gridCol w="672565"/>
                <a:gridCol w="5002199"/>
                <a:gridCol w="3316836"/>
              </a:tblGrid>
              <a:tr h="354417">
                <a:tc>
                  <a:txBody>
                    <a:bodyPr/>
                    <a:lstStyle/>
                    <a:p>
                      <a:pPr algn="l" rtl="0" fontAlgn="t"/>
                      <a:r>
                        <a:rPr lang="en-US" sz="1600" b="1" i="0" u="none" strike="noStrike" dirty="0" smtClean="0">
                          <a:solidFill>
                            <a:srgbClr val="000000"/>
                          </a:solidFill>
                          <a:latin typeface="Arial"/>
                        </a:rPr>
                        <a:t>S. No.</a:t>
                      </a:r>
                      <a:endParaRPr lang="en-US" sz="1600" b="1" i="0" u="none" strike="noStrike" dirty="0">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l" rtl="0" fontAlgn="t"/>
                      <a:r>
                        <a:rPr lang="en-US" sz="1600" b="1" i="0" u="none" strike="noStrike" dirty="0" smtClean="0">
                          <a:solidFill>
                            <a:srgbClr val="000000"/>
                          </a:solidFill>
                          <a:latin typeface="Arial"/>
                        </a:rPr>
                        <a:t>Checks</a:t>
                      </a:r>
                      <a:endParaRPr lang="en-US" sz="1600" b="1" i="0" u="none" strike="noStrike" dirty="0">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algn="l" rtl="0" fontAlgn="t"/>
                      <a:r>
                        <a:rPr lang="en-US" sz="1600" b="1" i="0" u="none" strike="noStrike" dirty="0" smtClean="0">
                          <a:solidFill>
                            <a:srgbClr val="000000"/>
                          </a:solidFill>
                          <a:latin typeface="Arial"/>
                        </a:rPr>
                        <a:t>Analysis Logic</a:t>
                      </a:r>
                      <a:endParaRPr lang="en-US" sz="1600" b="1" i="0" u="none" strike="noStrike" dirty="0">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r>
              <a:tr h="1864422">
                <a:tc>
                  <a:txBody>
                    <a:bodyPr/>
                    <a:lstStyle/>
                    <a:p>
                      <a:pPr algn="l" rtl="0" fontAlgn="t"/>
                      <a:r>
                        <a:rPr lang="en-US" sz="1600" b="0" i="0" u="none" strike="noStrike" dirty="0" smtClean="0">
                          <a:solidFill>
                            <a:srgbClr val="000000"/>
                          </a:solidFill>
                          <a:latin typeface="Arial"/>
                        </a:rPr>
                        <a:t>9</a:t>
                      </a:r>
                      <a:endParaRPr lang="en-US" sz="1600" b="0" i="0" u="none" strike="noStrike" dirty="0">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dirty="0" smtClean="0">
                          <a:solidFill>
                            <a:srgbClr val="000000"/>
                          </a:solidFill>
                          <a:latin typeface="Arial"/>
                        </a:rPr>
                        <a:t>Does</a:t>
                      </a:r>
                      <a:r>
                        <a:rPr lang="en-US" sz="1600" b="0" i="0" u="none" strike="noStrike" baseline="0" dirty="0" smtClean="0">
                          <a:solidFill>
                            <a:srgbClr val="000000"/>
                          </a:solidFill>
                          <a:latin typeface="Arial"/>
                        </a:rPr>
                        <a:t> the application implement a insecure transport mechanism?</a:t>
                      </a:r>
                      <a:endParaRPr lang="en-US" sz="1600" b="0" i="0" u="none" strike="noStrike" dirty="0">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dirty="0" smtClean="0">
                          <a:solidFill>
                            <a:srgbClr val="000000"/>
                          </a:solidFill>
                          <a:latin typeface="Arial"/>
                        </a:rPr>
                        <a:t>Check for presence of http://, URL, </a:t>
                      </a:r>
                      <a:r>
                        <a:rPr lang="en-US" sz="1600" b="0" i="0" u="none" strike="noStrike" dirty="0" err="1" smtClean="0">
                          <a:solidFill>
                            <a:srgbClr val="000000"/>
                          </a:solidFill>
                          <a:latin typeface="Arial"/>
                        </a:rPr>
                        <a:t>setAllowsAnyHTTPSCertificate</a:t>
                      </a:r>
                      <a:r>
                        <a:rPr lang="en-US" sz="1600" b="0" i="0" u="none" strike="noStrike" dirty="0" smtClean="0">
                          <a:solidFill>
                            <a:srgbClr val="000000"/>
                          </a:solidFill>
                          <a:latin typeface="Arial"/>
                        </a:rPr>
                        <a:t>, NSURL,</a:t>
                      </a:r>
                      <a:r>
                        <a:rPr lang="en-US" sz="1600" b="0" i="0" u="none" strike="noStrike" baseline="0" dirty="0" err="1" smtClean="0">
                          <a:solidFill>
                            <a:srgbClr val="000000"/>
                          </a:solidFill>
                          <a:latin typeface="Arial"/>
                        </a:rPr>
                        <a:t>writeToUrl</a:t>
                      </a:r>
                      <a:r>
                        <a:rPr lang="en-US" sz="1600" b="0" i="0" u="none" strike="noStrike" baseline="0" dirty="0" smtClean="0">
                          <a:solidFill>
                            <a:srgbClr val="000000"/>
                          </a:solidFill>
                          <a:latin typeface="Arial"/>
                        </a:rPr>
                        <a:t>, </a:t>
                      </a:r>
                      <a:r>
                        <a:rPr lang="en-US" sz="1600" b="0" i="0" u="none" strike="noStrike" baseline="0" dirty="0" err="1" smtClean="0">
                          <a:solidFill>
                            <a:srgbClr val="000000"/>
                          </a:solidFill>
                          <a:latin typeface="Arial"/>
                        </a:rPr>
                        <a:t>NSURLConnection</a:t>
                      </a:r>
                      <a:r>
                        <a:rPr lang="en-US" sz="1600" b="0" i="0" u="none" strike="noStrike" baseline="0" dirty="0" smtClean="0">
                          <a:solidFill>
                            <a:srgbClr val="000000"/>
                          </a:solidFill>
                          <a:latin typeface="Arial"/>
                        </a:rPr>
                        <a:t>, </a:t>
                      </a:r>
                      <a:r>
                        <a:rPr lang="en-US" sz="1600" b="0" i="0" u="none" strike="noStrike" baseline="0" dirty="0" err="1" smtClean="0">
                          <a:solidFill>
                            <a:srgbClr val="000000"/>
                          </a:solidFill>
                          <a:latin typeface="Arial"/>
                        </a:rPr>
                        <a:t>CFStream</a:t>
                      </a:r>
                      <a:r>
                        <a:rPr lang="en-US" sz="1600" b="0" i="0" u="none" strike="noStrike" baseline="0" dirty="0" smtClean="0">
                          <a:solidFill>
                            <a:srgbClr val="000000"/>
                          </a:solidFill>
                          <a:latin typeface="Arial"/>
                        </a:rPr>
                        <a:t>, </a:t>
                      </a:r>
                      <a:r>
                        <a:rPr lang="en-US" sz="1600" b="0" i="0" u="none" strike="noStrike" baseline="0" dirty="0" err="1" smtClean="0">
                          <a:solidFill>
                            <a:srgbClr val="000000"/>
                          </a:solidFill>
                          <a:latin typeface="Arial"/>
                        </a:rPr>
                        <a:t>NSStream</a:t>
                      </a:r>
                      <a:r>
                        <a:rPr lang="en-US" sz="1600" b="0" i="0" u="none" strike="noStrike" dirty="0" smtClean="0">
                          <a:solidFill>
                            <a:srgbClr val="000000"/>
                          </a:solidFill>
                          <a:latin typeface="Arial"/>
                        </a:rPr>
                        <a:t>in Source code. Also check for presence of redirection to http in</a:t>
                      </a:r>
                      <a:r>
                        <a:rPr lang="en-US" sz="1600" b="0" i="0" u="none" strike="noStrike" baseline="0" dirty="0" smtClean="0">
                          <a:solidFill>
                            <a:srgbClr val="000000"/>
                          </a:solidFill>
                          <a:latin typeface="Arial"/>
                        </a:rPr>
                        <a:t> via </a:t>
                      </a:r>
                      <a:r>
                        <a:rPr lang="en-US" sz="1600" b="0" i="0" u="none" strike="noStrike" dirty="0" err="1" smtClean="0">
                          <a:solidFill>
                            <a:srgbClr val="000000"/>
                          </a:solidFill>
                          <a:latin typeface="Arial"/>
                        </a:rPr>
                        <a:t>didFailWithError</a:t>
                      </a:r>
                      <a:r>
                        <a:rPr lang="en-US" sz="1600" b="0" i="0" u="none" strike="noStrike" baseline="0" dirty="0" smtClean="0">
                          <a:solidFill>
                            <a:srgbClr val="000000"/>
                          </a:solidFill>
                          <a:latin typeface="Arial"/>
                        </a:rPr>
                        <a:t> in the Source code.</a:t>
                      </a:r>
                      <a:endParaRPr lang="en-US" sz="1600" b="0" i="0" u="none" strike="noStrike" dirty="0">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66375">
                <a:tc>
                  <a:txBody>
                    <a:bodyPr/>
                    <a:lstStyle/>
                    <a:p>
                      <a:pPr algn="l" rtl="0" fontAlgn="t"/>
                      <a:r>
                        <a:rPr lang="en-US" sz="1600" b="0" i="0" u="none" strike="noStrike" dirty="0" smtClean="0">
                          <a:solidFill>
                            <a:srgbClr val="000000"/>
                          </a:solidFill>
                          <a:latin typeface="Arial"/>
                        </a:rPr>
                        <a:t>10</a:t>
                      </a:r>
                      <a:endParaRPr lang="en-US" sz="1600" b="0" i="0" u="none" strike="noStrike" dirty="0">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dirty="0" smtClean="0">
                          <a:solidFill>
                            <a:srgbClr val="000000"/>
                          </a:solidFill>
                          <a:latin typeface="Arial"/>
                        </a:rPr>
                        <a:t>Does the application misuse or leaksensitive information like device</a:t>
                      </a:r>
                      <a:r>
                        <a:rPr lang="en-US" sz="1600" b="0" i="0" u="none" strike="noStrike" baseline="0" dirty="0" smtClean="0">
                          <a:solidFill>
                            <a:srgbClr val="000000"/>
                          </a:solidFill>
                          <a:latin typeface="Arial"/>
                        </a:rPr>
                        <a:t> identifiers or via a side channel?</a:t>
                      </a:r>
                      <a:endParaRPr lang="en-US" sz="1600" b="0" i="0" u="none" strike="noStrike" dirty="0">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smtClean="0">
                          <a:solidFill>
                            <a:srgbClr val="000000"/>
                          </a:solidFill>
                          <a:latin typeface="Arial"/>
                        </a:rPr>
                        <a:t>Check for the presence of uid, user-id, imei, deviceId, deviceSerialNumber, devicePrint, X-DSN, phone, mdn, did, IMSI, uuid in Source code</a:t>
                      </a:r>
                      <a:endParaRPr lang="en-US" sz="1600" b="0" i="0" u="none" strike="noStrike">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9786">
                <a:tc>
                  <a:txBody>
                    <a:bodyPr/>
                    <a:lstStyle/>
                    <a:p>
                      <a:pPr algn="l" rtl="0" fontAlgn="t"/>
                      <a:r>
                        <a:rPr lang="en-US" sz="1600" b="0" i="0" u="none" strike="noStrike" dirty="0" smtClean="0">
                          <a:solidFill>
                            <a:srgbClr val="000000"/>
                          </a:solidFill>
                          <a:latin typeface="Arial"/>
                        </a:rPr>
                        <a:t>11</a:t>
                      </a:r>
                      <a:endParaRPr lang="en-US" sz="1600" b="0" i="0" u="none" strike="noStrike" dirty="0">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latin typeface="Arial"/>
                        </a:rPr>
                        <a:t>Does the application misuse or leaksensitive information like Location Info </a:t>
                      </a:r>
                      <a:r>
                        <a:rPr lang="en-US" sz="1600" b="0" i="0" u="none" strike="noStrike" baseline="0" dirty="0" smtClean="0">
                          <a:solidFill>
                            <a:srgbClr val="000000"/>
                          </a:solidFill>
                          <a:latin typeface="Arial"/>
                        </a:rPr>
                        <a:t>or via a side channel?</a:t>
                      </a:r>
                      <a:endParaRPr lang="en-US" sz="1600" b="0" i="0" u="none" strike="noStrike" dirty="0" smtClean="0">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en-US" sz="1600" b="0" i="0" u="none" strike="noStrike" dirty="0" smtClean="0">
                          <a:solidFill>
                            <a:srgbClr val="000000"/>
                          </a:solidFill>
                          <a:latin typeface="Arial"/>
                        </a:rPr>
                        <a:t>Check for the presence of  </a:t>
                      </a:r>
                      <a:r>
                        <a:rPr lang="en-US" sz="1600" b="0" i="0" u="none" strike="noStrike" dirty="0" err="1" smtClean="0">
                          <a:solidFill>
                            <a:srgbClr val="000000"/>
                          </a:solidFill>
                          <a:latin typeface="Arial"/>
                        </a:rPr>
                        <a:t>CLLocationManager</a:t>
                      </a:r>
                      <a:r>
                        <a:rPr lang="en-US" sz="1600" b="0" i="0" u="none" strike="noStrike" dirty="0" smtClean="0">
                          <a:solidFill>
                            <a:srgbClr val="000000"/>
                          </a:solidFill>
                          <a:latin typeface="Arial"/>
                        </a:rPr>
                        <a:t>, </a:t>
                      </a:r>
                      <a:r>
                        <a:rPr lang="en-US" sz="1600" dirty="0" err="1" smtClean="0"/>
                        <a:t>startUpdatingLocation</a:t>
                      </a:r>
                      <a:r>
                        <a:rPr lang="en-US" sz="1600" dirty="0" smtClean="0"/>
                        <a:t>, </a:t>
                      </a:r>
                      <a:r>
                        <a:rPr lang="en-US" sz="1600" dirty="0" err="1" smtClean="0"/>
                        <a:t>locationManager</a:t>
                      </a:r>
                      <a:r>
                        <a:rPr lang="en-US" sz="1600" dirty="0" smtClean="0"/>
                        <a:t>, </a:t>
                      </a:r>
                      <a:r>
                        <a:rPr lang="en-US" sz="1600" dirty="0" err="1" smtClean="0"/>
                        <a:t>didUpdateToLocation</a:t>
                      </a:r>
                      <a:r>
                        <a:rPr lang="en-US" sz="1600" dirty="0" smtClean="0"/>
                        <a:t>, </a:t>
                      </a:r>
                      <a:r>
                        <a:rPr lang="en-US" sz="1600" dirty="0" err="1" smtClean="0"/>
                        <a:t>CLLocationDegrees</a:t>
                      </a:r>
                      <a:r>
                        <a:rPr lang="en-US" sz="1600" dirty="0" smtClean="0"/>
                        <a:t>, </a:t>
                      </a:r>
                      <a:r>
                        <a:rPr lang="en-US" sz="1600" dirty="0" err="1" smtClean="0"/>
                        <a:t>CLLocation</a:t>
                      </a:r>
                      <a:r>
                        <a:rPr lang="en-US" sz="1600" dirty="0" smtClean="0"/>
                        <a:t>,</a:t>
                      </a:r>
                      <a:r>
                        <a:rPr lang="en-US" sz="1600" baseline="0" dirty="0" smtClean="0"/>
                        <a:t> </a:t>
                      </a:r>
                      <a:r>
                        <a:rPr lang="en-US" sz="1600" dirty="0" err="1" smtClean="0"/>
                        <a:t>CLLocationDistance</a:t>
                      </a:r>
                      <a:r>
                        <a:rPr lang="en-US" sz="1600" dirty="0" smtClean="0"/>
                        <a:t>, </a:t>
                      </a:r>
                      <a:r>
                        <a:rPr lang="en-US" sz="1600" dirty="0" err="1" smtClean="0"/>
                        <a:t>startMonitoringSignificantLocationChanges</a:t>
                      </a:r>
                      <a:r>
                        <a:rPr lang="en-US" sz="1600" dirty="0" smtClean="0"/>
                        <a:t>, </a:t>
                      </a:r>
                      <a:r>
                        <a:rPr lang="en-US" sz="1600" b="0" i="0" u="none" strike="noStrike" dirty="0" smtClean="0">
                          <a:solidFill>
                            <a:srgbClr val="000000"/>
                          </a:solidFill>
                          <a:latin typeface="Arial"/>
                        </a:rPr>
                        <a:t>LOCATION in Source code</a:t>
                      </a:r>
                      <a:endParaRPr lang="en-US" sz="1600" b="0" i="0" u="none" strike="noStrike" dirty="0">
                        <a:solidFill>
                          <a:srgbClr val="000000"/>
                        </a:solidFill>
                        <a:latin typeface="Arial"/>
                      </a:endParaRPr>
                    </a:p>
                  </a:txBody>
                  <a:tcPr marL="55910" marR="3106" marT="31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1"/>
          <p:cNvSpPr>
            <a:spLocks noGrp="1" noChangeArrowheads="1"/>
          </p:cNvSpPr>
          <p:nvPr>
            <p:ph type="title" idx="4294967295"/>
          </p:nvPr>
        </p:nvSpPr>
        <p:spPr>
          <a:xfrm>
            <a:off x="457200" y="274638"/>
            <a:ext cx="8229600" cy="792162"/>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smtClean="0"/>
              <a:t>iOS</a:t>
            </a:r>
            <a:r>
              <a:rPr lang="en-US" dirty="0" smtClean="0"/>
              <a:t> Testing – The Logic</a:t>
            </a:r>
            <a:endParaRPr lang="de-DE" dirty="0" smtClean="0"/>
          </a:p>
        </p:txBody>
      </p:sp>
    </p:spTree>
  </p:cSld>
  <p:clrMapOvr>
    <a:masterClrMapping/>
  </p:clrMapOvr>
  <p:transition spd="med" advTm="4043"/>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3276600" y="762000"/>
            <a:ext cx="5867400" cy="1905000"/>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solidFill>
                  <a:srgbClr val="777777"/>
                </a:solidFill>
              </a:rPr>
              <a:t>Thank You</a:t>
            </a:r>
          </a:p>
        </p:txBody>
      </p:sp>
      <p:sp>
        <p:nvSpPr>
          <p:cNvPr id="37891" name="Rectangle 2"/>
          <p:cNvSpPr>
            <a:spLocks noGrp="1" noChangeArrowheads="1"/>
          </p:cNvSpPr>
          <p:nvPr>
            <p:ph type="subTitle" idx="4294967295"/>
          </p:nvPr>
        </p:nvSpPr>
        <p:spPr>
          <a:xfrm>
            <a:off x="4343400" y="3260725"/>
            <a:ext cx="3733800" cy="1692275"/>
          </a:xfrm>
        </p:spPr>
        <p:txBody>
          <a:bodyPr lIns="90000" tIns="46800" rIns="90000" bIns="46800"/>
          <a:lstStyle/>
          <a:p>
            <a:pPr marL="0" indent="0" eaLnBrk="1" hangingPunct="1">
              <a:spcBef>
                <a:spcPts val="1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600" b="1" dirty="0" err="1" smtClean="0">
                <a:solidFill>
                  <a:srgbClr val="969696"/>
                </a:solidFill>
              </a:rPr>
              <a:t>PrashantVerma</a:t>
            </a:r>
            <a:endParaRPr lang="de-DE" sz="1600" b="1" dirty="0" smtClean="0">
              <a:solidFill>
                <a:srgbClr val="969696"/>
              </a:solidFill>
            </a:endParaRPr>
          </a:p>
          <a:p>
            <a:pPr marL="0" indent="0" eaLnBrk="1" hangingPunct="1">
              <a:spcBef>
                <a:spcPts val="1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600" dirty="0" smtClean="0">
                <a:solidFill>
                  <a:srgbClr val="969696"/>
                </a:solidFill>
                <a:hlinkClick r:id="rId3"/>
              </a:rPr>
              <a:t>Prashant.verma@paladion.net</a:t>
            </a:r>
            <a:endParaRPr lang="de-DE" sz="1600" dirty="0" smtClean="0">
              <a:solidFill>
                <a:srgbClr val="969696"/>
              </a:solidFill>
            </a:endParaRPr>
          </a:p>
          <a:p>
            <a:pPr marL="0" indent="0" eaLnBrk="1" hangingPunct="1">
              <a:spcBef>
                <a:spcPts val="1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600" dirty="0" err="1" smtClean="0">
                <a:solidFill>
                  <a:srgbClr val="969696"/>
                </a:solidFill>
              </a:rPr>
              <a:t>Twitter</a:t>
            </a:r>
            <a:r>
              <a:rPr lang="de-DE" sz="1600" dirty="0" smtClean="0">
                <a:solidFill>
                  <a:srgbClr val="969696"/>
                </a:solidFill>
              </a:rPr>
              <a:t>: @prashantverma21</a:t>
            </a:r>
          </a:p>
          <a:p>
            <a:pPr marL="0" indent="0" eaLnBrk="1" hangingPunct="1">
              <a:spcBef>
                <a:spcPts val="1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de-DE" sz="1600" dirty="0" smtClean="0">
              <a:solidFill>
                <a:srgbClr val="969696"/>
              </a:solidFill>
              <a:hlinkClick r:id="rId4"/>
            </a:endParaRPr>
          </a:p>
          <a:p>
            <a:pPr marL="0" indent="0" eaLnBrk="1" hangingPunct="1">
              <a:spcBef>
                <a:spcPts val="100"/>
              </a:spcBef>
              <a:buClr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600" b="1" dirty="0" err="1" smtClean="0">
                <a:solidFill>
                  <a:srgbClr val="969696"/>
                </a:solidFill>
              </a:rPr>
              <a:t>DineshShetty</a:t>
            </a:r>
            <a:endParaRPr lang="de-DE" sz="1600" dirty="0" smtClean="0">
              <a:solidFill>
                <a:srgbClr val="969696"/>
              </a:solidFill>
              <a:hlinkClick r:id="rId4"/>
            </a:endParaRPr>
          </a:p>
          <a:p>
            <a:pPr marL="0" indent="0" eaLnBrk="1" hangingPunct="1">
              <a:spcBef>
                <a:spcPts val="1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600" dirty="0" smtClean="0">
                <a:solidFill>
                  <a:srgbClr val="969696"/>
                </a:solidFill>
                <a:hlinkClick r:id="rId4"/>
              </a:rPr>
              <a:t>Dinesh.shetty@paladion.net</a:t>
            </a:r>
            <a:endParaRPr lang="de-DE" sz="1600" dirty="0" smtClean="0">
              <a:solidFill>
                <a:srgbClr val="969696"/>
              </a:solidFill>
            </a:endParaRPr>
          </a:p>
          <a:p>
            <a:pPr marL="0" indent="0" eaLnBrk="1" hangingPunct="1">
              <a:spcBef>
                <a:spcPts val="1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600" dirty="0" smtClean="0">
                <a:solidFill>
                  <a:srgbClr val="969696"/>
                </a:solidFill>
              </a:rPr>
              <a:t>Linkedin id: 91288384</a:t>
            </a:r>
          </a:p>
          <a:p>
            <a:pPr marL="0" indent="0" eaLnBrk="1" hangingPunct="1">
              <a:spcBef>
                <a:spcPts val="1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de-DE" sz="1600" dirty="0" smtClean="0">
              <a:solidFill>
                <a:srgbClr val="969696"/>
              </a:solidFill>
            </a:endParaRPr>
          </a:p>
        </p:txBody>
      </p:sp>
      <p:sp>
        <p:nvSpPr>
          <p:cNvPr id="37892" name="Rectangle 3"/>
          <p:cNvSpPr>
            <a:spLocks noChangeArrowheads="1"/>
          </p:cNvSpPr>
          <p:nvPr/>
        </p:nvSpPr>
        <p:spPr bwMode="auto">
          <a:xfrm>
            <a:off x="1593850" y="4648200"/>
            <a:ext cx="1449388" cy="341313"/>
          </a:xfrm>
          <a:prstGeom prst="rect">
            <a:avLst/>
          </a:prstGeom>
          <a:noFill/>
          <a:ln w="9525">
            <a:noFill/>
            <a:round/>
            <a:headEnd/>
            <a:tailEnd/>
          </a:ln>
        </p:spPr>
        <p:txBody>
          <a:bodyPr wrap="none" lIns="90000" tIns="46800" rIns="90000" bIns="4680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600">
                <a:solidFill>
                  <a:srgbClr val="777777"/>
                </a:solidFill>
                <a:latin typeface="Tahoma" pitchFamily="34" charset="0"/>
                <a:cs typeface="Droid Sans Fallback" charset="0"/>
              </a:rPr>
              <a:t>April 13, 2012</a:t>
            </a:r>
          </a:p>
        </p:txBody>
      </p:sp>
    </p:spTree>
  </p:cSld>
  <p:clrMapOvr>
    <a:masterClrMapping/>
  </p:clrMapOvr>
  <p:transition advTm="30162"/>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Mobile Operating Systems</a:t>
            </a:r>
          </a:p>
        </p:txBody>
      </p:sp>
      <p:sp>
        <p:nvSpPr>
          <p:cNvPr id="6147" name="Content Placeholder 2"/>
          <p:cNvSpPr>
            <a:spLocks noGrp="1"/>
          </p:cNvSpPr>
          <p:nvPr>
            <p:ph idx="1"/>
          </p:nvPr>
        </p:nvSpPr>
        <p:spPr/>
        <p:txBody>
          <a:bodyPr/>
          <a:lstStyle/>
          <a:p>
            <a:r>
              <a:rPr lang="en-US" dirty="0" smtClean="0"/>
              <a:t>Android</a:t>
            </a:r>
          </a:p>
          <a:p>
            <a:pPr lvl="1"/>
            <a:r>
              <a:rPr lang="en-US" dirty="0" smtClean="0"/>
              <a:t>Highest market share, open source &amp; the target of </a:t>
            </a:r>
            <a:r>
              <a:rPr lang="en-US" dirty="0" err="1" smtClean="0"/>
              <a:t>malwares</a:t>
            </a:r>
            <a:endParaRPr lang="en-US" dirty="0" smtClean="0"/>
          </a:p>
          <a:p>
            <a:r>
              <a:rPr lang="en-US" dirty="0" err="1" smtClean="0"/>
              <a:t>iOS</a:t>
            </a:r>
            <a:endParaRPr lang="en-US" dirty="0" smtClean="0"/>
          </a:p>
          <a:p>
            <a:pPr lvl="1"/>
            <a:r>
              <a:rPr lang="en-US" dirty="0" smtClean="0"/>
              <a:t>Most user friendly, proprietary</a:t>
            </a:r>
          </a:p>
          <a:p>
            <a:r>
              <a:rPr lang="en-US" dirty="0" smtClean="0"/>
              <a:t>Blackberry</a:t>
            </a:r>
          </a:p>
          <a:p>
            <a:pPr lvl="1"/>
            <a:r>
              <a:rPr lang="en-US" dirty="0" smtClean="0"/>
              <a:t>Enterprises preferred it for a long time</a:t>
            </a:r>
          </a:p>
          <a:p>
            <a:r>
              <a:rPr lang="en-US" dirty="0" smtClean="0"/>
              <a:t>Windows Mobile</a:t>
            </a:r>
          </a:p>
          <a:p>
            <a:pPr lvl="1"/>
            <a:r>
              <a:rPr lang="en-US" dirty="0" smtClean="0"/>
              <a:t>Still developing, seems secure</a:t>
            </a:r>
          </a:p>
        </p:txBody>
      </p:sp>
    </p:spTree>
  </p:cSld>
  <p:clrMapOvr>
    <a:masterClrMapping/>
  </p:clrMapOvr>
  <p:transition advTm="105286"/>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Mobile Threat Model</a:t>
            </a:r>
          </a:p>
        </p:txBody>
      </p:sp>
      <p:pic>
        <p:nvPicPr>
          <p:cNvPr id="7171" name="Picture 2"/>
          <p:cNvPicPr>
            <a:picLocks noGrp="1" noChangeAspect="1" noChangeArrowheads="1"/>
          </p:cNvPicPr>
          <p:nvPr>
            <p:ph idx="1"/>
          </p:nvPr>
        </p:nvPicPr>
        <p:blipFill>
          <a:blip r:embed="rId3"/>
          <a:srcRect/>
          <a:stretch>
            <a:fillRect/>
          </a:stretch>
        </p:blipFill>
        <p:spPr>
          <a:xfrm>
            <a:off x="1343025" y="1666875"/>
            <a:ext cx="6456363" cy="4086225"/>
          </a:xfrm>
        </p:spPr>
      </p:pic>
    </p:spTree>
  </p:cSld>
  <p:clrMapOvr>
    <a:masterClrMapping/>
  </p:clrMapOvr>
  <p:transition advTm="124699"/>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Mobile Security</a:t>
            </a:r>
          </a:p>
        </p:txBody>
      </p:sp>
      <p:sp>
        <p:nvSpPr>
          <p:cNvPr id="8195" name="Content Placeholder 2"/>
          <p:cNvSpPr>
            <a:spLocks noGrp="1"/>
          </p:cNvSpPr>
          <p:nvPr>
            <p:ph idx="1"/>
          </p:nvPr>
        </p:nvSpPr>
        <p:spPr/>
        <p:txBody>
          <a:bodyPr/>
          <a:lstStyle/>
          <a:p>
            <a:r>
              <a:rPr lang="en-US" dirty="0" smtClean="0"/>
              <a:t>Understand the threats</a:t>
            </a:r>
          </a:p>
          <a:p>
            <a:pPr lvl="1"/>
            <a:r>
              <a:rPr lang="en-US" dirty="0" smtClean="0"/>
              <a:t>Address at the designing phase</a:t>
            </a:r>
          </a:p>
          <a:p>
            <a:r>
              <a:rPr lang="en-US" dirty="0" smtClean="0"/>
              <a:t>Code Review Flaws</a:t>
            </a:r>
          </a:p>
          <a:p>
            <a:pPr lvl="1"/>
            <a:r>
              <a:rPr lang="en-US" dirty="0" smtClean="0"/>
              <a:t>Conduct security code reviews during development stages</a:t>
            </a:r>
          </a:p>
          <a:p>
            <a:r>
              <a:rPr lang="en-US" dirty="0" smtClean="0"/>
              <a:t>Application Flaws</a:t>
            </a:r>
          </a:p>
          <a:p>
            <a:pPr lvl="1"/>
            <a:r>
              <a:rPr lang="en-US" dirty="0" smtClean="0"/>
              <a:t>Conduct Grey Box assessments on UAT</a:t>
            </a:r>
          </a:p>
          <a:p>
            <a:pPr lvl="1"/>
            <a:r>
              <a:rPr lang="en-US" dirty="0" smtClean="0"/>
              <a:t>Periodic assessments at appropriate intervals</a:t>
            </a:r>
          </a:p>
        </p:txBody>
      </p:sp>
    </p:spTree>
  </p:cSld>
  <p:clrMapOvr>
    <a:masterClrMapping/>
  </p:clrMapOvr>
  <p:transition advTm="53222"/>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Challenges in Mobile Security</a:t>
            </a:r>
          </a:p>
        </p:txBody>
      </p:sp>
      <p:sp>
        <p:nvSpPr>
          <p:cNvPr id="9219" name="Content Placeholder 2"/>
          <p:cNvSpPr>
            <a:spLocks noGrp="1"/>
          </p:cNvSpPr>
          <p:nvPr>
            <p:ph idx="1"/>
          </p:nvPr>
        </p:nvSpPr>
        <p:spPr/>
        <p:txBody>
          <a:bodyPr/>
          <a:lstStyle/>
          <a:p>
            <a:r>
              <a:rPr lang="en-US" dirty="0" smtClean="0"/>
              <a:t>On account of the variety in the mobile space, each OS is an altogether different thing in itself.</a:t>
            </a:r>
          </a:p>
          <a:p>
            <a:r>
              <a:rPr lang="en-US" dirty="0" smtClean="0"/>
              <a:t>Certain Basic Security concepts &amp; test cases remain the same.</a:t>
            </a:r>
          </a:p>
          <a:p>
            <a:r>
              <a:rPr lang="en-US" dirty="0" smtClean="0"/>
              <a:t>Some do change as every platform may have its own specific issues</a:t>
            </a:r>
          </a:p>
          <a:p>
            <a:r>
              <a:rPr lang="en-US" dirty="0" smtClean="0"/>
              <a:t>Guideline standardization is difficult</a:t>
            </a:r>
          </a:p>
          <a:p>
            <a:endParaRPr lang="en-US" dirty="0" smtClean="0"/>
          </a:p>
        </p:txBody>
      </p:sp>
    </p:spTree>
  </p:cSld>
  <p:clrMapOvr>
    <a:masterClrMapping/>
  </p:clrMapOvr>
  <p:transition advTm="91856"/>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Mobile Security- Grey Box</a:t>
            </a:r>
          </a:p>
        </p:txBody>
      </p:sp>
      <p:sp>
        <p:nvSpPr>
          <p:cNvPr id="10243" name="Content Placeholder 2"/>
          <p:cNvSpPr>
            <a:spLocks noGrp="1"/>
          </p:cNvSpPr>
          <p:nvPr>
            <p:ph idx="1"/>
          </p:nvPr>
        </p:nvSpPr>
        <p:spPr/>
        <p:txBody>
          <a:bodyPr/>
          <a:lstStyle/>
          <a:p>
            <a:r>
              <a:rPr lang="en-US" dirty="0" smtClean="0"/>
              <a:t>Reading Stored Data</a:t>
            </a:r>
          </a:p>
          <a:p>
            <a:endParaRPr lang="en-US" dirty="0" smtClean="0"/>
          </a:p>
          <a:p>
            <a:r>
              <a:rPr lang="en-US" dirty="0" smtClean="0"/>
              <a:t>Capturing Requests</a:t>
            </a:r>
          </a:p>
          <a:p>
            <a:pPr lvl="1"/>
            <a:r>
              <a:rPr lang="en-US" dirty="0" err="1" smtClean="0"/>
              <a:t>Proxying</a:t>
            </a:r>
            <a:r>
              <a:rPr lang="en-US" dirty="0" smtClean="0"/>
              <a:t> the phones</a:t>
            </a:r>
          </a:p>
          <a:p>
            <a:pPr lvl="1"/>
            <a:r>
              <a:rPr lang="en-US" dirty="0" err="1" smtClean="0"/>
              <a:t>Proxying</a:t>
            </a:r>
            <a:r>
              <a:rPr lang="en-US" dirty="0" smtClean="0"/>
              <a:t> the emulators/simulators</a:t>
            </a:r>
          </a:p>
          <a:p>
            <a:endParaRPr lang="en-US" dirty="0" smtClean="0"/>
          </a:p>
          <a:p>
            <a:r>
              <a:rPr lang="en-US" dirty="0" smtClean="0"/>
              <a:t>Reversing the Application Package</a:t>
            </a:r>
          </a:p>
          <a:p>
            <a:endParaRPr lang="en-US" dirty="0" smtClean="0"/>
          </a:p>
          <a:p>
            <a:r>
              <a:rPr lang="en-US" dirty="0" smtClean="0"/>
              <a:t>Platform Specific Issues</a:t>
            </a:r>
          </a:p>
          <a:p>
            <a:endParaRPr lang="en-US" dirty="0" smtClean="0"/>
          </a:p>
        </p:txBody>
      </p:sp>
    </p:spTree>
  </p:cSld>
  <p:clrMapOvr>
    <a:masterClrMapping/>
  </p:clrMapOvr>
  <p:transition advTm="55061"/>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Mobile Application Code Review</a:t>
            </a:r>
          </a:p>
        </p:txBody>
      </p:sp>
      <p:sp>
        <p:nvSpPr>
          <p:cNvPr id="11267" name="Content Placeholder 2"/>
          <p:cNvSpPr>
            <a:spLocks noGrp="1"/>
          </p:cNvSpPr>
          <p:nvPr>
            <p:ph idx="1"/>
          </p:nvPr>
        </p:nvSpPr>
        <p:spPr/>
        <p:txBody>
          <a:bodyPr/>
          <a:lstStyle/>
          <a:p>
            <a:r>
              <a:rPr lang="en-US" dirty="0" smtClean="0"/>
              <a:t>Review the source code of the mobile application to discover the flaws</a:t>
            </a:r>
          </a:p>
          <a:p>
            <a:pPr lvl="1"/>
            <a:r>
              <a:rPr lang="en-US" dirty="0" smtClean="0"/>
              <a:t>Originate because of the bad app coding</a:t>
            </a:r>
          </a:p>
          <a:p>
            <a:pPr lvl="1"/>
            <a:r>
              <a:rPr lang="en-US" dirty="0" smtClean="0"/>
              <a:t>App = client side app</a:t>
            </a:r>
          </a:p>
          <a:p>
            <a:pPr lvl="1"/>
            <a:endParaRPr lang="en-US" dirty="0" smtClean="0"/>
          </a:p>
          <a:p>
            <a:r>
              <a:rPr lang="en-US" dirty="0" smtClean="0"/>
              <a:t>Review Android app (.</a:t>
            </a:r>
            <a:r>
              <a:rPr lang="en-US" dirty="0" err="1" smtClean="0"/>
              <a:t>apk</a:t>
            </a:r>
            <a:r>
              <a:rPr lang="en-US" dirty="0" smtClean="0"/>
              <a:t>), </a:t>
            </a:r>
            <a:r>
              <a:rPr lang="en-US" dirty="0" err="1" smtClean="0"/>
              <a:t>iOS</a:t>
            </a:r>
            <a:r>
              <a:rPr lang="en-US" dirty="0" smtClean="0"/>
              <a:t> application &amp; other mobile apps</a:t>
            </a:r>
          </a:p>
          <a:p>
            <a:endParaRPr lang="en-US" dirty="0" smtClean="0"/>
          </a:p>
        </p:txBody>
      </p:sp>
    </p:spTree>
  </p:cSld>
  <p:clrMapOvr>
    <a:masterClrMapping/>
  </p:clrMapOvr>
  <p:transition advTm="55528"/>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40.6"/>
</p:tagLst>
</file>

<file path=ppt/tags/tag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9.7|28"/>
</p:tagLst>
</file>

<file path=ppt/tags/tag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3.6|33.3"/>
</p:tagLst>
</file>

<file path=ppt/tags/tag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29.9"/>
</p:tagLst>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Droid Sans Fallback"/>
        <a:cs typeface="Droid Sans Fallback"/>
      </a:majorFont>
      <a:minorFont>
        <a:latin typeface="Tahoma"/>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Droid Sans Fallback"/>
        <a:cs typeface="Droid Sans Fallback"/>
      </a:majorFont>
      <a:minorFont>
        <a:latin typeface="Tahoma"/>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3686</TotalTime>
  <Words>2328</Words>
  <PresentationFormat>On-screen Show (4:3)</PresentationFormat>
  <Paragraphs>366</Paragraphs>
  <Slides>39</Slides>
  <Notes>28</Notes>
  <HiddenSlides>0</HiddenSlides>
  <MMClips>0</MMClips>
  <ScaleCrop>false</ScaleCrop>
  <HeadingPairs>
    <vt:vector size="4" baseType="variant">
      <vt:variant>
        <vt:lpstr>Design Template</vt:lpstr>
      </vt:variant>
      <vt:variant>
        <vt:i4>2</vt:i4>
      </vt:variant>
      <vt:variant>
        <vt:lpstr>Slide Titles</vt:lpstr>
      </vt:variant>
      <vt:variant>
        <vt:i4>39</vt:i4>
      </vt:variant>
    </vt:vector>
  </HeadingPairs>
  <TitlesOfParts>
    <vt:vector size="41" baseType="lpstr">
      <vt:lpstr>Office Theme</vt:lpstr>
      <vt:lpstr>1_Office Theme</vt:lpstr>
      <vt:lpstr>Advanced Mobile Application Code Review Techniques</vt:lpstr>
      <vt:lpstr>Agenda</vt:lpstr>
      <vt:lpstr> Mobile Market Trends </vt:lpstr>
      <vt:lpstr>Mobile Operating Systems</vt:lpstr>
      <vt:lpstr>Mobile Threat Model</vt:lpstr>
      <vt:lpstr>Mobile Security</vt:lpstr>
      <vt:lpstr>Challenges in Mobile Security</vt:lpstr>
      <vt:lpstr>Mobile Security- Grey Box</vt:lpstr>
      <vt:lpstr>Mobile Application Code Review</vt:lpstr>
      <vt:lpstr> Benefits of Mobile Application Code Reviews </vt:lpstr>
      <vt:lpstr>Android Insecurities</vt:lpstr>
      <vt:lpstr>1. Local Data storage flaws</vt:lpstr>
      <vt:lpstr>Local Data storage flaws</vt:lpstr>
      <vt:lpstr>2. Malwares</vt:lpstr>
      <vt:lpstr>Malwares</vt:lpstr>
      <vt:lpstr>3. Weak encoding/encryption</vt:lpstr>
      <vt:lpstr>4. Insecure Logging</vt:lpstr>
      <vt:lpstr>5. Identity Decloaking</vt:lpstr>
      <vt:lpstr>6. Tapjacking</vt:lpstr>
      <vt:lpstr>iOS Insecurities</vt:lpstr>
      <vt:lpstr> 1. Insecure URLScheme </vt:lpstr>
      <vt:lpstr>Discovering exposed URLSchemes</vt:lpstr>
      <vt:lpstr>2. Insecure UIWebView Implementation</vt:lpstr>
      <vt:lpstr>Insecure UIWebView Implementation</vt:lpstr>
      <vt:lpstr>3. iOSBackgrounding</vt:lpstr>
      <vt:lpstr>iOS Backgrounding</vt:lpstr>
      <vt:lpstr>4. Buffer Overflows</vt:lpstr>
      <vt:lpstr>5. Insecure Network Connections</vt:lpstr>
      <vt:lpstr>Advanced Mobile Code Reviews</vt:lpstr>
      <vt:lpstr>Android Testing – The Logic</vt:lpstr>
      <vt:lpstr>Android Testing – The Logic</vt:lpstr>
      <vt:lpstr>Slide 32</vt:lpstr>
      <vt:lpstr>Handy tricks for Mobile Code Reviews</vt:lpstr>
      <vt:lpstr>Results: Insecure Banking Application</vt:lpstr>
      <vt:lpstr>Results: Insecure Banking Application</vt:lpstr>
      <vt:lpstr>iOS Testing – The Logic</vt:lpstr>
      <vt:lpstr>iOS Testing – The Logic</vt:lpstr>
      <vt:lpstr>iOS Testing – The Logic</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Mobile Application Code Review Techniques</dc:title>
  <dc:subject>Advanced Mobile Application Code Review Techniques</dc:subject>
  <dc:creator>Dinesh Shetty</dc:creator>
  <cp:keywords>Advanced Mobile Application Code Review Techniques</cp:keywords>
  <dc:description>https://www.owasp.org/</dc:description>
  <cp:lastModifiedBy>Amar</cp:lastModifiedBy>
  <cp:revision>157</cp:revision>
  <cp:lastPrinted>1601-01-01T00:00:00Z</cp:lastPrinted>
  <dcterms:created xsi:type="dcterms:W3CDTF">2012-04-16T09:41:17Z</dcterms:created>
  <dcterms:modified xsi:type="dcterms:W3CDTF">2012-04-16T09:54:11Z</dcterms:modified>
</cp:coreProperties>
</file>