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648" r:id="rId5"/>
    <p:sldMasterId id="2147483685" r:id="rId6"/>
    <p:sldMasterId id="2147483695" r:id="rId7"/>
  </p:sldMasterIdLst>
  <p:notesMasterIdLst>
    <p:notesMasterId r:id="rId22"/>
  </p:notesMasterIdLst>
  <p:handoutMasterIdLst>
    <p:handoutMasterId r:id="rId23"/>
  </p:handoutMasterIdLst>
  <p:sldIdLst>
    <p:sldId id="375" r:id="rId8"/>
    <p:sldId id="396" r:id="rId9"/>
    <p:sldId id="382" r:id="rId10"/>
    <p:sldId id="395" r:id="rId11"/>
    <p:sldId id="393" r:id="rId12"/>
    <p:sldId id="383" r:id="rId13"/>
    <p:sldId id="384" r:id="rId14"/>
    <p:sldId id="387" r:id="rId15"/>
    <p:sldId id="389" r:id="rId16"/>
    <p:sldId id="394" r:id="rId17"/>
    <p:sldId id="400" r:id="rId18"/>
    <p:sldId id="401" r:id="rId19"/>
    <p:sldId id="397" r:id="rId20"/>
    <p:sldId id="399" r:id="rId21"/>
  </p:sldIdLst>
  <p:sldSz cx="9144000" cy="6858000" type="screen4x3"/>
  <p:notesSz cx="9236075"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207">
          <p15:clr>
            <a:srgbClr val="A4A3A4"/>
          </p15:clr>
        </p15:guide>
        <p15:guide id="2" pos="3372">
          <p15:clr>
            <a:srgbClr val="A4A3A4"/>
          </p15:clr>
        </p15:guide>
      </p15:sldGuideLst>
    </p:ext>
    <p:ext uri="{2D200454-40CA-4A62-9FC3-DE9A4176ACB9}">
      <p15:notesGuideLst xmlns:p15="http://schemas.microsoft.com/office/powerpoint/2012/main" xmlns="">
        <p15:guide id="1" orient="horz" pos="2208">
          <p15:clr>
            <a:srgbClr val="A4A3A4"/>
          </p15:clr>
        </p15:guide>
        <p15:guide id="2" pos="29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Griffith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00FF"/>
    <a:srgbClr val="A31984"/>
    <a:srgbClr val="B00000"/>
    <a:srgbClr val="7F7F7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45" autoAdjust="0"/>
    <p:restoredTop sz="94790" autoAdjust="0"/>
  </p:normalViewPr>
  <p:slideViewPr>
    <p:cSldViewPr snapToGrid="0" snapToObjects="1">
      <p:cViewPr varScale="1">
        <p:scale>
          <a:sx n="114" d="100"/>
          <a:sy n="114" d="100"/>
        </p:scale>
        <p:origin x="-1536" y="-108"/>
      </p:cViewPr>
      <p:guideLst>
        <p:guide orient="horz" pos="2207"/>
        <p:guide pos="337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7" d="100"/>
          <a:sy n="67" d="100"/>
        </p:scale>
        <p:origin x="-3228" y="-96"/>
      </p:cViewPr>
      <p:guideLst>
        <p:guide orient="horz" pos="2208"/>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1"/>
            <a:ext cx="4002299" cy="3507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26627" name="Rectangle 3"/>
          <p:cNvSpPr>
            <a:spLocks noGrp="1" noChangeArrowheads="1"/>
          </p:cNvSpPr>
          <p:nvPr>
            <p:ph type="dt" sz="quarter" idx="1"/>
          </p:nvPr>
        </p:nvSpPr>
        <p:spPr bwMode="auto">
          <a:xfrm>
            <a:off x="5231639" y="1"/>
            <a:ext cx="4002299" cy="3507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A8E6ED9A-3674-48F2-BA48-B8EE254CCDC1}" type="datetimeFigureOut">
              <a:rPr lang="en-US"/>
              <a:pPr>
                <a:defRPr/>
              </a:pPr>
              <a:t>11/9/2018</a:t>
            </a:fld>
            <a:endParaRPr lang="en-US" dirty="0"/>
          </a:p>
        </p:txBody>
      </p:sp>
      <p:sp>
        <p:nvSpPr>
          <p:cNvPr id="26628" name="Rectangle 4"/>
          <p:cNvSpPr>
            <a:spLocks noGrp="1" noChangeArrowheads="1"/>
          </p:cNvSpPr>
          <p:nvPr>
            <p:ph type="ftr" sz="quarter" idx="2"/>
          </p:nvPr>
        </p:nvSpPr>
        <p:spPr bwMode="auto">
          <a:xfrm>
            <a:off x="0" y="6658443"/>
            <a:ext cx="4002299" cy="35076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26629" name="Rectangle 5"/>
          <p:cNvSpPr>
            <a:spLocks noGrp="1" noChangeArrowheads="1"/>
          </p:cNvSpPr>
          <p:nvPr>
            <p:ph type="sldNum" sz="quarter" idx="3"/>
          </p:nvPr>
        </p:nvSpPr>
        <p:spPr bwMode="auto">
          <a:xfrm>
            <a:off x="5231639" y="6658443"/>
            <a:ext cx="4002299" cy="35076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7570E6E-70C6-435B-AA9C-A70BBC8314AF}" type="slidenum">
              <a:rPr lang="en-US"/>
              <a:pPr>
                <a:defRPr/>
              </a:pPr>
              <a:t>‹#›</a:t>
            </a:fld>
            <a:endParaRPr lang="en-US" dirty="0"/>
          </a:p>
        </p:txBody>
      </p:sp>
    </p:spTree>
    <p:extLst>
      <p:ext uri="{BB962C8B-B14F-4D97-AF65-F5344CB8AC3E}">
        <p14:creationId xmlns:p14="http://schemas.microsoft.com/office/powerpoint/2010/main" val="104155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076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5231639" y="1"/>
            <a:ext cx="4002299" cy="35076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091C68-E720-4C91-8FF6-E71D7E026F09}" type="datetimeFigureOut">
              <a:rPr lang="en-US"/>
              <a:pPr>
                <a:defRPr/>
              </a:pPr>
              <a:t>11/9/2018</a:t>
            </a:fld>
            <a:endParaRPr lang="en-US" dirty="0"/>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23608" y="3330419"/>
            <a:ext cx="7388860" cy="31544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3363" lvl="0" indent="-233363">
              <a:spcBef>
                <a:spcPct val="0"/>
              </a:spcBef>
              <a:spcAft>
                <a:spcPts val="400"/>
              </a:spcAft>
              <a:buFont typeface="Arial" charset="0"/>
              <a:buChar char="•"/>
            </a:pPr>
            <a:r>
              <a:rPr lang="en-US" noProof="0" dirty="0" smtClean="0"/>
              <a:t>Click to edit Master text styles</a:t>
            </a:r>
          </a:p>
          <a:p>
            <a:pPr lvl="1" indent="-223838">
              <a:spcBef>
                <a:spcPct val="0"/>
              </a:spcBef>
              <a:spcAft>
                <a:spcPts val="600"/>
              </a:spcAft>
              <a:buFont typeface="Arial" charset="0"/>
              <a:buChar char="–"/>
            </a:pPr>
            <a:r>
              <a:rPr lang="en-US" noProof="0" dirty="0" smtClean="0"/>
              <a:t>Second level</a:t>
            </a:r>
          </a:p>
          <a:p>
            <a:pPr marL="627063" lvl="2" indent="-169863">
              <a:spcBef>
                <a:spcPct val="0"/>
              </a:spcBef>
              <a:spcAft>
                <a:spcPts val="400"/>
              </a:spcAft>
              <a:buFont typeface="Arial" charset="0"/>
              <a:buChar char="•"/>
            </a:pPr>
            <a:r>
              <a:rPr lang="en-US" noProof="0" dirty="0" smtClean="0"/>
              <a:t>Third level</a:t>
            </a:r>
          </a:p>
          <a:p>
            <a:pPr marL="796925" lvl="3" indent="-169863">
              <a:spcBef>
                <a:spcPct val="0"/>
              </a:spcBef>
              <a:spcAft>
                <a:spcPts val="400"/>
              </a:spcAft>
              <a:buFont typeface="Arial" charset="0"/>
              <a:buChar char="–"/>
            </a:pPr>
            <a:r>
              <a:rPr lang="en-US" noProof="0" dirty="0" smtClean="0"/>
              <a:t>Fourth level</a:t>
            </a:r>
          </a:p>
          <a:p>
            <a:pPr marL="966788" lvl="4" indent="-169863">
              <a:spcBef>
                <a:spcPct val="0"/>
              </a:spcBef>
              <a:spcAft>
                <a:spcPts val="400"/>
              </a:spcAft>
              <a:buFont typeface="Arial" charset="0"/>
              <a:buChar char="»"/>
            </a:pPr>
            <a:r>
              <a:rPr lang="en-US" noProof="0" dirty="0" smtClean="0"/>
              <a:t>Fifth level</a:t>
            </a:r>
            <a:endParaRPr lang="en-US" noProof="0" dirty="0"/>
          </a:p>
        </p:txBody>
      </p:sp>
      <p:sp>
        <p:nvSpPr>
          <p:cNvPr id="6" name="Footer Placeholder 5"/>
          <p:cNvSpPr>
            <a:spLocks noGrp="1"/>
          </p:cNvSpPr>
          <p:nvPr>
            <p:ph type="ftr" sz="quarter" idx="4"/>
          </p:nvPr>
        </p:nvSpPr>
        <p:spPr>
          <a:xfrm>
            <a:off x="0" y="6658443"/>
            <a:ext cx="4002299" cy="35076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5231639" y="6658443"/>
            <a:ext cx="4002299" cy="35076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865609A-F36D-42F9-B708-7A9D991E589B}" type="slidenum">
              <a:rPr lang="en-US"/>
              <a:pPr>
                <a:defRPr/>
              </a:pPr>
              <a:t>‹#›</a:t>
            </a:fld>
            <a:endParaRPr lang="en-US" dirty="0"/>
          </a:p>
        </p:txBody>
      </p:sp>
    </p:spTree>
    <p:extLst>
      <p:ext uri="{BB962C8B-B14F-4D97-AF65-F5344CB8AC3E}">
        <p14:creationId xmlns:p14="http://schemas.microsoft.com/office/powerpoint/2010/main" val="2269094675"/>
      </p:ext>
    </p:extLst>
  </p:cSld>
  <p:clrMap bg1="lt1" tx1="dk1" bg2="lt2" tx2="dk2" accent1="accent1" accent2="accent2" accent3="accent3" accent4="accent4" accent5="accent5" accent6="accent6" hlink="hlink" folHlink="folHlink"/>
  <p:notesStyle>
    <a:lvl1pPr marL="114300" indent="-114300" algn="l" rtl="0" eaLnBrk="0" fontAlgn="base" hangingPunct="0">
      <a:spcBef>
        <a:spcPct val="30000"/>
      </a:spcBef>
      <a:spcAft>
        <a:spcPts val="400"/>
      </a:spcAft>
      <a:tabLst/>
      <a:defRPr lang="en-US" sz="1200" b="0" kern="1200" noProof="0" dirty="0" smtClean="0">
        <a:solidFill>
          <a:schemeClr val="tx1"/>
        </a:solidFill>
        <a:latin typeface="Arial" pitchFamily="34" charset="0"/>
        <a:ea typeface="+mn-ea"/>
        <a:cs typeface="Arial" pitchFamily="34" charset="0"/>
      </a:defRPr>
    </a:lvl1pPr>
    <a:lvl2pPr marL="457200" algn="l" rtl="0" eaLnBrk="0" fontAlgn="base" hangingPunct="0">
      <a:spcBef>
        <a:spcPct val="30000"/>
      </a:spcBef>
      <a:spcAft>
        <a:spcPts val="400"/>
      </a:spcAft>
      <a:defRPr lang="en-US" sz="1200" b="0" kern="1200" noProof="0" dirty="0" smtClean="0">
        <a:solidFill>
          <a:schemeClr val="tx1"/>
        </a:solidFill>
        <a:latin typeface="Arial" pitchFamily="34" charset="0"/>
        <a:ea typeface="+mn-ea"/>
        <a:cs typeface="Arial" pitchFamily="34" charset="0"/>
      </a:defRPr>
    </a:lvl2pPr>
    <a:lvl3pPr marL="914400" algn="l" rtl="0" eaLnBrk="0" fontAlgn="base" hangingPunct="0">
      <a:spcBef>
        <a:spcPct val="30000"/>
      </a:spcBef>
      <a:spcAft>
        <a:spcPts val="400"/>
      </a:spcAft>
      <a:defRPr lang="en-US" sz="1200" b="0" kern="1200" noProof="0" dirty="0" smtClean="0">
        <a:solidFill>
          <a:schemeClr val="tx1"/>
        </a:solidFill>
        <a:latin typeface="Arial" pitchFamily="34" charset="0"/>
        <a:ea typeface="+mn-ea"/>
        <a:cs typeface="Arial" pitchFamily="34" charset="0"/>
      </a:defRPr>
    </a:lvl3pPr>
    <a:lvl4pPr marL="1371600" algn="l" rtl="0" eaLnBrk="0" fontAlgn="base" hangingPunct="0">
      <a:spcBef>
        <a:spcPct val="30000"/>
      </a:spcBef>
      <a:spcAft>
        <a:spcPts val="400"/>
      </a:spcAft>
      <a:defRPr lang="en-US" sz="1200" b="0" kern="1200" noProof="0" dirty="0" smtClean="0">
        <a:solidFill>
          <a:schemeClr val="tx1"/>
        </a:solidFill>
        <a:latin typeface="Arial" pitchFamily="34" charset="0"/>
        <a:ea typeface="+mn-ea"/>
        <a:cs typeface="Arial" pitchFamily="34" charset="0"/>
      </a:defRPr>
    </a:lvl4pPr>
    <a:lvl5pPr marL="1828800" algn="l" rtl="0" eaLnBrk="0" fontAlgn="base" hangingPunct="0">
      <a:spcBef>
        <a:spcPct val="30000"/>
      </a:spcBef>
      <a:spcAft>
        <a:spcPts val="400"/>
      </a:spcAft>
      <a:defRPr lang="en-US" sz="1200" b="0" kern="1200" noProof="0" dirty="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228600" y="6675438"/>
            <a:ext cx="8093075" cy="182562"/>
          </a:xfrm>
          <a:prstGeom prst="rect">
            <a:avLst/>
          </a:prstGeom>
          <a:noFill/>
        </p:spPr>
        <p:txBody>
          <a:bodyPr wrap="none" lIns="0" tIns="0" rIns="0" bIns="0"/>
          <a:lstStyle/>
          <a:p>
            <a:pPr algn="l" fontAlgn="auto">
              <a:spcBef>
                <a:spcPts val="0"/>
              </a:spcBef>
              <a:spcAft>
                <a:spcPts val="0"/>
              </a:spcAft>
              <a:defRPr/>
            </a:pPr>
            <a:r>
              <a:rPr lang="en-US" sz="650" kern="1200" spc="0" baseline="0" dirty="0" smtClean="0">
                <a:solidFill>
                  <a:schemeClr val="tx1"/>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800" kern="1200" spc="0" baseline="0" dirty="0">
              <a:solidFill>
                <a:schemeClr val="tx1"/>
              </a:solidFill>
              <a:latin typeface="Arial" charset="0"/>
              <a:ea typeface="+mn-ea"/>
              <a:cs typeface="+mn-cs"/>
            </a:endParaRPr>
          </a:p>
        </p:txBody>
      </p:sp>
      <p:sp>
        <p:nvSpPr>
          <p:cNvPr id="2" name="Title 1"/>
          <p:cNvSpPr>
            <a:spLocks noGrp="1"/>
          </p:cNvSpPr>
          <p:nvPr>
            <p:ph type="ctrTitle"/>
          </p:nvPr>
        </p:nvSpPr>
        <p:spPr>
          <a:xfrm>
            <a:off x="228600" y="2956560"/>
            <a:ext cx="5124450" cy="934720"/>
          </a:xfrm>
        </p:spPr>
        <p:txBody>
          <a:bodyPr/>
          <a:lstStyle>
            <a:lvl1pPr algn="l">
              <a:defRPr sz="2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4399280"/>
            <a:ext cx="5044440" cy="914400"/>
          </a:xfrm>
        </p:spPr>
        <p:txBody>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TextBox 10"/>
          <p:cNvSpPr txBox="1"/>
          <p:nvPr userDrawn="1"/>
        </p:nvSpPr>
        <p:spPr>
          <a:xfrm>
            <a:off x="228599" y="6452156"/>
            <a:ext cx="914400" cy="182562"/>
          </a:xfrm>
          <a:prstGeom prst="rect">
            <a:avLst/>
          </a:prstGeom>
          <a:noFill/>
        </p:spPr>
        <p:txBody>
          <a:bodyPr wrap="none" lIns="0" tIns="0" rIns="0" bIns="0"/>
          <a:lstStyle/>
          <a:p>
            <a:pPr algn="l" fontAlgn="auto">
              <a:spcBef>
                <a:spcPts val="0"/>
              </a:spcBef>
              <a:spcAft>
                <a:spcPts val="0"/>
              </a:spcAft>
              <a:defRPr/>
            </a:pPr>
            <a:r>
              <a:rPr lang="en-US" sz="650" kern="1200" spc="0" baseline="0" dirty="0" smtClean="0">
                <a:solidFill>
                  <a:schemeClr val="tx1"/>
                </a:solidFill>
                <a:latin typeface="Arial" charset="0"/>
                <a:ea typeface="+mn-ea"/>
                <a:cs typeface="+mn-cs"/>
              </a:rPr>
              <a:t>PID#</a:t>
            </a:r>
            <a:endParaRPr lang="en-US" sz="800" kern="1200" spc="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405243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Cover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947829"/>
            <a:ext cx="7117443" cy="942000"/>
          </a:xfrm>
        </p:spPr>
        <p:txBody>
          <a:bodyPr/>
          <a:lstStyle>
            <a:lvl1pPr algn="l">
              <a:defRPr sz="2400"/>
            </a:lvl1pPr>
          </a:lstStyle>
          <a:p>
            <a:r>
              <a:rPr lang="en-US" dirty="0" smtClean="0"/>
              <a:t>Click to edit Master title style</a:t>
            </a:r>
            <a:endParaRPr lang="en-US" dirty="0"/>
          </a:p>
        </p:txBody>
      </p:sp>
      <p:sp>
        <p:nvSpPr>
          <p:cNvPr id="3" name="TextBox 2"/>
          <p:cNvSpPr txBox="1"/>
          <p:nvPr userDrawn="1"/>
        </p:nvSpPr>
        <p:spPr>
          <a:xfrm>
            <a:off x="228600" y="6675438"/>
            <a:ext cx="8093075" cy="182562"/>
          </a:xfrm>
          <a:prstGeom prst="rect">
            <a:avLst/>
          </a:prstGeom>
          <a:noFill/>
        </p:spPr>
        <p:txBody>
          <a:bodyPr wrap="none" lIns="0" tIns="0" rIns="0" bIns="0"/>
          <a:lstStyle/>
          <a:p>
            <a:pPr algn="l" fontAlgn="auto">
              <a:spcBef>
                <a:spcPts val="0"/>
              </a:spcBef>
              <a:spcAft>
                <a:spcPts val="0"/>
              </a:spcAft>
              <a:defRPr/>
            </a:pPr>
            <a:r>
              <a:rPr lang="en-US" sz="650" spc="0" baseline="0" dirty="0" smtClean="0">
                <a:latin typeface="+mn-lt"/>
              </a:rPr>
              <a:t>Confidential and proprietary materials for authorized Verizon personnel and outside agencies only. Use, disclosure or distribution of this material is not permitted to any unauthorized persons or third parties except by written agreement.</a:t>
            </a:r>
            <a:endParaRPr lang="en-US" spc="0" baseline="0" dirty="0">
              <a:latin typeface="+mn-lt"/>
            </a:endParaRPr>
          </a:p>
        </p:txBody>
      </p:sp>
      <p:sp>
        <p:nvSpPr>
          <p:cNvPr id="4" name="TextBox 3"/>
          <p:cNvSpPr txBox="1"/>
          <p:nvPr userDrawn="1"/>
        </p:nvSpPr>
        <p:spPr>
          <a:xfrm>
            <a:off x="8650288" y="6675438"/>
            <a:ext cx="274637" cy="182562"/>
          </a:xfrm>
          <a:prstGeom prst="rect">
            <a:avLst/>
          </a:prstGeom>
          <a:noFill/>
        </p:spPr>
        <p:txBody>
          <a:bodyPr wrap="none" lIns="0" tIns="0" rIns="0" bIns="0"/>
          <a:lstStyle/>
          <a:p>
            <a:pPr algn="r" fontAlgn="auto">
              <a:spcBef>
                <a:spcPts val="0"/>
              </a:spcBef>
              <a:spcAft>
                <a:spcPts val="0"/>
              </a:spcAft>
              <a:defRPr/>
            </a:pPr>
            <a:fld id="{29562520-176D-42A7-B13D-106F8AF044D0}" type="slidenum">
              <a:rPr lang="en-US" sz="650">
                <a:latin typeface="+mn-lt"/>
              </a:rPr>
              <a:pPr algn="r" fontAlgn="auto">
                <a:spcBef>
                  <a:spcPts val="0"/>
                </a:spcBef>
                <a:spcAft>
                  <a:spcPts val="0"/>
                </a:spcAft>
                <a:defRPr/>
              </a:pPr>
              <a:t>‹#›</a:t>
            </a:fld>
            <a:endParaRPr lang="en-US" sz="650" dirty="0">
              <a:latin typeface="+mn-lt"/>
            </a:endParaRPr>
          </a:p>
        </p:txBody>
      </p:sp>
    </p:spTree>
    <p:extLst>
      <p:ext uri="{BB962C8B-B14F-4D97-AF65-F5344CB8AC3E}">
        <p14:creationId xmlns:p14="http://schemas.microsoft.com/office/powerpoint/2010/main" val="7144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over Slide: Option #1">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Layout: Option #2">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8315" y="2049144"/>
            <a:ext cx="7988359" cy="886299"/>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968375" y="2938145"/>
            <a:ext cx="7988299" cy="806450"/>
          </a:xfrm>
        </p:spPr>
        <p:txBody>
          <a:bodyPr anchor="t"/>
          <a:lstStyle>
            <a:lvl1pPr marL="0" indent="0">
              <a:buNone/>
              <a:defRPr sz="36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968375" y="4452047"/>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21945" y="6448518"/>
            <a:ext cx="3144837" cy="186598"/>
          </a:xfrm>
        </p:spPr>
        <p:txBody>
          <a:bodyPr/>
          <a:lstStyle>
            <a:lvl1pPr marL="0" indent="0">
              <a:buNone/>
              <a:defRPr sz="10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
        <p:nvSpPr>
          <p:cNvPr id="9" name="TextBox 8"/>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3464342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Cover">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sp>
        <p:nvSpPr>
          <p:cNvPr id="20" name="TextBox 19"/>
          <p:cNvSpPr txBox="1"/>
          <p:nvPr/>
        </p:nvSpPr>
        <p:spPr>
          <a:xfrm>
            <a:off x="323675"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285552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478513"/>
            <a:ext cx="8532981" cy="503500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0" y="210666"/>
            <a:ext cx="7264839" cy="887884"/>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11" y="209079"/>
            <a:ext cx="7262545" cy="887884"/>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26848" y="1478513"/>
            <a:ext cx="401655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478513"/>
            <a:ext cx="405544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35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09" y="212724"/>
            <a:ext cx="7264839" cy="886299"/>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32882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ody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28600" y="1295400"/>
            <a:ext cx="8686800" cy="520065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9616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ver Slide: Option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ver Layout: Option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8315" y="2049144"/>
            <a:ext cx="7988359" cy="886299"/>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968375" y="2938145"/>
            <a:ext cx="7988299" cy="806450"/>
          </a:xfrm>
        </p:spPr>
        <p:txBody>
          <a:bodyPr anchor="t"/>
          <a:lstStyle>
            <a:lvl1pPr marL="0" indent="0">
              <a:buNone/>
              <a:defRPr sz="36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968375" y="4452047"/>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21945" y="6448518"/>
            <a:ext cx="3144837" cy="186598"/>
          </a:xfrm>
        </p:spPr>
        <p:txBody>
          <a:bodyPr/>
          <a:lstStyle>
            <a:lvl1pPr marL="0" indent="0">
              <a:buNone/>
              <a:defRPr sz="10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
        <p:nvSpPr>
          <p:cNvPr id="9" name="TextBox 8"/>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346434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dy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28600" y="1295400"/>
            <a:ext cx="8686800" cy="520065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9616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Cov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sp>
        <p:nvSpPr>
          <p:cNvPr id="20" name="TextBox 19"/>
          <p:cNvSpPr txBox="1"/>
          <p:nvPr/>
        </p:nvSpPr>
        <p:spPr>
          <a:xfrm>
            <a:off x="323675"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2855526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478513"/>
            <a:ext cx="8532981" cy="503500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0" y="210666"/>
            <a:ext cx="7264839" cy="887884"/>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11" y="209079"/>
            <a:ext cx="7262545" cy="887884"/>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26848" y="1478513"/>
            <a:ext cx="401655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478513"/>
            <a:ext cx="405544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35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09" y="212724"/>
            <a:ext cx="7264839" cy="886299"/>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328820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933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Divider Cover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947829"/>
            <a:ext cx="7117443" cy="942000"/>
          </a:xfrm>
        </p:spPr>
        <p:txBody>
          <a:bodyPr/>
          <a:lstStyle>
            <a:lvl1pPr algn="l">
              <a:defRPr sz="2400"/>
            </a:lvl1pPr>
          </a:lstStyle>
          <a:p>
            <a:r>
              <a:rPr lang="en-US" smtClean="0"/>
              <a:t>Click to edit Master title style</a:t>
            </a:r>
            <a:endParaRPr lang="en-US" dirty="0"/>
          </a:p>
        </p:txBody>
      </p:sp>
      <p:sp>
        <p:nvSpPr>
          <p:cNvPr id="3" name="TextBox 2"/>
          <p:cNvSpPr txBox="1"/>
          <p:nvPr userDrawn="1"/>
        </p:nvSpPr>
        <p:spPr>
          <a:xfrm>
            <a:off x="228600" y="6675438"/>
            <a:ext cx="8093075" cy="182562"/>
          </a:xfrm>
          <a:prstGeom prst="rect">
            <a:avLst/>
          </a:prstGeom>
          <a:noFill/>
        </p:spPr>
        <p:txBody>
          <a:bodyPr wrap="none" lIns="0" tIns="0" rIns="0" bIns="0"/>
          <a:lstStyle/>
          <a:p>
            <a:pPr algn="l" fontAlgn="auto">
              <a:spcBef>
                <a:spcPts val="0"/>
              </a:spcBef>
              <a:spcAft>
                <a:spcPts val="0"/>
              </a:spcAft>
              <a:defRPr/>
            </a:pPr>
            <a:r>
              <a:rPr lang="en-US" sz="650" spc="0" baseline="0" dirty="0" smtClean="0">
                <a:latin typeface="+mn-lt"/>
              </a:rPr>
              <a:t>Confidential and proprietary materials for authorized Verizon personnel and outside agencies only. Use, disclosure or distribution of this material is not permitted to any unauthorized persons or third parties except by written agreement.</a:t>
            </a:r>
            <a:endParaRPr lang="en-US" spc="0" baseline="0" dirty="0">
              <a:latin typeface="+mn-lt"/>
            </a:endParaRPr>
          </a:p>
        </p:txBody>
      </p:sp>
      <p:sp>
        <p:nvSpPr>
          <p:cNvPr id="4" name="TextBox 3"/>
          <p:cNvSpPr txBox="1"/>
          <p:nvPr userDrawn="1"/>
        </p:nvSpPr>
        <p:spPr>
          <a:xfrm>
            <a:off x="8650288" y="6675438"/>
            <a:ext cx="274637" cy="182562"/>
          </a:xfrm>
          <a:prstGeom prst="rect">
            <a:avLst/>
          </a:prstGeom>
          <a:noFill/>
        </p:spPr>
        <p:txBody>
          <a:bodyPr wrap="none" lIns="0" tIns="0" rIns="0" bIns="0"/>
          <a:lstStyle/>
          <a:p>
            <a:pPr algn="r" fontAlgn="auto">
              <a:spcBef>
                <a:spcPts val="0"/>
              </a:spcBef>
              <a:spcAft>
                <a:spcPts val="0"/>
              </a:spcAft>
              <a:defRPr/>
            </a:pPr>
            <a:fld id="{29562520-176D-42A7-B13D-106F8AF044D0}" type="slidenum">
              <a:rPr lang="en-US" sz="650">
                <a:latin typeface="+mn-lt"/>
              </a:rPr>
              <a:pPr algn="r" fontAlgn="auto">
                <a:spcBef>
                  <a:spcPts val="0"/>
                </a:spcBef>
                <a:spcAft>
                  <a:spcPts val="0"/>
                </a:spcAft>
                <a:defRPr/>
              </a:pPr>
              <a:t>‹#›</a:t>
            </a:fld>
            <a:endParaRPr lang="en-US" sz="650" dirty="0">
              <a:latin typeface="+mn-lt"/>
            </a:endParaRPr>
          </a:p>
        </p:txBody>
      </p:sp>
    </p:spTree>
    <p:extLst>
      <p:ext uri="{BB962C8B-B14F-4D97-AF65-F5344CB8AC3E}">
        <p14:creationId xmlns:p14="http://schemas.microsoft.com/office/powerpoint/2010/main" val="1624803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ody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28600" y="1295400"/>
            <a:ext cx="8686800" cy="520065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961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ctr" anchorCtr="0" compatLnSpc="1">
            <a:prstTxWarp prst="textNoShape">
              <a:avLst/>
            </a:prstTxWarp>
          </a:bodyPr>
          <a:lstStyle>
            <a:lvl1pPr>
              <a:defRPr lang="en-US" sz="2400"/>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228600" y="1295400"/>
            <a:ext cx="4114800" cy="520065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1295400"/>
            <a:ext cx="4114799" cy="520065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296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93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Cover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947829"/>
            <a:ext cx="7117443" cy="942000"/>
          </a:xfrm>
        </p:spPr>
        <p:txBody>
          <a:bodyPr/>
          <a:lstStyle>
            <a:lvl1pPr algn="l">
              <a:defRPr sz="2400"/>
            </a:lvl1pPr>
          </a:lstStyle>
          <a:p>
            <a:r>
              <a:rPr lang="en-US" smtClean="0"/>
              <a:t>Click to edit Master title style</a:t>
            </a:r>
            <a:endParaRPr lang="en-US" dirty="0"/>
          </a:p>
        </p:txBody>
      </p:sp>
      <p:sp>
        <p:nvSpPr>
          <p:cNvPr id="3" name="TextBox 2"/>
          <p:cNvSpPr txBox="1"/>
          <p:nvPr userDrawn="1"/>
        </p:nvSpPr>
        <p:spPr>
          <a:xfrm>
            <a:off x="228600" y="6675438"/>
            <a:ext cx="8093075" cy="182562"/>
          </a:xfrm>
          <a:prstGeom prst="rect">
            <a:avLst/>
          </a:prstGeom>
          <a:noFill/>
        </p:spPr>
        <p:txBody>
          <a:bodyPr wrap="none" lIns="0" tIns="0" rIns="0" bIns="0"/>
          <a:lstStyle/>
          <a:p>
            <a:pPr algn="l" fontAlgn="auto">
              <a:spcBef>
                <a:spcPts val="0"/>
              </a:spcBef>
              <a:spcAft>
                <a:spcPts val="0"/>
              </a:spcAft>
              <a:defRPr/>
            </a:pPr>
            <a:r>
              <a:rPr lang="en-US" sz="650" spc="0" baseline="0" dirty="0" smtClean="0">
                <a:latin typeface="+mn-lt"/>
              </a:rPr>
              <a:t>Confidential and proprietary materials for authorized Verizon personnel and outside agencies only. Use, disclosure or distribution of this material is not permitted to any unauthorized persons or third parties except by written agreement.</a:t>
            </a:r>
            <a:endParaRPr lang="en-US" spc="0" baseline="0" dirty="0">
              <a:latin typeface="+mn-lt"/>
            </a:endParaRPr>
          </a:p>
        </p:txBody>
      </p:sp>
      <p:sp>
        <p:nvSpPr>
          <p:cNvPr id="4" name="TextBox 3"/>
          <p:cNvSpPr txBox="1"/>
          <p:nvPr userDrawn="1"/>
        </p:nvSpPr>
        <p:spPr>
          <a:xfrm>
            <a:off x="8650288" y="6675438"/>
            <a:ext cx="274637" cy="182562"/>
          </a:xfrm>
          <a:prstGeom prst="rect">
            <a:avLst/>
          </a:prstGeom>
          <a:noFill/>
        </p:spPr>
        <p:txBody>
          <a:bodyPr wrap="none" lIns="0" tIns="0" rIns="0" bIns="0"/>
          <a:lstStyle/>
          <a:p>
            <a:pPr algn="r" fontAlgn="auto">
              <a:spcBef>
                <a:spcPts val="0"/>
              </a:spcBef>
              <a:spcAft>
                <a:spcPts val="0"/>
              </a:spcAft>
              <a:defRPr/>
            </a:pPr>
            <a:fld id="{29562520-176D-42A7-B13D-106F8AF044D0}" type="slidenum">
              <a:rPr lang="en-US" sz="650">
                <a:latin typeface="+mn-lt"/>
              </a:rPr>
              <a:pPr algn="r" fontAlgn="auto">
                <a:spcBef>
                  <a:spcPts val="0"/>
                </a:spcBef>
                <a:spcAft>
                  <a:spcPts val="0"/>
                </a:spcAft>
                <a:defRPr/>
              </a:pPr>
              <a:t>‹#›</a:t>
            </a:fld>
            <a:endParaRPr lang="en-US" sz="650" dirty="0">
              <a:latin typeface="+mn-lt"/>
            </a:endParaRPr>
          </a:p>
        </p:txBody>
      </p:sp>
    </p:spTree>
    <p:extLst>
      <p:ext uri="{BB962C8B-B14F-4D97-AF65-F5344CB8AC3E}">
        <p14:creationId xmlns:p14="http://schemas.microsoft.com/office/powerpoint/2010/main" val="162480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Cover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228600" y="6675438"/>
            <a:ext cx="8093075" cy="182562"/>
          </a:xfrm>
          <a:prstGeom prst="rect">
            <a:avLst/>
          </a:prstGeom>
          <a:noFill/>
        </p:spPr>
        <p:txBody>
          <a:bodyPr wrap="none" lIns="0" tIns="0" rIns="0" bIns="0"/>
          <a:lstStyle/>
          <a:p>
            <a:pPr algn="l" fontAlgn="auto">
              <a:spcBef>
                <a:spcPts val="0"/>
              </a:spcBef>
              <a:spcAft>
                <a:spcPts val="0"/>
              </a:spcAft>
              <a:defRPr/>
            </a:pPr>
            <a:r>
              <a:rPr lang="en-US" sz="650" kern="1200" spc="0" baseline="0" dirty="0" smtClean="0">
                <a:solidFill>
                  <a:schemeClr val="tx1"/>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800" kern="1200" spc="0" baseline="0" dirty="0">
              <a:solidFill>
                <a:schemeClr val="tx1"/>
              </a:solidFill>
              <a:latin typeface="Arial" charset="0"/>
              <a:ea typeface="+mn-ea"/>
              <a:cs typeface="+mn-cs"/>
            </a:endParaRPr>
          </a:p>
        </p:txBody>
      </p:sp>
      <p:sp>
        <p:nvSpPr>
          <p:cNvPr id="2" name="Title 1"/>
          <p:cNvSpPr>
            <a:spLocks noGrp="1"/>
          </p:cNvSpPr>
          <p:nvPr>
            <p:ph type="ctrTitle"/>
          </p:nvPr>
        </p:nvSpPr>
        <p:spPr>
          <a:xfrm>
            <a:off x="228600" y="2956560"/>
            <a:ext cx="5124450" cy="934720"/>
          </a:xfrm>
        </p:spPr>
        <p:txBody>
          <a:bodyPr/>
          <a:lstStyle>
            <a:lvl1pPr algn="l">
              <a:defRPr sz="24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8600" y="4399280"/>
            <a:ext cx="5044440" cy="914400"/>
          </a:xfrm>
        </p:spPr>
        <p:txBody>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Box 10"/>
          <p:cNvSpPr txBox="1"/>
          <p:nvPr userDrawn="1"/>
        </p:nvSpPr>
        <p:spPr>
          <a:xfrm>
            <a:off x="228599" y="6452156"/>
            <a:ext cx="914400" cy="182562"/>
          </a:xfrm>
          <a:prstGeom prst="rect">
            <a:avLst/>
          </a:prstGeom>
          <a:noFill/>
        </p:spPr>
        <p:txBody>
          <a:bodyPr wrap="none" lIns="0" tIns="0" rIns="0" bIns="0"/>
          <a:lstStyle/>
          <a:p>
            <a:pPr algn="l" fontAlgn="auto">
              <a:spcBef>
                <a:spcPts val="0"/>
              </a:spcBef>
              <a:spcAft>
                <a:spcPts val="0"/>
              </a:spcAft>
              <a:defRPr/>
            </a:pPr>
            <a:r>
              <a:rPr lang="en-US" sz="650" kern="1200" spc="0" baseline="0" dirty="0" smtClean="0">
                <a:solidFill>
                  <a:schemeClr val="tx1"/>
                </a:solidFill>
                <a:latin typeface="Arial" charset="0"/>
                <a:ea typeface="+mn-ea"/>
                <a:cs typeface="+mn-cs"/>
              </a:rPr>
              <a:t>PID#</a:t>
            </a:r>
            <a:endParaRPr lang="en-US" sz="800" kern="1200" spc="0" baseline="0" dirty="0">
              <a:solidFill>
                <a:schemeClr val="tx1"/>
              </a:solidFill>
              <a:latin typeface="Arial"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28600" y="1645920"/>
            <a:ext cx="8686800" cy="485013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ctr" anchorCtr="0" compatLnSpc="1">
            <a:prstTxWarp prst="textNoShape">
              <a:avLst/>
            </a:prstTxWarp>
          </a:bodyPr>
          <a:lstStyle>
            <a:lvl1pPr>
              <a:defRPr lang="en-US" sz="2400"/>
            </a:lvl1pPr>
          </a:lstStyle>
          <a:p>
            <a:pPr lvl="0"/>
            <a:r>
              <a:rPr lang="en-US" smtClean="0"/>
              <a:t>Click to edit Master title style</a:t>
            </a:r>
            <a:endParaRPr lang="en-US"/>
          </a:p>
        </p:txBody>
      </p:sp>
      <p:sp>
        <p:nvSpPr>
          <p:cNvPr id="3" name="Content Placeholder 2"/>
          <p:cNvSpPr>
            <a:spLocks noGrp="1"/>
          </p:cNvSpPr>
          <p:nvPr>
            <p:ph sz="half" idx="1"/>
          </p:nvPr>
        </p:nvSpPr>
        <p:spPr>
          <a:xfrm>
            <a:off x="228600" y="1645920"/>
            <a:ext cx="4114800" cy="485013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00600" y="1645920"/>
            <a:ext cx="4114799" cy="485013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903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9.jpg"/><Relationship Id="rId5" Type="http://schemas.openxmlformats.org/officeDocument/2006/relationships/slideLayout" Target="../slideLayouts/slideLayout22.xml"/><Relationship Id="rId10" Type="http://schemas.openxmlformats.org/officeDocument/2006/relationships/theme" Target="../theme/theme4.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011360" y="215641"/>
            <a:ext cx="6904040" cy="5762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228600" y="1295400"/>
            <a:ext cx="8686800" cy="52040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Box 6"/>
          <p:cNvSpPr txBox="1"/>
          <p:nvPr/>
        </p:nvSpPr>
        <p:spPr>
          <a:xfrm>
            <a:off x="228600" y="6675438"/>
            <a:ext cx="8093075" cy="182562"/>
          </a:xfrm>
          <a:prstGeom prst="rect">
            <a:avLst/>
          </a:prstGeom>
          <a:noFill/>
        </p:spPr>
        <p:txBody>
          <a:bodyPr wrap="none" lIns="0" tIns="0" rIns="0" bIns="0"/>
          <a:lstStyle/>
          <a:p>
            <a:pPr algn="l" fontAlgn="auto">
              <a:spcBef>
                <a:spcPts val="0"/>
              </a:spcBef>
              <a:spcAft>
                <a:spcPts val="0"/>
              </a:spcAft>
              <a:defRPr/>
            </a:pPr>
            <a:r>
              <a:rPr lang="en-US" sz="650" spc="0" baseline="0" dirty="0" smtClean="0">
                <a:latin typeface="+mn-lt"/>
              </a:rPr>
              <a:t>Confidential and proprietary materials for authorized Verizon personnel and outside agencies only. Use, disclosure or distribution of this material is not permitted to any unauthorized persons or third parties except by written agreement.</a:t>
            </a:r>
            <a:endParaRPr lang="en-US" spc="0" baseline="0" dirty="0">
              <a:latin typeface="+mn-lt"/>
            </a:endParaRPr>
          </a:p>
        </p:txBody>
      </p:sp>
      <p:sp>
        <p:nvSpPr>
          <p:cNvPr id="8" name="TextBox 7"/>
          <p:cNvSpPr txBox="1"/>
          <p:nvPr/>
        </p:nvSpPr>
        <p:spPr>
          <a:xfrm>
            <a:off x="8650288" y="6675438"/>
            <a:ext cx="274637" cy="182562"/>
          </a:xfrm>
          <a:prstGeom prst="rect">
            <a:avLst/>
          </a:prstGeom>
          <a:noFill/>
        </p:spPr>
        <p:txBody>
          <a:bodyPr wrap="none" lIns="0" tIns="0" rIns="0" bIns="0"/>
          <a:lstStyle/>
          <a:p>
            <a:pPr algn="r" fontAlgn="auto">
              <a:spcBef>
                <a:spcPts val="0"/>
              </a:spcBef>
              <a:spcAft>
                <a:spcPts val="0"/>
              </a:spcAft>
              <a:defRPr/>
            </a:pPr>
            <a:fld id="{29562520-176D-42A7-B13D-106F8AF044D0}" type="slidenum">
              <a:rPr lang="en-US" sz="650">
                <a:latin typeface="+mn-lt"/>
              </a:rPr>
              <a:pPr algn="r" fontAlgn="auto">
                <a:spcBef>
                  <a:spcPts val="0"/>
                </a:spcBef>
                <a:spcAft>
                  <a:spcPts val="0"/>
                </a:spcAft>
                <a:defRPr/>
              </a:pPr>
              <a:t>‹#›</a:t>
            </a:fld>
            <a:endParaRPr lang="en-US" sz="650" dirty="0">
              <a:latin typeface="+mn-lt"/>
            </a:endParaRPr>
          </a:p>
        </p:txBody>
      </p:sp>
    </p:spTree>
    <p:extLst>
      <p:ext uri="{BB962C8B-B14F-4D97-AF65-F5344CB8AC3E}">
        <p14:creationId xmlns:p14="http://schemas.microsoft.com/office/powerpoint/2010/main" val="375942841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txStyles>
    <p:titleStyle>
      <a:lvl1pPr algn="r" rtl="0" eaLnBrk="1" fontAlgn="base" hangingPunct="1">
        <a:spcBef>
          <a:spcPct val="0"/>
        </a:spcBef>
        <a:spcAft>
          <a:spcPct val="0"/>
        </a:spcAft>
        <a:defRPr sz="2800" kern="1200">
          <a:solidFill>
            <a:schemeClr val="bg1"/>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sz="2000" b="1" kern="1200">
          <a:solidFill>
            <a:schemeClr val="tx1"/>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kern="1200">
          <a:solidFill>
            <a:schemeClr val="tx1"/>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sz="1600" kern="1200">
          <a:solidFill>
            <a:schemeClr val="tx1"/>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sz="1400" kern="1200">
          <a:solidFill>
            <a:schemeClr val="tx1"/>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011360" y="407829"/>
            <a:ext cx="6904040" cy="5762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228600" y="1645920"/>
            <a:ext cx="8686800" cy="48501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Box 6"/>
          <p:cNvSpPr txBox="1"/>
          <p:nvPr/>
        </p:nvSpPr>
        <p:spPr>
          <a:xfrm>
            <a:off x="228600" y="6675438"/>
            <a:ext cx="8093075" cy="182562"/>
          </a:xfrm>
          <a:prstGeom prst="rect">
            <a:avLst/>
          </a:prstGeom>
          <a:noFill/>
        </p:spPr>
        <p:txBody>
          <a:bodyPr wrap="none" lIns="0" tIns="0" rIns="0" bIns="0"/>
          <a:lstStyle/>
          <a:p>
            <a:pPr algn="l" fontAlgn="auto">
              <a:spcBef>
                <a:spcPts val="0"/>
              </a:spcBef>
              <a:spcAft>
                <a:spcPts val="0"/>
              </a:spcAft>
              <a:defRPr/>
            </a:pPr>
            <a:r>
              <a:rPr lang="en-US" sz="650" spc="0" baseline="0" dirty="0" smtClean="0">
                <a:latin typeface="+mn-lt"/>
              </a:rPr>
              <a:t>Confidential and proprietary materials for authorized Verizon personnel and outside agencies only. Use, disclosure or distribution of this material is not permitted to any unauthorized persons or third parties except by written agreement.</a:t>
            </a:r>
            <a:endParaRPr lang="en-US" spc="0" baseline="0" dirty="0">
              <a:latin typeface="+mn-lt"/>
            </a:endParaRPr>
          </a:p>
        </p:txBody>
      </p:sp>
      <p:sp>
        <p:nvSpPr>
          <p:cNvPr id="8" name="TextBox 7"/>
          <p:cNvSpPr txBox="1"/>
          <p:nvPr/>
        </p:nvSpPr>
        <p:spPr>
          <a:xfrm>
            <a:off x="8650288" y="6675438"/>
            <a:ext cx="274637" cy="182562"/>
          </a:xfrm>
          <a:prstGeom prst="rect">
            <a:avLst/>
          </a:prstGeom>
          <a:noFill/>
        </p:spPr>
        <p:txBody>
          <a:bodyPr wrap="none" lIns="0" tIns="0" rIns="0" bIns="0"/>
          <a:lstStyle/>
          <a:p>
            <a:pPr algn="r" fontAlgn="auto">
              <a:spcBef>
                <a:spcPts val="0"/>
              </a:spcBef>
              <a:spcAft>
                <a:spcPts val="0"/>
              </a:spcAft>
              <a:defRPr/>
            </a:pPr>
            <a:fld id="{29562520-176D-42A7-B13D-106F8AF044D0}" type="slidenum">
              <a:rPr lang="en-US" sz="650">
                <a:latin typeface="+mn-lt"/>
              </a:rPr>
              <a:pPr algn="r" fontAlgn="auto">
                <a:spcBef>
                  <a:spcPts val="0"/>
                </a:spcBef>
                <a:spcAft>
                  <a:spcPts val="0"/>
                </a:spcAft>
                <a:defRPr/>
              </a:pPr>
              <a:t>‹#›</a:t>
            </a:fld>
            <a:endParaRPr lang="en-US" sz="650" dirty="0">
              <a:latin typeface="+mn-lt"/>
            </a:endParaRPr>
          </a:p>
        </p:txBody>
      </p:sp>
    </p:spTree>
  </p:cSld>
  <p:clrMap bg1="lt1" tx1="dk1" bg2="lt2" tx2="dk2" accent1="accent1" accent2="accent2" accent3="accent3" accent4="accent4" accent5="accent5" accent6="accent6" hlink="hlink" folHlink="folHlink"/>
  <p:sldLayoutIdLst>
    <p:sldLayoutId id="2147483653" r:id="rId1"/>
    <p:sldLayoutId id="2147483652" r:id="rId2"/>
    <p:sldLayoutId id="2147483665" r:id="rId3"/>
    <p:sldLayoutId id="2147483650" r:id="rId4"/>
    <p:sldLayoutId id="2147483654" r:id="rId5"/>
  </p:sldLayoutIdLst>
  <p:txStyles>
    <p:titleStyle>
      <a:lvl1pPr algn="r" rtl="0" eaLnBrk="0" fontAlgn="base" hangingPunct="0">
        <a:spcBef>
          <a:spcPct val="0"/>
        </a:spcBef>
        <a:spcAft>
          <a:spcPct val="0"/>
        </a:spcAft>
        <a:defRPr sz="2800" kern="1200">
          <a:solidFill>
            <a:schemeClr val="bg1"/>
          </a:solidFill>
          <a:latin typeface="Arial" pitchFamily="34" charset="0"/>
          <a:ea typeface="+mj-ea"/>
          <a:cs typeface="Arial" pitchFamily="34" charset="0"/>
        </a:defRPr>
      </a:lvl1pPr>
      <a:lvl2pPr algn="r" rtl="0" eaLnBrk="0" fontAlgn="base" hangingPunct="0">
        <a:spcBef>
          <a:spcPct val="0"/>
        </a:spcBef>
        <a:spcAft>
          <a:spcPct val="0"/>
        </a:spcAft>
        <a:defRPr sz="2800">
          <a:solidFill>
            <a:schemeClr val="bg1"/>
          </a:solidFill>
          <a:latin typeface="Arial" charset="0"/>
          <a:cs typeface="Arial" charset="0"/>
        </a:defRPr>
      </a:lvl2pPr>
      <a:lvl3pPr algn="r" rtl="0" eaLnBrk="0" fontAlgn="base" hangingPunct="0">
        <a:spcBef>
          <a:spcPct val="0"/>
        </a:spcBef>
        <a:spcAft>
          <a:spcPct val="0"/>
        </a:spcAft>
        <a:defRPr sz="2800">
          <a:solidFill>
            <a:schemeClr val="bg1"/>
          </a:solidFill>
          <a:latin typeface="Arial" charset="0"/>
          <a:cs typeface="Arial" charset="0"/>
        </a:defRPr>
      </a:lvl3pPr>
      <a:lvl4pPr algn="r" rtl="0" eaLnBrk="0" fontAlgn="base" hangingPunct="0">
        <a:spcBef>
          <a:spcPct val="0"/>
        </a:spcBef>
        <a:spcAft>
          <a:spcPct val="0"/>
        </a:spcAft>
        <a:defRPr sz="2800">
          <a:solidFill>
            <a:schemeClr val="bg1"/>
          </a:solidFill>
          <a:latin typeface="Arial" charset="0"/>
          <a:cs typeface="Arial" charset="0"/>
        </a:defRPr>
      </a:lvl4pPr>
      <a:lvl5pPr algn="r" rtl="0" eaLnBrk="0" fontAlgn="base" hangingPunct="0">
        <a:spcBef>
          <a:spcPct val="0"/>
        </a:spcBef>
        <a:spcAft>
          <a:spcPct val="0"/>
        </a:spcAft>
        <a:defRPr sz="2800">
          <a:solidFill>
            <a:schemeClr val="bg1"/>
          </a:solidFill>
          <a:latin typeface="Arial" charset="0"/>
          <a:cs typeface="Arial" charset="0"/>
        </a:defRPr>
      </a:lvl5pPr>
      <a:lvl6pPr marL="457200" algn="r" rtl="0" fontAlgn="base">
        <a:spcBef>
          <a:spcPct val="0"/>
        </a:spcBef>
        <a:spcAft>
          <a:spcPct val="0"/>
        </a:spcAft>
        <a:defRPr sz="2800">
          <a:solidFill>
            <a:schemeClr val="bg1"/>
          </a:solidFill>
          <a:latin typeface="Arial" charset="0"/>
          <a:cs typeface="Arial" charset="0"/>
        </a:defRPr>
      </a:lvl6pPr>
      <a:lvl7pPr marL="914400" algn="r" rtl="0" fontAlgn="base">
        <a:spcBef>
          <a:spcPct val="0"/>
        </a:spcBef>
        <a:spcAft>
          <a:spcPct val="0"/>
        </a:spcAft>
        <a:defRPr sz="2800">
          <a:solidFill>
            <a:schemeClr val="bg1"/>
          </a:solidFill>
          <a:latin typeface="Arial" charset="0"/>
          <a:cs typeface="Arial" charset="0"/>
        </a:defRPr>
      </a:lvl7pPr>
      <a:lvl8pPr marL="1371600" algn="r" rtl="0" fontAlgn="base">
        <a:spcBef>
          <a:spcPct val="0"/>
        </a:spcBef>
        <a:spcAft>
          <a:spcPct val="0"/>
        </a:spcAft>
        <a:defRPr sz="2800">
          <a:solidFill>
            <a:schemeClr val="bg1"/>
          </a:solidFill>
          <a:latin typeface="Arial" charset="0"/>
          <a:cs typeface="Arial" charset="0"/>
        </a:defRPr>
      </a:lvl8pPr>
      <a:lvl9pPr marL="1828800" algn="r" rtl="0" fontAlgn="base">
        <a:spcBef>
          <a:spcPct val="0"/>
        </a:spcBef>
        <a:spcAft>
          <a:spcPct val="0"/>
        </a:spcAft>
        <a:defRPr sz="2800">
          <a:solidFill>
            <a:schemeClr val="bg1"/>
          </a:solidFill>
          <a:latin typeface="Arial" charset="0"/>
          <a:cs typeface="Arial" charset="0"/>
        </a:defRPr>
      </a:lvl9pPr>
    </p:titleStyle>
    <p:bodyStyle>
      <a:lvl1pPr marL="233363" indent="-233363" algn="l" rtl="0" eaLnBrk="0" fontAlgn="base" hangingPunct="0">
        <a:spcBef>
          <a:spcPct val="0"/>
        </a:spcBef>
        <a:spcAft>
          <a:spcPts val="400"/>
        </a:spcAft>
        <a:buFont typeface="Arial" charset="0"/>
        <a:buChar char="•"/>
        <a:defRPr sz="2000" b="1" kern="1200">
          <a:solidFill>
            <a:schemeClr val="tx1"/>
          </a:solidFill>
          <a:latin typeface="Arial" pitchFamily="34" charset="0"/>
          <a:ea typeface="+mn-ea"/>
          <a:cs typeface="Arial" pitchFamily="34" charset="0"/>
        </a:defRPr>
      </a:lvl1pPr>
      <a:lvl2pPr marL="457200" indent="-223838" algn="l" rtl="0" eaLnBrk="0" fontAlgn="base" hangingPunct="0">
        <a:spcBef>
          <a:spcPct val="0"/>
        </a:spcBef>
        <a:spcAft>
          <a:spcPts val="600"/>
        </a:spcAft>
        <a:buFont typeface="Arial" charset="0"/>
        <a:buChar char="–"/>
        <a:defRPr kern="1200">
          <a:solidFill>
            <a:schemeClr val="tx1"/>
          </a:solidFill>
          <a:latin typeface="Arial" pitchFamily="34" charset="0"/>
          <a:ea typeface="+mn-ea"/>
          <a:cs typeface="Arial" pitchFamily="34" charset="0"/>
        </a:defRPr>
      </a:lvl2pPr>
      <a:lvl3pPr marL="627063" indent="-169863" algn="l" rtl="0" eaLnBrk="0" fontAlgn="base" hangingPunct="0">
        <a:spcBef>
          <a:spcPct val="0"/>
        </a:spcBef>
        <a:spcAft>
          <a:spcPts val="400"/>
        </a:spcAft>
        <a:buFont typeface="Arial" charset="0"/>
        <a:buChar char="•"/>
        <a:defRPr sz="1600" kern="1200">
          <a:solidFill>
            <a:schemeClr val="tx1"/>
          </a:solidFill>
          <a:latin typeface="Arial" pitchFamily="34" charset="0"/>
          <a:ea typeface="+mn-ea"/>
          <a:cs typeface="Arial" pitchFamily="34" charset="0"/>
        </a:defRPr>
      </a:lvl3pPr>
      <a:lvl4pPr marL="796925" indent="-169863" algn="l" rtl="0" eaLnBrk="0" fontAlgn="base" hangingPunct="0">
        <a:spcBef>
          <a:spcPct val="0"/>
        </a:spcBef>
        <a:spcAft>
          <a:spcPts val="400"/>
        </a:spcAft>
        <a:buFont typeface="Arial" charset="0"/>
        <a:buChar char="–"/>
        <a:defRPr sz="1400" kern="1200">
          <a:solidFill>
            <a:schemeClr val="tx1"/>
          </a:solidFill>
          <a:latin typeface="Arial" pitchFamily="34" charset="0"/>
          <a:ea typeface="+mn-ea"/>
          <a:cs typeface="Arial" pitchFamily="34" charset="0"/>
        </a:defRPr>
      </a:lvl4pPr>
      <a:lvl5pPr marL="966788" indent="-169863" algn="l" rtl="0" eaLnBrk="0" fontAlgn="base" hangingPunct="0">
        <a:spcBef>
          <a:spcPct val="0"/>
        </a:spcBef>
        <a:spcAft>
          <a:spcPts val="40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cstate="print"/>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17324" y="1478513"/>
            <a:ext cx="8509352" cy="5027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588910" y="212724"/>
            <a:ext cx="7237765" cy="88629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8" name="TextBox 7"/>
          <p:cNvSpPr txBox="1"/>
          <p:nvPr/>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cxnSp>
        <p:nvCxnSpPr>
          <p:cNvPr id="6" name="Straight Connector 5"/>
          <p:cNvCxnSpPr/>
          <p:nvPr/>
        </p:nvCxnSpPr>
        <p:spPr>
          <a:xfrm>
            <a:off x="320768" y="1289521"/>
            <a:ext cx="8532981"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4" r:id="rId7"/>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17324" y="1478513"/>
            <a:ext cx="8509352" cy="5027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588910" y="212724"/>
            <a:ext cx="7237765" cy="88629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8" name="TextBox 7"/>
          <p:cNvSpPr txBox="1"/>
          <p:nvPr/>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cxnSp>
        <p:nvCxnSpPr>
          <p:cNvPr id="6" name="Straight Connector 5"/>
          <p:cNvCxnSpPr/>
          <p:nvPr/>
        </p:nvCxnSpPr>
        <p:spPr>
          <a:xfrm>
            <a:off x="320768" y="1289521"/>
            <a:ext cx="8532981"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hyperlink" Target="https://scan.vzbi.com/scheduleScan.php"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mailto:IT-Security-Reviews@verizon.com" TargetMode="External"/><Relationship Id="rId7" Type="http://schemas.openxmlformats.org/officeDocument/2006/relationships/hyperlink" Target="mailto:scanner-help@one.verizon.com" TargetMode="External"/><Relationship Id="rId2" Type="http://schemas.openxmlformats.org/officeDocument/2006/relationships/hyperlink" Target="https://itsecurity.verizon.com/FAQ.aspx" TargetMode="External"/><Relationship Id="rId1" Type="http://schemas.openxmlformats.org/officeDocument/2006/relationships/slideLayout" Target="../slideLayouts/slideLayout17.xml"/><Relationship Id="rId6" Type="http://schemas.openxmlformats.org/officeDocument/2006/relationships/hyperlink" Target="https://scan.vzbi.com/faq.php" TargetMode="External"/><Relationship Id="rId5" Type="http://schemas.openxmlformats.org/officeDocument/2006/relationships/hyperlink" Target="mailto:VZNetworkVulnerabilityMgmt@VerizonWireless.com" TargetMode="External"/><Relationship Id="rId4" Type="http://schemas.openxmlformats.org/officeDocument/2006/relationships/hyperlink" Target="https://scan.vzbi.com/scheduleScan.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itsecurity.verizon.com/search.aspx"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600" dirty="0" smtClean="0">
                <a:solidFill>
                  <a:schemeClr val="tx2">
                    <a:lumMod val="10000"/>
                  </a:schemeClr>
                </a:solidFill>
              </a:rPr>
              <a:t>IT Security Dashboard</a:t>
            </a:r>
            <a:endParaRPr lang="en-US" sz="3600" dirty="0">
              <a:solidFill>
                <a:schemeClr val="tx2">
                  <a:lumMod val="10000"/>
                </a:schemeClr>
              </a:solidFill>
            </a:endParaRPr>
          </a:p>
        </p:txBody>
      </p:sp>
      <p:sp>
        <p:nvSpPr>
          <p:cNvPr id="7" name="Subtitle 6"/>
          <p:cNvSpPr>
            <a:spLocks noGrp="1"/>
          </p:cNvSpPr>
          <p:nvPr>
            <p:ph type="subTitle" idx="1"/>
          </p:nvPr>
        </p:nvSpPr>
        <p:spPr/>
        <p:txBody>
          <a:bodyPr/>
          <a:lstStyle/>
          <a:p>
            <a:r>
              <a:rPr lang="en-US" sz="2800" dirty="0" smtClean="0">
                <a:solidFill>
                  <a:schemeClr val="tx2">
                    <a:lumMod val="10000"/>
                  </a:schemeClr>
                </a:solidFill>
              </a:rPr>
              <a:t>Server Vulnerability Scan Training</a:t>
            </a:r>
            <a:endParaRPr lang="en-US" sz="2800" dirty="0">
              <a:solidFill>
                <a:schemeClr val="tx2">
                  <a:lumMod val="10000"/>
                </a:schemeClr>
              </a:solidFill>
            </a:endParaRPr>
          </a:p>
        </p:txBody>
      </p:sp>
      <p:sp>
        <p:nvSpPr>
          <p:cNvPr id="8" name="Text Placeholder 7"/>
          <p:cNvSpPr>
            <a:spLocks noGrp="1"/>
          </p:cNvSpPr>
          <p:nvPr>
            <p:ph type="body" sz="quarter" idx="10"/>
          </p:nvPr>
        </p:nvSpPr>
        <p:spPr/>
        <p:txBody>
          <a:bodyPr/>
          <a:lstStyle/>
          <a:p>
            <a:r>
              <a:rPr lang="en-US" dirty="0" smtClean="0">
                <a:solidFill>
                  <a:schemeClr val="tx2">
                    <a:lumMod val="10000"/>
                  </a:schemeClr>
                </a:solidFill>
              </a:rPr>
              <a:t>March 26, 2014</a:t>
            </a:r>
          </a:p>
        </p:txBody>
      </p:sp>
    </p:spTree>
    <p:extLst>
      <p:ext uri="{BB962C8B-B14F-4D97-AF65-F5344CB8AC3E}">
        <p14:creationId xmlns:p14="http://schemas.microsoft.com/office/powerpoint/2010/main" val="3847571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Vulnerability Scan Request – </a:t>
            </a:r>
            <a:r>
              <a:rPr lang="en-US" dirty="0" smtClean="0"/>
              <a:t>Identify which application marked the hardware sensitive</a:t>
            </a:r>
            <a:endParaRPr lang="en-US" dirty="0"/>
          </a:p>
        </p:txBody>
      </p:sp>
      <p:sp>
        <p:nvSpPr>
          <p:cNvPr id="5" name="Content Placeholder 4"/>
          <p:cNvSpPr>
            <a:spLocks noGrp="1"/>
          </p:cNvSpPr>
          <p:nvPr>
            <p:ph sz="quarter" idx="10"/>
          </p:nvPr>
        </p:nvSpPr>
        <p:spPr/>
        <p:txBody>
          <a:bodyPr/>
          <a:lstStyle/>
          <a:p>
            <a:r>
              <a:rPr lang="en-US" dirty="0" smtClean="0"/>
              <a:t>A yellow icon is displayed if the hardware is marked sensitive by different application. Mouse over the yellow icon to identify which application marked that hardware sensitive (not scanable during business hours).</a:t>
            </a:r>
          </a:p>
        </p:txBody>
      </p:sp>
      <p:grpSp>
        <p:nvGrpSpPr>
          <p:cNvPr id="2" name="Group 1"/>
          <p:cNvGrpSpPr/>
          <p:nvPr/>
        </p:nvGrpSpPr>
        <p:grpSpPr>
          <a:xfrm>
            <a:off x="537859" y="2885482"/>
            <a:ext cx="3741534" cy="2648084"/>
            <a:chOff x="537859" y="2381268"/>
            <a:chExt cx="3741534" cy="2648084"/>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9" y="2381268"/>
              <a:ext cx="3741534" cy="264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1409987" y="2834426"/>
              <a:ext cx="504202" cy="32293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6253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a:t>
            </a:r>
            <a:r>
              <a:rPr lang="en-US" dirty="0"/>
              <a:t>Vulnerability Scan </a:t>
            </a:r>
            <a:r>
              <a:rPr lang="en-US" dirty="0" smtClean="0"/>
              <a:t>Results</a:t>
            </a:r>
            <a:endParaRPr lang="en-US" dirty="0"/>
          </a:p>
        </p:txBody>
      </p:sp>
      <p:sp>
        <p:nvSpPr>
          <p:cNvPr id="3" name="Content Placeholder 2"/>
          <p:cNvSpPr>
            <a:spLocks noGrp="1"/>
          </p:cNvSpPr>
          <p:nvPr>
            <p:ph sz="quarter" idx="10"/>
          </p:nvPr>
        </p:nvSpPr>
        <p:spPr/>
        <p:txBody>
          <a:bodyPr/>
          <a:lstStyle/>
          <a:p>
            <a:r>
              <a:rPr lang="en-US" sz="1800" dirty="0" smtClean="0"/>
              <a:t>All IPs with medium or above scan issues are listed on the top rows or the Hardware tab in red under the Vuln Scan column.  Clicking the </a:t>
            </a:r>
            <a:r>
              <a:rPr lang="en-US" sz="1800" dirty="0" smtClean="0">
                <a:solidFill>
                  <a:schemeClr val="accent1"/>
                </a:solidFill>
              </a:rPr>
              <a:t>red Fail </a:t>
            </a:r>
            <a:r>
              <a:rPr lang="en-US" sz="1800" dirty="0" smtClean="0">
                <a:solidFill>
                  <a:srgbClr val="333333"/>
                </a:solidFill>
              </a:rPr>
              <a:t>icons in the Vuln Scan column will provide a summary of the individual scan results.</a:t>
            </a:r>
            <a:endParaRPr lang="en-US" sz="1800" dirty="0" smtClean="0"/>
          </a:p>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265" y="2141035"/>
            <a:ext cx="6525328" cy="431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5107259" y="4594302"/>
            <a:ext cx="479502" cy="6467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634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Vulnerability Scan Results</a:t>
            </a:r>
          </a:p>
        </p:txBody>
      </p:sp>
      <p:sp>
        <p:nvSpPr>
          <p:cNvPr id="3" name="Content Placeholder 2"/>
          <p:cNvSpPr>
            <a:spLocks noGrp="1"/>
          </p:cNvSpPr>
          <p:nvPr>
            <p:ph sz="quarter" idx="10"/>
          </p:nvPr>
        </p:nvSpPr>
        <p:spPr/>
        <p:txBody>
          <a:bodyPr/>
          <a:lstStyle/>
          <a:p>
            <a:r>
              <a:rPr lang="en-US" sz="1800" dirty="0" smtClean="0"/>
              <a:t>Click the “Download Vulnerability Report” button at the bottom of the hardware tab will download the excel spreadsheet with the details of the Nessus scan results.</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951" y="1981517"/>
            <a:ext cx="6665332" cy="4409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4581617" y="4438185"/>
            <a:ext cx="336071" cy="1059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870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VZB Server Vulnerability Scan Requests</a:t>
            </a:r>
            <a:endParaRPr lang="en-US" dirty="0"/>
          </a:p>
        </p:txBody>
      </p:sp>
      <p:sp>
        <p:nvSpPr>
          <p:cNvPr id="3" name="Content Placeholder 2"/>
          <p:cNvSpPr>
            <a:spLocks noGrp="1"/>
          </p:cNvSpPr>
          <p:nvPr>
            <p:ph sz="quarter" idx="10"/>
          </p:nvPr>
        </p:nvSpPr>
        <p:spPr/>
        <p:txBody>
          <a:bodyPr/>
          <a:lstStyle/>
          <a:p>
            <a:endParaRPr lang="en-US" dirty="0" smtClean="0"/>
          </a:p>
          <a:p>
            <a:r>
              <a:rPr lang="en-US" dirty="0" smtClean="0"/>
              <a:t>Although VZB server vulnerability scan results are automatically imported into the IT Security Dashboard nightly, the </a:t>
            </a:r>
            <a:r>
              <a:rPr lang="en-US" dirty="0"/>
              <a:t>VZB Server Vulnerability Scan requests have to be submitted via the VZB Self Scan tool by the </a:t>
            </a:r>
            <a:r>
              <a:rPr lang="en-US" dirty="0" smtClean="0"/>
              <a:t>VZB IP </a:t>
            </a:r>
            <a:r>
              <a:rPr lang="en-US" dirty="0"/>
              <a:t>owner: 	</a:t>
            </a:r>
            <a:r>
              <a:rPr lang="en-US" u="sng" dirty="0">
                <a:hlinkClick r:id="rId2"/>
              </a:rPr>
              <a:t>https://scan.vzbi.com/scheduleScan.php</a:t>
            </a:r>
            <a:r>
              <a:rPr lang="en-US" dirty="0"/>
              <a:t> </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911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Help</a:t>
            </a:r>
            <a:endParaRPr lang="en-US" dirty="0"/>
          </a:p>
        </p:txBody>
      </p:sp>
      <p:sp>
        <p:nvSpPr>
          <p:cNvPr id="3" name="Content Placeholder 2"/>
          <p:cNvSpPr>
            <a:spLocks noGrp="1"/>
          </p:cNvSpPr>
          <p:nvPr>
            <p:ph sz="quarter" idx="10"/>
          </p:nvPr>
        </p:nvSpPr>
        <p:spPr/>
        <p:txBody>
          <a:bodyPr/>
          <a:lstStyle/>
          <a:p>
            <a:r>
              <a:rPr lang="en-US" sz="1800" dirty="0"/>
              <a:t>Instructions to register with the Dashboard to have access to vulnerability details is available in the FAQ info </a:t>
            </a:r>
            <a:r>
              <a:rPr lang="en-US" sz="1800" u="sng" dirty="0">
                <a:hlinkClick r:id="rId2"/>
              </a:rPr>
              <a:t>https://itsecurity.verizon.com/FAQ.aspx</a:t>
            </a:r>
            <a:r>
              <a:rPr lang="en-US" sz="1800" dirty="0"/>
              <a:t>    </a:t>
            </a:r>
          </a:p>
          <a:p>
            <a:pPr marL="0" indent="0">
              <a:buNone/>
            </a:pPr>
            <a:endParaRPr lang="en-US" sz="1800" dirty="0"/>
          </a:p>
          <a:p>
            <a:r>
              <a:rPr lang="en-US" sz="1800" dirty="0"/>
              <a:t>Please contact </a:t>
            </a:r>
            <a:r>
              <a:rPr lang="en-US" sz="1800" dirty="0" smtClean="0">
                <a:hlinkClick r:id="rId3" tooltip="Security Architecture"/>
              </a:rPr>
              <a:t>VZNetworkVulnerabilityMgmt@VerizonWireless.com</a:t>
            </a:r>
            <a:r>
              <a:rPr lang="en-US" sz="1800" dirty="0" smtClean="0"/>
              <a:t> </a:t>
            </a:r>
            <a:r>
              <a:rPr lang="en-US" sz="1800" dirty="0"/>
              <a:t>for additional support in requesting scans or any other IT Security Dashboard queries. </a:t>
            </a:r>
          </a:p>
          <a:p>
            <a:pPr marL="0" indent="0">
              <a:buNone/>
            </a:pPr>
            <a:endParaRPr lang="en-US" sz="1800" dirty="0" smtClean="0"/>
          </a:p>
          <a:p>
            <a:r>
              <a:rPr lang="en-US" sz="1800" dirty="0" smtClean="0"/>
              <a:t>VzB </a:t>
            </a:r>
            <a:r>
              <a:rPr lang="en-US" sz="1800" dirty="0"/>
              <a:t>Server Vulnerability Scan requests are submitted via the VZB Self Scan tool: 	</a:t>
            </a:r>
            <a:r>
              <a:rPr lang="en-US" sz="1800" u="sng" dirty="0">
                <a:hlinkClick r:id="rId4"/>
              </a:rPr>
              <a:t>https://scan.vzbi.com/scheduleScan.php</a:t>
            </a:r>
            <a:r>
              <a:rPr lang="en-US" sz="1800" dirty="0"/>
              <a:t> </a:t>
            </a:r>
          </a:p>
          <a:p>
            <a:r>
              <a:rPr lang="en-US" sz="1800" dirty="0"/>
              <a:t> </a:t>
            </a:r>
          </a:p>
          <a:p>
            <a:r>
              <a:rPr lang="en-US" sz="1800" dirty="0"/>
              <a:t>Many answers are available from the FAQ site  </a:t>
            </a:r>
            <a:r>
              <a:rPr lang="en-US" sz="1800" u="sng" dirty="0">
                <a:hlinkClick r:id="rId2"/>
              </a:rPr>
              <a:t>https://itsecurity.verizon.com/FAQ.aspx</a:t>
            </a:r>
            <a:r>
              <a:rPr lang="en-US" sz="1800" dirty="0"/>
              <a:t>  </a:t>
            </a:r>
          </a:p>
          <a:p>
            <a:pPr marL="0" indent="0">
              <a:buNone/>
            </a:pPr>
            <a:endParaRPr lang="en-US" sz="1800" dirty="0"/>
          </a:p>
          <a:p>
            <a:r>
              <a:rPr lang="en-US" sz="1800" dirty="0"/>
              <a:t>For additional support, please contact:</a:t>
            </a:r>
          </a:p>
          <a:p>
            <a:r>
              <a:rPr lang="en-US" sz="1800" dirty="0"/>
              <a:t>	VzT: </a:t>
            </a:r>
            <a:r>
              <a:rPr lang="en-US" sz="1800" u="sng" dirty="0">
                <a:hlinkClick r:id="rId5"/>
              </a:rPr>
              <a:t>VZNetworkVulnerabilityMgmt@VerizonWireless.com</a:t>
            </a:r>
            <a:r>
              <a:rPr lang="en-US" sz="1800" dirty="0"/>
              <a:t> </a:t>
            </a:r>
            <a:r>
              <a:rPr lang="en-US" sz="1800" dirty="0" smtClean="0"/>
              <a:t> </a:t>
            </a:r>
            <a:endParaRPr lang="en-US" sz="1800" dirty="0"/>
          </a:p>
          <a:p>
            <a:r>
              <a:rPr lang="en-US" sz="1800" dirty="0"/>
              <a:t>	VzB: </a:t>
            </a:r>
            <a:r>
              <a:rPr lang="en-US" sz="1800" u="sng" dirty="0">
                <a:hlinkClick r:id="rId6"/>
              </a:rPr>
              <a:t>https://scan.vzbi.com/faq.php</a:t>
            </a:r>
            <a:r>
              <a:rPr lang="en-US" sz="1800" dirty="0"/>
              <a:t> or email: </a:t>
            </a:r>
            <a:r>
              <a:rPr lang="en-US" sz="1800" u="sng" dirty="0">
                <a:hlinkClick r:id="rId7"/>
              </a:rPr>
              <a:t>scanner-help@one.verizon.com</a:t>
            </a:r>
            <a:r>
              <a:rPr lang="en-US" sz="1800" dirty="0"/>
              <a:t> </a:t>
            </a:r>
          </a:p>
          <a:p>
            <a:pPr marL="0" indent="0">
              <a:buNone/>
            </a:pPr>
            <a:endParaRPr lang="en-US" dirty="0"/>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30634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VZT Vulnerability </a:t>
            </a:r>
            <a:r>
              <a:rPr lang="en-US" dirty="0"/>
              <a:t>Scan Request – Request Scan</a:t>
            </a:r>
          </a:p>
        </p:txBody>
      </p:sp>
      <p:sp>
        <p:nvSpPr>
          <p:cNvPr id="3" name="Content Placeholder 2"/>
          <p:cNvSpPr>
            <a:spLocks noGrp="1"/>
          </p:cNvSpPr>
          <p:nvPr>
            <p:ph sz="quarter" idx="10"/>
          </p:nvPr>
        </p:nvSpPr>
        <p:spPr/>
        <p:txBody>
          <a:bodyPr/>
          <a:lstStyle/>
          <a:p>
            <a:r>
              <a:rPr lang="en-US" dirty="0" smtClean="0"/>
              <a:t>Navigate to the application in need of vulnerability scans.</a:t>
            </a:r>
          </a:p>
          <a:p>
            <a:r>
              <a:rPr lang="en-US" dirty="0">
                <a:hlinkClick r:id="rId2"/>
              </a:rPr>
              <a:t>App Search </a:t>
            </a:r>
            <a:r>
              <a:rPr lang="en-US" dirty="0" smtClean="0">
                <a:hlinkClick r:id="rId2"/>
              </a:rPr>
              <a:t>URL </a:t>
            </a:r>
            <a:r>
              <a:rPr lang="en-US" dirty="0" smtClean="0"/>
              <a:t>is located </a:t>
            </a:r>
            <a:r>
              <a:rPr lang="en-US" dirty="0"/>
              <a:t>in the “User” section in the “My Tools” menu on the upper right</a:t>
            </a:r>
            <a:r>
              <a:rPr lang="en-US" dirty="0" smtClean="0"/>
              <a:t>. </a:t>
            </a:r>
            <a:r>
              <a:rPr lang="en-US" u="sng" dirty="0">
                <a:hlinkClick r:id="rId2"/>
              </a:rPr>
              <a:t>https://itsecurity.verizon.com/search.aspx</a:t>
            </a:r>
            <a:r>
              <a:rPr lang="en-US" dirty="0"/>
              <a:t> </a:t>
            </a:r>
            <a:endParaRPr lang="en-US" dirty="0" smtClean="0"/>
          </a:p>
          <a:p>
            <a:r>
              <a:rPr lang="en-US" dirty="0" smtClean="0"/>
              <a:t>Click the “Hardware” tab to create </a:t>
            </a:r>
            <a:r>
              <a:rPr lang="en-US" dirty="0"/>
              <a:t>vulnerability</a:t>
            </a:r>
            <a:r>
              <a:rPr lang="en-US" dirty="0" smtClean="0"/>
              <a:t> scan requests after the application search is complete.</a:t>
            </a:r>
            <a:endParaRPr lang="en-US" dirty="0"/>
          </a:p>
          <a:p>
            <a:pPr marL="0" indent="0">
              <a:buNone/>
            </a:pPr>
            <a:endParaRPr lang="en-US" dirty="0" smtClean="0"/>
          </a:p>
          <a:p>
            <a:endParaRPr lang="en-US" dirty="0"/>
          </a:p>
          <a:p>
            <a:pPr marL="0" indent="0">
              <a:buNone/>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26" y="3073432"/>
            <a:ext cx="4734389" cy="3606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082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97927"/>
            <a:ext cx="8665625" cy="403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Vulnerability Scan Request – </a:t>
            </a:r>
            <a:r>
              <a:rPr lang="en-US" dirty="0" smtClean="0"/>
              <a:t>Request Scan</a:t>
            </a:r>
            <a:endParaRPr lang="en-US" dirty="0"/>
          </a:p>
        </p:txBody>
      </p:sp>
      <p:sp>
        <p:nvSpPr>
          <p:cNvPr id="5" name="Content Placeholder 4"/>
          <p:cNvSpPr>
            <a:spLocks noGrp="1"/>
          </p:cNvSpPr>
          <p:nvPr>
            <p:ph sz="quarter" idx="10"/>
          </p:nvPr>
        </p:nvSpPr>
        <p:spPr/>
        <p:txBody>
          <a:bodyPr/>
          <a:lstStyle/>
          <a:p>
            <a:r>
              <a:rPr lang="en-US" dirty="0" smtClean="0"/>
              <a:t>If required, update hardware sensitivity (sensitive hardware won’t be scanned during business hours) using “Is Sensitive” column checkbox.</a:t>
            </a:r>
          </a:p>
          <a:p>
            <a:r>
              <a:rPr lang="en-US" dirty="0" smtClean="0"/>
              <a:t>Note: Hardware sensitivity cannot be updated </a:t>
            </a:r>
            <a:r>
              <a:rPr lang="en-US" dirty="0"/>
              <a:t>if it is marked sensitive by different application </a:t>
            </a:r>
            <a:r>
              <a:rPr lang="en-US" dirty="0" smtClean="0"/>
              <a:t>sharing the IP or if a scan request is pending.</a:t>
            </a:r>
            <a:endParaRPr lang="en-US" dirty="0"/>
          </a:p>
        </p:txBody>
      </p:sp>
      <p:sp>
        <p:nvSpPr>
          <p:cNvPr id="7" name="Oval 6"/>
          <p:cNvSpPr/>
          <p:nvPr/>
        </p:nvSpPr>
        <p:spPr>
          <a:xfrm>
            <a:off x="7187011" y="3760155"/>
            <a:ext cx="546931" cy="2809873"/>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0258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Vulnerability Scan Request – </a:t>
            </a:r>
            <a:r>
              <a:rPr lang="en-US" dirty="0" smtClean="0"/>
              <a:t>Request Scan</a:t>
            </a:r>
            <a:endParaRPr lang="en-US" dirty="0"/>
          </a:p>
        </p:txBody>
      </p:sp>
      <p:sp>
        <p:nvSpPr>
          <p:cNvPr id="5" name="Content Placeholder 4"/>
          <p:cNvSpPr>
            <a:spLocks noGrp="1"/>
          </p:cNvSpPr>
          <p:nvPr>
            <p:ph sz="quarter" idx="10"/>
          </p:nvPr>
        </p:nvSpPr>
        <p:spPr/>
        <p:txBody>
          <a:bodyPr/>
          <a:lstStyle/>
          <a:p>
            <a:r>
              <a:rPr lang="en-US" sz="1800" dirty="0" smtClean="0"/>
              <a:t>Select the required hardware to schedule </a:t>
            </a:r>
            <a:r>
              <a:rPr lang="en-US" sz="1800" dirty="0"/>
              <a:t>vulnerability </a:t>
            </a:r>
            <a:r>
              <a:rPr lang="en-US" sz="1800" dirty="0" smtClean="0"/>
              <a:t>scan under the “All|Not Pass” column.</a:t>
            </a:r>
          </a:p>
          <a:p>
            <a:r>
              <a:rPr lang="en-US" sz="1800" dirty="0" smtClean="0"/>
              <a:t>Clicking “All” will select all scanable IPs for the scan request.</a:t>
            </a:r>
          </a:p>
          <a:p>
            <a:r>
              <a:rPr lang="en-US" sz="1800" dirty="0" smtClean="0"/>
              <a:t>Clicking “Not Pass” will select all scanable IPs which do not already have clean scans.  Additional screen shots are in the next slide.</a:t>
            </a:r>
          </a:p>
          <a:p>
            <a:endParaRPr lang="en-US" dirty="0" smtClean="0"/>
          </a:p>
          <a:p>
            <a:endParaRPr lang="en-US" dirty="0" smtClean="0"/>
          </a:p>
          <a:p>
            <a:endParaRPr lang="en-US" dirty="0"/>
          </a:p>
        </p:txBody>
      </p:sp>
      <p:cxnSp>
        <p:nvCxnSpPr>
          <p:cNvPr id="6" name="Straight Arrow Connector 5"/>
          <p:cNvCxnSpPr/>
          <p:nvPr/>
        </p:nvCxnSpPr>
        <p:spPr>
          <a:xfrm>
            <a:off x="3833831" y="4658572"/>
            <a:ext cx="572568" cy="43583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3833831" y="4462886"/>
            <a:ext cx="572568" cy="6133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26" y="2793140"/>
            <a:ext cx="5102379" cy="3886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a:off x="4360120" y="4348979"/>
            <a:ext cx="380809" cy="57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044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Vulnerability Scan Request – </a:t>
            </a:r>
            <a:r>
              <a:rPr lang="en-US" dirty="0" smtClean="0"/>
              <a:t>Select ‘All’/’Not Pass’</a:t>
            </a:r>
            <a:endParaRPr lang="en-US" dirty="0"/>
          </a:p>
        </p:txBody>
      </p:sp>
      <p:grpSp>
        <p:nvGrpSpPr>
          <p:cNvPr id="13" name="Group 12"/>
          <p:cNvGrpSpPr/>
          <p:nvPr/>
        </p:nvGrpSpPr>
        <p:grpSpPr>
          <a:xfrm>
            <a:off x="551602" y="2275594"/>
            <a:ext cx="2484205" cy="4154514"/>
            <a:chOff x="551602" y="2275594"/>
            <a:chExt cx="2484205" cy="4154514"/>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02" y="2353793"/>
              <a:ext cx="2484205" cy="40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1475679" y="2275594"/>
              <a:ext cx="549695" cy="4154514"/>
              <a:chOff x="1475679" y="2275594"/>
              <a:chExt cx="549695" cy="4154514"/>
            </a:xfrm>
          </p:grpSpPr>
          <p:cxnSp>
            <p:nvCxnSpPr>
              <p:cNvPr id="3" name="Straight Arrow Connector 2"/>
              <p:cNvCxnSpPr/>
              <p:nvPr/>
            </p:nvCxnSpPr>
            <p:spPr>
              <a:xfrm>
                <a:off x="1475679" y="2275594"/>
                <a:ext cx="401653" cy="24987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845912" y="4401834"/>
                <a:ext cx="179462" cy="2028274"/>
              </a:xfrm>
              <a:prstGeom prst="ellipse">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extBox 1"/>
          <p:cNvSpPr txBox="1"/>
          <p:nvPr/>
        </p:nvSpPr>
        <p:spPr>
          <a:xfrm>
            <a:off x="365849" y="1538234"/>
            <a:ext cx="3240633" cy="646331"/>
          </a:xfrm>
          <a:prstGeom prst="rect">
            <a:avLst/>
          </a:prstGeom>
          <a:noFill/>
        </p:spPr>
        <p:txBody>
          <a:bodyPr wrap="square" rtlCol="0">
            <a:spAutoFit/>
          </a:bodyPr>
          <a:lstStyle/>
          <a:p>
            <a:r>
              <a:rPr lang="en-US" dirty="0"/>
              <a:t>Select ‘All’ to request scan for all hardware.</a:t>
            </a:r>
          </a:p>
        </p:txBody>
      </p:sp>
      <p:sp>
        <p:nvSpPr>
          <p:cNvPr id="15" name="TextBox 14"/>
          <p:cNvSpPr txBox="1"/>
          <p:nvPr/>
        </p:nvSpPr>
        <p:spPr>
          <a:xfrm>
            <a:off x="4234441" y="1597960"/>
            <a:ext cx="4301248" cy="646331"/>
          </a:xfrm>
          <a:prstGeom prst="rect">
            <a:avLst/>
          </a:prstGeom>
          <a:noFill/>
        </p:spPr>
        <p:txBody>
          <a:bodyPr wrap="square" rtlCol="0">
            <a:spAutoFit/>
          </a:bodyPr>
          <a:lstStyle/>
          <a:p>
            <a:r>
              <a:rPr lang="en-US" dirty="0"/>
              <a:t>Select ‘Not Pass’ to request scan only for those hardware that failed scan.</a:t>
            </a:r>
          </a:p>
        </p:txBody>
      </p:sp>
      <p:grpSp>
        <p:nvGrpSpPr>
          <p:cNvPr id="16" name="Group 15"/>
          <p:cNvGrpSpPr/>
          <p:nvPr/>
        </p:nvGrpSpPr>
        <p:grpSpPr>
          <a:xfrm>
            <a:off x="4128160" y="2213084"/>
            <a:ext cx="2844138" cy="4310032"/>
            <a:chOff x="4128160" y="2213084"/>
            <a:chExt cx="2844138" cy="4310032"/>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655" y="2241018"/>
              <a:ext cx="2584643" cy="428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a:off x="5821459" y="2213084"/>
              <a:ext cx="401653" cy="24987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22286" y="4525234"/>
              <a:ext cx="179462" cy="713160"/>
            </a:xfrm>
            <a:prstGeom prst="ellipse">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p:nvPr/>
          </p:nvCxnSpPr>
          <p:spPr>
            <a:xfrm>
              <a:off x="4128160" y="4590369"/>
              <a:ext cx="401653" cy="24987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1803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22804"/>
            <a:ext cx="8766263" cy="387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Vulnerability Scan Request – </a:t>
            </a:r>
            <a:r>
              <a:rPr lang="en-US" dirty="0" smtClean="0"/>
              <a:t>Request Scan</a:t>
            </a:r>
            <a:endParaRPr lang="en-US" dirty="0"/>
          </a:p>
        </p:txBody>
      </p:sp>
      <p:sp>
        <p:nvSpPr>
          <p:cNvPr id="5" name="Content Placeholder 4"/>
          <p:cNvSpPr>
            <a:spLocks noGrp="1"/>
          </p:cNvSpPr>
          <p:nvPr>
            <p:ph sz="quarter" idx="10"/>
          </p:nvPr>
        </p:nvSpPr>
        <p:spPr/>
        <p:txBody>
          <a:bodyPr/>
          <a:lstStyle/>
          <a:p>
            <a:r>
              <a:rPr lang="en-US" dirty="0" smtClean="0"/>
              <a:t>Scroll to bottom of the page and click ‘Submit Scan Request’ button.</a:t>
            </a:r>
            <a:endParaRPr lang="en-US" dirty="0"/>
          </a:p>
        </p:txBody>
      </p:sp>
      <p:sp>
        <p:nvSpPr>
          <p:cNvPr id="2" name="Oval 1"/>
          <p:cNvSpPr/>
          <p:nvPr/>
        </p:nvSpPr>
        <p:spPr>
          <a:xfrm>
            <a:off x="8003551" y="4999290"/>
            <a:ext cx="991312" cy="504202"/>
          </a:xfrm>
          <a:prstGeom prst="ellipse">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1381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68" y="3306010"/>
            <a:ext cx="3960200" cy="330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Vulnerability Scan Request – </a:t>
            </a:r>
            <a:r>
              <a:rPr lang="en-US" dirty="0" smtClean="0"/>
              <a:t>Request Scan</a:t>
            </a:r>
            <a:endParaRPr lang="en-US" dirty="0"/>
          </a:p>
        </p:txBody>
      </p:sp>
      <p:sp>
        <p:nvSpPr>
          <p:cNvPr id="5" name="Content Placeholder 4"/>
          <p:cNvSpPr>
            <a:spLocks noGrp="1"/>
          </p:cNvSpPr>
          <p:nvPr>
            <p:ph sz="quarter" idx="10"/>
          </p:nvPr>
        </p:nvSpPr>
        <p:spPr/>
        <p:txBody>
          <a:bodyPr/>
          <a:lstStyle/>
          <a:p>
            <a:r>
              <a:rPr lang="en-US" sz="1800" dirty="0" smtClean="0"/>
              <a:t>On click of ‘Submit Scan Request’ button, a popup window is displayed with an option to enter CA </a:t>
            </a:r>
            <a:r>
              <a:rPr lang="en-US" sz="1800" dirty="0"/>
              <a:t>details</a:t>
            </a:r>
            <a:r>
              <a:rPr lang="en-US" sz="1800" dirty="0" smtClean="0"/>
              <a:t>. </a:t>
            </a:r>
            <a:r>
              <a:rPr lang="en-US" sz="1800" b="1" dirty="0" smtClean="0"/>
              <a:t>(Please note: If none of the IPs are marked as “Sensitive”, the CA info is not required.)</a:t>
            </a:r>
          </a:p>
          <a:p>
            <a:r>
              <a:rPr lang="en-US" sz="1800" dirty="0" smtClean="0"/>
              <a:t>CA </a:t>
            </a:r>
            <a:r>
              <a:rPr lang="en-US" sz="1800" dirty="0"/>
              <a:t>details are mandatory </a:t>
            </a:r>
            <a:r>
              <a:rPr lang="en-US" sz="1800" dirty="0" smtClean="0"/>
              <a:t>if there is any sensitive hardware selected. However, ‘</a:t>
            </a:r>
            <a:r>
              <a:rPr lang="en-US" sz="1800" dirty="0"/>
              <a:t>Scan only those IP addresses that are </a:t>
            </a:r>
            <a:r>
              <a:rPr lang="en-US" sz="1800" dirty="0" smtClean="0"/>
              <a:t>scanable</a:t>
            </a:r>
            <a:r>
              <a:rPr lang="en-US" sz="1800" dirty="0"/>
              <a:t>….’ option can be selected to request scan for only </a:t>
            </a:r>
            <a:r>
              <a:rPr lang="en-US" sz="1800" dirty="0" smtClean="0"/>
              <a:t>those hardware </a:t>
            </a:r>
            <a:r>
              <a:rPr lang="en-US" sz="1800" dirty="0"/>
              <a:t>that </a:t>
            </a:r>
            <a:r>
              <a:rPr lang="en-US" sz="1800" dirty="0" smtClean="0"/>
              <a:t>are not sensitive (sensitive hardware will </a:t>
            </a:r>
            <a:r>
              <a:rPr lang="en-US" sz="1800" dirty="0"/>
              <a:t>not be included in the scan </a:t>
            </a:r>
            <a:r>
              <a:rPr lang="en-US" sz="1800" dirty="0" smtClean="0"/>
              <a:t>request).</a:t>
            </a:r>
          </a:p>
          <a:p>
            <a:pPr marL="0" indent="0">
              <a:buNone/>
            </a:pPr>
            <a:endParaRPr lang="en-US" dirty="0"/>
          </a:p>
        </p:txBody>
      </p:sp>
    </p:spTree>
    <p:extLst>
      <p:ext uri="{BB962C8B-B14F-4D97-AF65-F5344CB8AC3E}">
        <p14:creationId xmlns:p14="http://schemas.microsoft.com/office/powerpoint/2010/main" val="3280049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0" y="1952770"/>
            <a:ext cx="8666124" cy="4037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Vulnerability Scan Request – </a:t>
            </a:r>
            <a:r>
              <a:rPr lang="en-US" dirty="0" smtClean="0"/>
              <a:t>After Request</a:t>
            </a:r>
            <a:endParaRPr lang="en-US" dirty="0"/>
          </a:p>
        </p:txBody>
      </p:sp>
      <p:sp>
        <p:nvSpPr>
          <p:cNvPr id="5" name="Content Placeholder 4"/>
          <p:cNvSpPr>
            <a:spLocks noGrp="1"/>
          </p:cNvSpPr>
          <p:nvPr>
            <p:ph sz="quarter" idx="10"/>
          </p:nvPr>
        </p:nvSpPr>
        <p:spPr/>
        <p:txBody>
          <a:bodyPr/>
          <a:lstStyle/>
          <a:p>
            <a:r>
              <a:rPr lang="en-US" dirty="0" smtClean="0"/>
              <a:t>After submit, the scan request date (current date) is displayed for the hardware included in the request.</a:t>
            </a:r>
            <a:endParaRPr lang="en-US" dirty="0"/>
          </a:p>
        </p:txBody>
      </p:sp>
      <p:sp>
        <p:nvSpPr>
          <p:cNvPr id="2" name="Oval 1"/>
          <p:cNvSpPr/>
          <p:nvPr/>
        </p:nvSpPr>
        <p:spPr>
          <a:xfrm>
            <a:off x="7424927" y="4277546"/>
            <a:ext cx="804673" cy="1208854"/>
          </a:xfrm>
          <a:prstGeom prst="ellipse">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545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Vulnerability Scan Request </a:t>
            </a:r>
            <a:r>
              <a:rPr lang="en-US" dirty="0" smtClean="0"/>
              <a:t>– Unscannable hardware</a:t>
            </a:r>
            <a:endParaRPr lang="en-US" dirty="0"/>
          </a:p>
        </p:txBody>
      </p:sp>
      <p:sp>
        <p:nvSpPr>
          <p:cNvPr id="5" name="Content Placeholder 4"/>
          <p:cNvSpPr>
            <a:spLocks noGrp="1"/>
          </p:cNvSpPr>
          <p:nvPr>
            <p:ph sz="quarter" idx="10"/>
          </p:nvPr>
        </p:nvSpPr>
        <p:spPr/>
        <p:txBody>
          <a:bodyPr/>
          <a:lstStyle/>
          <a:p>
            <a:r>
              <a:rPr lang="en-US" dirty="0" smtClean="0"/>
              <a:t>The red icon indicates the hardware is not scanable. Mouse over the icon displays reason as to why the hardware is not scanable.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36" y="2288344"/>
            <a:ext cx="6362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458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Presentation-Template_v050713">
  <a:themeElements>
    <a:clrScheme name="TEST">
      <a:dk1>
        <a:srgbClr val="000000"/>
      </a:dk1>
      <a:lt1>
        <a:srgbClr val="FFFFFF"/>
      </a:lt1>
      <a:dk2>
        <a:srgbClr val="7F7F7F"/>
      </a:dk2>
      <a:lt2>
        <a:srgbClr val="FFFFFF"/>
      </a:lt2>
      <a:accent1>
        <a:srgbClr val="B00000"/>
      </a:accent1>
      <a:accent2>
        <a:srgbClr val="7F7F7F"/>
      </a:accent2>
      <a:accent3>
        <a:srgbClr val="A31984"/>
      </a:accent3>
      <a:accent4>
        <a:srgbClr val="9C9100"/>
      </a:accent4>
      <a:accent5>
        <a:srgbClr val="57517B"/>
      </a:accent5>
      <a:accent6>
        <a:srgbClr val="CEA8D2"/>
      </a:accent6>
      <a:hlink>
        <a:srgbClr val="0303DF"/>
      </a:hlink>
      <a:folHlink>
        <a:srgbClr val="C900DE"/>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ondary Master (3 Line Title)">
  <a:themeElements>
    <a:clrScheme name="TEST">
      <a:dk1>
        <a:srgbClr val="000000"/>
      </a:dk1>
      <a:lt1>
        <a:srgbClr val="FFFFFF"/>
      </a:lt1>
      <a:dk2>
        <a:srgbClr val="7F7F7F"/>
      </a:dk2>
      <a:lt2>
        <a:srgbClr val="FFFFFF"/>
      </a:lt2>
      <a:accent1>
        <a:srgbClr val="B00000"/>
      </a:accent1>
      <a:accent2>
        <a:srgbClr val="7F7F7F"/>
      </a:accent2>
      <a:accent3>
        <a:srgbClr val="A31984"/>
      </a:accent3>
      <a:accent4>
        <a:srgbClr val="9C9100"/>
      </a:accent4>
      <a:accent5>
        <a:srgbClr val="57517B"/>
      </a:accent5>
      <a:accent6>
        <a:srgbClr val="CEA8D2"/>
      </a:accent6>
      <a:hlink>
        <a:srgbClr val="0303DF"/>
      </a:hlink>
      <a:folHlink>
        <a:srgbClr val="C900DE"/>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Z Theme 2013">
  <a:themeElements>
    <a:clrScheme name="USE THIS ONE FOR VERIZON">
      <a:dk1>
        <a:srgbClr val="6D6E71"/>
      </a:dk1>
      <a:lt1>
        <a:srgbClr val="FFFFFF"/>
      </a:lt1>
      <a:dk2>
        <a:srgbClr val="D2D2D2"/>
      </a:dk2>
      <a:lt2>
        <a:srgbClr val="FFFFFF"/>
      </a:lt2>
      <a:accent1>
        <a:srgbClr val="FF0000"/>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Verizon Theme 2014">
  <a:themeElements>
    <a:clrScheme name="CORRECT COLORS FOR VERIZON">
      <a:dk1>
        <a:srgbClr val="6D6E71"/>
      </a:dk1>
      <a:lt1>
        <a:srgbClr val="FFFFFF"/>
      </a:lt1>
      <a:dk2>
        <a:srgbClr val="D2D2D2"/>
      </a:dk2>
      <a:lt2>
        <a:srgbClr val="FFFFFF"/>
      </a:lt2>
      <a:accent1>
        <a:srgbClr val="ED1C24"/>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F880947E8F8D40BA6861009CC1E147" ma:contentTypeVersion="0" ma:contentTypeDescription="Create a new document." ma:contentTypeScope="" ma:versionID="433fa6a5bba46eb1072dbc54254d875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310749B-4520-4BBC-9512-E1C74EB7C6CD}">
  <ds:schemaRefs>
    <ds:schemaRef ds:uri="http://schemas.microsoft.com/sharepoint/v3/contenttype/forms"/>
  </ds:schemaRefs>
</ds:datastoreItem>
</file>

<file path=customXml/itemProps2.xml><?xml version="1.0" encoding="utf-8"?>
<ds:datastoreItem xmlns:ds="http://schemas.openxmlformats.org/officeDocument/2006/customXml" ds:itemID="{8B117413-745D-4D2A-A354-8FC6A5BA43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72B2532-5153-4BE2-B970-B37C2E8D5F96}">
  <ds:schemaRefs>
    <ds:schemaRef ds:uri="http://schemas.microsoft.com/office/2006/metadata/properties"/>
    <ds:schemaRef ds:uri="http://purl.org/dc/elements/1.1/"/>
    <ds:schemaRef ds:uri="http://purl.org/dc/dcmitype/"/>
    <ds:schemaRef ds:uri="http://purl.org/dc/terms/"/>
    <ds:schemaRef ds:uri="http://schemas.openxmlformats.org/package/2006/metadata/core-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VZ_PPT_Presentation-Template_v050713</Template>
  <TotalTime>5107</TotalTime>
  <Words>636</Words>
  <Application>Microsoft Office PowerPoint</Application>
  <PresentationFormat>On-screen Show (4:3)</PresentationFormat>
  <Paragraphs>53</Paragraphs>
  <Slides>14</Slides>
  <Notes>0</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VZ_PPT_Presentation-Template_v050713</vt:lpstr>
      <vt:lpstr>Secondary Master (3 Line Title)</vt:lpstr>
      <vt:lpstr>VZ Theme 2013</vt:lpstr>
      <vt:lpstr>Verizon Theme 2014</vt:lpstr>
      <vt:lpstr>IT Security Dashboard</vt:lpstr>
      <vt:lpstr>VZT Vulnerability Scan Request – Request Scan</vt:lpstr>
      <vt:lpstr>Vulnerability Scan Request – Request Scan</vt:lpstr>
      <vt:lpstr>Vulnerability Scan Request – Request Scan</vt:lpstr>
      <vt:lpstr>Vulnerability Scan Request – Select ‘All’/’Not Pass’</vt:lpstr>
      <vt:lpstr>Vulnerability Scan Request – Request Scan</vt:lpstr>
      <vt:lpstr>Vulnerability Scan Request – Request Scan</vt:lpstr>
      <vt:lpstr>Vulnerability Scan Request – After Request</vt:lpstr>
      <vt:lpstr>Vulnerability Scan Request – Unscannable hardware</vt:lpstr>
      <vt:lpstr>Vulnerability Scan Request – Identify which application marked the hardware sensitive</vt:lpstr>
      <vt:lpstr>Server Vulnerability Scan Results</vt:lpstr>
      <vt:lpstr>Server Vulnerability Scan Results</vt:lpstr>
      <vt:lpstr>VZB Server Vulnerability Scan Requests</vt:lpstr>
      <vt:lpstr>Additional Help</vt:lpstr>
    </vt:vector>
  </TitlesOfParts>
  <Company>Verizon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Scan Request Training</dc:title>
  <dc:creator>Nithyananthan Yogalingam</dc:creator>
  <cp:lastModifiedBy>Ureta, Gino</cp:lastModifiedBy>
  <cp:revision>62</cp:revision>
  <cp:lastPrinted>2013-05-22T16:22:50Z</cp:lastPrinted>
  <dcterms:created xsi:type="dcterms:W3CDTF">2013-05-13T19:39:02Z</dcterms:created>
  <dcterms:modified xsi:type="dcterms:W3CDTF">2018-11-09T22:49:35Z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0x01010064F880947E8F8D40BA6861009CC1E147</vt:lpwstr>
  </property>
</Properties>
</file>