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8"/>
  </p:notesMasterIdLst>
  <p:handoutMasterIdLst>
    <p:handoutMasterId r:id="rId49"/>
  </p:handoutMasterIdLst>
  <p:sldIdLst>
    <p:sldId id="256" r:id="rId5"/>
    <p:sldId id="355" r:id="rId6"/>
    <p:sldId id="346" r:id="rId7"/>
    <p:sldId id="344" r:id="rId8"/>
    <p:sldId id="317" r:id="rId9"/>
    <p:sldId id="318" r:id="rId10"/>
    <p:sldId id="319" r:id="rId11"/>
    <p:sldId id="320" r:id="rId12"/>
    <p:sldId id="321" r:id="rId13"/>
    <p:sldId id="322" r:id="rId14"/>
    <p:sldId id="323" r:id="rId15"/>
    <p:sldId id="324" r:id="rId16"/>
    <p:sldId id="325" r:id="rId17"/>
    <p:sldId id="359" r:id="rId18"/>
    <p:sldId id="357" r:id="rId19"/>
    <p:sldId id="347" r:id="rId20"/>
    <p:sldId id="348" r:id="rId21"/>
    <p:sldId id="350" r:id="rId22"/>
    <p:sldId id="358" r:id="rId23"/>
    <p:sldId id="362" r:id="rId24"/>
    <p:sldId id="361" r:id="rId25"/>
    <p:sldId id="326" r:id="rId26"/>
    <p:sldId id="365" r:id="rId27"/>
    <p:sldId id="363" r:id="rId28"/>
    <p:sldId id="327" r:id="rId29"/>
    <p:sldId id="328" r:id="rId30"/>
    <p:sldId id="353" r:id="rId31"/>
    <p:sldId id="356" r:id="rId32"/>
    <p:sldId id="366" r:id="rId33"/>
    <p:sldId id="367" r:id="rId34"/>
    <p:sldId id="368" r:id="rId35"/>
    <p:sldId id="332" r:id="rId36"/>
    <p:sldId id="333" r:id="rId37"/>
    <p:sldId id="354" r:id="rId38"/>
    <p:sldId id="334" r:id="rId39"/>
    <p:sldId id="335" r:id="rId40"/>
    <p:sldId id="336" r:id="rId41"/>
    <p:sldId id="337" r:id="rId42"/>
    <p:sldId id="338" r:id="rId43"/>
    <p:sldId id="341" r:id="rId44"/>
    <p:sldId id="339" r:id="rId45"/>
    <p:sldId id="340" r:id="rId46"/>
    <p:sldId id="274" r:id="rId47"/>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EE9117C1-6F56-46DE-8B7F-AF8F4CEE741D}">
  <a:tblStyle styleId="{EE9117C1-6F56-46DE-8B7F-AF8F4CEE741D}" styleName="Verizon Table 1">
    <a:wholeTbl>
      <a:tcTxStyle>
        <a:fontRef idx="minor"/>
        <a:srgbClr val="333333"/>
      </a:tcTxStyle>
      <a:tcStyle>
        <a:tcBdr>
          <a:left>
            <a:ln>
              <a:noFill/>
            </a:ln>
          </a:left>
          <a:right>
            <a:ln>
              <a:noFill/>
            </a:ln>
          </a:right>
          <a:top>
            <a:ln w="6350">
              <a:solidFill>
                <a:srgbClr val="333333"/>
              </a:solidFill>
            </a:ln>
          </a:top>
          <a:bottom>
            <a:ln w="6350">
              <a:solidFill>
                <a:srgbClr val="333333"/>
              </a:solidFill>
            </a:ln>
          </a:bottom>
          <a:insideH>
            <a:ln w="6350">
              <a:solidFill>
                <a:srgbClr val="333333"/>
              </a:solidFill>
            </a:ln>
          </a:insideH>
          <a:insideV>
            <a:ln>
              <a:noFill/>
            </a:ln>
          </a:insideV>
        </a:tcBdr>
        <a:fill>
          <a:noFill/>
        </a:fill>
      </a:tcStyle>
    </a:wholeTbl>
    <a:band1H>
      <a:tcStyle>
        <a:tcBdr/>
        <a:fill>
          <a:solidFill>
            <a:srgbClr val="F6F6F6"/>
          </a:solidFill>
        </a:fill>
      </a:tcStyle>
    </a:band1H>
    <a:band2H>
      <a:tcStyle>
        <a:tcBdr/>
        <a:fill>
          <a:noFill/>
        </a:fill>
      </a:tcStyle>
    </a:band2H>
    <a:band1V>
      <a:tcStyle>
        <a:tcBdr/>
        <a:fill>
          <a:solidFill>
            <a:srgbClr val="F6F6F6"/>
          </a:solidFill>
        </a:fill>
      </a:tcStyle>
    </a:band1V>
    <a:band2V>
      <a:tcStyle>
        <a:tcBdr/>
        <a:fill>
          <a:noFill/>
        </a:fill>
      </a:tcStyle>
    </a:band2V>
    <a:lastCol>
      <a:tcTxStyle b="on">
        <a:fontRef idx="minor"/>
        <a:srgbClr val="000000"/>
      </a:tcTxStyle>
      <a:tcStyle>
        <a:tcBdr/>
      </a:tcStyle>
    </a:lastCol>
    <a:firstCol>
      <a:tcTxStyle b="on">
        <a:fontRef idx="minor"/>
        <a:srgbClr val="000000"/>
      </a:tcTxStyle>
      <a:tcStyle>
        <a:tcBdr/>
      </a:tcStyle>
    </a:firstCol>
    <a:lastRow>
      <a:tcTxStyle b="on">
        <a:fontRef idx="minor"/>
        <a:srgbClr val="000000"/>
      </a:tcTxStyle>
      <a:tcStyle>
        <a:tcBdr>
          <a:top>
            <a:ln w="6350">
              <a:solidFill>
                <a:srgbClr val="333333"/>
              </a:solidFill>
            </a:ln>
          </a:top>
          <a:bottom>
            <a:ln>
              <a:noFill/>
            </a:ln>
          </a:bottom>
        </a:tcBdr>
        <a:fill>
          <a:noFill/>
        </a:fill>
      </a:tcStyle>
    </a:lastRow>
    <a:firstRow>
      <a:tcTxStyle b="on">
        <a:fontRef idx="minor"/>
        <a:srgbClr val="000000"/>
      </a:tcTxStyle>
      <a:tcStyle>
        <a:tcBdr>
          <a:top>
            <a:ln>
              <a:noFill/>
            </a:ln>
          </a:top>
          <a:bottom>
            <a:ln w="6350">
              <a:solidFill>
                <a:srgbClr val="33333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33" autoAdjust="0"/>
    <p:restoredTop sz="82967" autoAdjust="0"/>
  </p:normalViewPr>
  <p:slideViewPr>
    <p:cSldViewPr snapToGrid="0" snapToObjects="1">
      <p:cViewPr varScale="1">
        <p:scale>
          <a:sx n="68" d="100"/>
          <a:sy n="68" d="100"/>
        </p:scale>
        <p:origin x="-468" y="-90"/>
      </p:cViewPr>
      <p:guideLst>
        <p:guide orient="horz" pos="288"/>
        <p:guide orient="horz" pos="3886"/>
        <p:guide pos="5473"/>
        <p:guide pos="3835"/>
        <p:guide pos="289"/>
        <p:guide pos="1921"/>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1" d="100"/>
          <a:sy n="111" d="100"/>
        </p:scale>
        <p:origin x="-5120" y="-120"/>
      </p:cViewPr>
      <p:guideLst>
        <p:guide orient="horz" pos="2928"/>
        <p:guide pos="2208"/>
      </p:guideLst>
    </p:cSldViewPr>
  </p:notes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r>
              <a:rPr lang="en-US" smtClean="0">
                <a:latin typeface="Arial"/>
              </a:rPr>
              <a:t>Month 00, 0000</a:t>
            </a:r>
            <a:endParaRPr lang="en-US" dirty="0">
              <a:latin typeface="Arial"/>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8880A9AB-D4B5-B145-9C5F-439754C2A12C}" type="slidenum">
              <a:rPr lang="en-US" smtClean="0">
                <a:latin typeface="Arial"/>
              </a:rPr>
              <a:t>‹#›</a:t>
            </a:fld>
            <a:endParaRPr lang="en-US" dirty="0">
              <a:latin typeface="Arial"/>
            </a:endParaRPr>
          </a:p>
        </p:txBody>
      </p:sp>
    </p:spTree>
    <p:extLst>
      <p:ext uri="{BB962C8B-B14F-4D97-AF65-F5344CB8AC3E}">
        <p14:creationId xmlns:p14="http://schemas.microsoft.com/office/powerpoint/2010/main" val="8485727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atin typeface="Arial"/>
              </a:defRPr>
            </a:lvl1pPr>
          </a:lstStyle>
          <a:p>
            <a:r>
              <a:rPr lang="en-US" smtClean="0"/>
              <a:t>Month 00, 0000</a:t>
            </a:r>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389467" y="4415790"/>
            <a:ext cx="6231467" cy="4183380"/>
          </a:xfrm>
          <a:prstGeom prst="rect">
            <a:avLst/>
          </a:prstGeom>
        </p:spPr>
        <p:txBody>
          <a:bodyPr vert="horz" lIns="93177" tIns="46589" rIns="93177" bIns="46589"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atin typeface="Arial"/>
              </a:defRPr>
            </a:lvl1pPr>
          </a:lstStyle>
          <a:p>
            <a:fld id="{0F377F13-34CC-6843-96E7-4A03CB8BBE85}" type="slidenum">
              <a:rPr lang="en-US" smtClean="0"/>
              <a:pPr/>
              <a:t>‹#›</a:t>
            </a:fld>
            <a:endParaRPr lang="en-US" dirty="0"/>
          </a:p>
        </p:txBody>
      </p:sp>
    </p:spTree>
    <p:extLst>
      <p:ext uri="{BB962C8B-B14F-4D97-AF65-F5344CB8AC3E}">
        <p14:creationId xmlns:p14="http://schemas.microsoft.com/office/powerpoint/2010/main" val="44084133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www.deviantart.com/resources/vector/" TargetMode="External"/><Relationship Id="rId3" Type="http://schemas.openxmlformats.org/officeDocument/2006/relationships/hyperlink" Target="http://www.thinkstockphotos.com/image/stock-photo-red-apple/158403411" TargetMode="External"/><Relationship Id="rId7" Type="http://schemas.openxmlformats.org/officeDocument/2006/relationships/hyperlink" Target="http://www.deviantart.com/resources/"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jovdaripper.deviantart.com/" TargetMode="External"/><Relationship Id="rId5" Type="http://schemas.openxmlformats.org/officeDocument/2006/relationships/hyperlink" Target="http://jovdaripper.deviantart.com/art/Vector-T-shirt-Template-143230813" TargetMode="External"/><Relationship Id="rId4" Type="http://schemas.openxmlformats.org/officeDocument/2006/relationships/hyperlink" Target="http://www.thinkstockphotos.com/image/stock-photo-orange/492797367"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Talking</a:t>
            </a:r>
            <a:r>
              <a:rPr lang="en-US" baseline="0" dirty="0" smtClean="0"/>
              <a:t> points:</a:t>
            </a:r>
            <a:endParaRPr lang="en-US" dirty="0" smtClean="0"/>
          </a:p>
          <a:p>
            <a:pPr marL="171419" indent="-171419">
              <a:buFont typeface="Arial" panose="020B0604020202020204" pitchFamily="34" charset="0"/>
              <a:buChar char="•"/>
            </a:pPr>
            <a:r>
              <a:rPr lang="en-US" dirty="0" smtClean="0"/>
              <a:t>The working agreement is a way to make the success of the class (or</a:t>
            </a:r>
            <a:r>
              <a:rPr lang="en-US" baseline="0" dirty="0" smtClean="0"/>
              <a:t> the project) a shared responsibility. </a:t>
            </a:r>
          </a:p>
          <a:p>
            <a:pPr marL="171419" indent="-171419">
              <a:buFont typeface="Arial" panose="020B0604020202020204" pitchFamily="34" charset="0"/>
              <a:buChar char="•"/>
            </a:pPr>
            <a:r>
              <a:rPr lang="en-US" baseline="0" dirty="0" smtClean="0"/>
              <a:t>This is our “contract” for how we work together towards that end. </a:t>
            </a:r>
          </a:p>
          <a:p>
            <a:pPr marL="171419" indent="-171419">
              <a:buFont typeface="Arial" panose="020B0604020202020204" pitchFamily="34" charset="0"/>
              <a:buChar char="•"/>
            </a:pPr>
            <a:r>
              <a:rPr lang="en-US" baseline="0" dirty="0" smtClean="0"/>
              <a:t>It is not the facilitator’s or instructor’s job to enforce the agreement – it is everyone’s responsibility. </a:t>
            </a:r>
          </a:p>
          <a:p>
            <a:pPr marL="171419" indent="-171419">
              <a:buFont typeface="Arial" panose="020B0604020202020204" pitchFamily="34" charset="0"/>
              <a:buChar char="•"/>
            </a:pPr>
            <a:r>
              <a:rPr lang="en-US" baseline="0" dirty="0" smtClean="0"/>
              <a:t>Periodically, the working agreement should be reviewed and updated according to the team’s needs </a:t>
            </a:r>
            <a:endParaRPr lang="en-US" dirty="0"/>
          </a:p>
        </p:txBody>
      </p:sp>
    </p:spTree>
    <p:extLst>
      <p:ext uri="{BB962C8B-B14F-4D97-AF65-F5344CB8AC3E}">
        <p14:creationId xmlns:p14="http://schemas.microsoft.com/office/powerpoint/2010/main" val="3679114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Rectangle 7"/>
          <p:cNvSpPr txBox="1">
            <a:spLocks noGrp="1" noChangeArrowheads="1"/>
          </p:cNvSpPr>
          <p:nvPr/>
        </p:nvSpPr>
        <p:spPr bwMode="auto">
          <a:xfrm>
            <a:off x="3970938" y="8829967"/>
            <a:ext cx="3037840" cy="464820"/>
          </a:xfrm>
          <a:prstGeom prst="rect">
            <a:avLst/>
          </a:prstGeom>
          <a:noFill/>
          <a:ln w="9525">
            <a:noFill/>
            <a:miter lim="800000"/>
            <a:headEnd/>
            <a:tailEnd/>
          </a:ln>
        </p:spPr>
        <p:txBody>
          <a:bodyPr lIns="93159" tIns="46580" rIns="93159" bIns="46580" anchor="b"/>
          <a:lstStyle/>
          <a:p>
            <a:pPr algn="r"/>
            <a:fld id="{6D9BBF78-8DD8-40F3-A7C6-E08E4364688F}" type="slidenum">
              <a:rPr lang="en-US" sz="1200">
                <a:cs typeface="Arial" charset="0"/>
              </a:rPr>
              <a:pPr algn="r"/>
              <a:t>28</a:t>
            </a:fld>
            <a:endParaRPr lang="en-US" sz="1200">
              <a:cs typeface="Arial" charset="0"/>
            </a:endParaRPr>
          </a:p>
        </p:txBody>
      </p:sp>
      <p:sp>
        <p:nvSpPr>
          <p:cNvPr id="241666" name="Rectangle 2"/>
          <p:cNvSpPr>
            <a:spLocks noGrp="1" noRot="1" noChangeAspect="1" noChangeArrowheads="1" noTextEdit="1"/>
          </p:cNvSpPr>
          <p:nvPr>
            <p:ph type="sldImg"/>
          </p:nvPr>
        </p:nvSpPr>
        <p:spPr>
          <a:xfrm>
            <a:off x="1182688" y="696913"/>
            <a:ext cx="4648200" cy="3486150"/>
          </a:xfrm>
          <a:ln/>
        </p:spPr>
      </p:sp>
      <p:sp>
        <p:nvSpPr>
          <p:cNvPr id="241667" name="Rectangle 3"/>
          <p:cNvSpPr>
            <a:spLocks noGrp="1" noChangeArrowheads="1"/>
          </p:cNvSpPr>
          <p:nvPr>
            <p:ph type="body" idx="1"/>
          </p:nvPr>
        </p:nvSpPr>
        <p:spPr>
          <a:xfrm>
            <a:off x="701040" y="4415790"/>
            <a:ext cx="5608320" cy="4183380"/>
          </a:xfrm>
          <a:noFill/>
        </p:spPr>
        <p:txBody>
          <a:bodyPr lIns="93159" tIns="46580" rIns="93159" bIns="46580"/>
          <a:lstStyle/>
          <a:p>
            <a:pPr algn="just" eaLnBrk="1" hangingPunct="1"/>
            <a:r>
              <a:rPr lang="en-US" b="0" smtClean="0">
                <a:ea typeface="ＭＳ Ｐゴシック"/>
                <a:cs typeface="Arial" charset="0"/>
              </a:rPr>
              <a:t>Acceptance tests are very important to user stories because the details of the stories emerge in the tests. The tests describe the expected behavior of the story – when a user does x, the expected result is y. Tests should include the user achieving their goal – the </a:t>
            </a:r>
            <a:r>
              <a:rPr lang="en-US" altLang="en-US" b="0" smtClean="0">
                <a:ea typeface="ＭＳ Ｐゴシック"/>
                <a:cs typeface="Arial" charset="0"/>
              </a:rPr>
              <a:t>“</a:t>
            </a:r>
            <a:r>
              <a:rPr lang="en-US" b="0" smtClean="0">
                <a:ea typeface="ＭＳ Ｐゴシック"/>
                <a:cs typeface="Arial" charset="0"/>
              </a:rPr>
              <a:t>happy path</a:t>
            </a:r>
            <a:r>
              <a:rPr lang="en-US" altLang="en-US" b="0" smtClean="0">
                <a:ea typeface="ＭＳ Ｐゴシック"/>
                <a:cs typeface="Arial" charset="0"/>
              </a:rPr>
              <a:t>”</a:t>
            </a:r>
            <a:r>
              <a:rPr lang="en-US" b="0" smtClean="0">
                <a:ea typeface="ＭＳ Ｐゴシック"/>
                <a:cs typeface="Arial" charset="0"/>
              </a:rPr>
              <a:t> – but should also include how the system should behave if the user encounters problems. There are usually multiple tests for one user story</a:t>
            </a:r>
            <a:r>
              <a:rPr lang="en-US" smtClean="0">
                <a:ea typeface="ＭＳ Ｐゴシック"/>
                <a:cs typeface="Arial" charset="0"/>
              </a:rP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2438" y="696913"/>
            <a:ext cx="3565525" cy="2674937"/>
          </a:xfrm>
        </p:spPr>
      </p:sp>
      <p:sp>
        <p:nvSpPr>
          <p:cNvPr id="3" name="Notes Placeholder 2"/>
          <p:cNvSpPr>
            <a:spLocks noGrp="1"/>
          </p:cNvSpPr>
          <p:nvPr>
            <p:ph type="body" idx="1"/>
          </p:nvPr>
        </p:nvSpPr>
        <p:spPr/>
        <p:txBody>
          <a:bodyPr/>
          <a:lstStyle/>
          <a:p>
            <a:pPr defTabSz="931670">
              <a:defRPr/>
            </a:pPr>
            <a:r>
              <a:rPr lang="en-US" smtClean="0"/>
              <a:t>Which </a:t>
            </a:r>
            <a:r>
              <a:rPr lang="en-US" dirty="0" smtClean="0"/>
              <a:t>is bigger and which takes more effort to eat?</a:t>
            </a:r>
          </a:p>
          <a:p>
            <a:endParaRPr lang="en-US" dirty="0" smtClean="0"/>
          </a:p>
          <a:p>
            <a:endParaRPr lang="en-US" dirty="0" smtClean="0"/>
          </a:p>
          <a:p>
            <a:r>
              <a:rPr lang="en-US" dirty="0" smtClean="0">
                <a:hlinkClick r:id="rId3"/>
              </a:rPr>
              <a:t>158403411</a:t>
            </a:r>
            <a:endParaRPr lang="en-US" dirty="0" smtClean="0"/>
          </a:p>
          <a:p>
            <a:r>
              <a:rPr lang="en-US" dirty="0" err="1" smtClean="0"/>
              <a:t>iStock</a:t>
            </a:r>
            <a:endParaRPr lang="en-US" dirty="0" smtClean="0"/>
          </a:p>
          <a:p>
            <a:r>
              <a:rPr lang="en-US" dirty="0" smtClean="0"/>
              <a:t>Item number:488478289</a:t>
            </a:r>
          </a:p>
          <a:p>
            <a:r>
              <a:rPr lang="en-US" dirty="0" smtClean="0">
                <a:hlinkClick r:id="rId4"/>
              </a:rPr>
              <a:t>492797367</a:t>
            </a:r>
            <a:endParaRPr lang="en-US" dirty="0" smtClean="0"/>
          </a:p>
          <a:p>
            <a:r>
              <a:rPr lang="en-US" dirty="0" err="1" smtClean="0"/>
              <a:t>iStock</a:t>
            </a:r>
            <a:endParaRPr lang="en-US" dirty="0" smtClean="0"/>
          </a:p>
          <a:p>
            <a:endParaRPr lang="en-US" dirty="0" smtClean="0"/>
          </a:p>
          <a:p>
            <a:endParaRPr lang="en-US" dirty="0" smtClean="0"/>
          </a:p>
          <a:p>
            <a:r>
              <a:rPr lang="en-US" b="1" dirty="0" smtClean="0">
                <a:hlinkClick r:id="rId5"/>
              </a:rPr>
              <a:t>Vector T-shirt </a:t>
            </a:r>
            <a:r>
              <a:rPr lang="en-US" b="1" dirty="0" err="1" smtClean="0">
                <a:hlinkClick r:id="rId5"/>
              </a:rPr>
              <a:t>Template</a:t>
            </a:r>
            <a:r>
              <a:rPr lang="en-US" b="1" dirty="0" err="1" smtClean="0"/>
              <a:t>by</a:t>
            </a:r>
            <a:r>
              <a:rPr lang="en-US" b="1" dirty="0" smtClean="0"/>
              <a:t> </a:t>
            </a:r>
            <a:r>
              <a:rPr lang="en-US" b="1" dirty="0" err="1" smtClean="0">
                <a:hlinkClick r:id="rId6"/>
              </a:rPr>
              <a:t>JovDaRipper</a:t>
            </a:r>
            <a:endParaRPr lang="en-US" b="1" dirty="0" smtClean="0"/>
          </a:p>
          <a:p>
            <a:r>
              <a:rPr lang="en-US" dirty="0" smtClean="0">
                <a:hlinkClick r:id="rId7"/>
              </a:rPr>
              <a:t>Resources &amp; Stock Images</a:t>
            </a:r>
            <a:r>
              <a:rPr lang="en-US" dirty="0" smtClean="0"/>
              <a:t> / </a:t>
            </a:r>
            <a:r>
              <a:rPr lang="en-US" dirty="0" smtClean="0">
                <a:hlinkClick r:id="rId8"/>
              </a:rPr>
              <a:t>Vector Resources</a:t>
            </a:r>
            <a:r>
              <a:rPr lang="en-US" dirty="0" smtClean="0"/>
              <a:t>©2009-2014 </a:t>
            </a:r>
            <a:r>
              <a:rPr lang="en-US" dirty="0" err="1" smtClean="0">
                <a:hlinkClick r:id="rId6"/>
              </a:rPr>
              <a:t>JovDaRipper</a:t>
            </a:r>
            <a:endParaRPr lang="en-US" dirty="0" smtClean="0"/>
          </a:p>
          <a:p>
            <a:r>
              <a:rPr lang="en-US" dirty="0" smtClean="0"/>
              <a:t>Made a new an better T-shirt template!</a:t>
            </a:r>
            <a:br>
              <a:rPr lang="en-US" dirty="0" smtClean="0"/>
            </a:br>
            <a:r>
              <a:rPr lang="en-US" dirty="0" smtClean="0"/>
              <a:t>Now for both male and female, back and front!</a:t>
            </a:r>
            <a:br>
              <a:rPr lang="en-US" dirty="0" smtClean="0"/>
            </a:br>
            <a:r>
              <a:rPr lang="en-US" dirty="0" smtClean="0"/>
              <a:t/>
            </a:r>
            <a:br>
              <a:rPr lang="en-US" dirty="0" smtClean="0"/>
            </a:br>
            <a:r>
              <a:rPr lang="en-US" dirty="0" smtClean="0"/>
              <a:t/>
            </a:r>
            <a:br>
              <a:rPr lang="en-US" dirty="0" smtClean="0"/>
            </a:br>
            <a:r>
              <a:rPr lang="en-US" b="1" dirty="0" smtClean="0">
                <a:hlinkClick r:id="rId5"/>
              </a:rPr>
              <a:t>Vector T-shirt </a:t>
            </a:r>
            <a:r>
              <a:rPr lang="en-US" b="1" dirty="0" err="1" smtClean="0">
                <a:hlinkClick r:id="rId5"/>
              </a:rPr>
              <a:t>Template</a:t>
            </a:r>
            <a:r>
              <a:rPr lang="en-US" b="1" dirty="0" err="1" smtClean="0"/>
              <a:t>by</a:t>
            </a:r>
            <a:r>
              <a:rPr lang="en-US" b="1" dirty="0" smtClean="0"/>
              <a:t> </a:t>
            </a:r>
            <a:r>
              <a:rPr lang="en-US" b="1" dirty="0" err="1" smtClean="0">
                <a:hlinkClick r:id="rId6"/>
              </a:rPr>
              <a:t>JovDaRipper</a:t>
            </a:r>
            <a:r>
              <a:rPr lang="en-US" dirty="0" smtClean="0"/>
              <a:t/>
            </a:r>
            <a:br>
              <a:rPr lang="en-US" dirty="0" smtClean="0"/>
            </a:br>
            <a:r>
              <a:rPr lang="en-US" dirty="0" smtClean="0"/>
              <a:t>In Adobe Illustrator you can customize placements and colors if you want, but I would appreciate it if you left my name somewhere for credit </a:t>
            </a:r>
            <a:br>
              <a:rPr lang="en-US" dirty="0" smtClean="0"/>
            </a:br>
            <a:r>
              <a:rPr lang="en-US" dirty="0" smtClean="0"/>
              <a:t/>
            </a:r>
            <a:br>
              <a:rPr lang="en-US" dirty="0" smtClean="0"/>
            </a:br>
            <a:r>
              <a:rPr lang="en-US" dirty="0" smtClean="0"/>
              <a:t>Otherwise I don't got any strict rules for this, just use it and have fun!</a:t>
            </a:r>
          </a:p>
          <a:p>
            <a:endParaRPr lang="en-US" dirty="0"/>
          </a:p>
        </p:txBody>
      </p:sp>
      <p:sp>
        <p:nvSpPr>
          <p:cNvPr id="4" name="Slide Number Placeholder 3"/>
          <p:cNvSpPr>
            <a:spLocks noGrp="1"/>
          </p:cNvSpPr>
          <p:nvPr>
            <p:ph type="sldNum" sz="quarter" idx="10"/>
          </p:nvPr>
        </p:nvSpPr>
        <p:spPr/>
        <p:txBody>
          <a:bodyPr/>
          <a:lstStyle/>
          <a:p>
            <a:pPr>
              <a:defRPr/>
            </a:pPr>
            <a:fld id="{1865609A-F36D-42F9-B708-7A9D991E589B}" type="slidenum">
              <a:rPr lang="en-US" smtClean="0"/>
              <a:pPr>
                <a:defRPr/>
              </a:pPr>
              <a:t>37</a:t>
            </a:fld>
            <a:endParaRPr lang="en-US" dirty="0"/>
          </a:p>
        </p:txBody>
      </p:sp>
    </p:spTree>
    <p:extLst>
      <p:ext uri="{BB962C8B-B14F-4D97-AF65-F5344CB8AC3E}">
        <p14:creationId xmlns:p14="http://schemas.microsoft.com/office/powerpoint/2010/main" val="1212022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2438" y="696913"/>
            <a:ext cx="3565525" cy="2674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65609A-F36D-42F9-B708-7A9D991E589B}" type="slidenum">
              <a:rPr lang="en-US" smtClean="0">
                <a:solidFill>
                  <a:prstClr val="black"/>
                </a:solidFill>
              </a:rPr>
              <a:pPr>
                <a:defRPr/>
              </a:pPr>
              <a:t>38</a:t>
            </a:fld>
            <a:endParaRPr lang="en-US" dirty="0">
              <a:solidFill>
                <a:prstClr val="black"/>
              </a:solidFill>
            </a:endParaRPr>
          </a:p>
        </p:txBody>
      </p:sp>
    </p:spTree>
    <p:extLst>
      <p:ext uri="{BB962C8B-B14F-4D97-AF65-F5344CB8AC3E}">
        <p14:creationId xmlns:p14="http://schemas.microsoft.com/office/powerpoint/2010/main" val="1212022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2438" y="696913"/>
            <a:ext cx="3565525" cy="2674937"/>
          </a:xfrm>
        </p:spPr>
      </p:sp>
      <p:sp>
        <p:nvSpPr>
          <p:cNvPr id="3" name="Notes Placeholder 2"/>
          <p:cNvSpPr>
            <a:spLocks noGrp="1"/>
          </p:cNvSpPr>
          <p:nvPr>
            <p:ph type="body" idx="1"/>
          </p:nvPr>
        </p:nvSpPr>
        <p:spPr/>
        <p:txBody>
          <a:bodyPr>
            <a:normAutofit/>
          </a:bodyPr>
          <a:lstStyle/>
          <a:p>
            <a:pPr defTabSz="931670">
              <a:defRPr/>
            </a:pPr>
            <a:r>
              <a:rPr lang="en-US" dirty="0" smtClean="0"/>
              <a:t>Kelly</a:t>
            </a:r>
          </a:p>
          <a:p>
            <a:endParaRPr lang="en-US" dirty="0"/>
          </a:p>
        </p:txBody>
      </p:sp>
      <p:sp>
        <p:nvSpPr>
          <p:cNvPr id="4" name="Slide Number Placeholder 3"/>
          <p:cNvSpPr>
            <a:spLocks noGrp="1"/>
          </p:cNvSpPr>
          <p:nvPr>
            <p:ph type="sldNum" sz="quarter" idx="10"/>
          </p:nvPr>
        </p:nvSpPr>
        <p:spPr/>
        <p:txBody>
          <a:bodyPr/>
          <a:lstStyle/>
          <a:p>
            <a:pPr>
              <a:defRPr/>
            </a:pPr>
            <a:r>
              <a:rPr lang="en-US" smtClean="0"/>
              <a:t>&lt;#&gt;</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0850" y="695325"/>
            <a:ext cx="3568700" cy="2676525"/>
          </a:xfrm>
        </p:spPr>
      </p:sp>
      <p:sp>
        <p:nvSpPr>
          <p:cNvPr id="3" name="Notes Placeholder 2"/>
          <p:cNvSpPr>
            <a:spLocks noGrp="1"/>
          </p:cNvSpPr>
          <p:nvPr>
            <p:ph type="body" idx="1"/>
          </p:nvPr>
        </p:nvSpPr>
        <p:spPr/>
        <p:txBody>
          <a:bodyPr>
            <a:normAutofit/>
          </a:bodyPr>
          <a:lstStyle/>
          <a:p>
            <a:pPr defTabSz="940321">
              <a:defRPr/>
            </a:pPr>
            <a:r>
              <a:rPr lang="en-US" dirty="0" smtClean="0"/>
              <a:t>Talking</a:t>
            </a:r>
            <a:r>
              <a:rPr lang="en-US" baseline="0" dirty="0" smtClean="0"/>
              <a:t> points:</a:t>
            </a:r>
          </a:p>
          <a:p>
            <a:pPr marL="174687" indent="-174687" defTabSz="940321">
              <a:buFont typeface="Arial" panose="020B0604020202020204" pitchFamily="34" charset="0"/>
              <a:buChar char="•"/>
              <a:defRPr/>
            </a:pPr>
            <a:r>
              <a:rPr lang="en-US" baseline="0" dirty="0" smtClean="0"/>
              <a:t>In agile estimating, we always want to use relative estimating (comparing A to B) and not absolute estimating (looking at one thing and estimating)</a:t>
            </a:r>
          </a:p>
          <a:p>
            <a:pPr marL="174687" indent="-174687" defTabSz="940321">
              <a:buFont typeface="Arial" panose="020B0604020202020204" pitchFamily="34" charset="0"/>
              <a:buChar char="•"/>
              <a:defRPr/>
            </a:pPr>
            <a:r>
              <a:rPr lang="en-US" baseline="0" dirty="0" smtClean="0"/>
              <a:t>In Planning Poker estimating, we only use the numbers in the set: 1, 2, 3, 5, 8, 13, 20</a:t>
            </a:r>
          </a:p>
          <a:p>
            <a:pPr marL="174687" indent="-174687" defTabSz="940321">
              <a:buFont typeface="Arial" panose="020B0604020202020204" pitchFamily="34" charset="0"/>
              <a:buChar char="•"/>
              <a:defRPr/>
            </a:pPr>
            <a:endParaRPr lang="en-US" baseline="0" dirty="0" smtClean="0"/>
          </a:p>
          <a:p>
            <a:pPr defTabSz="940321">
              <a:defRPr/>
            </a:pPr>
            <a:r>
              <a:rPr lang="en-US" baseline="0" dirty="0" smtClean="0"/>
              <a:t>Discussion points:</a:t>
            </a:r>
          </a:p>
          <a:p>
            <a:pPr marL="174687" indent="-174687" defTabSz="940321">
              <a:buFont typeface="Arial" panose="020B0604020202020204" pitchFamily="34" charset="0"/>
              <a:buChar char="•"/>
              <a:defRPr/>
            </a:pPr>
            <a:r>
              <a:rPr lang="en-US" baseline="0" dirty="0" smtClean="0"/>
              <a:t>T</a:t>
            </a:r>
            <a:r>
              <a:rPr lang="en-US" dirty="0" smtClean="0"/>
              <a:t>here are some tricks in this example</a:t>
            </a:r>
            <a:r>
              <a:rPr lang="en-US" baseline="0" dirty="0" smtClean="0"/>
              <a:t> – do you see them? (</a:t>
            </a:r>
            <a:r>
              <a:rPr lang="en-US" dirty="0" smtClean="0"/>
              <a:t>size can be interpreted as</a:t>
            </a:r>
            <a:r>
              <a:rPr lang="en-US" baseline="0" dirty="0" smtClean="0"/>
              <a:t> height, weight, or length; some breeds are ambiguous)</a:t>
            </a:r>
          </a:p>
          <a:p>
            <a:pPr marL="174687" indent="-174687" defTabSz="940321">
              <a:buFont typeface="Arial" panose="020B0604020202020204" pitchFamily="34" charset="0"/>
              <a:buChar char="•"/>
              <a:defRPr/>
            </a:pPr>
            <a:r>
              <a:rPr lang="en-US" baseline="0" dirty="0" smtClean="0"/>
              <a:t>Why are there missing numbers in the planning poker set? Why is the distance between number larger at the high end of the set?</a:t>
            </a:r>
          </a:p>
          <a:p>
            <a:endParaRPr lang="en-US" dirty="0"/>
          </a:p>
        </p:txBody>
      </p:sp>
      <p:sp>
        <p:nvSpPr>
          <p:cNvPr id="4" name="Slide Number Placeholder 3"/>
          <p:cNvSpPr>
            <a:spLocks noGrp="1"/>
          </p:cNvSpPr>
          <p:nvPr>
            <p:ph type="sldNum" sz="quarter" idx="10"/>
          </p:nvPr>
        </p:nvSpPr>
        <p:spPr>
          <a:xfrm>
            <a:off x="3971293" y="8830154"/>
            <a:ext cx="3037523" cy="464662"/>
          </a:xfrm>
          <a:prstGeom prst="rect">
            <a:avLst/>
          </a:prstGeom>
        </p:spPr>
        <p:txBody>
          <a:bodyPr lIns="93046" tIns="46523" rIns="93046" bIns="46523"/>
          <a:lstStyle/>
          <a:p>
            <a:pPr>
              <a:defRPr/>
            </a:pPr>
            <a:r>
              <a:rPr lang="en-US" smtClean="0"/>
              <a:t>&lt;#&gt;</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2438" y="696913"/>
            <a:ext cx="3565525" cy="2674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971082" y="8830312"/>
            <a:ext cx="3037735" cy="464503"/>
          </a:xfrm>
          <a:prstGeom prst="rect">
            <a:avLst/>
          </a:prstGeom>
        </p:spPr>
        <p:txBody>
          <a:bodyPr/>
          <a:lstStyle/>
          <a:p>
            <a:pPr>
              <a:defRPr/>
            </a:pPr>
            <a:r>
              <a:rPr lang="en-US" smtClean="0"/>
              <a:t>&lt;#&gt;</a:t>
            </a:r>
            <a:endParaRPr lang="en-US" dirty="0"/>
          </a:p>
        </p:txBody>
      </p:sp>
    </p:spTree>
    <p:extLst>
      <p:ext uri="{BB962C8B-B14F-4D97-AF65-F5344CB8AC3E}">
        <p14:creationId xmlns:p14="http://schemas.microsoft.com/office/powerpoint/2010/main" val="1150609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2438" y="698500"/>
            <a:ext cx="3565525" cy="2673350"/>
          </a:xfrm>
        </p:spPr>
      </p:sp>
      <p:sp>
        <p:nvSpPr>
          <p:cNvPr id="3" name="Notes Placeholder 2"/>
          <p:cNvSpPr>
            <a:spLocks noGrp="1"/>
          </p:cNvSpPr>
          <p:nvPr>
            <p:ph type="body" idx="1"/>
          </p:nvPr>
        </p:nvSpPr>
        <p:spPr/>
        <p:txBody>
          <a:bodyPr/>
          <a:lstStyle/>
          <a:p>
            <a:r>
              <a:rPr lang="en-US" dirty="0" smtClean="0"/>
              <a:t>At the funnel level what we care about</a:t>
            </a:r>
            <a:r>
              <a:rPr lang="en-US" baseline="0" dirty="0" smtClean="0"/>
              <a:t> is if dependencies have been defined and there is a plan to complete the dependencies so that features don’t get hung up. It is expensive to build partial features (Lean concept of WIP being inventory = waste) and get work hung up in the system. We need a clear plan for scope for the next release</a:t>
            </a:r>
            <a:endParaRPr lang="en-US" dirty="0"/>
          </a:p>
        </p:txBody>
      </p:sp>
      <p:sp>
        <p:nvSpPr>
          <p:cNvPr id="4" name="Slide Number Placeholder 3"/>
          <p:cNvSpPr>
            <a:spLocks noGrp="1"/>
          </p:cNvSpPr>
          <p:nvPr>
            <p:ph type="sldNum" sz="quarter" idx="10"/>
          </p:nvPr>
        </p:nvSpPr>
        <p:spPr/>
        <p:txBody>
          <a:bodyPr/>
          <a:lstStyle/>
          <a:p>
            <a:pPr>
              <a:defRPr/>
            </a:pPr>
            <a:r>
              <a:rPr lang="en-US" smtClean="0"/>
              <a:t>&lt;#&gt;</a:t>
            </a:r>
            <a:endParaRPr lang="en-US" dirty="0"/>
          </a:p>
        </p:txBody>
      </p:sp>
    </p:spTree>
    <p:extLst>
      <p:ext uri="{BB962C8B-B14F-4D97-AF65-F5344CB8AC3E}">
        <p14:creationId xmlns:p14="http://schemas.microsoft.com/office/powerpoint/2010/main" val="829939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2438" y="698500"/>
            <a:ext cx="3565525" cy="2673350"/>
          </a:xfrm>
        </p:spPr>
      </p:sp>
      <p:sp>
        <p:nvSpPr>
          <p:cNvPr id="3" name="Notes Placeholder 2"/>
          <p:cNvSpPr>
            <a:spLocks noGrp="1"/>
          </p:cNvSpPr>
          <p:nvPr>
            <p:ph type="body" idx="1"/>
          </p:nvPr>
        </p:nvSpPr>
        <p:spPr/>
        <p:txBody>
          <a:bodyPr/>
          <a:lstStyle/>
          <a:p>
            <a:r>
              <a:rPr lang="en-US" dirty="0" smtClean="0"/>
              <a:t>At the funnel level what we care about</a:t>
            </a:r>
            <a:r>
              <a:rPr lang="en-US" baseline="0" dirty="0" smtClean="0"/>
              <a:t> is if dependencies have been defined and there is a plan to complete the dependencies so that features don’t get hung up. It is expensive to build partial features (Lean concept of WIP being inventory = waste) and get work hung up in the system. We need a clear plan for scope for the next release</a:t>
            </a:r>
            <a:endParaRPr lang="en-US" dirty="0"/>
          </a:p>
        </p:txBody>
      </p:sp>
      <p:sp>
        <p:nvSpPr>
          <p:cNvPr id="4" name="Slide Number Placeholder 3"/>
          <p:cNvSpPr>
            <a:spLocks noGrp="1"/>
          </p:cNvSpPr>
          <p:nvPr>
            <p:ph type="sldNum" sz="quarter" idx="10"/>
          </p:nvPr>
        </p:nvSpPr>
        <p:spPr/>
        <p:txBody>
          <a:bodyPr/>
          <a:lstStyle/>
          <a:p>
            <a:pPr>
              <a:defRPr/>
            </a:pPr>
            <a:r>
              <a:rPr lang="en-US" smtClean="0"/>
              <a:t>&lt;#&gt;</a:t>
            </a:r>
            <a:endParaRPr lang="en-US" dirty="0"/>
          </a:p>
        </p:txBody>
      </p:sp>
    </p:spTree>
    <p:extLst>
      <p:ext uri="{BB962C8B-B14F-4D97-AF65-F5344CB8AC3E}">
        <p14:creationId xmlns:p14="http://schemas.microsoft.com/office/powerpoint/2010/main" val="829939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2438" y="698500"/>
            <a:ext cx="3565525" cy="2673350"/>
          </a:xfrm>
        </p:spPr>
      </p:sp>
      <p:sp>
        <p:nvSpPr>
          <p:cNvPr id="3" name="Notes Placeholder 2"/>
          <p:cNvSpPr>
            <a:spLocks noGrp="1"/>
          </p:cNvSpPr>
          <p:nvPr>
            <p:ph type="body" idx="1"/>
          </p:nvPr>
        </p:nvSpPr>
        <p:spPr/>
        <p:txBody>
          <a:bodyPr/>
          <a:lstStyle/>
          <a:p>
            <a:r>
              <a:rPr lang="en-US" dirty="0" smtClean="0"/>
              <a:t>At the funnel level what we care about</a:t>
            </a:r>
            <a:r>
              <a:rPr lang="en-US" baseline="0" dirty="0" smtClean="0"/>
              <a:t> is if dependencies have been defined and there is a plan to complete the dependencies so that features don’t get hung up. It is expensive to build partial features (Lean concept of WIP being inventory = waste) and get work hung up in the system. We need a clear plan for scope for the next release</a:t>
            </a:r>
            <a:endParaRPr lang="en-US" dirty="0"/>
          </a:p>
        </p:txBody>
      </p:sp>
      <p:sp>
        <p:nvSpPr>
          <p:cNvPr id="4" name="Slide Number Placeholder 3"/>
          <p:cNvSpPr>
            <a:spLocks noGrp="1"/>
          </p:cNvSpPr>
          <p:nvPr>
            <p:ph type="sldNum" sz="quarter" idx="10"/>
          </p:nvPr>
        </p:nvSpPr>
        <p:spPr/>
        <p:txBody>
          <a:bodyPr/>
          <a:lstStyle/>
          <a:p>
            <a:pPr>
              <a:defRPr/>
            </a:pPr>
            <a:r>
              <a:rPr lang="en-US" smtClean="0"/>
              <a:t>&lt;#&gt;</a:t>
            </a:r>
            <a:endParaRPr lang="en-US" dirty="0"/>
          </a:p>
        </p:txBody>
      </p:sp>
    </p:spTree>
    <p:extLst>
      <p:ext uri="{BB962C8B-B14F-4D97-AF65-F5344CB8AC3E}">
        <p14:creationId xmlns:p14="http://schemas.microsoft.com/office/powerpoint/2010/main" val="829939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2438" y="696913"/>
            <a:ext cx="3565525" cy="2674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65609A-F36D-42F9-B708-7A9D991E589B}" type="slidenum">
              <a:rPr lang="en-US" smtClean="0"/>
              <a:pPr>
                <a:defRPr/>
              </a:pPr>
              <a:t>20</a:t>
            </a:fld>
            <a:endParaRPr lang="en-US" dirty="0"/>
          </a:p>
        </p:txBody>
      </p:sp>
    </p:spTree>
    <p:extLst>
      <p:ext uri="{BB962C8B-B14F-4D97-AF65-F5344CB8AC3E}">
        <p14:creationId xmlns:p14="http://schemas.microsoft.com/office/powerpoint/2010/main" val="1212022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2438" y="696913"/>
            <a:ext cx="3565525" cy="2674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65609A-F36D-42F9-B708-7A9D991E589B}" type="slidenum">
              <a:rPr lang="en-US" smtClean="0"/>
              <a:pPr>
                <a:defRPr/>
              </a:pPr>
              <a:t>22</a:t>
            </a:fld>
            <a:endParaRPr lang="en-US" dirty="0"/>
          </a:p>
        </p:txBody>
      </p:sp>
    </p:spTree>
    <p:extLst>
      <p:ext uri="{BB962C8B-B14F-4D97-AF65-F5344CB8AC3E}">
        <p14:creationId xmlns:p14="http://schemas.microsoft.com/office/powerpoint/2010/main" val="1212022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2438" y="696913"/>
            <a:ext cx="3565525" cy="2674937"/>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r>
              <a:rPr lang="en-US" smtClean="0"/>
              <a:t>&lt;#&gt;</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2438" y="696913"/>
            <a:ext cx="3565525" cy="2674937"/>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r>
              <a:rPr lang="en-US" smtClean="0"/>
              <a:t>&lt;#&gt;</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dirty="0"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855890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t>‹#›</a:t>
            </a:fld>
            <a:endParaRPr lang="en-US"/>
          </a:p>
        </p:txBody>
      </p:sp>
      <p:sp>
        <p:nvSpPr>
          <p:cNvPr id="3" name="Footer Placeholder 2"/>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535254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t>‹#›</a:t>
            </a:fld>
            <a:endParaRPr lang="en-US"/>
          </a:p>
        </p:txBody>
      </p:sp>
      <p:sp>
        <p:nvSpPr>
          <p:cNvPr id="5" name="Footer Placeholder 4"/>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328080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t>‹#›</a:t>
            </a:fld>
            <a:endParaRPr lang="en-US"/>
          </a:p>
        </p:txBody>
      </p:sp>
      <p:sp>
        <p:nvSpPr>
          <p:cNvPr id="3" name="Footer Placeholder 2"/>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4217474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t>‹#›</a:t>
            </a:fld>
            <a:endParaRPr lang="en-US"/>
          </a:p>
        </p:txBody>
      </p:sp>
      <p:sp>
        <p:nvSpPr>
          <p:cNvPr id="3" name="Footer Placeholder 2"/>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402442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4"/>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834533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4"/>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946218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4"/>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484418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4"/>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42831164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4"/>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8936559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403577"/>
            <a:ext cx="5632704" cy="2514600"/>
          </a:xfrm>
        </p:spPr>
        <p:txBody>
          <a:bodyPr>
            <a:noAutofit/>
          </a:bodyPr>
          <a:lstStyle>
            <a:lvl1pPr>
              <a:lnSpc>
                <a:spcPct val="90000"/>
              </a:lnSpc>
              <a:defRPr sz="4000"/>
            </a:lvl1pPr>
          </a:lstStyle>
          <a:p>
            <a:r>
              <a:rPr lang="en-US" smtClean="0"/>
              <a:t>Click to edit Master title style</a:t>
            </a:r>
            <a:endParaRPr lang="en-US" dirty="0"/>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46157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4128781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3044952" y="0"/>
            <a:ext cx="6099048"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8:9 proportion.</a:t>
            </a:r>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7"/>
          </p:nvPr>
        </p:nvSpPr>
        <p:spPr>
          <a:xfrm>
            <a:off x="3502152"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002119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3054096" y="-2"/>
            <a:ext cx="6089904"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7"/>
          </p:nvPr>
        </p:nvSpPr>
        <p:spPr>
          <a:xfrm>
            <a:off x="3511296" y="457199"/>
            <a:ext cx="5175504" cy="57118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8"/>
          </p:nvPr>
        </p:nvSpPr>
        <p:spPr>
          <a:xfrm>
            <a:off x="3502152"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5593658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3054096" y="-2"/>
            <a:ext cx="6089904"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hart Placeholder 6"/>
          <p:cNvSpPr>
            <a:spLocks noGrp="1"/>
          </p:cNvSpPr>
          <p:nvPr>
            <p:ph type="chart" sz="quarter" idx="18" hasCustomPrompt="1"/>
          </p:nvPr>
        </p:nvSpPr>
        <p:spPr>
          <a:xfrm>
            <a:off x="3511550" y="457200"/>
            <a:ext cx="5175250" cy="5711824"/>
          </a:xfrm>
        </p:spPr>
        <p:txBody>
          <a:bodyPr anchor="ctr" anchorCtr="0">
            <a:normAutofit/>
          </a:bodyPr>
          <a:lstStyle>
            <a:lvl1pPr algn="ctr">
              <a:defRPr sz="1200" b="0"/>
            </a:lvl1pPr>
          </a:lstStyle>
          <a:p>
            <a:r>
              <a:rPr lang="en-US" dirty="0" smtClean="0"/>
              <a:t>Click icon to add chart.</a:t>
            </a:r>
            <a:endParaRPr lang="en-US" dirty="0"/>
          </a:p>
        </p:txBody>
      </p:sp>
      <p:sp>
        <p:nvSpPr>
          <p:cNvPr id="2" name="Footer Placeholder 1"/>
          <p:cNvSpPr>
            <a:spLocks noGrp="1"/>
          </p:cNvSpPr>
          <p:nvPr>
            <p:ph type="ftr" sz="quarter" idx="19"/>
          </p:nvPr>
        </p:nvSpPr>
        <p:spPr>
          <a:xfrm>
            <a:off x="3502152"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9366939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6089904" y="-2"/>
            <a:ext cx="3054096"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bwMode="gray">
          <a:xfrm>
            <a:off x="3054096" y="-2"/>
            <a:ext cx="3035808"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21"/>
          <p:cNvSpPr>
            <a:spLocks noGrp="1"/>
          </p:cNvSpPr>
          <p:nvPr>
            <p:ph type="body" sz="quarter" idx="17"/>
          </p:nvPr>
        </p:nvSpPr>
        <p:spPr bwMode="gray">
          <a:xfrm>
            <a:off x="3511296"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21"/>
          <p:cNvSpPr>
            <a:spLocks noGrp="1"/>
          </p:cNvSpPr>
          <p:nvPr>
            <p:ph type="body" sz="quarter" idx="18"/>
          </p:nvPr>
        </p:nvSpPr>
        <p:spPr bwMode="gray">
          <a:xfrm>
            <a:off x="6556248"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9"/>
          </p:nvPr>
        </p:nvSpPr>
        <p:spPr>
          <a:xfrm>
            <a:off x="3502152"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8890746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3054097" y="3419856"/>
            <a:ext cx="3035807"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1" name="Rectangle 20"/>
          <p:cNvSpPr/>
          <p:nvPr userDrawn="1"/>
        </p:nvSpPr>
        <p:spPr bwMode="gray">
          <a:xfrm>
            <a:off x="0" y="0"/>
            <a:ext cx="3054096"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5" name="Rectangle 24"/>
          <p:cNvSpPr/>
          <p:nvPr userDrawn="1"/>
        </p:nvSpPr>
        <p:spPr bwMode="gray">
          <a:xfrm>
            <a:off x="6089904" y="0"/>
            <a:ext cx="3054096"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5" name="Text Placeholder 14"/>
          <p:cNvSpPr>
            <a:spLocks noGrp="1"/>
          </p:cNvSpPr>
          <p:nvPr>
            <p:ph type="body" sz="quarter" idx="10"/>
          </p:nvPr>
        </p:nvSpPr>
        <p:spPr bwMode="gray">
          <a:xfrm>
            <a:off x="457200"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smtClean="0"/>
              <a:t>Click to edit Master text styles</a:t>
            </a:r>
          </a:p>
        </p:txBody>
      </p:sp>
      <p:sp>
        <p:nvSpPr>
          <p:cNvPr id="16" name="Text Placeholder 14"/>
          <p:cNvSpPr>
            <a:spLocks noGrp="1"/>
          </p:cNvSpPr>
          <p:nvPr>
            <p:ph type="body" sz="quarter" idx="11"/>
          </p:nvPr>
        </p:nvSpPr>
        <p:spPr bwMode="gray">
          <a:xfrm>
            <a:off x="3502152"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7" name="Text Placeholder 14"/>
          <p:cNvSpPr>
            <a:spLocks noGrp="1"/>
          </p:cNvSpPr>
          <p:nvPr>
            <p:ph type="body" sz="quarter" idx="12"/>
          </p:nvPr>
        </p:nvSpPr>
        <p:spPr bwMode="gray">
          <a:xfrm>
            <a:off x="6556248"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8" name="Text Placeholder 14"/>
          <p:cNvSpPr>
            <a:spLocks noGrp="1"/>
          </p:cNvSpPr>
          <p:nvPr>
            <p:ph type="body" sz="quarter" idx="13"/>
          </p:nvPr>
        </p:nvSpPr>
        <p:spPr bwMode="gray">
          <a:xfrm>
            <a:off x="457200"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smtClean="0"/>
              <a:t>Click to edit Master text styles</a:t>
            </a:r>
          </a:p>
        </p:txBody>
      </p:sp>
      <p:sp>
        <p:nvSpPr>
          <p:cNvPr id="19" name="Text Placeholder 14"/>
          <p:cNvSpPr>
            <a:spLocks noGrp="1"/>
          </p:cNvSpPr>
          <p:nvPr>
            <p:ph type="body" sz="quarter" idx="14"/>
          </p:nvPr>
        </p:nvSpPr>
        <p:spPr bwMode="gray">
          <a:xfrm>
            <a:off x="3502152"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20" name="Text Placeholder 14"/>
          <p:cNvSpPr>
            <a:spLocks noGrp="1"/>
          </p:cNvSpPr>
          <p:nvPr>
            <p:ph type="body" sz="quarter" idx="15"/>
          </p:nvPr>
        </p:nvSpPr>
        <p:spPr bwMode="gray">
          <a:xfrm>
            <a:off x="6556248"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3" name="Date Placeholder 2"/>
          <p:cNvSpPr>
            <a:spLocks noGrp="1"/>
          </p:cNvSpPr>
          <p:nvPr>
            <p:ph type="dt" sz="half" idx="16"/>
          </p:nvPr>
        </p:nvSpPr>
        <p:spPr/>
        <p:txBody>
          <a:bodyPr/>
          <a:lstStyle/>
          <a:p>
            <a:r>
              <a:rPr lang="en-US" smtClean="0"/>
              <a:t>Month 00, 0000</a:t>
            </a:r>
            <a:endParaRPr lang="en-US" dirty="0"/>
          </a:p>
        </p:txBody>
      </p:sp>
      <p:sp>
        <p:nvSpPr>
          <p:cNvPr id="4" name="Footer Placeholder 3"/>
          <p:cNvSpPr>
            <a:spLocks noGrp="1"/>
          </p:cNvSpPr>
          <p:nvPr>
            <p:ph type="ftr" sz="quarter" idx="17"/>
          </p:nvPr>
        </p:nvSpPr>
        <p:spPr>
          <a:xfrm>
            <a:off x="3502152"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36940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457200" y="423005"/>
            <a:ext cx="2130552"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8"/>
          <p:cNvSpPr>
            <a:spLocks noGrp="1"/>
          </p:cNvSpPr>
          <p:nvPr>
            <p:ph type="pic" sz="quarter" idx="21" hasCustomPrompt="1"/>
          </p:nvPr>
        </p:nvSpPr>
        <p:spPr bwMode="gray">
          <a:xfrm>
            <a:off x="3369564" y="1371600"/>
            <a:ext cx="5317236" cy="3190342"/>
          </a:xfrm>
          <a:noFill/>
        </p:spPr>
        <p:txBody>
          <a:bodyPr anchor="ctr" anchorCtr="0">
            <a:normAutofit/>
          </a:bodyPr>
          <a:lstStyle>
            <a:lvl1pPr algn="ctr">
              <a:spcBef>
                <a:spcPts val="0"/>
              </a:spcBef>
              <a:defRPr sz="1200" b="0"/>
            </a:lvl1pPr>
          </a:lstStyle>
          <a:p>
            <a:r>
              <a:rPr lang="en-US" dirty="0" smtClean="0"/>
              <a:t>Click icon to add picture. </a:t>
            </a:r>
            <a:br>
              <a:rPr lang="en-US" dirty="0" smtClean="0"/>
            </a:br>
            <a:r>
              <a:rPr lang="en-US" dirty="0" smtClean="0"/>
              <a:t>Placeholder is 5:3 proportion.</a:t>
            </a:r>
            <a:endParaRPr lang="en-US" dirty="0"/>
          </a:p>
        </p:txBody>
      </p:sp>
      <p:sp>
        <p:nvSpPr>
          <p:cNvPr id="11" name="Text Placeholder 9"/>
          <p:cNvSpPr>
            <a:spLocks noGrp="1"/>
          </p:cNvSpPr>
          <p:nvPr>
            <p:ph type="body" sz="quarter" idx="27" hasCustomPrompt="1"/>
          </p:nvPr>
        </p:nvSpPr>
        <p:spPr>
          <a:xfrm>
            <a:off x="3369564" y="4663440"/>
            <a:ext cx="531723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2" name="Footer Placeholder 1"/>
          <p:cNvSpPr>
            <a:spLocks noGrp="1"/>
          </p:cNvSpPr>
          <p:nvPr>
            <p:ph type="ftr" sz="quarter" idx="28"/>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9050051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6281928" y="1371600"/>
            <a:ext cx="2404872"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3:4 proportion.</a:t>
            </a:r>
          </a:p>
        </p:txBody>
      </p:sp>
      <p:sp>
        <p:nvSpPr>
          <p:cNvPr id="12" name="Picture Placeholder 8"/>
          <p:cNvSpPr>
            <a:spLocks noGrp="1"/>
          </p:cNvSpPr>
          <p:nvPr>
            <p:ph type="pic" sz="quarter" idx="20" hasCustomPrompt="1"/>
          </p:nvPr>
        </p:nvSpPr>
        <p:spPr bwMode="gray">
          <a:xfrm>
            <a:off x="3369564"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4" name="Content Placeholder 2"/>
          <p:cNvSpPr>
            <a:spLocks noGrp="1"/>
          </p:cNvSpPr>
          <p:nvPr>
            <p:ph idx="1"/>
          </p:nvPr>
        </p:nvSpPr>
        <p:spPr bwMode="gray">
          <a:xfrm>
            <a:off x="457200" y="423005"/>
            <a:ext cx="2130552"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9"/>
          <p:cNvSpPr>
            <a:spLocks noGrp="1"/>
          </p:cNvSpPr>
          <p:nvPr>
            <p:ph type="body" sz="quarter" idx="27" hasCustomPrompt="1"/>
          </p:nvPr>
        </p:nvSpPr>
        <p:spPr>
          <a:xfrm>
            <a:off x="3369564"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6" name="Text Placeholder 9"/>
          <p:cNvSpPr>
            <a:spLocks noGrp="1"/>
          </p:cNvSpPr>
          <p:nvPr>
            <p:ph type="body" sz="quarter" idx="28" hasCustomPrompt="1"/>
          </p:nvPr>
        </p:nvSpPr>
        <p:spPr>
          <a:xfrm>
            <a:off x="6281928" y="4663440"/>
            <a:ext cx="2404872"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2" name="Footer Placeholder 1"/>
          <p:cNvSpPr>
            <a:spLocks noGrp="1"/>
          </p:cNvSpPr>
          <p:nvPr>
            <p:ph type="ftr" sz="quarter" idx="29"/>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9718335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457200"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24" name="Picture Placeholder 8"/>
          <p:cNvSpPr>
            <a:spLocks noGrp="1"/>
          </p:cNvSpPr>
          <p:nvPr>
            <p:ph type="pic" sz="quarter" idx="19" hasCustomPrompt="1"/>
          </p:nvPr>
        </p:nvSpPr>
        <p:spPr bwMode="gray">
          <a:xfrm>
            <a:off x="6281928" y="1371600"/>
            <a:ext cx="2404872"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3:4 proportion.</a:t>
            </a:r>
          </a:p>
        </p:txBody>
      </p:sp>
      <p:sp>
        <p:nvSpPr>
          <p:cNvPr id="25" name="Picture Placeholder 8"/>
          <p:cNvSpPr>
            <a:spLocks noGrp="1"/>
          </p:cNvSpPr>
          <p:nvPr>
            <p:ph type="pic" sz="quarter" idx="20" hasCustomPrompt="1"/>
          </p:nvPr>
        </p:nvSpPr>
        <p:spPr bwMode="gray">
          <a:xfrm>
            <a:off x="3369564"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3" name="Text Placeholder 9"/>
          <p:cNvSpPr>
            <a:spLocks noGrp="1"/>
          </p:cNvSpPr>
          <p:nvPr>
            <p:ph type="body" sz="quarter" idx="28" hasCustomPrompt="1"/>
          </p:nvPr>
        </p:nvSpPr>
        <p:spPr>
          <a:xfrm>
            <a:off x="6281928"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4" name="Text Placeholder 9"/>
          <p:cNvSpPr>
            <a:spLocks noGrp="1"/>
          </p:cNvSpPr>
          <p:nvPr>
            <p:ph type="body" sz="quarter" idx="29" hasCustomPrompt="1"/>
          </p:nvPr>
        </p:nvSpPr>
        <p:spPr>
          <a:xfrm>
            <a:off x="457200"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5" name="Text Placeholder 9"/>
          <p:cNvSpPr>
            <a:spLocks noGrp="1"/>
          </p:cNvSpPr>
          <p:nvPr>
            <p:ph type="body" sz="quarter" idx="30" hasCustomPrompt="1"/>
          </p:nvPr>
        </p:nvSpPr>
        <p:spPr>
          <a:xfrm>
            <a:off x="3369564"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2" name="Footer Placeholder 1"/>
          <p:cNvSpPr>
            <a:spLocks noGrp="1"/>
          </p:cNvSpPr>
          <p:nvPr>
            <p:ph type="ftr" sz="quarter" idx="3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021727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9144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smtClean="0"/>
              <a:t>Click icon to add picture. </a:t>
            </a:r>
            <a:br>
              <a:rPr lang="en-US" dirty="0" smtClean="0"/>
            </a:br>
            <a:r>
              <a:rPr lang="en-US" dirty="0" smtClean="0"/>
              <a:t>Placeholder is 4:3 proportion.</a:t>
            </a:r>
          </a:p>
        </p:txBody>
      </p:sp>
      <p:sp>
        <p:nvSpPr>
          <p:cNvPr id="2" name="Date Placeholder 1"/>
          <p:cNvSpPr>
            <a:spLocks noGrp="1"/>
          </p:cNvSpPr>
          <p:nvPr>
            <p:ph type="dt" sz="half" idx="11"/>
          </p:nvPr>
        </p:nvSpPr>
        <p:spPr/>
        <p:txBody>
          <a:bodyPr/>
          <a:lstStyle/>
          <a:p>
            <a:r>
              <a:rPr lang="en-US" smtClean="0"/>
              <a:t>Month 00, 0000</a:t>
            </a:r>
            <a:endParaRPr lang="en-US" dirty="0"/>
          </a:p>
        </p:txBody>
      </p:sp>
      <p:sp>
        <p:nvSpPr>
          <p:cNvPr id="3" name="Footer Placeholder 2"/>
          <p:cNvSpPr>
            <a:spLocks noGrp="1"/>
          </p:cNvSpPr>
          <p:nvPr>
            <p:ph type="ftr" sz="quarter" idx="12"/>
          </p:nvPr>
        </p:nvSpPr>
        <p:spPr>
          <a:xfrm>
            <a:off x="457200"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9246346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2514600" y="1280160"/>
            <a:ext cx="41148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Box 2"/>
          <p:cNvSpPr txBox="1"/>
          <p:nvPr userDrawn="1"/>
        </p:nvSpPr>
        <p:spPr bwMode="gray">
          <a:xfrm>
            <a:off x="3154680" y="2103120"/>
            <a:ext cx="2834640" cy="2468880"/>
          </a:xfrm>
          <a:prstGeom prst="rect">
            <a:avLst/>
          </a:prstGeom>
          <a:noFill/>
        </p:spPr>
        <p:txBody>
          <a:bodyPr wrap="square" lIns="0" tIns="0" rIns="0" bIns="0" rtlCol="0" anchor="ctr" anchorCtr="0">
            <a:normAutofit/>
          </a:bodyPr>
          <a:lstStyle/>
          <a:p>
            <a:pPr algn="ctr">
              <a:lnSpc>
                <a:spcPct val="90000"/>
              </a:lnSpc>
            </a:pPr>
            <a:r>
              <a:rPr lang="en-US" sz="4000" b="1" dirty="0" smtClean="0">
                <a:solidFill>
                  <a:srgbClr val="CC050A"/>
                </a:solidFill>
                <a:latin typeface="+mj-lt"/>
              </a:rPr>
              <a:t>Thank you.</a:t>
            </a:r>
            <a:endParaRPr lang="en-US" sz="4000" b="1" dirty="0">
              <a:solidFill>
                <a:srgbClr val="CC050A"/>
              </a:solidFill>
              <a:latin typeface="+mj-lt"/>
            </a:endParaRPr>
          </a:p>
        </p:txBody>
      </p:sp>
      <p:sp>
        <p:nvSpPr>
          <p:cNvPr id="4" name="Date Placeholder 3"/>
          <p:cNvSpPr>
            <a:spLocks noGrp="1"/>
          </p:cNvSpPr>
          <p:nvPr>
            <p:ph type="dt" sz="half" idx="10"/>
          </p:nvPr>
        </p:nvSpPr>
        <p:spPr/>
        <p:txBody>
          <a:bodyPr/>
          <a:lstStyle/>
          <a:p>
            <a:r>
              <a:rPr lang="en-US" smtClean="0"/>
              <a:t>Month 00, 0000</a:t>
            </a:r>
            <a:endParaRPr lang="en-US" dirty="0"/>
          </a:p>
        </p:txBody>
      </p:sp>
      <p:sp>
        <p:nvSpPr>
          <p:cNvPr id="5" name="Footer Placeholder 4"/>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8922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7780050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Cover Slide: Option #1">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438" y="2910841"/>
            <a:ext cx="8506768" cy="934720"/>
          </a:xfrm>
        </p:spPr>
        <p:txBody>
          <a:bodyPr anchor="b"/>
          <a:lstStyle>
            <a:lvl1pPr algn="l">
              <a:defRPr sz="4500" baseline="0">
                <a:solidFill>
                  <a:srgbClr val="4C4C4C"/>
                </a:solidFill>
              </a:defRPr>
            </a:lvl1pPr>
          </a:lstStyle>
          <a:p>
            <a:r>
              <a:rPr lang="en-US" dirty="0" smtClean="0"/>
              <a:t>CLICK TO EDIT COVER TITLE</a:t>
            </a:r>
            <a:endParaRPr lang="en-US" dirty="0"/>
          </a:p>
        </p:txBody>
      </p:sp>
      <p:sp>
        <p:nvSpPr>
          <p:cNvPr id="3" name="Subtitle 2"/>
          <p:cNvSpPr>
            <a:spLocks noGrp="1"/>
          </p:cNvSpPr>
          <p:nvPr>
            <p:ph type="subTitle" idx="1" hasCustomPrompt="1"/>
          </p:nvPr>
        </p:nvSpPr>
        <p:spPr>
          <a:xfrm>
            <a:off x="319973" y="3867369"/>
            <a:ext cx="8501234" cy="914400"/>
          </a:xfrm>
        </p:spPr>
        <p:txBody>
          <a:bodyPr/>
          <a:lstStyle>
            <a:lvl1pPr marL="0" indent="0" algn="l">
              <a:buNone/>
              <a:defRPr sz="3600" b="0" baseline="0">
                <a:solidFill>
                  <a:srgbClr val="4C4C4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cover subtitle</a:t>
            </a:r>
            <a:endParaRPr lang="en-US" dirty="0"/>
          </a:p>
        </p:txBody>
      </p:sp>
      <p:sp>
        <p:nvSpPr>
          <p:cNvPr id="12" name="TextBox 11"/>
          <p:cNvSpPr txBox="1"/>
          <p:nvPr userDrawn="1"/>
        </p:nvSpPr>
        <p:spPr>
          <a:xfrm>
            <a:off x="320767" y="6589743"/>
            <a:ext cx="8582371" cy="182562"/>
          </a:xfrm>
          <a:prstGeom prst="rect">
            <a:avLst/>
          </a:prstGeom>
          <a:noFill/>
        </p:spPr>
        <p:txBody>
          <a:bodyPr wrap="none" lIns="0" tIns="0" rIns="0" bIns="0" anchor="b"/>
          <a:lstStyle/>
          <a:p>
            <a:pPr algn="l" fontAlgn="auto">
              <a:spcBef>
                <a:spcPts val="0"/>
              </a:spcBef>
              <a:spcAft>
                <a:spcPts val="0"/>
              </a:spcAft>
              <a:defRPr/>
            </a:pPr>
            <a:r>
              <a:rPr lang="en-US" sz="700" kern="0" spc="-30" baseline="0" dirty="0" smtClean="0">
                <a:solidFill>
                  <a:srgbClr val="4C4C4C"/>
                </a:solidFill>
                <a:latin typeface="Arial" charset="0"/>
                <a:ea typeface="+mn-ea"/>
                <a:cs typeface="+mn-cs"/>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baseline="0" dirty="0">
              <a:solidFill>
                <a:srgbClr val="4C4C4C"/>
              </a:solidFill>
              <a:latin typeface="Arial" charset="0"/>
              <a:ea typeface="+mn-ea"/>
              <a:cs typeface="+mn-cs"/>
            </a:endParaRPr>
          </a:p>
        </p:txBody>
      </p:sp>
      <p:sp>
        <p:nvSpPr>
          <p:cNvPr id="13" name="Text Placeholder 12"/>
          <p:cNvSpPr>
            <a:spLocks noGrp="1"/>
          </p:cNvSpPr>
          <p:nvPr>
            <p:ph type="body" sz="quarter" idx="10" hasCustomPrompt="1"/>
          </p:nvPr>
        </p:nvSpPr>
        <p:spPr>
          <a:xfrm>
            <a:off x="322381" y="5404547"/>
            <a:ext cx="3154362" cy="606425"/>
          </a:xfrm>
        </p:spPr>
        <p:txBody>
          <a:bodyPr/>
          <a:lstStyle>
            <a:lvl1pPr marL="0" indent="0">
              <a:buNone/>
              <a:defRPr sz="1800" baseline="0">
                <a:solidFill>
                  <a:srgbClr val="4C4C4C"/>
                </a:solidFill>
              </a:defRPr>
            </a:lvl1pPr>
            <a:lvl2pPr marL="233362" indent="0">
              <a:buNone/>
              <a:defRPr sz="1200"/>
            </a:lvl2pPr>
            <a:lvl3pPr marL="457200" indent="0">
              <a:buNone/>
              <a:defRPr sz="1200"/>
            </a:lvl3pPr>
            <a:lvl4pPr marL="627062" indent="0">
              <a:buNone/>
              <a:defRPr sz="1200"/>
            </a:lvl4pPr>
            <a:lvl5pPr marL="796925" indent="0">
              <a:buNone/>
              <a:defRPr sz="1200"/>
            </a:lvl5pPr>
          </a:lstStyle>
          <a:p>
            <a:pPr lvl="0"/>
            <a:r>
              <a:rPr lang="en-US" dirty="0" smtClean="0"/>
              <a:t>Click to add presenter</a:t>
            </a:r>
          </a:p>
          <a:p>
            <a:pPr lvl="0"/>
            <a:r>
              <a:rPr lang="en-US" dirty="0" smtClean="0"/>
              <a:t>Click to add date</a:t>
            </a:r>
            <a:endParaRPr lang="en-US" dirty="0"/>
          </a:p>
        </p:txBody>
      </p:sp>
      <p:sp>
        <p:nvSpPr>
          <p:cNvPr id="5" name="Text Placeholder 4"/>
          <p:cNvSpPr>
            <a:spLocks noGrp="1"/>
          </p:cNvSpPr>
          <p:nvPr>
            <p:ph type="body" sz="quarter" idx="11" hasCustomPrompt="1"/>
          </p:nvPr>
        </p:nvSpPr>
        <p:spPr>
          <a:xfrm>
            <a:off x="314438" y="6290403"/>
            <a:ext cx="3144837" cy="186598"/>
          </a:xfrm>
        </p:spPr>
        <p:txBody>
          <a:bodyPr/>
          <a:lstStyle>
            <a:lvl1pPr marL="0" indent="0">
              <a:buNone/>
              <a:defRPr sz="1000" baseline="0"/>
            </a:lvl1pPr>
            <a:lvl2pPr marL="233362" indent="0">
              <a:buNone/>
              <a:defRPr sz="1000"/>
            </a:lvl2pPr>
            <a:lvl3pPr marL="457200" indent="0">
              <a:buNone/>
              <a:defRPr sz="1000"/>
            </a:lvl3pPr>
            <a:lvl4pPr marL="627062" indent="0">
              <a:buNone/>
              <a:defRPr sz="1000"/>
            </a:lvl4pPr>
            <a:lvl5pPr marL="796925" indent="0">
              <a:buNone/>
              <a:defRPr sz="1000"/>
            </a:lvl5pPr>
          </a:lstStyle>
          <a:p>
            <a:pPr lvl="0"/>
            <a:r>
              <a:rPr lang="en-US" dirty="0" smtClean="0"/>
              <a:t>Click to add PID#</a:t>
            </a:r>
            <a:endParaRPr lang="en-US" dirty="0"/>
          </a:p>
        </p:txBody>
      </p:sp>
    </p:spTree>
    <p:extLst>
      <p:ext uri="{BB962C8B-B14F-4D97-AF65-F5344CB8AC3E}">
        <p14:creationId xmlns:p14="http://schemas.microsoft.com/office/powerpoint/2010/main" val="1097374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320768" y="1019175"/>
            <a:ext cx="8532981" cy="5494346"/>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1198245" y="95250"/>
            <a:ext cx="7663124" cy="657225"/>
          </a:xfrm>
        </p:spPr>
        <p:txBody>
          <a:bodyPr anchor="b" anchorCtr="0"/>
          <a:lstStyle>
            <a:lvl1pPr>
              <a:defRPr sz="2400" baseline="0">
                <a:solidFill>
                  <a:srgbClr val="4C4C4C"/>
                </a:solidFill>
              </a:defRPr>
            </a:lvl1pPr>
          </a:lstStyle>
          <a:p>
            <a:r>
              <a:rPr lang="en-US" dirty="0" smtClean="0"/>
              <a:t>CLICK TO EDIT TITLE</a:t>
            </a:r>
            <a:endParaRPr lang="en-US" dirty="0"/>
          </a:p>
        </p:txBody>
      </p:sp>
    </p:spTree>
    <p:extLst>
      <p:ext uri="{BB962C8B-B14F-4D97-AF65-F5344CB8AC3E}">
        <p14:creationId xmlns:p14="http://schemas.microsoft.com/office/powerpoint/2010/main" val="29320136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02B9D79C-7D0B-4F14-9705-5C3B693C7BE7}" type="datetimeFigureOut">
              <a:rPr lang="en-US" smtClean="0">
                <a:solidFill>
                  <a:prstClr val="black">
                    <a:tint val="75000"/>
                  </a:prstClr>
                </a:solidFill>
              </a:rPr>
              <a:pPr/>
              <a:t>11/25/2015</a:t>
            </a:fld>
            <a:endParaRPr lang="en-US" dirty="0">
              <a:solidFill>
                <a:prstClr val="black">
                  <a:tint val="75000"/>
                </a:prstClr>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7163FB97-5D32-40DD-81AE-7008CE40FE2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665958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26848" y="1030837"/>
            <a:ext cx="4016551" cy="5493787"/>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796015" y="1030837"/>
            <a:ext cx="4055441" cy="5493787"/>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hasCustomPrompt="1"/>
          </p:nvPr>
        </p:nvSpPr>
        <p:spPr>
          <a:xfrm>
            <a:off x="1198245" y="95250"/>
            <a:ext cx="7663124" cy="657225"/>
          </a:xfrm>
        </p:spPr>
        <p:txBody>
          <a:bodyPr anchor="b" anchorCtr="0"/>
          <a:lstStyle>
            <a:lvl1pPr>
              <a:defRPr sz="2400" baseline="0">
                <a:solidFill>
                  <a:srgbClr val="4C4C4C"/>
                </a:solidFill>
              </a:defRPr>
            </a:lvl1pPr>
          </a:lstStyle>
          <a:p>
            <a:r>
              <a:rPr lang="en-US" dirty="0" smtClean="0"/>
              <a:t>CLICK TO EDIT TITLE</a:t>
            </a:r>
            <a:endParaRPr lang="en-US" dirty="0"/>
          </a:p>
        </p:txBody>
      </p:sp>
    </p:spTree>
    <p:extLst>
      <p:ext uri="{BB962C8B-B14F-4D97-AF65-F5344CB8AC3E}">
        <p14:creationId xmlns:p14="http://schemas.microsoft.com/office/powerpoint/2010/main" val="4263843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01032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96180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smtClean="0"/>
              <a:t>Click to edit Master title style</a:t>
            </a:r>
            <a:endParaRPr lang="en-US" dirty="0"/>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a:p>
        </p:txBody>
      </p:sp>
      <p:sp>
        <p:nvSpPr>
          <p:cNvPr id="5" name="Footer Placeholder 4"/>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2619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smtClean="0"/>
              <a:t>Click to edit Master title style</a:t>
            </a:r>
            <a:endParaRPr lang="en-US" dirty="0"/>
          </a:p>
        </p:txBody>
      </p:sp>
      <p:sp>
        <p:nvSpPr>
          <p:cNvPr id="3" name="Content Placeholder 2"/>
          <p:cNvSpPr>
            <a:spLocks noGrp="1"/>
          </p:cNvSpPr>
          <p:nvPr>
            <p:ph idx="1"/>
          </p:nvPr>
        </p:nvSpPr>
        <p:spPr bwMode="gray"/>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a:p>
        </p:txBody>
      </p:sp>
      <p:sp>
        <p:nvSpPr>
          <p:cNvPr id="5" name="Footer Placeholder 4"/>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80342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691640"/>
            <a:ext cx="7086600" cy="44805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a:xfrm>
            <a:off x="457200" y="423005"/>
            <a:ext cx="7086600" cy="9144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r>
              <a:rPr lang="en-US" smtClean="0"/>
              <a:t>Month 00, 0000</a:t>
            </a:r>
            <a:endParaRPr lang="en-US" dirty="0"/>
          </a:p>
        </p:txBody>
      </p:sp>
      <p:sp>
        <p:nvSpPr>
          <p:cNvPr id="8" name="Footer Placeholder 7"/>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6426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2514600" y="1280160"/>
            <a:ext cx="41148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a:p>
        </p:txBody>
      </p:sp>
      <p:sp>
        <p:nvSpPr>
          <p:cNvPr id="5" name="Footer Placeholder 4"/>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21821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423005"/>
            <a:ext cx="7086600" cy="457200"/>
          </a:xfrm>
          <a:prstGeom prst="rect">
            <a:avLst/>
          </a:prstGeom>
        </p:spPr>
        <p:txBody>
          <a:bodyPr vert="horz" lIns="0" tIns="0" rIns="0" bIns="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457200" y="1371600"/>
            <a:ext cx="7086600" cy="48006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bwMode="gray">
          <a:xfrm>
            <a:off x="7543800" y="6419088"/>
            <a:ext cx="914400" cy="228600"/>
          </a:xfrm>
          <a:prstGeom prst="rect">
            <a:avLst/>
          </a:prstGeom>
        </p:spPr>
        <p:txBody>
          <a:bodyPr vert="horz" lIns="0" tIns="0" rIns="0" bIns="0" rtlCol="0" anchor="b" anchorCtr="0"/>
          <a:lstStyle>
            <a:lvl1pPr algn="l">
              <a:defRPr sz="700">
                <a:solidFill>
                  <a:schemeClr val="tx1"/>
                </a:solidFill>
              </a:defRPr>
            </a:lvl1pPr>
          </a:lstStyle>
          <a:p>
            <a:r>
              <a:rPr lang="en-US" smtClean="0"/>
              <a:t>Month 00, 0000</a:t>
            </a:r>
            <a:endParaRPr lang="en-US" dirty="0"/>
          </a:p>
        </p:txBody>
      </p:sp>
      <p:sp>
        <p:nvSpPr>
          <p:cNvPr id="6" name="Slide Number Placeholder 5"/>
          <p:cNvSpPr>
            <a:spLocks noGrp="1"/>
          </p:cNvSpPr>
          <p:nvPr>
            <p:ph type="sldNum" sz="quarter" idx="4"/>
          </p:nvPr>
        </p:nvSpPr>
        <p:spPr bwMode="gray">
          <a:xfrm>
            <a:off x="8458200" y="6419088"/>
            <a:ext cx="2286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title="Verizon"/>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057400" y="6419088"/>
            <a:ext cx="4041648"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880077780"/>
      </p:ext>
    </p:extLst>
  </p:cSld>
  <p:clrMap bg1="lt1" tx1="dk1" bg2="lt2" tx2="dk2" accent1="accent1" accent2="accent2" accent3="accent3" accent4="accent4" accent5="accent5" accent6="accent6" hlink="hlink" folHlink="folHlink"/>
  <p:sldLayoutIdLst>
    <p:sldLayoutId id="2147483649" r:id="rId1"/>
    <p:sldLayoutId id="2147483670" r:id="rId2"/>
    <p:sldLayoutId id="2147483671" r:id="rId3"/>
    <p:sldLayoutId id="2147483672" r:id="rId4"/>
    <p:sldLayoutId id="2147483673" r:id="rId5"/>
    <p:sldLayoutId id="2147483666" r:id="rId6"/>
    <p:sldLayoutId id="2147483650" r:id="rId7"/>
    <p:sldLayoutId id="2147483669" r:id="rId8"/>
    <p:sldLayoutId id="2147483651" r:id="rId9"/>
    <p:sldLayoutId id="2147483680" r:id="rId10"/>
    <p:sldLayoutId id="2147483681" r:id="rId11"/>
    <p:sldLayoutId id="2147483682" r:id="rId12"/>
    <p:sldLayoutId id="2147483683" r:id="rId13"/>
    <p:sldLayoutId id="2147483674" r:id="rId14"/>
    <p:sldLayoutId id="2147483676" r:id="rId15"/>
    <p:sldLayoutId id="2147483677" r:id="rId16"/>
    <p:sldLayoutId id="2147483678" r:id="rId17"/>
    <p:sldLayoutId id="2147483679" r:id="rId18"/>
    <p:sldLayoutId id="2147483657" r:id="rId19"/>
    <p:sldLayoutId id="2147483663" r:id="rId20"/>
    <p:sldLayoutId id="2147483664" r:id="rId21"/>
    <p:sldLayoutId id="2147483675" r:id="rId22"/>
    <p:sldLayoutId id="2147483658" r:id="rId23"/>
    <p:sldLayoutId id="2147483656" r:id="rId24"/>
    <p:sldLayoutId id="2147483661" r:id="rId25"/>
    <p:sldLayoutId id="2147483662" r:id="rId26"/>
    <p:sldLayoutId id="2147483659" r:id="rId27"/>
    <p:sldLayoutId id="2147483660" r:id="rId28"/>
    <p:sldLayoutId id="2147483665" r:id="rId29"/>
    <p:sldLayoutId id="2147483684" r:id="rId30"/>
    <p:sldLayoutId id="2147483685" r:id="rId31"/>
    <p:sldLayoutId id="2147483686" r:id="rId32"/>
    <p:sldLayoutId id="2147483687" r:id="rId33"/>
  </p:sldLayoutIdLst>
  <p:timing>
    <p:tnLst>
      <p:par>
        <p:cTn id="1" dur="indefinite" restart="never" nodeType="tmRoot"/>
      </p:par>
    </p:tnLst>
  </p:timing>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www.google.com/url?sa=i&amp;rct=j&amp;q=&amp;esrc=s&amp;source=images&amp;cd=&amp;cad=rja&amp;uact=8&amp;ved=0CAcQjRw&amp;url=http://blog.humphd.org/minimum-viable-product/&amp;ei=eDKUVM_vEMalNpDZgNgP&amp;bvm=bv.82001339,d.eXY&amp;psig=AFQjCNGvgPW0Iw4-m17nYIKzX_VMquQuug&amp;ust=1419084785696022" TargetMode="External"/><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xp123.com/articles/invest-in-good-stories-and-smart-tasks/" TargetMode="External"/><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31.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jpeg"/></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0.xml.rels><?xml version="1.0" encoding="UTF-8" standalone="yes"?>
<Relationships xmlns="http://schemas.openxmlformats.org/package/2006/relationships"><Relationship Id="rId3" Type="http://schemas.openxmlformats.org/officeDocument/2006/relationships/hyperlink" Target="http://v19frdgda08.ebiz.verizon.com:8080/AgilePlanner/" TargetMode="External"/><Relationship Id="rId2" Type="http://schemas.openxmlformats.org/officeDocument/2006/relationships/image" Target="../media/image23.emf"/><Relationship Id="rId1" Type="http://schemas.openxmlformats.org/officeDocument/2006/relationships/slideLayout" Target="../slideLayouts/slideLayout31.xml"/><Relationship Id="rId4" Type="http://schemas.openxmlformats.org/officeDocument/2006/relationships/hyperlink" Target="mailto:Padma.Rangarajan@one.verizon.com"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3.xml"/></Relationships>
</file>

<file path=ppt/slides/_rels/slide4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User Story Writing Workshop</a:t>
            </a:r>
            <a:endParaRPr lang="en-US" dirty="0"/>
          </a:p>
        </p:txBody>
      </p:sp>
      <p:sp>
        <p:nvSpPr>
          <p:cNvPr id="17" name="Subtitle 16"/>
          <p:cNvSpPr>
            <a:spLocks noGrp="1"/>
          </p:cNvSpPr>
          <p:nvPr>
            <p:ph type="subTitle" idx="1"/>
          </p:nvPr>
        </p:nvSpPr>
        <p:spPr/>
        <p:txBody>
          <a:bodyPr/>
          <a:lstStyle/>
          <a:p>
            <a:r>
              <a:rPr lang="en-US" dirty="0" smtClean="0"/>
              <a:t>4Q2015</a:t>
            </a:r>
          </a:p>
          <a:p>
            <a:r>
              <a:rPr lang="en-US" dirty="0" smtClean="0"/>
              <a:t>Small &amp; Fernstrom</a:t>
            </a:r>
          </a:p>
        </p:txBody>
      </p:sp>
      <p:sp>
        <p:nvSpPr>
          <p:cNvPr id="5" name="Footer Placeholder 4"/>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4054252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Scenario 2: Hallmark – Reinvented For the Digital Age</a:t>
            </a:r>
            <a:endParaRPr lang="en-US" sz="2400" dirty="0"/>
          </a:p>
        </p:txBody>
      </p:sp>
      <p:sp>
        <p:nvSpPr>
          <p:cNvPr id="3" name="Content Placeholder 2"/>
          <p:cNvSpPr>
            <a:spLocks noGrp="1"/>
          </p:cNvSpPr>
          <p:nvPr>
            <p:ph idx="1"/>
          </p:nvPr>
        </p:nvSpPr>
        <p:spPr/>
        <p:txBody>
          <a:bodyPr/>
          <a:lstStyle/>
          <a:p>
            <a:r>
              <a:rPr lang="en-US" dirty="0" smtClean="0">
                <a:solidFill>
                  <a:schemeClr val="tx1"/>
                </a:solidFill>
              </a:rPr>
              <a:t>Before the web, Hallmark was the dominant player in the greeting card industry; over the past 20 years, their market and market share has been eroded by more nimble start-ups</a:t>
            </a:r>
          </a:p>
          <a:p>
            <a:r>
              <a:rPr lang="en-US" dirty="0" smtClean="0">
                <a:solidFill>
                  <a:schemeClr val="tx1"/>
                </a:solidFill>
              </a:rPr>
              <a:t>Your team has been hired to propose  new concepts for how Hallmark can create “sticky” on-line relationship with customers who might buy greeting cards and gifts </a:t>
            </a:r>
          </a:p>
          <a:p>
            <a:r>
              <a:rPr lang="en-US" dirty="0" smtClean="0">
                <a:solidFill>
                  <a:schemeClr val="tx1"/>
                </a:solidFill>
              </a:rPr>
              <a:t>Develop a story map that describes the epics, features, and user stories for your concept; identify the MVP and propose a sequence of releases for rolling out additional functionality.</a:t>
            </a:r>
          </a:p>
        </p:txBody>
      </p:sp>
    </p:spTree>
    <p:extLst>
      <p:ext uri="{BB962C8B-B14F-4D97-AF65-F5344CB8AC3E}">
        <p14:creationId xmlns:p14="http://schemas.microsoft.com/office/powerpoint/2010/main" val="2984267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Scenario 3: The Digital Driver’s Office</a:t>
            </a:r>
            <a:endParaRPr lang="en-US" sz="2400" dirty="0"/>
          </a:p>
        </p:txBody>
      </p:sp>
      <p:sp>
        <p:nvSpPr>
          <p:cNvPr id="3" name="Content Placeholder 2"/>
          <p:cNvSpPr>
            <a:spLocks noGrp="1"/>
          </p:cNvSpPr>
          <p:nvPr>
            <p:ph idx="1"/>
          </p:nvPr>
        </p:nvSpPr>
        <p:spPr/>
        <p:txBody>
          <a:bodyPr/>
          <a:lstStyle/>
          <a:p>
            <a:r>
              <a:rPr lang="en-US" dirty="0" smtClean="0">
                <a:solidFill>
                  <a:schemeClr val="tx1"/>
                </a:solidFill>
              </a:rPr>
              <a:t>As part of its plan for world domination, Apple has decided to enter the automobile market and re-imagine how an all-digital dashboard  can revolutionize the driver’s experience. They are skeptical of Google’s concept for a self-driving car and want to create a new experience for the driver, not to eliminate her. </a:t>
            </a:r>
          </a:p>
          <a:p>
            <a:r>
              <a:rPr lang="en-US" dirty="0" smtClean="0">
                <a:solidFill>
                  <a:schemeClr val="tx1"/>
                </a:solidFill>
              </a:rPr>
              <a:t>Your team has been assembled to lead the concept development. Tim Cook and Jonathan </a:t>
            </a:r>
            <a:r>
              <a:rPr lang="en-US" dirty="0" err="1" smtClean="0">
                <a:solidFill>
                  <a:schemeClr val="tx1"/>
                </a:solidFill>
              </a:rPr>
              <a:t>Ive</a:t>
            </a:r>
            <a:r>
              <a:rPr lang="en-US" dirty="0" smtClean="0">
                <a:solidFill>
                  <a:schemeClr val="tx1"/>
                </a:solidFill>
              </a:rPr>
              <a:t> have assembled a panel to hear your concepts and give feedback</a:t>
            </a:r>
          </a:p>
          <a:p>
            <a:r>
              <a:rPr lang="en-US" dirty="0" smtClean="0">
                <a:solidFill>
                  <a:schemeClr val="tx1"/>
                </a:solidFill>
              </a:rPr>
              <a:t>Develop a story map that describes the epics, features, and user stories for your concept; identify the MVP and propose a sequence of releases for rolling out additional functionality.</a:t>
            </a:r>
          </a:p>
        </p:txBody>
      </p:sp>
    </p:spTree>
    <p:extLst>
      <p:ext uri="{BB962C8B-B14F-4D97-AF65-F5344CB8AC3E}">
        <p14:creationId xmlns:p14="http://schemas.microsoft.com/office/powerpoint/2010/main" val="1206961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Scenario 4: Safe &amp; Sound</a:t>
            </a:r>
            <a:endParaRPr lang="en-US" sz="2400" dirty="0"/>
          </a:p>
        </p:txBody>
      </p:sp>
      <p:sp>
        <p:nvSpPr>
          <p:cNvPr id="3" name="Content Placeholder 2"/>
          <p:cNvSpPr>
            <a:spLocks noGrp="1"/>
          </p:cNvSpPr>
          <p:nvPr>
            <p:ph idx="1"/>
          </p:nvPr>
        </p:nvSpPr>
        <p:spPr/>
        <p:txBody>
          <a:bodyPr/>
          <a:lstStyle/>
          <a:p>
            <a:r>
              <a:rPr lang="en-US" dirty="0" smtClean="0">
                <a:solidFill>
                  <a:schemeClr val="tx1"/>
                </a:solidFill>
              </a:rPr>
              <a:t>The Bill &amp;  Melinda Gates Foundation has announced a grant opportunity to be awarded to develop an app to </a:t>
            </a:r>
            <a:r>
              <a:rPr lang="en-US" dirty="0">
                <a:solidFill>
                  <a:schemeClr val="tx1"/>
                </a:solidFill>
              </a:rPr>
              <a:t>help teens cope with personal and social </a:t>
            </a:r>
            <a:r>
              <a:rPr lang="en-US" dirty="0" smtClean="0">
                <a:solidFill>
                  <a:schemeClr val="tx1"/>
                </a:solidFill>
              </a:rPr>
              <a:t>problems, especially bullying. According </a:t>
            </a:r>
            <a:r>
              <a:rPr lang="en-US" dirty="0">
                <a:solidFill>
                  <a:schemeClr val="tx1"/>
                </a:solidFill>
              </a:rPr>
              <a:t>to the American Academy of Child and Adolescent Psychiatry, suicide is the third-leading cause of death for young people</a:t>
            </a:r>
            <a:r>
              <a:rPr lang="en-US" dirty="0" smtClean="0">
                <a:solidFill>
                  <a:schemeClr val="tx1"/>
                </a:solidFill>
              </a:rPr>
              <a:t>.</a:t>
            </a:r>
          </a:p>
          <a:p>
            <a:r>
              <a:rPr lang="en-US" dirty="0" smtClean="0">
                <a:solidFill>
                  <a:schemeClr val="tx1"/>
                </a:solidFill>
              </a:rPr>
              <a:t>For your proposal, develop a story map to describe the range of functionality for teens (and other who might feel like they have no one to reach out to) in distress to find resources and get help in coping with stress, abuse, grieving, and reporting school safety threats. Identify the MVP and propose a sequence for releasing more resources. </a:t>
            </a:r>
          </a:p>
        </p:txBody>
      </p:sp>
    </p:spTree>
    <p:extLst>
      <p:ext uri="{BB962C8B-B14F-4D97-AF65-F5344CB8AC3E}">
        <p14:creationId xmlns:p14="http://schemas.microsoft.com/office/powerpoint/2010/main" val="22543115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Scenario 5: Cook Like an Iron Chef</a:t>
            </a:r>
            <a:endParaRPr lang="en-US" sz="2400" dirty="0"/>
          </a:p>
        </p:txBody>
      </p:sp>
      <p:sp>
        <p:nvSpPr>
          <p:cNvPr id="3" name="Content Placeholder 2"/>
          <p:cNvSpPr>
            <a:spLocks noGrp="1"/>
          </p:cNvSpPr>
          <p:nvPr>
            <p:ph idx="1"/>
          </p:nvPr>
        </p:nvSpPr>
        <p:spPr/>
        <p:txBody>
          <a:bodyPr/>
          <a:lstStyle/>
          <a:p>
            <a:r>
              <a:rPr lang="en-US" dirty="0" smtClean="0">
                <a:solidFill>
                  <a:schemeClr val="tx1"/>
                </a:solidFill>
              </a:rPr>
              <a:t>You are a big fan of the many cooking shows on TV and know that your fellow “foodies” are equally interested in developing their skills and trying the recipes you’ve seen master chefs prepare. You believe that there is a business opportunity here and want to present your concept to potential investors.</a:t>
            </a:r>
          </a:p>
          <a:p>
            <a:r>
              <a:rPr lang="en-US" dirty="0" smtClean="0">
                <a:solidFill>
                  <a:schemeClr val="tx1"/>
                </a:solidFill>
              </a:rPr>
              <a:t>Develop a story map that describes the range of functionality your new on-line business.  Describe the services your site will offer, considering tiers of service at different price points. Identify the MVP and propose a sequence for rolling out more functionality.</a:t>
            </a:r>
          </a:p>
        </p:txBody>
      </p:sp>
    </p:spTree>
    <p:extLst>
      <p:ext uri="{BB962C8B-B14F-4D97-AF65-F5344CB8AC3E}">
        <p14:creationId xmlns:p14="http://schemas.microsoft.com/office/powerpoint/2010/main" val="19461210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smtClean="0">
                <a:solidFill>
                  <a:schemeClr val="tx1"/>
                </a:solidFill>
              </a:rPr>
              <a:t>Activity:</a:t>
            </a:r>
          </a:p>
          <a:p>
            <a:r>
              <a:rPr lang="en-US" dirty="0" smtClean="0"/>
              <a:t>Begin Developing the Story Map</a:t>
            </a:r>
          </a:p>
          <a:p>
            <a:r>
              <a:rPr lang="en-US" dirty="0" smtClean="0">
                <a:solidFill>
                  <a:schemeClr val="tx1"/>
                </a:solidFill>
              </a:rPr>
              <a:t>(1 hour)</a:t>
            </a:r>
          </a:p>
          <a:p>
            <a:endParaRPr lang="en-US" dirty="0"/>
          </a:p>
          <a:p>
            <a:endParaRPr lang="en-US" dirty="0" smtClean="0"/>
          </a:p>
          <a:p>
            <a:endParaRPr lang="en-US" dirty="0"/>
          </a:p>
          <a:p>
            <a:endParaRPr lang="en-US" dirty="0" smtClean="0"/>
          </a:p>
          <a:p>
            <a:r>
              <a:rPr lang="en-US" dirty="0" smtClean="0">
                <a:solidFill>
                  <a:schemeClr val="tx1"/>
                </a:solidFill>
              </a:rPr>
              <a:t>Debrief</a:t>
            </a:r>
          </a:p>
          <a:p>
            <a:endParaRPr lang="en-US" dirty="0"/>
          </a:p>
        </p:txBody>
      </p:sp>
      <p:sp>
        <p:nvSpPr>
          <p:cNvPr id="7" name="TextBox 6"/>
          <p:cNvSpPr txBox="1"/>
          <p:nvPr/>
        </p:nvSpPr>
        <p:spPr>
          <a:xfrm>
            <a:off x="3375211" y="1048871"/>
            <a:ext cx="5105111" cy="4555093"/>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2400" dirty="0" smtClean="0"/>
              <a:t>Brainstorm on the concepts</a:t>
            </a:r>
          </a:p>
          <a:p>
            <a:pPr marL="285750" indent="-285750">
              <a:spcBef>
                <a:spcPts val="600"/>
              </a:spcBef>
              <a:spcAft>
                <a:spcPts val="600"/>
              </a:spcAft>
              <a:buFont typeface="Arial" panose="020B0604020202020204" pitchFamily="34" charset="0"/>
              <a:buChar char="•"/>
            </a:pPr>
            <a:r>
              <a:rPr lang="en-US" sz="2400" dirty="0" smtClean="0"/>
              <a:t>Begin the Story Map; identifying Stories, Features and Epics</a:t>
            </a:r>
          </a:p>
          <a:p>
            <a:pPr marL="285750" indent="-285750">
              <a:spcBef>
                <a:spcPts val="600"/>
              </a:spcBef>
              <a:spcAft>
                <a:spcPts val="600"/>
              </a:spcAft>
              <a:buFont typeface="Arial" panose="020B0604020202020204" pitchFamily="34" charset="0"/>
              <a:buChar char="•"/>
            </a:pPr>
            <a:r>
              <a:rPr lang="en-US" sz="2400" dirty="0" smtClean="0"/>
              <a:t>(Do </a:t>
            </a:r>
            <a:r>
              <a:rPr lang="en-US" sz="2400" i="1" dirty="0" smtClean="0"/>
              <a:t>not</a:t>
            </a:r>
            <a:r>
              <a:rPr lang="en-US" sz="2400" dirty="0" smtClean="0"/>
              <a:t> consider MVP or Releases yet)</a:t>
            </a:r>
          </a:p>
          <a:p>
            <a:pPr marL="285750" indent="-285750">
              <a:spcBef>
                <a:spcPts val="600"/>
              </a:spcBef>
              <a:spcAft>
                <a:spcPts val="600"/>
              </a:spcAft>
              <a:buFont typeface="Arial" panose="020B0604020202020204" pitchFamily="34" charset="0"/>
              <a:buChar char="•"/>
            </a:pPr>
            <a:endParaRPr lang="en-US" sz="2400" dirty="0"/>
          </a:p>
          <a:p>
            <a:pPr marL="285750" indent="-285750">
              <a:spcBef>
                <a:spcPts val="600"/>
              </a:spcBef>
              <a:spcAft>
                <a:spcPts val="600"/>
              </a:spcAft>
              <a:buFont typeface="Arial" panose="020B0604020202020204" pitchFamily="34" charset="0"/>
              <a:buChar char="•"/>
            </a:pPr>
            <a:r>
              <a:rPr lang="en-US" sz="2400" dirty="0" smtClean="0"/>
              <a:t>Overview of what </a:t>
            </a:r>
            <a:r>
              <a:rPr lang="en-US" sz="2400" dirty="0" smtClean="0"/>
              <a:t>the team </a:t>
            </a:r>
            <a:r>
              <a:rPr lang="en-US" sz="2400" dirty="0" smtClean="0"/>
              <a:t>did, how you came to where you are</a:t>
            </a:r>
          </a:p>
          <a:p>
            <a:pPr marL="285750" indent="-285750">
              <a:spcBef>
                <a:spcPts val="600"/>
              </a:spcBef>
              <a:spcAft>
                <a:spcPts val="600"/>
              </a:spcAft>
              <a:buFont typeface="Arial" panose="020B0604020202020204" pitchFamily="34" charset="0"/>
              <a:buChar char="•"/>
            </a:pPr>
            <a:r>
              <a:rPr lang="en-US" sz="2400" dirty="0" smtClean="0"/>
              <a:t>High-level summary of Epics, Features, and Stories</a:t>
            </a:r>
          </a:p>
        </p:txBody>
      </p:sp>
      <p:cxnSp>
        <p:nvCxnSpPr>
          <p:cNvPr id="3" name="Straight Connector 2"/>
          <p:cNvCxnSpPr/>
          <p:nvPr/>
        </p:nvCxnSpPr>
        <p:spPr>
          <a:xfrm>
            <a:off x="3375211" y="3583858"/>
            <a:ext cx="5282092" cy="147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8878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76305" y="210666"/>
            <a:ext cx="7038304" cy="887884"/>
          </a:xfrm>
        </p:spPr>
        <p:txBody>
          <a:bodyPr>
            <a:normAutofit/>
          </a:bodyPr>
          <a:lstStyle/>
          <a:p>
            <a:r>
              <a:rPr lang="en-US" sz="3600" dirty="0" smtClean="0">
                <a:solidFill>
                  <a:schemeClr val="tx1"/>
                </a:solidFill>
              </a:rPr>
              <a:t>The Story Map</a:t>
            </a:r>
            <a:endParaRPr lang="en-US" sz="3600" dirty="0">
              <a:solidFill>
                <a:schemeClr val="tx1"/>
              </a:solidFill>
            </a:endParaRPr>
          </a:p>
        </p:txBody>
      </p:sp>
      <p:pic>
        <p:nvPicPr>
          <p:cNvPr id="20" name="Picture 19" descr="UserStoryMap.png"/>
          <p:cNvPicPr>
            <a:picLocks noChangeAspect="1"/>
          </p:cNvPicPr>
          <p:nvPr/>
        </p:nvPicPr>
        <p:blipFill>
          <a:blip r:embed="rId3" cstate="print"/>
          <a:stretch>
            <a:fillRect/>
          </a:stretch>
        </p:blipFill>
        <p:spPr>
          <a:xfrm>
            <a:off x="1104380" y="2050523"/>
            <a:ext cx="6840359" cy="4248633"/>
          </a:xfrm>
          <a:prstGeom prst="rect">
            <a:avLst/>
          </a:prstGeom>
        </p:spPr>
      </p:pic>
      <p:sp>
        <p:nvSpPr>
          <p:cNvPr id="6" name="Rounded Rectangular Callout 5"/>
          <p:cNvSpPr/>
          <p:nvPr/>
        </p:nvSpPr>
        <p:spPr>
          <a:xfrm>
            <a:off x="405880" y="1231339"/>
            <a:ext cx="1065732" cy="646331"/>
          </a:xfrm>
          <a:prstGeom prst="wedgeRoundRectCallout">
            <a:avLst>
              <a:gd name="adj1" fmla="val 62500"/>
              <a:gd name="adj2" fmla="val 87376"/>
              <a:gd name="adj3" fmla="val 16667"/>
            </a:avLst>
          </a:prstGeom>
          <a:solidFill>
            <a:srgbClr val="FFC00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80808"/>
                </a:solidFill>
              </a:rPr>
              <a:t>Epic</a:t>
            </a:r>
            <a:endParaRPr lang="en-US" sz="1200" dirty="0">
              <a:solidFill>
                <a:srgbClr val="080808"/>
              </a:solidFill>
            </a:endParaRPr>
          </a:p>
        </p:txBody>
      </p:sp>
      <p:sp>
        <p:nvSpPr>
          <p:cNvPr id="7" name="Rounded Rectangular Callout 6"/>
          <p:cNvSpPr/>
          <p:nvPr/>
        </p:nvSpPr>
        <p:spPr>
          <a:xfrm>
            <a:off x="7939349" y="1417422"/>
            <a:ext cx="914400" cy="612648"/>
          </a:xfrm>
          <a:prstGeom prst="wedgeRoundRectCallout">
            <a:avLst>
              <a:gd name="adj1" fmla="val -57500"/>
              <a:gd name="adj2" fmla="val 144590"/>
              <a:gd name="adj3" fmla="val 16667"/>
            </a:avLst>
          </a:prstGeom>
          <a:solidFill>
            <a:schemeClr val="accent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80808"/>
                </a:solidFill>
              </a:rPr>
              <a:t>Features</a:t>
            </a:r>
            <a:endParaRPr lang="en-US" sz="1200" dirty="0">
              <a:solidFill>
                <a:srgbClr val="080808"/>
              </a:solidFill>
            </a:endParaRPr>
          </a:p>
        </p:txBody>
      </p:sp>
      <p:sp>
        <p:nvSpPr>
          <p:cNvPr id="8" name="Rounded Rectangular Callout 7"/>
          <p:cNvSpPr/>
          <p:nvPr/>
        </p:nvSpPr>
        <p:spPr>
          <a:xfrm>
            <a:off x="45720" y="3509072"/>
            <a:ext cx="838200" cy="612648"/>
          </a:xfrm>
          <a:prstGeom prst="wedgeRoundRectCallout">
            <a:avLst>
              <a:gd name="adj1" fmla="val 55682"/>
              <a:gd name="adj2" fmla="val 127177"/>
              <a:gd name="adj3" fmla="val 16667"/>
            </a:avLst>
          </a:prstGeom>
          <a:solidFill>
            <a:schemeClr val="accent3">
              <a:lumMod val="60000"/>
              <a:lumOff val="4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80808"/>
                </a:solidFill>
              </a:rPr>
              <a:t>Stories </a:t>
            </a:r>
            <a:endParaRPr lang="en-US" sz="1200" dirty="0">
              <a:solidFill>
                <a:srgbClr val="080808"/>
              </a:solidFill>
            </a:endParaRPr>
          </a:p>
        </p:txBody>
      </p:sp>
      <p:sp>
        <p:nvSpPr>
          <p:cNvPr id="9" name="Left Brace 8"/>
          <p:cNvSpPr/>
          <p:nvPr/>
        </p:nvSpPr>
        <p:spPr>
          <a:xfrm>
            <a:off x="838200" y="3146360"/>
            <a:ext cx="433820" cy="31070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 name="Straight Connector 4"/>
          <p:cNvCxnSpPr/>
          <p:nvPr/>
        </p:nvCxnSpPr>
        <p:spPr>
          <a:xfrm>
            <a:off x="1123811" y="5181696"/>
            <a:ext cx="7105789"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95097" y="4174839"/>
            <a:ext cx="7105789"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23811" y="6179120"/>
            <a:ext cx="7105789"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010400" y="3969320"/>
            <a:ext cx="838200" cy="179696"/>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010400" y="4972430"/>
            <a:ext cx="838200" cy="179696"/>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010400" y="5999424"/>
            <a:ext cx="838200" cy="179696"/>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123811" y="4149016"/>
            <a:ext cx="704989" cy="20301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683570"/>
            <a:ext cx="657225"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3429000" y="4137074"/>
            <a:ext cx="552589" cy="20301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0900" y="3607370"/>
            <a:ext cx="619125"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ectangle 20"/>
          <p:cNvSpPr/>
          <p:nvPr/>
        </p:nvSpPr>
        <p:spPr>
          <a:xfrm>
            <a:off x="5638800" y="5188520"/>
            <a:ext cx="1238389" cy="11106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962400" y="4731320"/>
            <a:ext cx="55258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3825" y="4693220"/>
            <a:ext cx="63817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0775" y="3597845"/>
            <a:ext cx="172402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tangle 24"/>
          <p:cNvSpPr/>
          <p:nvPr/>
        </p:nvSpPr>
        <p:spPr>
          <a:xfrm>
            <a:off x="6248400" y="4150295"/>
            <a:ext cx="1696339" cy="581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4121720"/>
            <a:ext cx="131445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996374" y="4603098"/>
            <a:ext cx="1976559" cy="369332"/>
          </a:xfrm>
          <a:prstGeom prst="rect">
            <a:avLst/>
          </a:prstGeom>
          <a:noFill/>
        </p:spPr>
        <p:txBody>
          <a:bodyPr wrap="square" rtlCol="0">
            <a:spAutoFit/>
          </a:bodyPr>
          <a:lstStyle/>
          <a:p>
            <a:r>
              <a:rPr lang="en-US" dirty="0" smtClean="0">
                <a:solidFill>
                  <a:schemeClr val="tx2">
                    <a:lumMod val="10000"/>
                  </a:schemeClr>
                </a:solidFill>
              </a:rPr>
              <a:t>Verb / noun pairs</a:t>
            </a:r>
            <a:endParaRPr lang="en-US" dirty="0">
              <a:solidFill>
                <a:schemeClr val="tx2">
                  <a:lumMod val="10000"/>
                </a:schemeClr>
              </a:solidFill>
            </a:endParaRPr>
          </a:p>
        </p:txBody>
      </p:sp>
    </p:spTree>
    <p:extLst>
      <p:ext uri="{BB962C8B-B14F-4D97-AF65-F5344CB8AC3E}">
        <p14:creationId xmlns:p14="http://schemas.microsoft.com/office/powerpoint/2010/main" val="31391233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895291" y="1415981"/>
            <a:ext cx="4679248" cy="5073827"/>
          </a:xfrm>
        </p:spPr>
        <p:txBody>
          <a:bodyPr/>
          <a:lstStyle/>
          <a:p>
            <a:pPr marL="0" indent="0">
              <a:buNone/>
            </a:pPr>
            <a:r>
              <a:rPr lang="en-US" b="1" dirty="0" smtClean="0">
                <a:solidFill>
                  <a:schemeClr val="tx2">
                    <a:lumMod val="10000"/>
                  </a:schemeClr>
                </a:solidFill>
              </a:rPr>
              <a:t>A Vision Statement example:</a:t>
            </a:r>
          </a:p>
          <a:p>
            <a:pPr>
              <a:spcBef>
                <a:spcPts val="600"/>
              </a:spcBef>
              <a:spcAft>
                <a:spcPts val="600"/>
              </a:spcAft>
            </a:pPr>
            <a:r>
              <a:rPr lang="en-US" dirty="0" smtClean="0">
                <a:solidFill>
                  <a:schemeClr val="tx2">
                    <a:lumMod val="10000"/>
                  </a:schemeClr>
                </a:solidFill>
              </a:rPr>
              <a:t>The</a:t>
            </a:r>
            <a:r>
              <a:rPr lang="en-US" dirty="0" smtClean="0"/>
              <a:t> </a:t>
            </a:r>
            <a:r>
              <a:rPr lang="en-US" dirty="0" smtClean="0">
                <a:solidFill>
                  <a:srgbClr val="ED1C24"/>
                </a:solidFill>
              </a:rPr>
              <a:t>problem of constantly changing requirements </a:t>
            </a:r>
            <a:r>
              <a:rPr lang="en-US" dirty="0" smtClean="0">
                <a:solidFill>
                  <a:schemeClr val="tx2">
                    <a:lumMod val="10000"/>
                  </a:schemeClr>
                </a:solidFill>
              </a:rPr>
              <a:t>during a waterfall cycle creates chaos for </a:t>
            </a:r>
            <a:r>
              <a:rPr lang="en-US" dirty="0" smtClean="0">
                <a:solidFill>
                  <a:srgbClr val="ED1C24"/>
                </a:solidFill>
              </a:rPr>
              <a:t>the team </a:t>
            </a:r>
            <a:r>
              <a:rPr lang="en-US" dirty="0" smtClean="0">
                <a:solidFill>
                  <a:schemeClr val="tx2">
                    <a:lumMod val="10000"/>
                  </a:schemeClr>
                </a:solidFill>
              </a:rPr>
              <a:t>and prevents </a:t>
            </a:r>
            <a:r>
              <a:rPr lang="en-US" dirty="0" smtClean="0">
                <a:solidFill>
                  <a:srgbClr val="ED1C24"/>
                </a:solidFill>
              </a:rPr>
              <a:t>the stakeholders </a:t>
            </a:r>
            <a:r>
              <a:rPr lang="en-US" dirty="0" smtClean="0">
                <a:solidFill>
                  <a:schemeClr val="tx2">
                    <a:lumMod val="10000"/>
                  </a:schemeClr>
                </a:solidFill>
              </a:rPr>
              <a:t>from </a:t>
            </a:r>
            <a:r>
              <a:rPr lang="en-US" dirty="0" smtClean="0">
                <a:solidFill>
                  <a:srgbClr val="ED1C24"/>
                </a:solidFill>
              </a:rPr>
              <a:t>getting changes </a:t>
            </a:r>
            <a:r>
              <a:rPr lang="en-US" dirty="0" smtClean="0">
                <a:solidFill>
                  <a:schemeClr val="tx2">
                    <a:lumMod val="10000"/>
                  </a:schemeClr>
                </a:solidFill>
              </a:rPr>
              <a:t>they really need.</a:t>
            </a:r>
          </a:p>
          <a:p>
            <a:r>
              <a:rPr lang="en-US" dirty="0" smtClean="0">
                <a:solidFill>
                  <a:schemeClr val="tx2">
                    <a:lumMod val="10000"/>
                  </a:schemeClr>
                </a:solidFill>
              </a:rPr>
              <a:t>An agile life cycle will deliver software in small increments so stakeholders can provide continuous feedback to the team and</a:t>
            </a:r>
            <a:r>
              <a:rPr lang="en-US" dirty="0" smtClean="0"/>
              <a:t> </a:t>
            </a:r>
            <a:r>
              <a:rPr lang="en-US" dirty="0" smtClean="0">
                <a:solidFill>
                  <a:srgbClr val="ED1C24"/>
                </a:solidFill>
              </a:rPr>
              <a:t>get their needs met</a:t>
            </a:r>
            <a:r>
              <a:rPr lang="en-US" dirty="0" smtClean="0"/>
              <a:t>.</a:t>
            </a:r>
          </a:p>
          <a:p>
            <a:endParaRPr lang="en-US" dirty="0"/>
          </a:p>
          <a:p>
            <a:endParaRPr lang="en-US" dirty="0" smtClean="0"/>
          </a:p>
        </p:txBody>
      </p:sp>
      <p:sp>
        <p:nvSpPr>
          <p:cNvPr id="3" name="Title 2"/>
          <p:cNvSpPr>
            <a:spLocks noGrp="1"/>
          </p:cNvSpPr>
          <p:nvPr>
            <p:ph type="title"/>
          </p:nvPr>
        </p:nvSpPr>
        <p:spPr/>
        <p:txBody>
          <a:bodyPr>
            <a:normAutofit fontScale="90000"/>
          </a:bodyPr>
          <a:lstStyle/>
          <a:p>
            <a:r>
              <a:rPr lang="en-US" dirty="0" smtClean="0">
                <a:solidFill>
                  <a:schemeClr val="tx2">
                    <a:lumMod val="10000"/>
                  </a:schemeClr>
                </a:solidFill>
              </a:rPr>
              <a:t>Don’t Drive with Blinders On</a:t>
            </a:r>
            <a:br>
              <a:rPr lang="en-US" dirty="0" smtClean="0">
                <a:solidFill>
                  <a:schemeClr val="tx2">
                    <a:lumMod val="10000"/>
                  </a:schemeClr>
                </a:solidFill>
              </a:rPr>
            </a:br>
            <a:r>
              <a:rPr lang="en-US" dirty="0" smtClean="0">
                <a:solidFill>
                  <a:schemeClr val="tx2">
                    <a:lumMod val="10000"/>
                  </a:schemeClr>
                </a:solidFill>
              </a:rPr>
              <a:t>- Ensure You have a Vision Statement</a:t>
            </a:r>
            <a:endParaRPr lang="en-US" dirty="0">
              <a:solidFill>
                <a:schemeClr val="tx2">
                  <a:lumMod val="1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891" y="1415981"/>
            <a:ext cx="2761651" cy="2144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350542" y="5382108"/>
            <a:ext cx="5510827" cy="369332"/>
          </a:xfrm>
          <a:prstGeom prst="rect">
            <a:avLst/>
          </a:prstGeom>
        </p:spPr>
        <p:txBody>
          <a:bodyPr wrap="square">
            <a:spAutoFit/>
          </a:bodyPr>
          <a:lstStyle/>
          <a:p>
            <a:pPr marL="0" indent="0">
              <a:buNone/>
            </a:pPr>
            <a:r>
              <a:rPr lang="en-US" dirty="0" smtClean="0"/>
              <a:t>Let’s </a:t>
            </a:r>
            <a:r>
              <a:rPr lang="en-US" dirty="0"/>
              <a:t>look at how to structure a Vision </a:t>
            </a:r>
            <a:r>
              <a:rPr lang="en-US" dirty="0" smtClean="0"/>
              <a:t>Statement…</a:t>
            </a:r>
            <a:endParaRPr lang="en-US" dirty="0"/>
          </a:p>
        </p:txBody>
      </p:sp>
    </p:spTree>
    <p:extLst>
      <p:ext uri="{BB962C8B-B14F-4D97-AF65-F5344CB8AC3E}">
        <p14:creationId xmlns:p14="http://schemas.microsoft.com/office/powerpoint/2010/main" val="2286881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549303" y="1906621"/>
            <a:ext cx="4076134" cy="428017"/>
          </a:xfrm>
          <a:prstGeom prst="rect">
            <a:avLst/>
          </a:prstGeom>
          <a:solidFill>
            <a:schemeClr val="accent3">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49303" y="2564857"/>
            <a:ext cx="4076134" cy="428017"/>
          </a:xfrm>
          <a:prstGeom prst="rect">
            <a:avLst/>
          </a:prstGeom>
          <a:solidFill>
            <a:schemeClr val="accent3">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549303" y="3129063"/>
            <a:ext cx="4076134" cy="616085"/>
          </a:xfrm>
          <a:prstGeom prst="rect">
            <a:avLst/>
          </a:prstGeom>
          <a:solidFill>
            <a:schemeClr val="accent3">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49303" y="3898787"/>
            <a:ext cx="4076134" cy="428017"/>
          </a:xfrm>
          <a:prstGeom prst="rect">
            <a:avLst/>
          </a:prstGeom>
          <a:solidFill>
            <a:schemeClr val="accent3">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20769" y="1906621"/>
            <a:ext cx="4076134" cy="428017"/>
          </a:xfrm>
          <a:prstGeom prst="rect">
            <a:avLst/>
          </a:prstGeom>
          <a:solidFill>
            <a:schemeClr val="accent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0769" y="2564858"/>
            <a:ext cx="4076134" cy="428017"/>
          </a:xfrm>
          <a:prstGeom prst="rect">
            <a:avLst/>
          </a:prstGeom>
          <a:solidFill>
            <a:schemeClr val="accent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96331" y="3223098"/>
            <a:ext cx="4076134" cy="428017"/>
          </a:xfrm>
          <a:prstGeom prst="rect">
            <a:avLst/>
          </a:prstGeom>
          <a:solidFill>
            <a:schemeClr val="accent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96331" y="3898787"/>
            <a:ext cx="4076134" cy="428017"/>
          </a:xfrm>
          <a:prstGeom prst="rect">
            <a:avLst/>
          </a:prstGeom>
          <a:solidFill>
            <a:schemeClr val="accent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sz="quarter" idx="10"/>
          </p:nvPr>
        </p:nvSpPr>
        <p:spPr>
          <a:xfrm>
            <a:off x="320769" y="1906621"/>
            <a:ext cx="4076134" cy="4606900"/>
          </a:xfrm>
        </p:spPr>
        <p:txBody>
          <a:bodyPr/>
          <a:lstStyle/>
          <a:p>
            <a:pPr>
              <a:spcBef>
                <a:spcPts val="1200"/>
              </a:spcBef>
              <a:spcAft>
                <a:spcPts val="1800"/>
              </a:spcAft>
            </a:pPr>
            <a:r>
              <a:rPr lang="en-US" dirty="0" smtClean="0">
                <a:solidFill>
                  <a:schemeClr val="tx2">
                    <a:lumMod val="10000"/>
                  </a:schemeClr>
                </a:solidFill>
              </a:rPr>
              <a:t>The problem (or opportunity) of…</a:t>
            </a:r>
          </a:p>
          <a:p>
            <a:pPr>
              <a:spcBef>
                <a:spcPts val="1200"/>
              </a:spcBef>
              <a:spcAft>
                <a:spcPts val="1800"/>
              </a:spcAft>
            </a:pPr>
            <a:r>
              <a:rPr lang="en-US" dirty="0" smtClean="0">
                <a:solidFill>
                  <a:schemeClr val="tx2">
                    <a:lumMod val="10000"/>
                  </a:schemeClr>
                </a:solidFill>
              </a:rPr>
              <a:t>Affects…</a:t>
            </a:r>
          </a:p>
          <a:p>
            <a:pPr>
              <a:spcBef>
                <a:spcPts val="1200"/>
              </a:spcBef>
              <a:spcAft>
                <a:spcPts val="1800"/>
              </a:spcAft>
            </a:pPr>
            <a:r>
              <a:rPr lang="en-US" dirty="0" smtClean="0">
                <a:solidFill>
                  <a:schemeClr val="tx2">
                    <a:lumMod val="10000"/>
                  </a:schemeClr>
                </a:solidFill>
              </a:rPr>
              <a:t>And results in …</a:t>
            </a:r>
          </a:p>
          <a:p>
            <a:pPr>
              <a:spcBef>
                <a:spcPts val="1200"/>
              </a:spcBef>
              <a:spcAft>
                <a:spcPts val="1800"/>
              </a:spcAft>
            </a:pPr>
            <a:r>
              <a:rPr lang="en-US" dirty="0" smtClean="0">
                <a:solidFill>
                  <a:schemeClr val="tx2">
                    <a:lumMod val="10000"/>
                  </a:schemeClr>
                </a:solidFill>
              </a:rPr>
              <a:t>The benefits of the solution are…</a:t>
            </a:r>
            <a:endParaRPr lang="en-US" dirty="0">
              <a:solidFill>
                <a:schemeClr val="tx2">
                  <a:lumMod val="10000"/>
                </a:schemeClr>
              </a:solidFill>
            </a:endParaRPr>
          </a:p>
        </p:txBody>
      </p:sp>
      <p:sp>
        <p:nvSpPr>
          <p:cNvPr id="3" name="Title 2"/>
          <p:cNvSpPr>
            <a:spLocks noGrp="1"/>
          </p:cNvSpPr>
          <p:nvPr>
            <p:ph type="title"/>
          </p:nvPr>
        </p:nvSpPr>
        <p:spPr/>
        <p:txBody>
          <a:bodyPr/>
          <a:lstStyle/>
          <a:p>
            <a:r>
              <a:rPr lang="en-US" dirty="0" smtClean="0"/>
              <a:t>The Structure of a Vision Statement</a:t>
            </a:r>
            <a:endParaRPr lang="en-US" dirty="0"/>
          </a:p>
        </p:txBody>
      </p:sp>
      <p:sp>
        <p:nvSpPr>
          <p:cNvPr id="4" name="Content Placeholder 1"/>
          <p:cNvSpPr txBox="1">
            <a:spLocks/>
          </p:cNvSpPr>
          <p:nvPr/>
        </p:nvSpPr>
        <p:spPr bwMode="auto">
          <a:xfrm>
            <a:off x="4549303" y="1906621"/>
            <a:ext cx="4076134" cy="46069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33363" indent="-233363" algn="l" rtl="0" eaLnBrk="1" fontAlgn="base" hangingPunct="1">
              <a:spcBef>
                <a:spcPct val="0"/>
              </a:spcBef>
              <a:spcAft>
                <a:spcPts val="400"/>
              </a:spcAft>
              <a:buFont typeface="Arial" charset="0"/>
              <a:buChar char="•"/>
              <a:defRPr lang="en-US" sz="2000" b="0" kern="1200" baseline="0" dirty="0" smtClean="0">
                <a:solidFill>
                  <a:srgbClr val="4C4C4C"/>
                </a:solidFill>
                <a:latin typeface="Calibri" panose="020F0502020204030204" pitchFamily="34" charset="0"/>
                <a:ea typeface="+mn-ea"/>
                <a:cs typeface="Arial" pitchFamily="34" charset="0"/>
              </a:defRPr>
            </a:lvl1pPr>
            <a:lvl2pPr marL="457200" indent="-223838" algn="l" rtl="0" eaLnBrk="1" fontAlgn="base" hangingPunct="1">
              <a:spcBef>
                <a:spcPct val="0"/>
              </a:spcBef>
              <a:spcAft>
                <a:spcPts val="600"/>
              </a:spcAft>
              <a:buFont typeface="Arial" charset="0"/>
              <a:buChar char="–"/>
              <a:defRPr lang="en-US" kern="1200" baseline="0" dirty="0" smtClean="0">
                <a:solidFill>
                  <a:srgbClr val="4C4C4C"/>
                </a:solidFill>
                <a:latin typeface="Calibri" panose="020F0502020204030204" pitchFamily="34" charset="0"/>
                <a:ea typeface="+mn-ea"/>
                <a:cs typeface="Arial" pitchFamily="34" charset="0"/>
              </a:defRPr>
            </a:lvl2pPr>
            <a:lvl3pPr marL="627063" indent="-169863" algn="l" rtl="0" eaLnBrk="1" fontAlgn="base" hangingPunct="1">
              <a:spcBef>
                <a:spcPct val="0"/>
              </a:spcBef>
              <a:spcAft>
                <a:spcPts val="400"/>
              </a:spcAft>
              <a:buFont typeface="Arial" charset="0"/>
              <a:buChar char="•"/>
              <a:defRPr lang="en-US" sz="1600" kern="1200" baseline="0" dirty="0" smtClean="0">
                <a:solidFill>
                  <a:srgbClr val="4C4C4C"/>
                </a:solidFill>
                <a:latin typeface="Calibri" panose="020F0502020204030204" pitchFamily="34" charset="0"/>
                <a:ea typeface="+mn-ea"/>
                <a:cs typeface="Arial" pitchFamily="34" charset="0"/>
              </a:defRPr>
            </a:lvl3pPr>
            <a:lvl4pPr marL="796925" indent="-169863" algn="l" rtl="0" eaLnBrk="1" fontAlgn="base" hangingPunct="1">
              <a:spcBef>
                <a:spcPct val="0"/>
              </a:spcBef>
              <a:spcAft>
                <a:spcPts val="400"/>
              </a:spcAft>
              <a:buFont typeface="Arial" charset="0"/>
              <a:buChar char="–"/>
              <a:defRPr lang="en-US" sz="1400" kern="1200" baseline="0" dirty="0" smtClean="0">
                <a:solidFill>
                  <a:srgbClr val="4C4C4C"/>
                </a:solidFill>
                <a:latin typeface="Calibri" panose="020F0502020204030204" pitchFamily="34" charset="0"/>
                <a:ea typeface="+mn-ea"/>
                <a:cs typeface="Arial" pitchFamily="34" charset="0"/>
              </a:defRPr>
            </a:lvl4pPr>
            <a:lvl5pPr marL="966788" indent="-169863" algn="l" rtl="0" eaLnBrk="1" fontAlgn="base" hangingPunct="1">
              <a:spcBef>
                <a:spcPct val="0"/>
              </a:spcBef>
              <a:spcAft>
                <a:spcPts val="400"/>
              </a:spcAft>
              <a:buFont typeface="Arial" charset="0"/>
              <a:buChar char="»"/>
              <a:defRPr lang="en-US" sz="1200" kern="1200" baseline="0" dirty="0">
                <a:solidFill>
                  <a:srgbClr val="4C4C4C"/>
                </a:solidFill>
                <a:latin typeface="Calibri" panose="020F0502020204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spcAft>
                <a:spcPts val="1200"/>
              </a:spcAft>
            </a:pPr>
            <a:r>
              <a:rPr lang="en-US" dirty="0" smtClean="0">
                <a:solidFill>
                  <a:schemeClr val="tx2">
                    <a:lumMod val="10000"/>
                  </a:schemeClr>
                </a:solidFill>
              </a:rPr>
              <a:t>Describes the  problem/opportunity</a:t>
            </a:r>
          </a:p>
          <a:p>
            <a:pPr>
              <a:spcBef>
                <a:spcPts val="1200"/>
              </a:spcBef>
              <a:spcAft>
                <a:spcPts val="1200"/>
              </a:spcAft>
            </a:pPr>
            <a:r>
              <a:rPr lang="en-US" dirty="0" smtClean="0">
                <a:solidFill>
                  <a:schemeClr val="tx2">
                    <a:lumMod val="10000"/>
                  </a:schemeClr>
                </a:solidFill>
              </a:rPr>
              <a:t>Identifies the Stakeholders</a:t>
            </a:r>
          </a:p>
          <a:p>
            <a:pPr>
              <a:spcBef>
                <a:spcPts val="1200"/>
              </a:spcBef>
              <a:spcAft>
                <a:spcPts val="1200"/>
              </a:spcAft>
            </a:pPr>
            <a:r>
              <a:rPr lang="en-US" dirty="0" smtClean="0">
                <a:solidFill>
                  <a:schemeClr val="tx2">
                    <a:lumMod val="10000"/>
                  </a:schemeClr>
                </a:solidFill>
              </a:rPr>
              <a:t>Describes the impact of the problem or opportunity</a:t>
            </a:r>
          </a:p>
          <a:p>
            <a:pPr>
              <a:spcBef>
                <a:spcPts val="800"/>
              </a:spcBef>
              <a:spcAft>
                <a:spcPts val="1200"/>
              </a:spcAft>
            </a:pPr>
            <a:r>
              <a:rPr lang="en-US" dirty="0" smtClean="0">
                <a:solidFill>
                  <a:schemeClr val="tx2">
                    <a:lumMod val="10000"/>
                  </a:schemeClr>
                </a:solidFill>
              </a:rPr>
              <a:t>Describes the  key benefits</a:t>
            </a:r>
            <a:endParaRPr lang="en-US" dirty="0">
              <a:solidFill>
                <a:schemeClr val="tx2">
                  <a:lumMod val="10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9615" y="4580816"/>
            <a:ext cx="26193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07011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Demonstrating </a:t>
            </a:r>
            <a:r>
              <a:rPr lang="en-US" sz="2400" dirty="0"/>
              <a:t>V</a:t>
            </a:r>
            <a:r>
              <a:rPr lang="en-US" sz="2400" dirty="0" smtClean="0"/>
              <a:t>alue at Each </a:t>
            </a:r>
            <a:r>
              <a:rPr lang="en-US" sz="2400" dirty="0"/>
              <a:t>S</a:t>
            </a:r>
            <a:r>
              <a:rPr lang="en-US" sz="2400" dirty="0" smtClean="0"/>
              <a:t>tep</a:t>
            </a:r>
            <a:endParaRPr lang="en-US" sz="2400" dirty="0"/>
          </a:p>
        </p:txBody>
      </p:sp>
      <p:pic>
        <p:nvPicPr>
          <p:cNvPr id="1026" name="Picture 2" descr="https://encrypted-tbn0.gstatic.com/images?q=tbn:ANd9GcSjWyLRrgpgaxAE3VfdS8gr--5i7WTMd4lpzVHo-L-KkMUgSiqX">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038" y="918895"/>
            <a:ext cx="7985050" cy="48911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96707" y="5820579"/>
            <a:ext cx="7162538" cy="307777"/>
          </a:xfrm>
          <a:prstGeom prst="rect">
            <a:avLst/>
          </a:prstGeom>
          <a:noFill/>
        </p:spPr>
        <p:txBody>
          <a:bodyPr wrap="none" rtlCol="0">
            <a:spAutoFit/>
          </a:bodyPr>
          <a:lstStyle/>
          <a:p>
            <a:r>
              <a:rPr lang="en-US" sz="1400" dirty="0" smtClean="0"/>
              <a:t>Image credit: http</a:t>
            </a:r>
            <a:r>
              <a:rPr lang="en-US" sz="1400" dirty="0"/>
              <a:t>://fastmonkeys.files.wordpress.com/2014/06/howtobuildmvp.gif?w=500</a:t>
            </a:r>
          </a:p>
        </p:txBody>
      </p:sp>
      <p:sp>
        <p:nvSpPr>
          <p:cNvPr id="3" name="TextBox 2"/>
          <p:cNvSpPr txBox="1"/>
          <p:nvPr/>
        </p:nvSpPr>
        <p:spPr>
          <a:xfrm>
            <a:off x="483472" y="1195092"/>
            <a:ext cx="7672293" cy="461665"/>
          </a:xfrm>
          <a:prstGeom prst="rect">
            <a:avLst/>
          </a:prstGeom>
          <a:solidFill>
            <a:srgbClr val="F2CD82"/>
          </a:solidFill>
        </p:spPr>
        <p:txBody>
          <a:bodyPr wrap="none" rtlCol="0">
            <a:spAutoFit/>
          </a:bodyPr>
          <a:lstStyle/>
          <a:p>
            <a:r>
              <a:rPr lang="en-US" sz="2400" b="1" dirty="0" smtClean="0">
                <a:solidFill>
                  <a:schemeClr val="accent2">
                    <a:lumMod val="50000"/>
                  </a:schemeClr>
                </a:solidFill>
              </a:rPr>
              <a:t>              How to build a </a:t>
            </a:r>
            <a:r>
              <a:rPr lang="en-US" sz="2400" b="1" dirty="0" smtClean="0">
                <a:solidFill>
                  <a:srgbClr val="C00000"/>
                </a:solidFill>
              </a:rPr>
              <a:t>M</a:t>
            </a:r>
            <a:r>
              <a:rPr lang="en-US" sz="2400" b="1" dirty="0" smtClean="0">
                <a:solidFill>
                  <a:schemeClr val="accent2">
                    <a:lumMod val="50000"/>
                  </a:schemeClr>
                </a:solidFill>
              </a:rPr>
              <a:t>inimally </a:t>
            </a:r>
            <a:r>
              <a:rPr lang="en-US" sz="2400" b="1" dirty="0" smtClean="0">
                <a:solidFill>
                  <a:srgbClr val="C00000"/>
                </a:solidFill>
              </a:rPr>
              <a:t>V</a:t>
            </a:r>
            <a:r>
              <a:rPr lang="en-US" sz="2400" b="1" dirty="0" smtClean="0">
                <a:solidFill>
                  <a:schemeClr val="accent2">
                    <a:lumMod val="50000"/>
                  </a:schemeClr>
                </a:solidFill>
              </a:rPr>
              <a:t>iable Product      </a:t>
            </a:r>
            <a:endParaRPr lang="en-US" sz="2400" b="1" dirty="0">
              <a:solidFill>
                <a:schemeClr val="accent2">
                  <a:lumMod val="50000"/>
                </a:schemeClr>
              </a:solidFill>
            </a:endParaRPr>
          </a:p>
        </p:txBody>
      </p:sp>
      <p:sp>
        <p:nvSpPr>
          <p:cNvPr id="6" name="TextBox 5"/>
          <p:cNvSpPr txBox="1"/>
          <p:nvPr/>
        </p:nvSpPr>
        <p:spPr>
          <a:xfrm>
            <a:off x="497643" y="1677115"/>
            <a:ext cx="7173759" cy="461665"/>
          </a:xfrm>
          <a:prstGeom prst="rect">
            <a:avLst/>
          </a:prstGeom>
          <a:solidFill>
            <a:srgbClr val="F2CD82"/>
          </a:solidFill>
        </p:spPr>
        <p:txBody>
          <a:bodyPr wrap="none" rtlCol="0">
            <a:spAutoFit/>
          </a:bodyPr>
          <a:lstStyle/>
          <a:p>
            <a:r>
              <a:rPr lang="en-US" sz="2400" b="1" dirty="0" smtClean="0">
                <a:solidFill>
                  <a:srgbClr val="C00000"/>
                </a:solidFill>
              </a:rPr>
              <a:t>      Not like this (incremental)…                             </a:t>
            </a:r>
            <a:endParaRPr lang="en-US" sz="2400" b="1" dirty="0">
              <a:solidFill>
                <a:srgbClr val="C00000"/>
              </a:solidFill>
            </a:endParaRPr>
          </a:p>
        </p:txBody>
      </p:sp>
      <p:sp>
        <p:nvSpPr>
          <p:cNvPr id="8" name="TextBox 7"/>
          <p:cNvSpPr txBox="1"/>
          <p:nvPr/>
        </p:nvSpPr>
        <p:spPr>
          <a:xfrm>
            <a:off x="490549" y="3637125"/>
            <a:ext cx="7798010" cy="461665"/>
          </a:xfrm>
          <a:prstGeom prst="rect">
            <a:avLst/>
          </a:prstGeom>
          <a:solidFill>
            <a:srgbClr val="F2CD82"/>
          </a:solidFill>
        </p:spPr>
        <p:txBody>
          <a:bodyPr wrap="square" rtlCol="0">
            <a:spAutoFit/>
          </a:bodyPr>
          <a:lstStyle/>
          <a:p>
            <a:r>
              <a:rPr lang="en-US" sz="2400" b="1" dirty="0" smtClean="0">
                <a:solidFill>
                  <a:schemeClr val="accent6">
                    <a:lumMod val="50000"/>
                  </a:schemeClr>
                </a:solidFill>
              </a:rPr>
              <a:t>      Like this (iterative)...                                                           </a:t>
            </a:r>
            <a:endParaRPr lang="en-US" sz="2400" b="1" dirty="0">
              <a:solidFill>
                <a:schemeClr val="accent6">
                  <a:lumMod val="50000"/>
                </a:schemeClr>
              </a:solidFill>
            </a:endParaRPr>
          </a:p>
        </p:txBody>
      </p:sp>
      <p:sp>
        <p:nvSpPr>
          <p:cNvPr id="4" name="Rectangle 3"/>
          <p:cNvSpPr/>
          <p:nvPr/>
        </p:nvSpPr>
        <p:spPr>
          <a:xfrm>
            <a:off x="508276" y="1656757"/>
            <a:ext cx="7776744" cy="1948469"/>
          </a:xfrm>
          <a:prstGeom prst="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11814" y="3648666"/>
            <a:ext cx="7776744" cy="1948469"/>
          </a:xfrm>
          <a:prstGeom prst="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59492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smtClean="0">
                <a:solidFill>
                  <a:schemeClr val="tx1"/>
                </a:solidFill>
              </a:rPr>
              <a:t>Activity:</a:t>
            </a:r>
          </a:p>
          <a:p>
            <a:r>
              <a:rPr lang="en-US" dirty="0" smtClean="0"/>
              <a:t>Continue Developing the Story Map</a:t>
            </a:r>
            <a:endParaRPr lang="en-US" dirty="0"/>
          </a:p>
        </p:txBody>
      </p:sp>
      <p:sp>
        <p:nvSpPr>
          <p:cNvPr id="7" name="TextBox 6"/>
          <p:cNvSpPr txBox="1"/>
          <p:nvPr/>
        </p:nvSpPr>
        <p:spPr>
          <a:xfrm>
            <a:off x="3375212" y="1048871"/>
            <a:ext cx="4827494" cy="3508653"/>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2400" dirty="0" smtClean="0"/>
              <a:t>Develop a Vision Statement</a:t>
            </a:r>
          </a:p>
          <a:p>
            <a:pPr marL="285750" indent="-285750">
              <a:spcBef>
                <a:spcPts val="600"/>
              </a:spcBef>
              <a:spcAft>
                <a:spcPts val="600"/>
              </a:spcAft>
              <a:buFont typeface="Arial" panose="020B0604020202020204" pitchFamily="34" charset="0"/>
              <a:buChar char="•"/>
            </a:pPr>
            <a:r>
              <a:rPr lang="en-US" sz="2400" dirty="0" smtClean="0"/>
              <a:t>Continue brainstorming, incorporating feedback</a:t>
            </a:r>
          </a:p>
          <a:p>
            <a:pPr marL="285750" indent="-285750">
              <a:spcBef>
                <a:spcPts val="600"/>
              </a:spcBef>
              <a:spcAft>
                <a:spcPts val="600"/>
              </a:spcAft>
              <a:buFont typeface="Arial" panose="020B0604020202020204" pitchFamily="34" charset="0"/>
              <a:buChar char="•"/>
            </a:pPr>
            <a:r>
              <a:rPr lang="en-US" sz="2400" dirty="0" smtClean="0"/>
              <a:t>Make the levels clear; Epics, Features, Stories</a:t>
            </a:r>
          </a:p>
          <a:p>
            <a:pPr marL="285750" indent="-285750">
              <a:spcBef>
                <a:spcPts val="600"/>
              </a:spcBef>
              <a:spcAft>
                <a:spcPts val="600"/>
              </a:spcAft>
              <a:buFont typeface="Arial" panose="020B0604020202020204" pitchFamily="34" charset="0"/>
              <a:buChar char="•"/>
            </a:pPr>
            <a:r>
              <a:rPr lang="en-US" sz="2400" dirty="0" smtClean="0"/>
              <a:t>Identify </a:t>
            </a:r>
            <a:r>
              <a:rPr lang="en-US" sz="2400" dirty="0" smtClean="0"/>
              <a:t>MVP = Release 1 </a:t>
            </a:r>
            <a:br>
              <a:rPr lang="en-US" sz="2400" dirty="0" smtClean="0"/>
            </a:br>
            <a:r>
              <a:rPr lang="en-US" sz="2400" dirty="0" smtClean="0"/>
              <a:t>and subsequent two releases (Release 2 and 3)</a:t>
            </a:r>
            <a:endParaRPr lang="en-US" sz="2400" dirty="0" smtClean="0"/>
          </a:p>
        </p:txBody>
      </p:sp>
    </p:spTree>
    <p:extLst>
      <p:ext uri="{BB962C8B-B14F-4D97-AF65-F5344CB8AC3E}">
        <p14:creationId xmlns:p14="http://schemas.microsoft.com/office/powerpoint/2010/main" val="3030490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860426" y="2600327"/>
            <a:ext cx="3857624" cy="1419224"/>
          </a:xfrm>
        </p:spPr>
        <p:txBody>
          <a:bodyPr/>
          <a:lstStyle/>
          <a:p>
            <a:pPr>
              <a:spcBef>
                <a:spcPts val="600"/>
              </a:spcBef>
              <a:spcAft>
                <a:spcPts val="600"/>
              </a:spcAft>
            </a:pPr>
            <a:r>
              <a:rPr lang="en-US" sz="1600" dirty="0" smtClean="0">
                <a:solidFill>
                  <a:schemeClr val="tx2">
                    <a:lumMod val="10000"/>
                  </a:schemeClr>
                </a:solidFill>
              </a:rPr>
              <a:t>Create a Vision Statement</a:t>
            </a:r>
          </a:p>
          <a:p>
            <a:pPr>
              <a:spcBef>
                <a:spcPts val="600"/>
              </a:spcBef>
              <a:spcAft>
                <a:spcPts val="600"/>
              </a:spcAft>
            </a:pPr>
            <a:r>
              <a:rPr lang="en-US" dirty="0" smtClean="0">
                <a:solidFill>
                  <a:schemeClr val="tx2">
                    <a:lumMod val="10000"/>
                  </a:schemeClr>
                </a:solidFill>
              </a:rPr>
              <a:t>Create Story Maps</a:t>
            </a:r>
          </a:p>
          <a:p>
            <a:pPr>
              <a:spcBef>
                <a:spcPts val="600"/>
              </a:spcBef>
              <a:spcAft>
                <a:spcPts val="600"/>
              </a:spcAft>
            </a:pPr>
            <a:r>
              <a:rPr lang="en-US" sz="1600" dirty="0" smtClean="0">
                <a:solidFill>
                  <a:schemeClr val="tx2">
                    <a:lumMod val="10000"/>
                  </a:schemeClr>
                </a:solidFill>
              </a:rPr>
              <a:t>Write User Stories and Acceptance Criteria</a:t>
            </a:r>
            <a:endParaRPr lang="en-US" sz="1600" dirty="0">
              <a:solidFill>
                <a:schemeClr val="tx2">
                  <a:lumMod val="10000"/>
                </a:schemeClr>
              </a:solidFill>
            </a:endParaRPr>
          </a:p>
          <a:p>
            <a:endParaRPr lang="en-US" sz="1600" dirty="0">
              <a:solidFill>
                <a:schemeClr val="tx2">
                  <a:lumMod val="10000"/>
                </a:schemeClr>
              </a:solidFill>
            </a:endParaRPr>
          </a:p>
        </p:txBody>
      </p:sp>
      <p:sp>
        <p:nvSpPr>
          <p:cNvPr id="3" name="Title 2"/>
          <p:cNvSpPr>
            <a:spLocks noGrp="1"/>
          </p:cNvSpPr>
          <p:nvPr>
            <p:ph type="title"/>
          </p:nvPr>
        </p:nvSpPr>
        <p:spPr>
          <a:xfrm>
            <a:off x="1588910" y="277341"/>
            <a:ext cx="7264839" cy="887884"/>
          </a:xfrm>
          <a:effectLst>
            <a:outerShdw blurRad="76200" dist="12700" dir="2700000" sy="-23000" kx="-800400" algn="bl" rotWithShape="0">
              <a:prstClr val="black">
                <a:alpha val="20000"/>
              </a:prstClr>
            </a:outerShdw>
          </a:effectLst>
        </p:spPr>
        <p:txBody>
          <a:bodyPr/>
          <a:lstStyle/>
          <a:p>
            <a:r>
              <a:rPr lang="en-US" sz="6000" dirty="0" smtClean="0">
                <a:solidFill>
                  <a:schemeClr val="accent1"/>
                </a:solidFill>
                <a:effectLst>
                  <a:outerShdw blurRad="38100" dist="38100" dir="2700000" algn="tl">
                    <a:srgbClr val="000000">
                      <a:alpha val="43137"/>
                    </a:srgbClr>
                  </a:outerShdw>
                </a:effectLst>
                <a:latin typeface="Forte" panose="03060902040502070203" pitchFamily="66" charset="0"/>
              </a:rPr>
              <a:t>Welcome!</a:t>
            </a:r>
            <a:endParaRPr lang="en-US" sz="6000" dirty="0">
              <a:solidFill>
                <a:schemeClr val="accent1"/>
              </a:solidFill>
              <a:effectLst>
                <a:outerShdw blurRad="38100" dist="38100" dir="2700000" algn="tl">
                  <a:srgbClr val="000000">
                    <a:alpha val="43137"/>
                  </a:srgbClr>
                </a:outerShdw>
              </a:effectLst>
              <a:latin typeface="Forte" panose="03060902040502070203" pitchFamily="66" charset="0"/>
            </a:endParaRPr>
          </a:p>
        </p:txBody>
      </p:sp>
      <p:sp>
        <p:nvSpPr>
          <p:cNvPr id="6" name="Content Placeholder 1"/>
          <p:cNvSpPr>
            <a:spLocks noGrp="1"/>
          </p:cNvSpPr>
          <p:nvPr>
            <p:ph sz="half" idx="4294967295"/>
          </p:nvPr>
        </p:nvSpPr>
        <p:spPr>
          <a:xfrm>
            <a:off x="4718050" y="2600327"/>
            <a:ext cx="4016375" cy="1533524"/>
          </a:xfrm>
        </p:spPr>
        <p:txBody>
          <a:bodyPr/>
          <a:lstStyle/>
          <a:p>
            <a:pPr>
              <a:spcBef>
                <a:spcPts val="600"/>
              </a:spcBef>
              <a:spcAft>
                <a:spcPts val="600"/>
              </a:spcAft>
            </a:pPr>
            <a:r>
              <a:rPr lang="en-US" sz="1600" dirty="0" smtClean="0">
                <a:solidFill>
                  <a:schemeClr val="tx2">
                    <a:lumMod val="10000"/>
                  </a:schemeClr>
                </a:solidFill>
              </a:rPr>
              <a:t>Participate in Release Planning</a:t>
            </a:r>
          </a:p>
          <a:p>
            <a:pPr>
              <a:spcBef>
                <a:spcPts val="600"/>
              </a:spcBef>
              <a:spcAft>
                <a:spcPts val="600"/>
              </a:spcAft>
            </a:pPr>
            <a:r>
              <a:rPr lang="en-US" dirty="0" smtClean="0">
                <a:solidFill>
                  <a:schemeClr val="tx2">
                    <a:lumMod val="10000"/>
                  </a:schemeClr>
                </a:solidFill>
              </a:rPr>
              <a:t>Do Agile Estimation</a:t>
            </a:r>
            <a:endParaRPr lang="en-US" sz="1600" dirty="0">
              <a:solidFill>
                <a:schemeClr val="tx2">
                  <a:lumMod val="10000"/>
                </a:schemeClr>
              </a:solidFill>
            </a:endParaRPr>
          </a:p>
          <a:p>
            <a:pPr>
              <a:spcBef>
                <a:spcPts val="600"/>
              </a:spcBef>
              <a:spcAft>
                <a:spcPts val="600"/>
              </a:spcAft>
            </a:pPr>
            <a:r>
              <a:rPr lang="en-US" sz="1600" dirty="0" smtClean="0">
                <a:solidFill>
                  <a:schemeClr val="tx2">
                    <a:lumMod val="10000"/>
                  </a:schemeClr>
                </a:solidFill>
              </a:rPr>
              <a:t>Participate in Iteration Planning</a:t>
            </a:r>
          </a:p>
          <a:p>
            <a:pPr>
              <a:spcBef>
                <a:spcPts val="600"/>
              </a:spcBef>
              <a:spcAft>
                <a:spcPts val="600"/>
              </a:spcAft>
            </a:pPr>
            <a:r>
              <a:rPr lang="en-US" dirty="0" smtClean="0">
                <a:solidFill>
                  <a:schemeClr val="tx2">
                    <a:lumMod val="10000"/>
                  </a:schemeClr>
                </a:solidFill>
              </a:rPr>
              <a:t>Better understand the Agile Life Cycle</a:t>
            </a:r>
            <a:endParaRPr lang="en-US" sz="1600" dirty="0" smtClean="0">
              <a:solidFill>
                <a:schemeClr val="tx2">
                  <a:lumMod val="10000"/>
                </a:schemeClr>
              </a:solidFill>
            </a:endParaRPr>
          </a:p>
          <a:p>
            <a:endParaRPr lang="en-US" sz="1600" dirty="0">
              <a:solidFill>
                <a:schemeClr val="tx2">
                  <a:lumMod val="10000"/>
                </a:schemeClr>
              </a:solidFill>
            </a:endParaRPr>
          </a:p>
        </p:txBody>
      </p:sp>
      <p:sp>
        <p:nvSpPr>
          <p:cNvPr id="4" name="Rectangle 3"/>
          <p:cNvSpPr/>
          <p:nvPr/>
        </p:nvSpPr>
        <p:spPr>
          <a:xfrm>
            <a:off x="790575" y="1686610"/>
            <a:ext cx="7677149" cy="646331"/>
          </a:xfrm>
          <a:prstGeom prst="rect">
            <a:avLst/>
          </a:prstGeom>
        </p:spPr>
        <p:txBody>
          <a:bodyPr wrap="square">
            <a:spAutoFit/>
          </a:bodyPr>
          <a:lstStyle/>
          <a:p>
            <a:pPr marL="0" indent="0">
              <a:spcBef>
                <a:spcPts val="600"/>
              </a:spcBef>
              <a:spcAft>
                <a:spcPts val="600"/>
              </a:spcAft>
              <a:buNone/>
            </a:pPr>
            <a:r>
              <a:rPr lang="en-US" b="1" dirty="0">
                <a:solidFill>
                  <a:schemeClr val="tx2">
                    <a:lumMod val="10000"/>
                  </a:schemeClr>
                </a:solidFill>
              </a:rPr>
              <a:t>Learning Objectives </a:t>
            </a:r>
            <a:r>
              <a:rPr lang="en-US" b="1" dirty="0" smtClean="0">
                <a:solidFill>
                  <a:schemeClr val="tx2">
                    <a:lumMod val="10000"/>
                  </a:schemeClr>
                </a:solidFill>
              </a:rPr>
              <a:t/>
            </a:r>
            <a:br>
              <a:rPr lang="en-US" b="1" dirty="0" smtClean="0">
                <a:solidFill>
                  <a:schemeClr val="tx2">
                    <a:lumMod val="10000"/>
                  </a:schemeClr>
                </a:solidFill>
              </a:rPr>
            </a:br>
            <a:r>
              <a:rPr lang="en-US" b="1" dirty="0" smtClean="0">
                <a:solidFill>
                  <a:schemeClr val="tx2">
                    <a:lumMod val="10000"/>
                  </a:schemeClr>
                </a:solidFill>
              </a:rPr>
              <a:t>– </a:t>
            </a:r>
            <a:r>
              <a:rPr lang="en-US" b="1" dirty="0">
                <a:solidFill>
                  <a:schemeClr val="tx2">
                    <a:lumMod val="10000"/>
                  </a:schemeClr>
                </a:solidFill>
              </a:rPr>
              <a:t>Upon completing this class, you’ll be able </a:t>
            </a:r>
            <a:r>
              <a:rPr lang="en-US" b="1" dirty="0" smtClean="0">
                <a:solidFill>
                  <a:schemeClr val="tx2">
                    <a:lumMod val="10000"/>
                  </a:schemeClr>
                </a:solidFill>
              </a:rPr>
              <a:t>to:</a:t>
            </a:r>
            <a:endParaRPr lang="en-US" sz="700" b="1" dirty="0">
              <a:solidFill>
                <a:schemeClr val="tx2">
                  <a:lumMod val="10000"/>
                </a:schemeClr>
              </a:solidFill>
            </a:endParaRPr>
          </a:p>
        </p:txBody>
      </p:sp>
      <p:cxnSp>
        <p:nvCxnSpPr>
          <p:cNvPr id="7" name="Straight Connector 6"/>
          <p:cNvCxnSpPr/>
          <p:nvPr/>
        </p:nvCxnSpPr>
        <p:spPr>
          <a:xfrm>
            <a:off x="600075" y="5181600"/>
            <a:ext cx="7705725"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11580" y="4602481"/>
            <a:ext cx="6812280" cy="369332"/>
          </a:xfrm>
          <a:prstGeom prst="rect">
            <a:avLst/>
          </a:prstGeom>
        </p:spPr>
        <p:txBody>
          <a:bodyPr wrap="square">
            <a:spAutoFit/>
          </a:bodyPr>
          <a:lstStyle/>
          <a:p>
            <a:pPr algn="ctr">
              <a:spcBef>
                <a:spcPts val="600"/>
              </a:spcBef>
              <a:spcAft>
                <a:spcPts val="600"/>
              </a:spcAft>
            </a:pPr>
            <a:r>
              <a:rPr lang="en-US" dirty="0">
                <a:solidFill>
                  <a:srgbClr val="FF0000"/>
                </a:solidFill>
              </a:rPr>
              <a:t>Apply the learning from the </a:t>
            </a:r>
            <a:r>
              <a:rPr lang="en-US" dirty="0" smtClean="0">
                <a:solidFill>
                  <a:srgbClr val="FF0000"/>
                </a:solidFill>
              </a:rPr>
              <a:t>workshop </a:t>
            </a:r>
            <a:r>
              <a:rPr lang="en-US" dirty="0">
                <a:solidFill>
                  <a:srgbClr val="FF0000"/>
                </a:solidFill>
              </a:rPr>
              <a:t>in your day-to-day </a:t>
            </a:r>
            <a:r>
              <a:rPr lang="en-US" dirty="0" smtClean="0">
                <a:solidFill>
                  <a:srgbClr val="FF0000"/>
                </a:solidFill>
              </a:rPr>
              <a:t>work</a:t>
            </a:r>
            <a:endParaRPr lang="en-US" dirty="0">
              <a:solidFill>
                <a:srgbClr val="FF0000"/>
              </a:solidFill>
            </a:endParaRPr>
          </a:p>
        </p:txBody>
      </p:sp>
    </p:spTree>
    <p:extLst>
      <p:ext uri="{BB962C8B-B14F-4D97-AF65-F5344CB8AC3E}">
        <p14:creationId xmlns:p14="http://schemas.microsoft.com/office/powerpoint/2010/main" val="4479083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a:xfrm>
            <a:off x="1187573" y="223284"/>
            <a:ext cx="7236200" cy="541097"/>
          </a:xfrm>
        </p:spPr>
        <p:txBody>
          <a:bodyPr/>
          <a:lstStyle/>
          <a:p>
            <a:r>
              <a:rPr lang="en-US" dirty="0" smtClean="0">
                <a:solidFill>
                  <a:schemeClr val="tx1"/>
                </a:solidFill>
              </a:rPr>
              <a:t>What is A User Story?</a:t>
            </a:r>
          </a:p>
        </p:txBody>
      </p:sp>
      <p:sp>
        <p:nvSpPr>
          <p:cNvPr id="2" name="TextBox 1"/>
          <p:cNvSpPr txBox="1"/>
          <p:nvPr/>
        </p:nvSpPr>
        <p:spPr>
          <a:xfrm>
            <a:off x="9923469" y="2372898"/>
            <a:ext cx="184666" cy="369332"/>
          </a:xfrm>
          <a:prstGeom prst="rect">
            <a:avLst/>
          </a:prstGeom>
          <a:noFill/>
        </p:spPr>
        <p:txBody>
          <a:bodyPr wrap="none" rtlCol="0">
            <a:spAutoFit/>
          </a:bodyPr>
          <a:lstStyle/>
          <a:p>
            <a:endParaRPr lang="en-US" dirty="0"/>
          </a:p>
        </p:txBody>
      </p:sp>
      <p:sp>
        <p:nvSpPr>
          <p:cNvPr id="8" name="TextBox 7"/>
          <p:cNvSpPr txBox="1"/>
          <p:nvPr/>
        </p:nvSpPr>
        <p:spPr>
          <a:xfrm>
            <a:off x="431265" y="2412824"/>
            <a:ext cx="3460251" cy="2019014"/>
          </a:xfrm>
          <a:prstGeom prst="rect">
            <a:avLst/>
          </a:prstGeom>
          <a:solidFill>
            <a:schemeClr val="accent1">
              <a:lumMod val="20000"/>
              <a:lumOff val="80000"/>
            </a:schemeClr>
          </a:solidFill>
          <a:ln>
            <a:solidFill>
              <a:schemeClr val="tx1"/>
            </a:solidFill>
          </a:ln>
        </p:spPr>
        <p:txBody>
          <a:bodyPr wrap="square" rtlCol="0">
            <a:spAutoFit/>
          </a:bodyPr>
          <a:lstStyle/>
          <a:p>
            <a:pPr marL="223838" indent="-114300">
              <a:spcBef>
                <a:spcPts val="1800"/>
              </a:spcBef>
              <a:spcAft>
                <a:spcPts val="1200"/>
              </a:spcAft>
              <a:buFont typeface="Arial" pitchFamily="34" charset="0"/>
              <a:buChar char="•"/>
            </a:pPr>
            <a:r>
              <a:rPr lang="en-US" sz="1600" b="1" dirty="0" smtClean="0">
                <a:solidFill>
                  <a:schemeClr val="tx1">
                    <a:lumMod val="50000"/>
                  </a:schemeClr>
                </a:solidFill>
              </a:rPr>
              <a:t>An </a:t>
            </a:r>
            <a:r>
              <a:rPr lang="en-US" sz="1600" b="1" dirty="0" smtClean="0">
                <a:solidFill>
                  <a:srgbClr val="C00000"/>
                </a:solidFill>
              </a:rPr>
              <a:t>invitation to a conversation </a:t>
            </a:r>
            <a:r>
              <a:rPr lang="en-US" sz="1600" b="1" dirty="0" smtClean="0">
                <a:solidFill>
                  <a:schemeClr val="tx1">
                    <a:lumMod val="50000"/>
                  </a:schemeClr>
                </a:solidFill>
              </a:rPr>
              <a:t>about what is needed and can be done</a:t>
            </a:r>
          </a:p>
          <a:p>
            <a:pPr marL="228600" lvl="1" indent="-228600">
              <a:spcBef>
                <a:spcPct val="20000"/>
              </a:spcBef>
              <a:spcAft>
                <a:spcPts val="600"/>
              </a:spcAft>
              <a:buFontTx/>
              <a:buChar char="•"/>
              <a:tabLst>
                <a:tab pos="1084263" algn="l"/>
              </a:tabLst>
            </a:pPr>
            <a:r>
              <a:rPr lang="en-US" sz="1600" b="1" dirty="0" smtClean="0">
                <a:solidFill>
                  <a:schemeClr val="tx2">
                    <a:lumMod val="10000"/>
                  </a:schemeClr>
                </a:solidFill>
                <a:latin typeface="Arial" pitchFamily="34" charset="0"/>
                <a:cs typeface="Arial" pitchFamily="34" charset="0"/>
              </a:rPr>
              <a:t>A </a:t>
            </a:r>
            <a:r>
              <a:rPr lang="en-US" sz="1600" b="1" dirty="0">
                <a:solidFill>
                  <a:schemeClr val="tx2">
                    <a:lumMod val="10000"/>
                  </a:schemeClr>
                </a:solidFill>
                <a:latin typeface="Arial" pitchFamily="34" charset="0"/>
                <a:cs typeface="Arial" pitchFamily="34" charset="0"/>
              </a:rPr>
              <a:t>statement of functionality described in one or two sentences in the </a:t>
            </a:r>
            <a:r>
              <a:rPr lang="en-US" sz="1600" b="1" dirty="0" smtClean="0">
                <a:solidFill>
                  <a:srgbClr val="0000FF"/>
                </a:solidFill>
                <a:latin typeface="Arial" pitchFamily="34" charset="0"/>
                <a:cs typeface="Arial" pitchFamily="34" charset="0"/>
              </a:rPr>
              <a:t>everyday language</a:t>
            </a:r>
            <a:r>
              <a:rPr lang="en-US" sz="1600" b="1" dirty="0" smtClean="0">
                <a:solidFill>
                  <a:srgbClr val="4C4C4C"/>
                </a:solidFill>
                <a:latin typeface="Arial" pitchFamily="34" charset="0"/>
                <a:cs typeface="Arial" pitchFamily="34" charset="0"/>
              </a:rPr>
              <a:t> </a:t>
            </a:r>
            <a:r>
              <a:rPr lang="en-US" sz="1600" b="1" dirty="0">
                <a:solidFill>
                  <a:schemeClr val="tx2">
                    <a:lumMod val="10000"/>
                  </a:schemeClr>
                </a:solidFill>
                <a:latin typeface="Arial" pitchFamily="34" charset="0"/>
                <a:cs typeface="Arial" pitchFamily="34" charset="0"/>
              </a:rPr>
              <a:t>of the user </a:t>
            </a:r>
            <a:endParaRPr lang="en-US" sz="1600" b="1" dirty="0" smtClean="0">
              <a:solidFill>
                <a:schemeClr val="tx1">
                  <a:lumMod val="50000"/>
                </a:schemeClr>
              </a:solidFill>
            </a:endParaRPr>
          </a:p>
        </p:txBody>
      </p:sp>
      <p:sp>
        <p:nvSpPr>
          <p:cNvPr id="3" name="Rectangle 2"/>
          <p:cNvSpPr/>
          <p:nvPr/>
        </p:nvSpPr>
        <p:spPr>
          <a:xfrm>
            <a:off x="4140117" y="1875666"/>
            <a:ext cx="4440358" cy="2923877"/>
          </a:xfrm>
          <a:prstGeom prst="rect">
            <a:avLst/>
          </a:prstGeom>
        </p:spPr>
        <p:txBody>
          <a:bodyPr wrap="square">
            <a:spAutoFit/>
          </a:bodyPr>
          <a:lstStyle/>
          <a:p>
            <a:pPr marL="177800" eaLnBrk="1" hangingPunct="1">
              <a:spcBef>
                <a:spcPts val="400"/>
              </a:spcBef>
              <a:spcAft>
                <a:spcPts val="400"/>
              </a:spcAft>
              <a:tabLst>
                <a:tab pos="1084263" algn="l"/>
              </a:tabLst>
              <a:defRPr/>
            </a:pPr>
            <a:r>
              <a:rPr lang="en-US" sz="1600" b="1" dirty="0" smtClean="0">
                <a:solidFill>
                  <a:schemeClr val="tx2">
                    <a:lumMod val="10000"/>
                  </a:schemeClr>
                </a:solidFill>
              </a:rPr>
              <a:t>Benefits:</a:t>
            </a:r>
          </a:p>
          <a:p>
            <a:pPr marL="414338" indent="-236538">
              <a:spcBef>
                <a:spcPts val="400"/>
              </a:spcBef>
              <a:spcAft>
                <a:spcPts val="400"/>
              </a:spcAft>
              <a:buFont typeface="Times" charset="0"/>
              <a:buChar char="•"/>
              <a:tabLst>
                <a:tab pos="1084263" algn="l"/>
              </a:tabLst>
              <a:defRPr/>
            </a:pPr>
            <a:r>
              <a:rPr lang="en-US" sz="1600" dirty="0">
                <a:solidFill>
                  <a:schemeClr val="tx1">
                    <a:lumMod val="50000"/>
                  </a:schemeClr>
                </a:solidFill>
              </a:rPr>
              <a:t>User stories define the user experience</a:t>
            </a:r>
          </a:p>
          <a:p>
            <a:pPr marL="414338" indent="-236538" eaLnBrk="1" hangingPunct="1">
              <a:spcBef>
                <a:spcPts val="400"/>
              </a:spcBef>
              <a:spcAft>
                <a:spcPts val="400"/>
              </a:spcAft>
              <a:buFont typeface="Times" charset="0"/>
              <a:buChar char="•"/>
              <a:tabLst>
                <a:tab pos="1084263" algn="l"/>
              </a:tabLst>
              <a:defRPr/>
            </a:pPr>
            <a:r>
              <a:rPr lang="en-US" sz="1600" dirty="0" smtClean="0">
                <a:solidFill>
                  <a:schemeClr val="tx2">
                    <a:lumMod val="10000"/>
                  </a:schemeClr>
                </a:solidFill>
              </a:rPr>
              <a:t>Emphasize </a:t>
            </a:r>
            <a:r>
              <a:rPr lang="en-US" sz="1600" dirty="0">
                <a:solidFill>
                  <a:schemeClr val="tx2">
                    <a:lumMod val="10000"/>
                  </a:schemeClr>
                </a:solidFill>
              </a:rPr>
              <a:t>verbal communication </a:t>
            </a:r>
            <a:endParaRPr lang="en-US" sz="1400" b="1" dirty="0">
              <a:solidFill>
                <a:schemeClr val="tx2">
                  <a:lumMod val="10000"/>
                </a:schemeClr>
              </a:solidFill>
            </a:endParaRPr>
          </a:p>
          <a:p>
            <a:pPr marL="414338" indent="-236538" eaLnBrk="1" hangingPunct="1">
              <a:spcBef>
                <a:spcPts val="400"/>
              </a:spcBef>
              <a:spcAft>
                <a:spcPts val="400"/>
              </a:spcAft>
              <a:buFont typeface="Times" charset="0"/>
              <a:buChar char="•"/>
              <a:tabLst>
                <a:tab pos="1084263" algn="l"/>
              </a:tabLst>
              <a:defRPr/>
            </a:pPr>
            <a:r>
              <a:rPr lang="en-US" sz="1600" dirty="0">
                <a:solidFill>
                  <a:schemeClr val="tx2">
                    <a:lumMod val="10000"/>
                  </a:schemeClr>
                </a:solidFill>
              </a:rPr>
              <a:t>Easily understood </a:t>
            </a:r>
            <a:endParaRPr lang="en-US" sz="1400" b="1" dirty="0">
              <a:solidFill>
                <a:schemeClr val="tx2">
                  <a:lumMod val="10000"/>
                </a:schemeClr>
              </a:solidFill>
            </a:endParaRPr>
          </a:p>
          <a:p>
            <a:pPr marL="414338" indent="-236538" eaLnBrk="1" hangingPunct="1">
              <a:spcBef>
                <a:spcPts val="400"/>
              </a:spcBef>
              <a:spcAft>
                <a:spcPts val="400"/>
              </a:spcAft>
              <a:buFont typeface="Times" charset="0"/>
              <a:buChar char="•"/>
              <a:tabLst>
                <a:tab pos="1084263" algn="l"/>
              </a:tabLst>
              <a:defRPr/>
            </a:pPr>
            <a:r>
              <a:rPr lang="en-US" sz="1600" dirty="0" smtClean="0">
                <a:solidFill>
                  <a:schemeClr val="tx2">
                    <a:lumMod val="10000"/>
                  </a:schemeClr>
                </a:solidFill>
              </a:rPr>
              <a:t>The right size </a:t>
            </a:r>
            <a:r>
              <a:rPr lang="en-US" sz="1600" dirty="0">
                <a:solidFill>
                  <a:schemeClr val="tx2">
                    <a:lumMod val="10000"/>
                  </a:schemeClr>
                </a:solidFill>
              </a:rPr>
              <a:t>for planning - We only need enough detail in order to estimate the </a:t>
            </a:r>
            <a:r>
              <a:rPr lang="en-US" sz="1600" dirty="0" smtClean="0">
                <a:solidFill>
                  <a:schemeClr val="tx2">
                    <a:lumMod val="10000"/>
                  </a:schemeClr>
                </a:solidFill>
              </a:rPr>
              <a:t>work</a:t>
            </a:r>
            <a:endParaRPr lang="en-US" sz="1400" b="1" dirty="0" smtClean="0">
              <a:solidFill>
                <a:schemeClr val="tx2">
                  <a:lumMod val="10000"/>
                </a:schemeClr>
              </a:solidFill>
            </a:endParaRPr>
          </a:p>
          <a:p>
            <a:pPr marL="414338" indent="-236538" eaLnBrk="1" hangingPunct="1">
              <a:spcBef>
                <a:spcPts val="400"/>
              </a:spcBef>
              <a:spcAft>
                <a:spcPts val="400"/>
              </a:spcAft>
              <a:buFont typeface="Times" charset="0"/>
              <a:buChar char="•"/>
              <a:tabLst>
                <a:tab pos="1084263" algn="l"/>
              </a:tabLst>
              <a:defRPr/>
            </a:pPr>
            <a:r>
              <a:rPr lang="en-US" sz="1600" dirty="0" smtClean="0">
                <a:solidFill>
                  <a:schemeClr val="tx2">
                    <a:lumMod val="10000"/>
                  </a:schemeClr>
                </a:solidFill>
              </a:rPr>
              <a:t>Details </a:t>
            </a:r>
            <a:r>
              <a:rPr lang="en-US" sz="1600" dirty="0">
                <a:solidFill>
                  <a:schemeClr val="tx2">
                    <a:lumMod val="10000"/>
                  </a:schemeClr>
                </a:solidFill>
              </a:rPr>
              <a:t>can be captured in </a:t>
            </a:r>
            <a:r>
              <a:rPr lang="en-US" sz="1600" dirty="0" smtClean="0">
                <a:solidFill>
                  <a:schemeClr val="tx2">
                    <a:lumMod val="10000"/>
                  </a:schemeClr>
                </a:solidFill>
              </a:rPr>
              <a:t>Acceptance Test </a:t>
            </a:r>
            <a:r>
              <a:rPr lang="en-US" sz="1600" dirty="0">
                <a:solidFill>
                  <a:schemeClr val="tx2">
                    <a:lumMod val="10000"/>
                  </a:schemeClr>
                </a:solidFill>
              </a:rPr>
              <a:t>criteria </a:t>
            </a:r>
            <a:endParaRPr lang="en-US" sz="1400" b="1" dirty="0">
              <a:solidFill>
                <a:schemeClr val="tx2">
                  <a:lumMod val="10000"/>
                </a:schemeClr>
              </a:solidFill>
            </a:endParaRPr>
          </a:p>
          <a:p>
            <a:pPr marL="414338" indent="-236538" eaLnBrk="1" hangingPunct="1">
              <a:spcBef>
                <a:spcPts val="400"/>
              </a:spcBef>
              <a:spcAft>
                <a:spcPts val="400"/>
              </a:spcAft>
              <a:buFont typeface="Times" charset="0"/>
              <a:buChar char="•"/>
              <a:tabLst>
                <a:tab pos="1084263" algn="l"/>
              </a:tabLst>
              <a:defRPr/>
            </a:pPr>
            <a:r>
              <a:rPr lang="en-US" sz="1600" dirty="0">
                <a:solidFill>
                  <a:schemeClr val="tx2">
                    <a:lumMod val="10000"/>
                  </a:schemeClr>
                </a:solidFill>
              </a:rPr>
              <a:t>Better understanding of what you need</a:t>
            </a:r>
          </a:p>
        </p:txBody>
      </p:sp>
    </p:spTree>
    <p:extLst>
      <p:ext uri="{BB962C8B-B14F-4D97-AF65-F5344CB8AC3E}">
        <p14:creationId xmlns:p14="http://schemas.microsoft.com/office/powerpoint/2010/main" val="2744649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 User Story</a:t>
            </a:r>
            <a:endParaRPr lang="en-US" dirty="0"/>
          </a:p>
        </p:txBody>
      </p:sp>
      <p:sp>
        <p:nvSpPr>
          <p:cNvPr id="4" name="Rounded Rectangular Callout 3"/>
          <p:cNvSpPr/>
          <p:nvPr/>
        </p:nvSpPr>
        <p:spPr>
          <a:xfrm>
            <a:off x="6477000" y="2590800"/>
            <a:ext cx="1981200" cy="685800"/>
          </a:xfrm>
          <a:prstGeom prst="wedgeRoundRectCallout">
            <a:avLst>
              <a:gd name="adj1" fmla="val -96244"/>
              <a:gd name="adj2" fmla="val 17925"/>
              <a:gd name="adj3" fmla="val 16667"/>
            </a:avLst>
          </a:prstGeom>
          <a:noFill/>
          <a:ln w="158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B0F0"/>
                </a:solidFill>
              </a:rPr>
              <a:t>WHO</a:t>
            </a:r>
            <a:endParaRPr lang="en-US" b="1" dirty="0">
              <a:solidFill>
                <a:srgbClr val="00B0F0"/>
              </a:solidFill>
            </a:endParaRPr>
          </a:p>
        </p:txBody>
      </p:sp>
      <p:sp>
        <p:nvSpPr>
          <p:cNvPr id="5" name="Rounded Rectangular Callout 4"/>
          <p:cNvSpPr/>
          <p:nvPr/>
        </p:nvSpPr>
        <p:spPr>
          <a:xfrm>
            <a:off x="6477000" y="3695703"/>
            <a:ext cx="1981200" cy="685800"/>
          </a:xfrm>
          <a:prstGeom prst="wedgeRoundRectCallout">
            <a:avLst>
              <a:gd name="adj1" fmla="val -89297"/>
              <a:gd name="adj2" fmla="val -27432"/>
              <a:gd name="adj3" fmla="val 16667"/>
            </a:avLst>
          </a:prstGeom>
          <a:noFill/>
          <a:ln w="158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B0F0"/>
                </a:solidFill>
              </a:rPr>
              <a:t>WHAT</a:t>
            </a:r>
            <a:endParaRPr lang="en-US" b="1" dirty="0">
              <a:solidFill>
                <a:srgbClr val="00B0F0"/>
              </a:solidFill>
            </a:endParaRPr>
          </a:p>
        </p:txBody>
      </p:sp>
      <p:sp>
        <p:nvSpPr>
          <p:cNvPr id="6" name="Rounded Rectangular Callout 5"/>
          <p:cNvSpPr/>
          <p:nvPr/>
        </p:nvSpPr>
        <p:spPr>
          <a:xfrm>
            <a:off x="6477000" y="1524000"/>
            <a:ext cx="1981200" cy="685800"/>
          </a:xfrm>
          <a:prstGeom prst="wedgeRoundRectCallout">
            <a:avLst>
              <a:gd name="adj1" fmla="val -97305"/>
              <a:gd name="adj2" fmla="val 34999"/>
              <a:gd name="adj3" fmla="val 16667"/>
            </a:avLst>
          </a:prstGeom>
          <a:noFill/>
          <a:ln w="158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B0F0"/>
                </a:solidFill>
              </a:rPr>
              <a:t>WHY</a:t>
            </a:r>
            <a:endParaRPr lang="en-US" b="1" dirty="0">
              <a:solidFill>
                <a:srgbClr val="00B0F0"/>
              </a:solidFill>
            </a:endParaRPr>
          </a:p>
        </p:txBody>
      </p:sp>
      <p:sp>
        <p:nvSpPr>
          <p:cNvPr id="8" name="TextBox 7"/>
          <p:cNvSpPr txBox="1"/>
          <p:nvPr/>
        </p:nvSpPr>
        <p:spPr>
          <a:xfrm>
            <a:off x="609600" y="1752600"/>
            <a:ext cx="4953000" cy="2226250"/>
          </a:xfrm>
          <a:prstGeom prst="rect">
            <a:avLst/>
          </a:prstGeom>
          <a:noFill/>
        </p:spPr>
        <p:txBody>
          <a:bodyPr wrap="square" rtlCol="0">
            <a:spAutoFit/>
          </a:bodyPr>
          <a:lstStyle/>
          <a:p>
            <a:pPr>
              <a:spcBef>
                <a:spcPts val="4000"/>
              </a:spcBef>
            </a:pPr>
            <a:r>
              <a:rPr lang="en-US" b="1" dirty="0" smtClean="0">
                <a:solidFill>
                  <a:srgbClr val="C00000"/>
                </a:solidFill>
              </a:rPr>
              <a:t>Motivation</a:t>
            </a:r>
            <a:r>
              <a:rPr lang="en-US" dirty="0" smtClean="0">
                <a:solidFill>
                  <a:srgbClr val="C00000"/>
                </a:solidFill>
              </a:rPr>
              <a:t> </a:t>
            </a:r>
            <a:r>
              <a:rPr lang="en-US" dirty="0" smtClean="0"/>
              <a:t>– the business benefit gained from the story</a:t>
            </a:r>
          </a:p>
          <a:p>
            <a:pPr>
              <a:spcBef>
                <a:spcPts val="4000"/>
              </a:spcBef>
            </a:pPr>
            <a:r>
              <a:rPr lang="en-US" b="1" dirty="0" smtClean="0">
                <a:solidFill>
                  <a:srgbClr val="C00000"/>
                </a:solidFill>
              </a:rPr>
              <a:t>Role </a:t>
            </a:r>
            <a:r>
              <a:rPr lang="en-US" dirty="0" smtClean="0"/>
              <a:t>– the user role for the story</a:t>
            </a:r>
          </a:p>
          <a:p>
            <a:pPr>
              <a:spcBef>
                <a:spcPts val="4000"/>
              </a:spcBef>
            </a:pPr>
            <a:r>
              <a:rPr lang="en-US" b="1" dirty="0" smtClean="0">
                <a:solidFill>
                  <a:srgbClr val="C00000"/>
                </a:solidFill>
              </a:rPr>
              <a:t>Goal</a:t>
            </a:r>
            <a:r>
              <a:rPr lang="en-US" dirty="0" smtClean="0"/>
              <a:t> – what the user is trying to accomplish</a:t>
            </a:r>
            <a:endParaRPr lang="en-US" dirty="0"/>
          </a:p>
        </p:txBody>
      </p:sp>
    </p:spTree>
    <p:extLst>
      <p:ext uri="{BB962C8B-B14F-4D97-AF65-F5344CB8AC3E}">
        <p14:creationId xmlns:p14="http://schemas.microsoft.com/office/powerpoint/2010/main" val="6193175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a:xfrm>
            <a:off x="1187573" y="223284"/>
            <a:ext cx="7236200" cy="541097"/>
          </a:xfrm>
        </p:spPr>
        <p:txBody>
          <a:bodyPr/>
          <a:lstStyle/>
          <a:p>
            <a:r>
              <a:rPr lang="en-US" dirty="0" smtClean="0">
                <a:solidFill>
                  <a:schemeClr val="tx1"/>
                </a:solidFill>
              </a:rPr>
              <a:t>What is A User Story?</a:t>
            </a:r>
          </a:p>
        </p:txBody>
      </p:sp>
      <p:sp>
        <p:nvSpPr>
          <p:cNvPr id="2" name="TextBox 1"/>
          <p:cNvSpPr txBox="1"/>
          <p:nvPr/>
        </p:nvSpPr>
        <p:spPr>
          <a:xfrm>
            <a:off x="9923469" y="2372898"/>
            <a:ext cx="184666" cy="369332"/>
          </a:xfrm>
          <a:prstGeom prst="rect">
            <a:avLst/>
          </a:prstGeom>
          <a:noFill/>
        </p:spPr>
        <p:txBody>
          <a:bodyPr wrap="none" rtlCol="0">
            <a:spAutoFit/>
          </a:bodyPr>
          <a:lstStyle/>
          <a:p>
            <a:endParaRPr lang="en-US" dirty="0"/>
          </a:p>
        </p:txBody>
      </p:sp>
      <p:sp>
        <p:nvSpPr>
          <p:cNvPr id="8" name="TextBox 7"/>
          <p:cNvSpPr txBox="1"/>
          <p:nvPr/>
        </p:nvSpPr>
        <p:spPr>
          <a:xfrm>
            <a:off x="431265" y="3830144"/>
            <a:ext cx="3460251" cy="2019014"/>
          </a:xfrm>
          <a:prstGeom prst="rect">
            <a:avLst/>
          </a:prstGeom>
          <a:solidFill>
            <a:schemeClr val="accent1">
              <a:lumMod val="20000"/>
              <a:lumOff val="80000"/>
            </a:schemeClr>
          </a:solidFill>
          <a:ln>
            <a:solidFill>
              <a:schemeClr val="tx1"/>
            </a:solidFill>
          </a:ln>
        </p:spPr>
        <p:txBody>
          <a:bodyPr wrap="square" rtlCol="0">
            <a:spAutoFit/>
          </a:bodyPr>
          <a:lstStyle/>
          <a:p>
            <a:pPr marL="223838" indent="-114300">
              <a:spcBef>
                <a:spcPts val="1800"/>
              </a:spcBef>
              <a:spcAft>
                <a:spcPts val="1200"/>
              </a:spcAft>
              <a:buFont typeface="Arial" pitchFamily="34" charset="0"/>
              <a:buChar char="•"/>
            </a:pPr>
            <a:r>
              <a:rPr lang="en-US" sz="1600" b="1" dirty="0" smtClean="0">
                <a:solidFill>
                  <a:schemeClr val="tx1">
                    <a:lumMod val="50000"/>
                  </a:schemeClr>
                </a:solidFill>
              </a:rPr>
              <a:t>An </a:t>
            </a:r>
            <a:r>
              <a:rPr lang="en-US" sz="1600" b="1" dirty="0" smtClean="0">
                <a:solidFill>
                  <a:srgbClr val="C00000"/>
                </a:solidFill>
              </a:rPr>
              <a:t>invitation to a conversation </a:t>
            </a:r>
            <a:r>
              <a:rPr lang="en-US" sz="1600" b="1" dirty="0" smtClean="0">
                <a:solidFill>
                  <a:schemeClr val="tx1">
                    <a:lumMod val="50000"/>
                  </a:schemeClr>
                </a:solidFill>
              </a:rPr>
              <a:t>about what is needed and can be done</a:t>
            </a:r>
          </a:p>
          <a:p>
            <a:pPr marL="228600" lvl="1" indent="-228600">
              <a:spcBef>
                <a:spcPct val="20000"/>
              </a:spcBef>
              <a:spcAft>
                <a:spcPts val="600"/>
              </a:spcAft>
              <a:buFontTx/>
              <a:buChar char="•"/>
              <a:tabLst>
                <a:tab pos="1084263" algn="l"/>
              </a:tabLst>
            </a:pPr>
            <a:r>
              <a:rPr lang="en-US" sz="1600" b="1" dirty="0" smtClean="0">
                <a:solidFill>
                  <a:schemeClr val="tx2">
                    <a:lumMod val="10000"/>
                  </a:schemeClr>
                </a:solidFill>
                <a:latin typeface="Arial" pitchFamily="34" charset="0"/>
                <a:cs typeface="Arial" pitchFamily="34" charset="0"/>
              </a:rPr>
              <a:t>A </a:t>
            </a:r>
            <a:r>
              <a:rPr lang="en-US" sz="1600" b="1" dirty="0">
                <a:solidFill>
                  <a:schemeClr val="tx2">
                    <a:lumMod val="10000"/>
                  </a:schemeClr>
                </a:solidFill>
                <a:latin typeface="Arial" pitchFamily="34" charset="0"/>
                <a:cs typeface="Arial" pitchFamily="34" charset="0"/>
              </a:rPr>
              <a:t>statement of functionality described in one or two sentences in the </a:t>
            </a:r>
            <a:r>
              <a:rPr lang="en-US" sz="1600" b="1" dirty="0" smtClean="0">
                <a:solidFill>
                  <a:srgbClr val="0000FF"/>
                </a:solidFill>
                <a:latin typeface="Arial" pitchFamily="34" charset="0"/>
                <a:cs typeface="Arial" pitchFamily="34" charset="0"/>
              </a:rPr>
              <a:t>everyday language</a:t>
            </a:r>
            <a:r>
              <a:rPr lang="en-US" sz="1600" b="1" dirty="0" smtClean="0">
                <a:solidFill>
                  <a:srgbClr val="4C4C4C"/>
                </a:solidFill>
                <a:latin typeface="Arial" pitchFamily="34" charset="0"/>
                <a:cs typeface="Arial" pitchFamily="34" charset="0"/>
              </a:rPr>
              <a:t> </a:t>
            </a:r>
            <a:r>
              <a:rPr lang="en-US" sz="1600" b="1" dirty="0">
                <a:solidFill>
                  <a:schemeClr val="tx2">
                    <a:lumMod val="10000"/>
                  </a:schemeClr>
                </a:solidFill>
                <a:latin typeface="Arial" pitchFamily="34" charset="0"/>
                <a:cs typeface="Arial" pitchFamily="34" charset="0"/>
              </a:rPr>
              <a:t>of the user </a:t>
            </a:r>
            <a:endParaRPr lang="en-US" sz="1600" b="1" dirty="0" smtClean="0">
              <a:solidFill>
                <a:schemeClr val="tx1">
                  <a:lumMod val="50000"/>
                </a:schemeClr>
              </a:solidFill>
            </a:endParaRPr>
          </a:p>
        </p:txBody>
      </p:sp>
      <p:sp>
        <p:nvSpPr>
          <p:cNvPr id="3" name="Rectangle 2"/>
          <p:cNvSpPr/>
          <p:nvPr/>
        </p:nvSpPr>
        <p:spPr>
          <a:xfrm>
            <a:off x="4140117" y="3292986"/>
            <a:ext cx="4440358" cy="2923877"/>
          </a:xfrm>
          <a:prstGeom prst="rect">
            <a:avLst/>
          </a:prstGeom>
        </p:spPr>
        <p:txBody>
          <a:bodyPr wrap="square">
            <a:spAutoFit/>
          </a:bodyPr>
          <a:lstStyle/>
          <a:p>
            <a:pPr marL="177800" eaLnBrk="1" hangingPunct="1">
              <a:spcBef>
                <a:spcPts val="400"/>
              </a:spcBef>
              <a:spcAft>
                <a:spcPts val="400"/>
              </a:spcAft>
              <a:tabLst>
                <a:tab pos="1084263" algn="l"/>
              </a:tabLst>
              <a:defRPr/>
            </a:pPr>
            <a:r>
              <a:rPr lang="en-US" sz="1600" b="1" dirty="0" smtClean="0">
                <a:solidFill>
                  <a:schemeClr val="tx2">
                    <a:lumMod val="10000"/>
                  </a:schemeClr>
                </a:solidFill>
              </a:rPr>
              <a:t>Benefits:</a:t>
            </a:r>
          </a:p>
          <a:p>
            <a:pPr marL="414338" indent="-236538">
              <a:spcBef>
                <a:spcPts val="400"/>
              </a:spcBef>
              <a:spcAft>
                <a:spcPts val="400"/>
              </a:spcAft>
              <a:buFont typeface="Times" charset="0"/>
              <a:buChar char="•"/>
              <a:tabLst>
                <a:tab pos="1084263" algn="l"/>
              </a:tabLst>
              <a:defRPr/>
            </a:pPr>
            <a:r>
              <a:rPr lang="en-US" sz="1600" dirty="0">
                <a:solidFill>
                  <a:schemeClr val="tx1">
                    <a:lumMod val="50000"/>
                  </a:schemeClr>
                </a:solidFill>
              </a:rPr>
              <a:t>User stories define the user experience</a:t>
            </a:r>
          </a:p>
          <a:p>
            <a:pPr marL="414338" indent="-236538" eaLnBrk="1" hangingPunct="1">
              <a:spcBef>
                <a:spcPts val="400"/>
              </a:spcBef>
              <a:spcAft>
                <a:spcPts val="400"/>
              </a:spcAft>
              <a:buFont typeface="Times" charset="0"/>
              <a:buChar char="•"/>
              <a:tabLst>
                <a:tab pos="1084263" algn="l"/>
              </a:tabLst>
              <a:defRPr/>
            </a:pPr>
            <a:r>
              <a:rPr lang="en-US" sz="1600" dirty="0" smtClean="0">
                <a:solidFill>
                  <a:schemeClr val="tx2">
                    <a:lumMod val="10000"/>
                  </a:schemeClr>
                </a:solidFill>
              </a:rPr>
              <a:t>Emphasize </a:t>
            </a:r>
            <a:r>
              <a:rPr lang="en-US" sz="1600" dirty="0">
                <a:solidFill>
                  <a:schemeClr val="tx2">
                    <a:lumMod val="10000"/>
                  </a:schemeClr>
                </a:solidFill>
              </a:rPr>
              <a:t>verbal communication </a:t>
            </a:r>
            <a:endParaRPr lang="en-US" sz="1400" b="1" dirty="0">
              <a:solidFill>
                <a:schemeClr val="tx2">
                  <a:lumMod val="10000"/>
                </a:schemeClr>
              </a:solidFill>
            </a:endParaRPr>
          </a:p>
          <a:p>
            <a:pPr marL="414338" indent="-236538" eaLnBrk="1" hangingPunct="1">
              <a:spcBef>
                <a:spcPts val="400"/>
              </a:spcBef>
              <a:spcAft>
                <a:spcPts val="400"/>
              </a:spcAft>
              <a:buFont typeface="Times" charset="0"/>
              <a:buChar char="•"/>
              <a:tabLst>
                <a:tab pos="1084263" algn="l"/>
              </a:tabLst>
              <a:defRPr/>
            </a:pPr>
            <a:r>
              <a:rPr lang="en-US" sz="1600" dirty="0">
                <a:solidFill>
                  <a:schemeClr val="tx2">
                    <a:lumMod val="10000"/>
                  </a:schemeClr>
                </a:solidFill>
              </a:rPr>
              <a:t>Easily understood </a:t>
            </a:r>
            <a:endParaRPr lang="en-US" sz="1400" b="1" dirty="0">
              <a:solidFill>
                <a:schemeClr val="tx2">
                  <a:lumMod val="10000"/>
                </a:schemeClr>
              </a:solidFill>
            </a:endParaRPr>
          </a:p>
          <a:p>
            <a:pPr marL="414338" indent="-236538" eaLnBrk="1" hangingPunct="1">
              <a:spcBef>
                <a:spcPts val="400"/>
              </a:spcBef>
              <a:spcAft>
                <a:spcPts val="400"/>
              </a:spcAft>
              <a:buFont typeface="Times" charset="0"/>
              <a:buChar char="•"/>
              <a:tabLst>
                <a:tab pos="1084263" algn="l"/>
              </a:tabLst>
              <a:defRPr/>
            </a:pPr>
            <a:r>
              <a:rPr lang="en-US" sz="1600" dirty="0" smtClean="0">
                <a:solidFill>
                  <a:schemeClr val="tx2">
                    <a:lumMod val="10000"/>
                  </a:schemeClr>
                </a:solidFill>
              </a:rPr>
              <a:t>The right size </a:t>
            </a:r>
            <a:r>
              <a:rPr lang="en-US" sz="1600" dirty="0">
                <a:solidFill>
                  <a:schemeClr val="tx2">
                    <a:lumMod val="10000"/>
                  </a:schemeClr>
                </a:solidFill>
              </a:rPr>
              <a:t>for planning - We only need enough detail in order to estimate the </a:t>
            </a:r>
            <a:r>
              <a:rPr lang="en-US" sz="1600" dirty="0" smtClean="0">
                <a:solidFill>
                  <a:schemeClr val="tx2">
                    <a:lumMod val="10000"/>
                  </a:schemeClr>
                </a:solidFill>
              </a:rPr>
              <a:t>work</a:t>
            </a:r>
            <a:endParaRPr lang="en-US" sz="1400" b="1" dirty="0" smtClean="0">
              <a:solidFill>
                <a:schemeClr val="tx2">
                  <a:lumMod val="10000"/>
                </a:schemeClr>
              </a:solidFill>
            </a:endParaRPr>
          </a:p>
          <a:p>
            <a:pPr marL="414338" indent="-236538" eaLnBrk="1" hangingPunct="1">
              <a:spcBef>
                <a:spcPts val="400"/>
              </a:spcBef>
              <a:spcAft>
                <a:spcPts val="400"/>
              </a:spcAft>
              <a:buFont typeface="Times" charset="0"/>
              <a:buChar char="•"/>
              <a:tabLst>
                <a:tab pos="1084263" algn="l"/>
              </a:tabLst>
              <a:defRPr/>
            </a:pPr>
            <a:r>
              <a:rPr lang="en-US" sz="1600" dirty="0" smtClean="0">
                <a:solidFill>
                  <a:schemeClr val="tx2">
                    <a:lumMod val="10000"/>
                  </a:schemeClr>
                </a:solidFill>
              </a:rPr>
              <a:t>Details </a:t>
            </a:r>
            <a:r>
              <a:rPr lang="en-US" sz="1600" dirty="0">
                <a:solidFill>
                  <a:schemeClr val="tx2">
                    <a:lumMod val="10000"/>
                  </a:schemeClr>
                </a:solidFill>
              </a:rPr>
              <a:t>can be captured in </a:t>
            </a:r>
            <a:r>
              <a:rPr lang="en-US" sz="1600" dirty="0" smtClean="0">
                <a:solidFill>
                  <a:schemeClr val="tx2">
                    <a:lumMod val="10000"/>
                  </a:schemeClr>
                </a:solidFill>
              </a:rPr>
              <a:t>Acceptance Test </a:t>
            </a:r>
            <a:r>
              <a:rPr lang="en-US" sz="1600" dirty="0">
                <a:solidFill>
                  <a:schemeClr val="tx2">
                    <a:lumMod val="10000"/>
                  </a:schemeClr>
                </a:solidFill>
              </a:rPr>
              <a:t>criteria </a:t>
            </a:r>
            <a:endParaRPr lang="en-US" sz="1400" b="1" dirty="0">
              <a:solidFill>
                <a:schemeClr val="tx2">
                  <a:lumMod val="10000"/>
                </a:schemeClr>
              </a:solidFill>
            </a:endParaRPr>
          </a:p>
          <a:p>
            <a:pPr marL="414338" indent="-236538" eaLnBrk="1" hangingPunct="1">
              <a:spcBef>
                <a:spcPts val="400"/>
              </a:spcBef>
              <a:spcAft>
                <a:spcPts val="400"/>
              </a:spcAft>
              <a:buFont typeface="Times" charset="0"/>
              <a:buChar char="•"/>
              <a:tabLst>
                <a:tab pos="1084263" algn="l"/>
              </a:tabLst>
              <a:defRPr/>
            </a:pPr>
            <a:r>
              <a:rPr lang="en-US" sz="1600" dirty="0">
                <a:solidFill>
                  <a:schemeClr val="tx2">
                    <a:lumMod val="10000"/>
                  </a:schemeClr>
                </a:solidFill>
              </a:rPr>
              <a:t>Better understanding of what you need</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981" y="990025"/>
            <a:ext cx="6160583" cy="2020242"/>
          </a:xfrm>
          <a:prstGeom prst="rect">
            <a:avLst/>
          </a:prstGeom>
          <a:noFill/>
          <a:ln w="9525">
            <a:solidFill>
              <a:schemeClr val="accent2">
                <a:lumMod val="40000"/>
                <a:lumOff val="60000"/>
              </a:schemeClr>
            </a:solidFill>
            <a:miter lim="800000"/>
            <a:headEnd/>
            <a:tailEnd/>
          </a:ln>
          <a:extLst>
            <a:ext uri="{909E8E84-426E-40DD-AFC4-6F175D3DCCD1}">
              <a14:hiddenFill xmlns:a14="http://schemas.microsoft.com/office/drawing/2010/main">
                <a:solidFill>
                  <a:schemeClr val="accent1"/>
                </a:solidFill>
              </a14:hiddenFill>
            </a:ext>
          </a:extLst>
        </p:spPr>
      </p:pic>
      <p:cxnSp>
        <p:nvCxnSpPr>
          <p:cNvPr id="5" name="Straight Connector 4"/>
          <p:cNvCxnSpPr/>
          <p:nvPr/>
        </p:nvCxnSpPr>
        <p:spPr>
          <a:xfrm flipV="1">
            <a:off x="2628900" y="1474470"/>
            <a:ext cx="857250" cy="1143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462891" y="1367215"/>
            <a:ext cx="485775" cy="307777"/>
          </a:xfrm>
          <a:prstGeom prst="rect">
            <a:avLst/>
          </a:prstGeom>
          <a:noFill/>
        </p:spPr>
        <p:txBody>
          <a:bodyPr wrap="square" rtlCol="0">
            <a:spAutoFit/>
          </a:bodyPr>
          <a:lstStyle/>
          <a:p>
            <a:r>
              <a:rPr lang="en-US" sz="1400" dirty="0" smtClean="0">
                <a:solidFill>
                  <a:schemeClr val="bg2">
                    <a:lumMod val="25000"/>
                  </a:schemeClr>
                </a:solidFill>
              </a:rPr>
              <a:t>T</a:t>
            </a:r>
            <a:endParaRPr lang="en-US" sz="1400" dirty="0">
              <a:solidFill>
                <a:schemeClr val="bg2">
                  <a:lumMod val="25000"/>
                </a:schemeClr>
              </a:solidFill>
            </a:endParaRPr>
          </a:p>
        </p:txBody>
      </p:sp>
    </p:spTree>
    <p:extLst>
      <p:ext uri="{BB962C8B-B14F-4D97-AF65-F5344CB8AC3E}">
        <p14:creationId xmlns:p14="http://schemas.microsoft.com/office/powerpoint/2010/main" val="1551634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a System Act as a User Role?</a:t>
            </a:r>
            <a:endParaRPr lang="en-US" dirty="0"/>
          </a:p>
        </p:txBody>
      </p:sp>
      <p:sp>
        <p:nvSpPr>
          <p:cNvPr id="3" name="Content Placeholder 2"/>
          <p:cNvSpPr>
            <a:spLocks noGrp="1"/>
          </p:cNvSpPr>
          <p:nvPr>
            <p:ph idx="1"/>
          </p:nvPr>
        </p:nvSpPr>
        <p:spPr/>
        <p:txBody>
          <a:bodyPr/>
          <a:lstStyle/>
          <a:p>
            <a:r>
              <a:rPr lang="en-US" dirty="0" smtClean="0"/>
              <a:t>Other systems may be “user roles” </a:t>
            </a:r>
            <a:r>
              <a:rPr lang="en-US" dirty="0" smtClean="0">
                <a:solidFill>
                  <a:srgbClr val="C00000"/>
                </a:solidFill>
              </a:rPr>
              <a:t>IF</a:t>
            </a:r>
            <a:r>
              <a:rPr lang="en-US" dirty="0" smtClean="0"/>
              <a:t> they initiate the story</a:t>
            </a:r>
            <a:endParaRPr lang="en-US" dirty="0"/>
          </a:p>
        </p:txBody>
      </p:sp>
      <p:sp>
        <p:nvSpPr>
          <p:cNvPr id="4" name="TextBox 3"/>
          <p:cNvSpPr txBox="1"/>
          <p:nvPr/>
        </p:nvSpPr>
        <p:spPr>
          <a:xfrm>
            <a:off x="3200400" y="1905000"/>
            <a:ext cx="5715000" cy="4031873"/>
          </a:xfrm>
          <a:prstGeom prst="rect">
            <a:avLst/>
          </a:prstGeom>
          <a:noFill/>
        </p:spPr>
        <p:txBody>
          <a:bodyPr wrap="square" rtlCol="0">
            <a:spAutoFit/>
          </a:bodyPr>
          <a:lstStyle/>
          <a:p>
            <a:r>
              <a:rPr lang="en-US" sz="3200" dirty="0">
                <a:latin typeface="Tw Cen MT" panose="020B0602020104020603" pitchFamily="34" charset="0"/>
              </a:rPr>
              <a:t>So </a:t>
            </a:r>
            <a:r>
              <a:rPr lang="en-US" sz="3200" u="sng" dirty="0" smtClean="0">
                <a:latin typeface="Tw Cen MT" panose="020B0602020104020603" pitchFamily="34" charset="0"/>
              </a:rPr>
              <a:t>I </a:t>
            </a:r>
            <a:r>
              <a:rPr lang="en-US" sz="3200" u="sng" dirty="0">
                <a:latin typeface="Tw Cen MT" panose="020B0602020104020603" pitchFamily="34" charset="0"/>
              </a:rPr>
              <a:t>can report the error accurately and in a timely </a:t>
            </a:r>
            <a:r>
              <a:rPr lang="en-US" sz="3200" u="sng" dirty="0" smtClean="0">
                <a:latin typeface="Tw Cen MT" panose="020B0602020104020603" pitchFamily="34" charset="0"/>
              </a:rPr>
              <a:t>manner,</a:t>
            </a:r>
            <a:r>
              <a:rPr lang="en-US" sz="3200" dirty="0" smtClean="0">
                <a:latin typeface="Tw Cen MT" panose="020B0602020104020603" pitchFamily="34" charset="0"/>
              </a:rPr>
              <a:t> </a:t>
            </a:r>
          </a:p>
          <a:p>
            <a:r>
              <a:rPr lang="en-US" sz="3200" dirty="0" smtClean="0">
                <a:latin typeface="Tw Cen MT" panose="020B0602020104020603" pitchFamily="34" charset="0"/>
              </a:rPr>
              <a:t>as </a:t>
            </a:r>
            <a:r>
              <a:rPr lang="en-US" sz="3200" u="sng" dirty="0" smtClean="0">
                <a:latin typeface="Tw Cen MT" panose="020B0602020104020603" pitchFamily="34" charset="0"/>
              </a:rPr>
              <a:t>iRepair</a:t>
            </a:r>
            <a:r>
              <a:rPr lang="en-US" sz="3200" dirty="0">
                <a:latin typeface="Tw Cen MT" panose="020B0602020104020603" pitchFamily="34" charset="0"/>
              </a:rPr>
              <a:t> </a:t>
            </a:r>
            <a:r>
              <a:rPr lang="en-US" sz="3200" dirty="0" smtClean="0">
                <a:latin typeface="Tw Cen MT" panose="020B0602020104020603" pitchFamily="34" charset="0"/>
              </a:rPr>
              <a:t>I can </a:t>
            </a:r>
            <a:r>
              <a:rPr lang="en-US" sz="3200" u="sng" dirty="0" smtClean="0">
                <a:latin typeface="Tw Cen MT" panose="020B0602020104020603" pitchFamily="34" charset="0"/>
              </a:rPr>
              <a:t>populate the ticket </a:t>
            </a:r>
            <a:r>
              <a:rPr lang="en-US" sz="3200" dirty="0" smtClean="0">
                <a:latin typeface="Tw Cen MT" panose="020B0602020104020603" pitchFamily="34" charset="0"/>
              </a:rPr>
              <a:t>based on performing diagnostics on the product or service that is assumed to be causing the problem.</a:t>
            </a:r>
            <a:endParaRPr lang="en-US" sz="3200" dirty="0">
              <a:latin typeface="Tw Cen MT" panose="020B0602020104020603" pitchFamily="34" charset="0"/>
            </a:endParaRPr>
          </a:p>
        </p:txBody>
      </p:sp>
      <p:sp>
        <p:nvSpPr>
          <p:cNvPr id="5" name="Rounded Rectangular Callout 4"/>
          <p:cNvSpPr/>
          <p:nvPr/>
        </p:nvSpPr>
        <p:spPr>
          <a:xfrm>
            <a:off x="228600" y="3048000"/>
            <a:ext cx="1981200" cy="685800"/>
          </a:xfrm>
          <a:prstGeom prst="wedgeRoundRectCallout">
            <a:avLst>
              <a:gd name="adj1" fmla="val 97863"/>
              <a:gd name="adj2" fmla="val 45703"/>
              <a:gd name="adj3" fmla="val 16667"/>
            </a:avLst>
          </a:prstGeom>
          <a:noFill/>
          <a:ln w="158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B0F0"/>
                </a:solidFill>
              </a:rPr>
              <a:t>WHO</a:t>
            </a:r>
            <a:endParaRPr lang="en-US" b="1" dirty="0">
              <a:solidFill>
                <a:srgbClr val="00B0F0"/>
              </a:solidFill>
            </a:endParaRPr>
          </a:p>
        </p:txBody>
      </p:sp>
      <p:sp>
        <p:nvSpPr>
          <p:cNvPr id="6" name="Rounded Rectangular Callout 5"/>
          <p:cNvSpPr/>
          <p:nvPr/>
        </p:nvSpPr>
        <p:spPr>
          <a:xfrm>
            <a:off x="533400" y="4111436"/>
            <a:ext cx="1981200" cy="685800"/>
          </a:xfrm>
          <a:prstGeom prst="wedgeRoundRectCallout">
            <a:avLst>
              <a:gd name="adj1" fmla="val 85548"/>
              <a:gd name="adj2" fmla="val -29672"/>
              <a:gd name="adj3" fmla="val 16667"/>
            </a:avLst>
          </a:prstGeom>
          <a:noFill/>
          <a:ln w="158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B0F0"/>
                </a:solidFill>
              </a:rPr>
              <a:t>WHAT</a:t>
            </a:r>
            <a:endParaRPr lang="en-US" b="1" dirty="0">
              <a:solidFill>
                <a:srgbClr val="00B0F0"/>
              </a:solidFill>
            </a:endParaRPr>
          </a:p>
        </p:txBody>
      </p:sp>
      <p:sp>
        <p:nvSpPr>
          <p:cNvPr id="7" name="Rounded Rectangular Callout 6"/>
          <p:cNvSpPr/>
          <p:nvPr/>
        </p:nvSpPr>
        <p:spPr>
          <a:xfrm>
            <a:off x="762000" y="1828800"/>
            <a:ext cx="1981200" cy="685800"/>
          </a:xfrm>
          <a:prstGeom prst="wedgeRoundRectCallout">
            <a:avLst>
              <a:gd name="adj1" fmla="val 77913"/>
              <a:gd name="adj2" fmla="val 47902"/>
              <a:gd name="adj3" fmla="val 16667"/>
            </a:avLst>
          </a:prstGeom>
          <a:noFill/>
          <a:ln w="158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B0F0"/>
                </a:solidFill>
              </a:rPr>
              <a:t>WHY</a:t>
            </a:r>
            <a:endParaRPr lang="en-US" b="1" dirty="0">
              <a:solidFill>
                <a:srgbClr val="00B0F0"/>
              </a:solidFill>
            </a:endParaRPr>
          </a:p>
        </p:txBody>
      </p:sp>
    </p:spTree>
    <p:extLst>
      <p:ext uri="{BB962C8B-B14F-4D97-AF65-F5344CB8AC3E}">
        <p14:creationId xmlns:p14="http://schemas.microsoft.com/office/powerpoint/2010/main" val="16078085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28600" y="990600"/>
            <a:ext cx="8686800" cy="1600200"/>
          </a:xfrm>
          <a:prstGeom prst="rect">
            <a:avLst/>
          </a:prstGeom>
          <a:solidFill>
            <a:schemeClr val="accent3">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quot;No&quot; Symbol 12"/>
          <p:cNvSpPr/>
          <p:nvPr/>
        </p:nvSpPr>
        <p:spPr>
          <a:xfrm>
            <a:off x="2362200" y="4724400"/>
            <a:ext cx="2514600" cy="1982170"/>
          </a:xfrm>
          <a:prstGeom prst="noSmoking">
            <a:avLst/>
          </a:prstGeom>
          <a:solidFill>
            <a:schemeClr val="accent1">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 name="&quot;No&quot; Symbol 4"/>
          <p:cNvSpPr/>
          <p:nvPr/>
        </p:nvSpPr>
        <p:spPr>
          <a:xfrm>
            <a:off x="2362200" y="2590800"/>
            <a:ext cx="2514600" cy="1982170"/>
          </a:xfrm>
          <a:prstGeom prst="noSmoking">
            <a:avLst/>
          </a:prstGeom>
          <a:solidFill>
            <a:schemeClr val="accent1">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r>
              <a:rPr lang="en-US" dirty="0" smtClean="0"/>
              <a:t>Example User Stories</a:t>
            </a:r>
            <a:endParaRPr lang="en-US" dirty="0"/>
          </a:p>
        </p:txBody>
      </p:sp>
      <p:sp>
        <p:nvSpPr>
          <p:cNvPr id="4" name="TextBox 3"/>
          <p:cNvSpPr txBox="1"/>
          <p:nvPr/>
        </p:nvSpPr>
        <p:spPr>
          <a:xfrm>
            <a:off x="9923469" y="2372898"/>
            <a:ext cx="184666" cy="369332"/>
          </a:xfrm>
          <a:prstGeom prst="rect">
            <a:avLst/>
          </a:prstGeom>
          <a:noFill/>
        </p:spPr>
        <p:txBody>
          <a:bodyPr wrap="none" rtlCol="0">
            <a:spAutoFit/>
          </a:bodyPr>
          <a:lstStyle/>
          <a:p>
            <a:endParaRPr lang="en-US" dirty="0"/>
          </a:p>
        </p:txBody>
      </p:sp>
      <p:sp>
        <p:nvSpPr>
          <p:cNvPr id="12" name="TextBox 11"/>
          <p:cNvSpPr txBox="1"/>
          <p:nvPr/>
        </p:nvSpPr>
        <p:spPr>
          <a:xfrm>
            <a:off x="228600" y="990600"/>
            <a:ext cx="8610600" cy="1569660"/>
          </a:xfrm>
          <a:prstGeom prst="rect">
            <a:avLst/>
          </a:prstGeom>
          <a:noFill/>
        </p:spPr>
        <p:txBody>
          <a:bodyPr wrap="square" rtlCol="0">
            <a:spAutoFit/>
          </a:bodyPr>
          <a:lstStyle/>
          <a:p>
            <a:r>
              <a:rPr lang="en-US" sz="3200" dirty="0" smtClean="0">
                <a:latin typeface="Tw Cen MT" panose="020B0602020104020603" pitchFamily="34" charset="0"/>
              </a:rPr>
              <a:t>To see my upcoming appointments, as an appointment maker I can view my appointments online.   </a:t>
            </a:r>
            <a:r>
              <a:rPr lang="en-US" sz="3200" dirty="0" smtClean="0">
                <a:solidFill>
                  <a:schemeClr val="accent3">
                    <a:lumMod val="50000"/>
                  </a:schemeClr>
                </a:solidFill>
                <a:latin typeface="Tw Cen MT" panose="020B0602020104020603" pitchFamily="34" charset="0"/>
              </a:rPr>
              <a:t>A MEANINGFUL GOAL</a:t>
            </a:r>
            <a:endParaRPr lang="en-US" sz="3200" dirty="0">
              <a:latin typeface="Tw Cen MT" panose="020B0602020104020603" pitchFamily="34" charset="0"/>
            </a:endParaRPr>
          </a:p>
        </p:txBody>
      </p:sp>
      <p:sp>
        <p:nvSpPr>
          <p:cNvPr id="7" name="TextBox 6"/>
          <p:cNvSpPr txBox="1"/>
          <p:nvPr/>
        </p:nvSpPr>
        <p:spPr>
          <a:xfrm>
            <a:off x="228600" y="3048000"/>
            <a:ext cx="8610600" cy="1077218"/>
          </a:xfrm>
          <a:prstGeom prst="rect">
            <a:avLst/>
          </a:prstGeom>
          <a:noFill/>
        </p:spPr>
        <p:txBody>
          <a:bodyPr wrap="square" rtlCol="0">
            <a:spAutoFit/>
          </a:bodyPr>
          <a:lstStyle/>
          <a:p>
            <a:r>
              <a:rPr lang="en-US" sz="3200" dirty="0" smtClean="0">
                <a:latin typeface="Tw Cen MT" panose="020B0602020104020603" pitchFamily="34" charset="0"/>
              </a:rPr>
              <a:t>As an appointment maker I can view my appointments online.  </a:t>
            </a:r>
            <a:r>
              <a:rPr lang="en-US" sz="3200" dirty="0" smtClean="0">
                <a:solidFill>
                  <a:srgbClr val="C00000"/>
                </a:solidFill>
                <a:latin typeface="Tw Cen MT" panose="020B0602020104020603" pitchFamily="34" charset="0"/>
              </a:rPr>
              <a:t>NO MEANINGFUL GOAL</a:t>
            </a:r>
            <a:endParaRPr lang="en-US" sz="3200" dirty="0">
              <a:latin typeface="Tw Cen MT" panose="020B0602020104020603" pitchFamily="34" charset="0"/>
            </a:endParaRPr>
          </a:p>
        </p:txBody>
      </p:sp>
      <p:sp>
        <p:nvSpPr>
          <p:cNvPr id="8" name="TextBox 7"/>
          <p:cNvSpPr txBox="1"/>
          <p:nvPr/>
        </p:nvSpPr>
        <p:spPr>
          <a:xfrm>
            <a:off x="228600" y="4724400"/>
            <a:ext cx="8610600" cy="1569660"/>
          </a:xfrm>
          <a:prstGeom prst="rect">
            <a:avLst/>
          </a:prstGeom>
          <a:noFill/>
        </p:spPr>
        <p:txBody>
          <a:bodyPr wrap="square" rtlCol="0">
            <a:spAutoFit/>
          </a:bodyPr>
          <a:lstStyle/>
          <a:p>
            <a:r>
              <a:rPr lang="en-US" sz="3200" dirty="0">
                <a:latin typeface="Tw Cen MT" panose="020B0602020104020603" pitchFamily="34" charset="0"/>
              </a:rPr>
              <a:t>A</a:t>
            </a:r>
            <a:r>
              <a:rPr lang="en-US" sz="3200" dirty="0" smtClean="0">
                <a:latin typeface="Tw Cen MT" panose="020B0602020104020603" pitchFamily="34" charset="0"/>
              </a:rPr>
              <a:t>s an appointment maker I can fill out my calendar.  The information is written to the appointment database.  </a:t>
            </a:r>
            <a:r>
              <a:rPr lang="en-US" sz="3200" dirty="0" smtClean="0">
                <a:solidFill>
                  <a:srgbClr val="C00000"/>
                </a:solidFill>
                <a:latin typeface="Tw Cen MT" panose="020B0602020104020603" pitchFamily="34" charset="0"/>
              </a:rPr>
              <a:t>NO END-TO-END FUNCTION</a:t>
            </a:r>
            <a:endParaRPr lang="en-US" sz="3200" dirty="0">
              <a:latin typeface="Tw Cen MT" panose="020B0602020104020603" pitchFamily="34" charset="0"/>
            </a:endParaRPr>
          </a:p>
        </p:txBody>
      </p:sp>
    </p:spTree>
    <p:extLst>
      <p:ext uri="{BB962C8B-B14F-4D97-AF65-F5344CB8AC3E}">
        <p14:creationId xmlns:p14="http://schemas.microsoft.com/office/powerpoint/2010/main" val="1282434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p:cNvSpPr txBox="1"/>
          <p:nvPr/>
        </p:nvSpPr>
        <p:spPr>
          <a:xfrm>
            <a:off x="4029614" y="1386088"/>
            <a:ext cx="4986795" cy="646331"/>
          </a:xfrm>
          <a:prstGeom prst="rect">
            <a:avLst/>
          </a:prstGeom>
          <a:noFill/>
        </p:spPr>
        <p:txBody>
          <a:bodyPr wrap="square" rtlCol="0">
            <a:spAutoFit/>
          </a:bodyPr>
          <a:lstStyle/>
          <a:p>
            <a:pPr marL="169863" lvl="1" indent="-169863">
              <a:buFont typeface="Arial" pitchFamily="34" charset="0"/>
              <a:buChar char="•"/>
            </a:pPr>
            <a:r>
              <a:rPr lang="en-US" sz="1200" dirty="0" smtClean="0">
                <a:solidFill>
                  <a:srgbClr val="000000"/>
                </a:solidFill>
              </a:rPr>
              <a:t>The story must have inherent value that is not dependent on the implementation of other stories</a:t>
            </a:r>
          </a:p>
          <a:p>
            <a:pPr marL="169863" lvl="1" indent="-169863">
              <a:buFont typeface="Arial" pitchFamily="34" charset="0"/>
              <a:buChar char="•"/>
            </a:pPr>
            <a:r>
              <a:rPr lang="en-US" sz="1200" dirty="0" smtClean="0">
                <a:solidFill>
                  <a:srgbClr val="000000"/>
                </a:solidFill>
              </a:rPr>
              <a:t>Can ideally select a story to work on without impacting other stories</a:t>
            </a:r>
          </a:p>
        </p:txBody>
      </p:sp>
      <p:sp>
        <p:nvSpPr>
          <p:cNvPr id="75" name="TextBox 74"/>
          <p:cNvSpPr txBox="1"/>
          <p:nvPr/>
        </p:nvSpPr>
        <p:spPr>
          <a:xfrm>
            <a:off x="4033152" y="2144569"/>
            <a:ext cx="4986795" cy="830997"/>
          </a:xfrm>
          <a:prstGeom prst="rect">
            <a:avLst/>
          </a:prstGeom>
          <a:noFill/>
        </p:spPr>
        <p:txBody>
          <a:bodyPr wrap="square" rtlCol="0">
            <a:spAutoFit/>
          </a:bodyPr>
          <a:lstStyle/>
          <a:p>
            <a:pPr marL="169863" lvl="1" indent="-169863">
              <a:buFont typeface="Arial" pitchFamily="34" charset="0"/>
              <a:buChar char="•"/>
            </a:pPr>
            <a:r>
              <a:rPr lang="en-US" sz="1200" dirty="0" smtClean="0">
                <a:solidFill>
                  <a:srgbClr val="000000"/>
                </a:solidFill>
              </a:rPr>
              <a:t>Stories are not contracts; they are intended to facilitate understanding between the business and IT</a:t>
            </a:r>
          </a:p>
          <a:p>
            <a:pPr marL="169863" lvl="1" indent="-169863">
              <a:buFont typeface="Arial" pitchFamily="34" charset="0"/>
              <a:buChar char="•"/>
            </a:pPr>
            <a:r>
              <a:rPr lang="en-US" sz="1200" dirty="0" smtClean="0">
                <a:solidFill>
                  <a:srgbClr val="000000"/>
                </a:solidFill>
              </a:rPr>
              <a:t>Stories describe the “why” and the “what,” leaving the delivery team to negotiate and determine the “how”</a:t>
            </a:r>
          </a:p>
        </p:txBody>
      </p:sp>
      <p:sp>
        <p:nvSpPr>
          <p:cNvPr id="76" name="TextBox 75"/>
          <p:cNvSpPr txBox="1"/>
          <p:nvPr/>
        </p:nvSpPr>
        <p:spPr>
          <a:xfrm>
            <a:off x="4036690" y="3069854"/>
            <a:ext cx="4986795" cy="646331"/>
          </a:xfrm>
          <a:prstGeom prst="rect">
            <a:avLst/>
          </a:prstGeom>
          <a:noFill/>
        </p:spPr>
        <p:txBody>
          <a:bodyPr wrap="square" rtlCol="0">
            <a:spAutoFit/>
          </a:bodyPr>
          <a:lstStyle/>
          <a:p>
            <a:pPr marL="169863" lvl="1" indent="-169863">
              <a:buFont typeface="Arial" pitchFamily="34" charset="0"/>
              <a:buChar char="•"/>
            </a:pPr>
            <a:r>
              <a:rPr lang="en-US" sz="1200" dirty="0" smtClean="0">
                <a:solidFill>
                  <a:srgbClr val="000000"/>
                </a:solidFill>
              </a:rPr>
              <a:t>To users or customers, not developers</a:t>
            </a:r>
          </a:p>
          <a:p>
            <a:pPr marL="169863" lvl="1" indent="-169863">
              <a:buFont typeface="Arial" pitchFamily="34" charset="0"/>
              <a:buChar char="•"/>
            </a:pPr>
            <a:r>
              <a:rPr lang="en-US" sz="1200" dirty="0" smtClean="0">
                <a:solidFill>
                  <a:srgbClr val="000000"/>
                </a:solidFill>
              </a:rPr>
              <a:t>Rewrite developer stories to reflect value to users or customers</a:t>
            </a:r>
          </a:p>
          <a:p>
            <a:pPr marL="169863" lvl="1" indent="-169863">
              <a:buFont typeface="Arial" pitchFamily="34" charset="0"/>
              <a:buChar char="•"/>
            </a:pPr>
            <a:r>
              <a:rPr lang="en-US" sz="1200" dirty="0" smtClean="0">
                <a:solidFill>
                  <a:srgbClr val="000000"/>
                </a:solidFill>
              </a:rPr>
              <a:t>This is why we prefer vertical slices instead of horizontal slices</a:t>
            </a:r>
          </a:p>
        </p:txBody>
      </p:sp>
      <p:sp>
        <p:nvSpPr>
          <p:cNvPr id="77" name="TextBox 76"/>
          <p:cNvSpPr txBox="1"/>
          <p:nvPr/>
        </p:nvSpPr>
        <p:spPr>
          <a:xfrm>
            <a:off x="4040228" y="3954376"/>
            <a:ext cx="4986795" cy="830997"/>
          </a:xfrm>
          <a:prstGeom prst="rect">
            <a:avLst/>
          </a:prstGeom>
          <a:noFill/>
        </p:spPr>
        <p:txBody>
          <a:bodyPr wrap="square" rtlCol="0">
            <a:spAutoFit/>
          </a:bodyPr>
          <a:lstStyle/>
          <a:p>
            <a:pPr marL="169863" lvl="1" indent="-169863">
              <a:buFont typeface="Arial" pitchFamily="34" charset="0"/>
              <a:buChar char="•"/>
            </a:pPr>
            <a:r>
              <a:rPr lang="en-US" sz="1200" dirty="0" smtClean="0">
                <a:solidFill>
                  <a:srgbClr val="000000"/>
                </a:solidFill>
              </a:rPr>
              <a:t>Because plans are based on user stories, we need to be able to estimate them</a:t>
            </a:r>
          </a:p>
          <a:p>
            <a:pPr marL="169863" lvl="1" indent="-169863">
              <a:buFont typeface="Arial" pitchFamily="34" charset="0"/>
              <a:buChar char="•"/>
            </a:pPr>
            <a:r>
              <a:rPr lang="en-US" sz="1200" dirty="0" smtClean="0">
                <a:solidFill>
                  <a:srgbClr val="000000"/>
                </a:solidFill>
              </a:rPr>
              <a:t>This enforces the discipline of well defined stories, avoiding the pitfall of vague stories</a:t>
            </a:r>
          </a:p>
        </p:txBody>
      </p:sp>
      <p:sp>
        <p:nvSpPr>
          <p:cNvPr id="78" name="TextBox 77"/>
          <p:cNvSpPr txBox="1"/>
          <p:nvPr/>
        </p:nvSpPr>
        <p:spPr>
          <a:xfrm>
            <a:off x="4043766" y="4965410"/>
            <a:ext cx="4823787" cy="461665"/>
          </a:xfrm>
          <a:prstGeom prst="rect">
            <a:avLst/>
          </a:prstGeom>
          <a:noFill/>
        </p:spPr>
        <p:txBody>
          <a:bodyPr wrap="square" rtlCol="0">
            <a:spAutoFit/>
          </a:bodyPr>
          <a:lstStyle/>
          <a:p>
            <a:pPr marL="169863" lvl="1" indent="-169863">
              <a:buFont typeface="Arial" pitchFamily="34" charset="0"/>
              <a:buChar char="•"/>
            </a:pPr>
            <a:r>
              <a:rPr lang="en-US" sz="1200" dirty="0" smtClean="0">
                <a:solidFill>
                  <a:srgbClr val="000000"/>
                </a:solidFill>
              </a:rPr>
              <a:t>Small enough to incorporate several into shorter development cycles enabling incremental delivery </a:t>
            </a:r>
          </a:p>
        </p:txBody>
      </p:sp>
      <p:sp>
        <p:nvSpPr>
          <p:cNvPr id="79" name="TextBox 78"/>
          <p:cNvSpPr txBox="1"/>
          <p:nvPr/>
        </p:nvSpPr>
        <p:spPr>
          <a:xfrm>
            <a:off x="4047304" y="5591188"/>
            <a:ext cx="4986795" cy="830997"/>
          </a:xfrm>
          <a:prstGeom prst="rect">
            <a:avLst/>
          </a:prstGeom>
          <a:noFill/>
        </p:spPr>
        <p:txBody>
          <a:bodyPr wrap="square" rtlCol="0">
            <a:spAutoFit/>
          </a:bodyPr>
          <a:lstStyle/>
          <a:p>
            <a:pPr marL="169863" lvl="1" indent="-169863">
              <a:buFont typeface="Arial" pitchFamily="34" charset="0"/>
              <a:buChar char="•"/>
            </a:pPr>
            <a:r>
              <a:rPr lang="en-US" sz="1200" dirty="0" smtClean="0">
                <a:solidFill>
                  <a:srgbClr val="000000"/>
                </a:solidFill>
              </a:rPr>
              <a:t>We can define its acceptance criteria</a:t>
            </a:r>
          </a:p>
          <a:p>
            <a:pPr marL="169863" lvl="1" indent="-169863">
              <a:buFont typeface="Arial" pitchFamily="34" charset="0"/>
              <a:buChar char="•"/>
            </a:pPr>
            <a:r>
              <a:rPr lang="en-US" sz="1200" dirty="0" smtClean="0">
                <a:solidFill>
                  <a:srgbClr val="000000"/>
                </a:solidFill>
              </a:rPr>
              <a:t>Testable so that you have a defined, binary way of knowing when a story is finished </a:t>
            </a:r>
          </a:p>
          <a:p>
            <a:pPr marL="169863" lvl="1" indent="-169863">
              <a:buFont typeface="Arial" pitchFamily="34" charset="0"/>
              <a:buChar char="•"/>
            </a:pPr>
            <a:r>
              <a:rPr lang="en-US" sz="1200" dirty="0" smtClean="0">
                <a:solidFill>
                  <a:srgbClr val="000000"/>
                </a:solidFill>
              </a:rPr>
              <a:t>A User Story is either “Done” or “Not Done” (no partial credit)</a:t>
            </a:r>
          </a:p>
        </p:txBody>
      </p:sp>
      <p:grpSp>
        <p:nvGrpSpPr>
          <p:cNvPr id="2" name="Group 47"/>
          <p:cNvGrpSpPr/>
          <p:nvPr/>
        </p:nvGrpSpPr>
        <p:grpSpPr>
          <a:xfrm>
            <a:off x="190830" y="1480025"/>
            <a:ext cx="3758058" cy="4710024"/>
            <a:chOff x="190830" y="1661000"/>
            <a:chExt cx="3758058" cy="4710024"/>
          </a:xfrm>
        </p:grpSpPr>
        <p:sp>
          <p:nvSpPr>
            <p:cNvPr id="24" name="Rounded Rectangle 23"/>
            <p:cNvSpPr/>
            <p:nvPr/>
          </p:nvSpPr>
          <p:spPr>
            <a:xfrm>
              <a:off x="190830" y="3713259"/>
              <a:ext cx="1447137" cy="580446"/>
            </a:xfrm>
            <a:prstGeom prst="roundRect">
              <a:avLst/>
            </a:prstGeom>
            <a:solidFill>
              <a:schemeClr val="accent1">
                <a:lumMod val="20000"/>
                <a:lumOff val="80000"/>
              </a:schemeClr>
            </a:solidFill>
            <a:ln w="12700">
              <a:solidFill>
                <a:srgbClr val="08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schemeClr>
                  </a:solidFill>
                </a:rPr>
                <a:t>INVEST</a:t>
              </a:r>
              <a:endParaRPr lang="en-US" b="1" dirty="0">
                <a:solidFill>
                  <a:schemeClr val="tx1">
                    <a:lumMod val="50000"/>
                  </a:schemeClr>
                </a:solidFill>
              </a:endParaRPr>
            </a:p>
          </p:txBody>
        </p:sp>
        <p:sp>
          <p:nvSpPr>
            <p:cNvPr id="25" name="Rounded Rectangle 24"/>
            <p:cNvSpPr/>
            <p:nvPr/>
          </p:nvSpPr>
          <p:spPr>
            <a:xfrm>
              <a:off x="2410690" y="1661000"/>
              <a:ext cx="1526391" cy="580446"/>
            </a:xfrm>
            <a:prstGeom prst="roundRect">
              <a:avLst/>
            </a:prstGeom>
            <a:solidFill>
              <a:schemeClr val="accent2">
                <a:lumMod val="20000"/>
                <a:lumOff val="80000"/>
              </a:schemeClr>
            </a:solidFill>
            <a:ln w="12700">
              <a:solidFill>
                <a:srgbClr val="08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10000"/>
                    </a:schemeClr>
                  </a:solidFill>
                </a:rPr>
                <a:t>Independent</a:t>
              </a:r>
              <a:endParaRPr lang="en-US" sz="1400" b="1" dirty="0">
                <a:solidFill>
                  <a:schemeClr val="tx2">
                    <a:lumMod val="10000"/>
                  </a:schemeClr>
                </a:solidFill>
              </a:endParaRPr>
            </a:p>
          </p:txBody>
        </p:sp>
        <p:sp>
          <p:nvSpPr>
            <p:cNvPr id="26" name="Rounded Rectangle 25"/>
            <p:cNvSpPr/>
            <p:nvPr/>
          </p:nvSpPr>
          <p:spPr>
            <a:xfrm>
              <a:off x="2410690" y="2486916"/>
              <a:ext cx="1538198" cy="580446"/>
            </a:xfrm>
            <a:prstGeom prst="roundRect">
              <a:avLst/>
            </a:prstGeom>
            <a:solidFill>
              <a:schemeClr val="accent2">
                <a:lumMod val="20000"/>
                <a:lumOff val="80000"/>
              </a:schemeClr>
            </a:solidFill>
            <a:ln w="12700">
              <a:solidFill>
                <a:srgbClr val="08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10000"/>
                    </a:schemeClr>
                  </a:solidFill>
                </a:rPr>
                <a:t>Negotiable </a:t>
              </a:r>
              <a:endParaRPr lang="en-US" sz="1400" b="1" dirty="0">
                <a:solidFill>
                  <a:schemeClr val="tx2">
                    <a:lumMod val="10000"/>
                  </a:schemeClr>
                </a:solidFill>
              </a:endParaRPr>
            </a:p>
          </p:txBody>
        </p:sp>
        <p:sp>
          <p:nvSpPr>
            <p:cNvPr id="28" name="Rounded Rectangle 27"/>
            <p:cNvSpPr/>
            <p:nvPr/>
          </p:nvSpPr>
          <p:spPr>
            <a:xfrm>
              <a:off x="2410689" y="3312832"/>
              <a:ext cx="1519697" cy="580446"/>
            </a:xfrm>
            <a:prstGeom prst="roundRect">
              <a:avLst/>
            </a:prstGeom>
            <a:solidFill>
              <a:schemeClr val="accent2">
                <a:lumMod val="20000"/>
                <a:lumOff val="80000"/>
              </a:schemeClr>
            </a:solidFill>
            <a:ln w="12700">
              <a:solidFill>
                <a:srgbClr val="08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10000"/>
                    </a:schemeClr>
                  </a:solidFill>
                </a:rPr>
                <a:t>Valuable </a:t>
              </a:r>
              <a:endParaRPr lang="en-US" sz="1400" b="1" dirty="0">
                <a:solidFill>
                  <a:schemeClr val="tx2">
                    <a:lumMod val="10000"/>
                  </a:schemeClr>
                </a:solidFill>
              </a:endParaRPr>
            </a:p>
          </p:txBody>
        </p:sp>
        <p:sp>
          <p:nvSpPr>
            <p:cNvPr id="29" name="Rounded Rectangle 28"/>
            <p:cNvSpPr/>
            <p:nvPr/>
          </p:nvSpPr>
          <p:spPr>
            <a:xfrm>
              <a:off x="2410689" y="4138748"/>
              <a:ext cx="1505120" cy="580446"/>
            </a:xfrm>
            <a:prstGeom prst="roundRect">
              <a:avLst/>
            </a:prstGeom>
            <a:solidFill>
              <a:schemeClr val="accent2">
                <a:lumMod val="20000"/>
                <a:lumOff val="80000"/>
              </a:schemeClr>
            </a:solidFill>
            <a:ln w="12700">
              <a:solidFill>
                <a:srgbClr val="08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10000"/>
                    </a:schemeClr>
                  </a:solidFill>
                </a:rPr>
                <a:t>Estimable  </a:t>
              </a:r>
              <a:endParaRPr lang="en-US" sz="1400" b="1" dirty="0">
                <a:solidFill>
                  <a:schemeClr val="tx2">
                    <a:lumMod val="10000"/>
                  </a:schemeClr>
                </a:solidFill>
              </a:endParaRPr>
            </a:p>
          </p:txBody>
        </p:sp>
        <p:sp>
          <p:nvSpPr>
            <p:cNvPr id="30" name="Rounded Rectangle 29"/>
            <p:cNvSpPr/>
            <p:nvPr/>
          </p:nvSpPr>
          <p:spPr>
            <a:xfrm>
              <a:off x="2410688" y="4964664"/>
              <a:ext cx="1514397" cy="580446"/>
            </a:xfrm>
            <a:prstGeom prst="roundRect">
              <a:avLst/>
            </a:prstGeom>
            <a:solidFill>
              <a:schemeClr val="accent2">
                <a:lumMod val="20000"/>
                <a:lumOff val="80000"/>
              </a:schemeClr>
            </a:solidFill>
            <a:ln w="12700">
              <a:solidFill>
                <a:srgbClr val="08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10000"/>
                    </a:schemeClr>
                  </a:solidFill>
                </a:rPr>
                <a:t>Small  </a:t>
              </a:r>
              <a:endParaRPr lang="en-US" sz="1400" b="1" dirty="0">
                <a:solidFill>
                  <a:schemeClr val="tx2">
                    <a:lumMod val="10000"/>
                  </a:schemeClr>
                </a:solidFill>
              </a:endParaRPr>
            </a:p>
          </p:txBody>
        </p:sp>
        <p:sp>
          <p:nvSpPr>
            <p:cNvPr id="31" name="Rounded Rectangle 30"/>
            <p:cNvSpPr/>
            <p:nvPr/>
          </p:nvSpPr>
          <p:spPr>
            <a:xfrm>
              <a:off x="2410687" y="5790578"/>
              <a:ext cx="1515723" cy="580446"/>
            </a:xfrm>
            <a:prstGeom prst="roundRect">
              <a:avLst/>
            </a:prstGeom>
            <a:solidFill>
              <a:schemeClr val="accent2">
                <a:lumMod val="20000"/>
                <a:lumOff val="80000"/>
              </a:schemeClr>
            </a:solidFill>
            <a:ln w="12700">
              <a:solidFill>
                <a:srgbClr val="08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10000"/>
                    </a:schemeClr>
                  </a:solidFill>
                </a:rPr>
                <a:t>Testable</a:t>
              </a:r>
              <a:endParaRPr lang="en-US" sz="1400" b="1" dirty="0">
                <a:solidFill>
                  <a:schemeClr val="tx2">
                    <a:lumMod val="10000"/>
                  </a:schemeClr>
                </a:solidFill>
              </a:endParaRPr>
            </a:p>
          </p:txBody>
        </p:sp>
      </p:grpSp>
      <p:sp>
        <p:nvSpPr>
          <p:cNvPr id="38" name="Title 1"/>
          <p:cNvSpPr>
            <a:spLocks noGrp="1"/>
          </p:cNvSpPr>
          <p:nvPr>
            <p:ph type="title"/>
          </p:nvPr>
        </p:nvSpPr>
        <p:spPr>
          <a:xfrm>
            <a:off x="1280526" y="170779"/>
            <a:ext cx="5519403" cy="594105"/>
          </a:xfrm>
        </p:spPr>
        <p:txBody>
          <a:bodyPr/>
          <a:lstStyle/>
          <a:p>
            <a:pPr>
              <a:defRPr/>
            </a:pPr>
            <a:r>
              <a:rPr lang="en-US" dirty="0">
                <a:solidFill>
                  <a:schemeClr val="tx2">
                    <a:lumMod val="10000"/>
                  </a:schemeClr>
                </a:solidFill>
              </a:rPr>
              <a:t>What Makes a Good User Story? </a:t>
            </a:r>
          </a:p>
        </p:txBody>
      </p:sp>
      <p:sp>
        <p:nvSpPr>
          <p:cNvPr id="27" name="TextBox 26"/>
          <p:cNvSpPr txBox="1"/>
          <p:nvPr/>
        </p:nvSpPr>
        <p:spPr>
          <a:xfrm>
            <a:off x="190829" y="6185826"/>
            <a:ext cx="3236335" cy="276999"/>
          </a:xfrm>
          <a:prstGeom prst="rect">
            <a:avLst/>
          </a:prstGeom>
          <a:noFill/>
        </p:spPr>
        <p:txBody>
          <a:bodyPr wrap="none" rtlCol="0">
            <a:spAutoFit/>
          </a:bodyPr>
          <a:lstStyle/>
          <a:p>
            <a:r>
              <a:rPr lang="en-US" sz="1200" dirty="0" smtClean="0"/>
              <a:t>Thanks to </a:t>
            </a:r>
            <a:r>
              <a:rPr lang="en-US" sz="1200" dirty="0" smtClean="0">
                <a:hlinkClick r:id="rId3"/>
              </a:rPr>
              <a:t>Bill Wake</a:t>
            </a:r>
            <a:r>
              <a:rPr lang="en-US" sz="1200" dirty="0" smtClean="0"/>
              <a:t> for the INVEST concept.</a:t>
            </a:r>
            <a:endParaRPr lang="en-US" sz="1200" dirty="0"/>
          </a:p>
        </p:txBody>
      </p:sp>
      <p:cxnSp>
        <p:nvCxnSpPr>
          <p:cNvPr id="6" name="Curved Connector 5"/>
          <p:cNvCxnSpPr>
            <a:stCxn id="24" idx="3"/>
            <a:endCxn id="25" idx="1"/>
          </p:cNvCxnSpPr>
          <p:nvPr/>
        </p:nvCxnSpPr>
        <p:spPr>
          <a:xfrm flipV="1">
            <a:off x="1637967" y="1770248"/>
            <a:ext cx="772723" cy="205225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24" idx="3"/>
            <a:endCxn id="26" idx="1"/>
          </p:cNvCxnSpPr>
          <p:nvPr/>
        </p:nvCxnSpPr>
        <p:spPr>
          <a:xfrm flipV="1">
            <a:off x="1637967" y="2596164"/>
            <a:ext cx="772723" cy="1226343"/>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urved Connector 9"/>
          <p:cNvCxnSpPr>
            <a:stCxn id="24" idx="3"/>
            <a:endCxn id="28" idx="1"/>
          </p:cNvCxnSpPr>
          <p:nvPr/>
        </p:nvCxnSpPr>
        <p:spPr>
          <a:xfrm flipV="1">
            <a:off x="1637967" y="3422080"/>
            <a:ext cx="772722" cy="400427"/>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24" idx="3"/>
            <a:endCxn id="29" idx="1"/>
          </p:cNvCxnSpPr>
          <p:nvPr/>
        </p:nvCxnSpPr>
        <p:spPr>
          <a:xfrm>
            <a:off x="1637967" y="3822507"/>
            <a:ext cx="772722" cy="42548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24" idx="3"/>
            <a:endCxn id="30" idx="1"/>
          </p:cNvCxnSpPr>
          <p:nvPr/>
        </p:nvCxnSpPr>
        <p:spPr>
          <a:xfrm>
            <a:off x="1637967" y="3822507"/>
            <a:ext cx="772721" cy="1251405"/>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24" idx="3"/>
            <a:endCxn id="31" idx="1"/>
          </p:cNvCxnSpPr>
          <p:nvPr/>
        </p:nvCxnSpPr>
        <p:spPr>
          <a:xfrm>
            <a:off x="1637967" y="3822507"/>
            <a:ext cx="772720" cy="207731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84263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250" y="56706"/>
            <a:ext cx="7282977" cy="673395"/>
          </a:xfrm>
        </p:spPr>
        <p:txBody>
          <a:bodyPr/>
          <a:lstStyle/>
          <a:p>
            <a:r>
              <a:rPr lang="en-US" dirty="0" smtClean="0">
                <a:solidFill>
                  <a:schemeClr val="tx2">
                    <a:lumMod val="10000"/>
                  </a:schemeClr>
                </a:solidFill>
              </a:rPr>
              <a:t>User Stories Need to Deliver User Value</a:t>
            </a:r>
            <a:endParaRPr lang="en-US" dirty="0">
              <a:solidFill>
                <a:schemeClr val="tx2">
                  <a:lumMod val="10000"/>
                </a:schemeClr>
              </a:solidFill>
            </a:endParaRPr>
          </a:p>
        </p:txBody>
      </p:sp>
      <p:sp>
        <p:nvSpPr>
          <p:cNvPr id="6" name="Rectangle 5"/>
          <p:cNvSpPr/>
          <p:nvPr/>
        </p:nvSpPr>
        <p:spPr>
          <a:xfrm>
            <a:off x="3129396" y="2529436"/>
            <a:ext cx="2857523" cy="890649"/>
          </a:xfrm>
          <a:prstGeom prst="rect">
            <a:avLst/>
          </a:prstGeom>
          <a:solidFill>
            <a:srgbClr val="FFFFCC"/>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User Interface</a:t>
            </a:r>
            <a:endParaRPr lang="en-US" dirty="0">
              <a:solidFill>
                <a:schemeClr val="tx1"/>
              </a:solidFill>
            </a:endParaRPr>
          </a:p>
        </p:txBody>
      </p:sp>
      <p:sp>
        <p:nvSpPr>
          <p:cNvPr id="7" name="Rectangle 6"/>
          <p:cNvSpPr/>
          <p:nvPr/>
        </p:nvSpPr>
        <p:spPr>
          <a:xfrm>
            <a:off x="3129396" y="3443835"/>
            <a:ext cx="2857523" cy="890649"/>
          </a:xfrm>
          <a:prstGeom prst="rect">
            <a:avLst/>
          </a:prstGeom>
          <a:solidFill>
            <a:srgbClr val="CCECFF"/>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Logic</a:t>
            </a:r>
            <a:endParaRPr lang="en-US" dirty="0">
              <a:solidFill>
                <a:schemeClr val="tx1"/>
              </a:solidFill>
            </a:endParaRPr>
          </a:p>
        </p:txBody>
      </p:sp>
      <p:sp>
        <p:nvSpPr>
          <p:cNvPr id="8" name="Rectangle 7"/>
          <p:cNvSpPr/>
          <p:nvPr/>
        </p:nvSpPr>
        <p:spPr>
          <a:xfrm>
            <a:off x="3127421" y="4368110"/>
            <a:ext cx="2857523" cy="890649"/>
          </a:xfrm>
          <a:prstGeom prst="rect">
            <a:avLst/>
          </a:prstGeom>
          <a:solidFill>
            <a:srgbClr val="FFCC9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dirty="0">
              <a:solidFill>
                <a:schemeClr val="tx1"/>
              </a:solidFill>
            </a:endParaRPr>
          </a:p>
        </p:txBody>
      </p:sp>
      <p:sp>
        <p:nvSpPr>
          <p:cNvPr id="9" name="Rectangle 8"/>
          <p:cNvSpPr/>
          <p:nvPr/>
        </p:nvSpPr>
        <p:spPr>
          <a:xfrm>
            <a:off x="3314971" y="2541311"/>
            <a:ext cx="136566" cy="2719450"/>
          </a:xfrm>
          <a:prstGeom prst="rect">
            <a:avLst/>
          </a:prstGeom>
          <a:gradFill flip="none" rotWithShape="1">
            <a:gsLst>
              <a:gs pos="0">
                <a:schemeClr val="tx2">
                  <a:tint val="66000"/>
                  <a:satMod val="160000"/>
                </a:schemeClr>
              </a:gs>
              <a:gs pos="50000">
                <a:schemeClr val="tx2">
                  <a:tint val="44500"/>
                  <a:satMod val="160000"/>
                </a:schemeClr>
              </a:gs>
              <a:gs pos="100000">
                <a:schemeClr val="tx2">
                  <a:tint val="23500"/>
                  <a:satMod val="160000"/>
                </a:schemeClr>
              </a:gs>
            </a:gsLst>
            <a:path path="circle">
              <a:fillToRect l="50000" t="50000" r="50000" b="50000"/>
            </a:path>
            <a:tileRect/>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889555" y="5460817"/>
            <a:ext cx="913905" cy="584775"/>
          </a:xfrm>
          <a:prstGeom prst="rect">
            <a:avLst/>
          </a:prstGeom>
          <a:noFill/>
        </p:spPr>
        <p:txBody>
          <a:bodyPr wrap="none" rtlCol="0">
            <a:spAutoFit/>
          </a:bodyPr>
          <a:lstStyle/>
          <a:p>
            <a:r>
              <a:rPr lang="en-US" sz="1600" dirty="0" smtClean="0">
                <a:solidFill>
                  <a:schemeClr val="tx2">
                    <a:lumMod val="10000"/>
                  </a:schemeClr>
                </a:solidFill>
              </a:rPr>
              <a:t>Vertical </a:t>
            </a:r>
            <a:br>
              <a:rPr lang="en-US" sz="1600" dirty="0" smtClean="0">
                <a:solidFill>
                  <a:schemeClr val="tx2">
                    <a:lumMod val="10000"/>
                  </a:schemeClr>
                </a:solidFill>
              </a:rPr>
            </a:br>
            <a:r>
              <a:rPr lang="en-US" sz="1600" dirty="0" smtClean="0">
                <a:solidFill>
                  <a:schemeClr val="tx2">
                    <a:lumMod val="10000"/>
                  </a:schemeClr>
                </a:solidFill>
              </a:rPr>
              <a:t>Slice</a:t>
            </a:r>
            <a:endParaRPr lang="en-US" sz="1600" dirty="0">
              <a:solidFill>
                <a:schemeClr val="tx2">
                  <a:lumMod val="10000"/>
                </a:schemeClr>
              </a:solidFill>
            </a:endParaRPr>
          </a:p>
        </p:txBody>
      </p:sp>
      <p:cxnSp>
        <p:nvCxnSpPr>
          <p:cNvPr id="12" name="Shape 11"/>
          <p:cNvCxnSpPr>
            <a:stCxn id="10" idx="3"/>
            <a:endCxn id="9" idx="2"/>
          </p:cNvCxnSpPr>
          <p:nvPr/>
        </p:nvCxnSpPr>
        <p:spPr>
          <a:xfrm flipV="1">
            <a:off x="2803460" y="5260761"/>
            <a:ext cx="579794" cy="492444"/>
          </a:xfrm>
          <a:prstGeom prst="curvedConnector2">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127421" y="4975729"/>
            <a:ext cx="2859498" cy="154402"/>
          </a:xfrm>
          <a:prstGeom prst="rect">
            <a:avLst/>
          </a:prstGeom>
          <a:gradFill flip="none" rotWithShape="1">
            <a:gsLst>
              <a:gs pos="0">
                <a:schemeClr val="tx2">
                  <a:tint val="66000"/>
                  <a:satMod val="160000"/>
                </a:schemeClr>
              </a:gs>
              <a:gs pos="50000">
                <a:schemeClr val="tx2">
                  <a:tint val="44500"/>
                  <a:satMod val="160000"/>
                </a:schemeClr>
              </a:gs>
              <a:gs pos="100000">
                <a:schemeClr val="tx2">
                  <a:tint val="23500"/>
                  <a:satMod val="160000"/>
                </a:schemeClr>
              </a:gs>
            </a:gsLst>
            <a:path path="circle">
              <a:fillToRect l="50000" t="50000" r="50000" b="50000"/>
            </a:path>
            <a:tileRect/>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671611" y="4011318"/>
            <a:ext cx="1106393" cy="584775"/>
          </a:xfrm>
          <a:prstGeom prst="rect">
            <a:avLst/>
          </a:prstGeom>
          <a:noFill/>
        </p:spPr>
        <p:txBody>
          <a:bodyPr wrap="none" rtlCol="0">
            <a:spAutoFit/>
          </a:bodyPr>
          <a:lstStyle/>
          <a:p>
            <a:r>
              <a:rPr lang="en-US" sz="1600" dirty="0" smtClean="0">
                <a:solidFill>
                  <a:schemeClr val="tx2">
                    <a:lumMod val="10000"/>
                  </a:schemeClr>
                </a:solidFill>
              </a:rPr>
              <a:t>Horizontal</a:t>
            </a:r>
            <a:br>
              <a:rPr lang="en-US" sz="1600" dirty="0" smtClean="0">
                <a:solidFill>
                  <a:schemeClr val="tx2">
                    <a:lumMod val="10000"/>
                  </a:schemeClr>
                </a:solidFill>
              </a:rPr>
            </a:br>
            <a:r>
              <a:rPr lang="en-US" sz="1600" dirty="0" smtClean="0">
                <a:solidFill>
                  <a:schemeClr val="tx2">
                    <a:lumMod val="10000"/>
                  </a:schemeClr>
                </a:solidFill>
              </a:rPr>
              <a:t>Slice</a:t>
            </a:r>
            <a:endParaRPr lang="en-US" sz="1600" dirty="0">
              <a:solidFill>
                <a:schemeClr val="tx2">
                  <a:lumMod val="10000"/>
                </a:schemeClr>
              </a:solidFill>
            </a:endParaRPr>
          </a:p>
        </p:txBody>
      </p:sp>
      <p:cxnSp>
        <p:nvCxnSpPr>
          <p:cNvPr id="16" name="Shape 15"/>
          <p:cNvCxnSpPr>
            <a:stCxn id="14" idx="2"/>
            <a:endCxn id="13" idx="1"/>
          </p:cNvCxnSpPr>
          <p:nvPr/>
        </p:nvCxnSpPr>
        <p:spPr>
          <a:xfrm rot="16200000" flipH="1">
            <a:off x="2447696" y="4373204"/>
            <a:ext cx="456837" cy="902613"/>
          </a:xfrm>
          <a:prstGeom prst="curvedConnector2">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000771" y="1730008"/>
            <a:ext cx="2871299" cy="523220"/>
          </a:xfrm>
          <a:prstGeom prst="rect">
            <a:avLst/>
          </a:prstGeom>
          <a:noFill/>
        </p:spPr>
        <p:txBody>
          <a:bodyPr wrap="none" rtlCol="0">
            <a:spAutoFit/>
          </a:bodyPr>
          <a:lstStyle/>
          <a:p>
            <a:r>
              <a:rPr lang="en-US" sz="1400" dirty="0" smtClean="0">
                <a:solidFill>
                  <a:schemeClr val="tx2">
                    <a:lumMod val="10000"/>
                  </a:schemeClr>
                </a:solidFill>
              </a:rPr>
              <a:t>Ex: The user can enter data in a </a:t>
            </a:r>
            <a:br>
              <a:rPr lang="en-US" sz="1400" dirty="0" smtClean="0">
                <a:solidFill>
                  <a:schemeClr val="tx2">
                    <a:lumMod val="10000"/>
                  </a:schemeClr>
                </a:solidFill>
              </a:rPr>
            </a:br>
            <a:r>
              <a:rPr lang="en-US" sz="1400" dirty="0" smtClean="0">
                <a:solidFill>
                  <a:schemeClr val="tx2">
                    <a:lumMod val="10000"/>
                  </a:schemeClr>
                </a:solidFill>
              </a:rPr>
              <a:t>screen and the system will store it</a:t>
            </a:r>
            <a:endParaRPr lang="en-US" sz="1400" dirty="0">
              <a:solidFill>
                <a:schemeClr val="tx2">
                  <a:lumMod val="10000"/>
                </a:schemeClr>
              </a:solidFill>
            </a:endParaRPr>
          </a:p>
        </p:txBody>
      </p:sp>
      <p:sp>
        <p:nvSpPr>
          <p:cNvPr id="20" name="TextBox 19"/>
          <p:cNvSpPr txBox="1"/>
          <p:nvPr/>
        </p:nvSpPr>
        <p:spPr>
          <a:xfrm>
            <a:off x="3912110" y="5522372"/>
            <a:ext cx="2260491" cy="523220"/>
          </a:xfrm>
          <a:prstGeom prst="rect">
            <a:avLst/>
          </a:prstGeom>
          <a:noFill/>
        </p:spPr>
        <p:txBody>
          <a:bodyPr wrap="none" rtlCol="0">
            <a:spAutoFit/>
          </a:bodyPr>
          <a:lstStyle/>
          <a:p>
            <a:r>
              <a:rPr lang="en-US" sz="1400" dirty="0" smtClean="0">
                <a:solidFill>
                  <a:schemeClr val="tx2">
                    <a:lumMod val="10000"/>
                  </a:schemeClr>
                </a:solidFill>
              </a:rPr>
              <a:t>Ex: The database schema</a:t>
            </a:r>
            <a:br>
              <a:rPr lang="en-US" sz="1400" dirty="0" smtClean="0">
                <a:solidFill>
                  <a:schemeClr val="tx2">
                    <a:lumMod val="10000"/>
                  </a:schemeClr>
                </a:solidFill>
              </a:rPr>
            </a:br>
            <a:r>
              <a:rPr lang="en-US" sz="1400" dirty="0" smtClean="0">
                <a:solidFill>
                  <a:schemeClr val="tx2">
                    <a:lumMod val="10000"/>
                  </a:schemeClr>
                </a:solidFill>
              </a:rPr>
              <a:t>has been designed… </a:t>
            </a:r>
            <a:endParaRPr lang="en-US" sz="1400" dirty="0">
              <a:solidFill>
                <a:schemeClr val="tx2">
                  <a:lumMod val="10000"/>
                </a:schemeClr>
              </a:solidFill>
            </a:endParaRPr>
          </a:p>
        </p:txBody>
      </p:sp>
      <p:cxnSp>
        <p:nvCxnSpPr>
          <p:cNvPr id="21" name="Shape 20"/>
          <p:cNvCxnSpPr>
            <a:stCxn id="17" idx="1"/>
            <a:endCxn id="9" idx="0"/>
          </p:cNvCxnSpPr>
          <p:nvPr/>
        </p:nvCxnSpPr>
        <p:spPr>
          <a:xfrm rot="10800000" flipV="1">
            <a:off x="3383255" y="1991617"/>
            <a:ext cx="617517" cy="549693"/>
          </a:xfrm>
          <a:prstGeom prst="curvedConnector2">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339273" y="5258759"/>
            <a:ext cx="561372" cy="769441"/>
          </a:xfrm>
          <a:prstGeom prst="rect">
            <a:avLst/>
          </a:prstGeom>
          <a:noFill/>
          <a:ln>
            <a:noFill/>
          </a:ln>
        </p:spPr>
        <p:txBody>
          <a:bodyPr wrap="none" rtlCol="0">
            <a:spAutoFit/>
          </a:bodyPr>
          <a:lstStyle/>
          <a:p>
            <a:r>
              <a:rPr lang="en-US" sz="4400" b="1" dirty="0" smtClean="0">
                <a:solidFill>
                  <a:srgbClr val="FF0000"/>
                </a:solidFill>
              </a:rPr>
              <a:t>X</a:t>
            </a:r>
            <a:endParaRPr lang="en-US" sz="4400" b="1" dirty="0">
              <a:solidFill>
                <a:srgbClr val="FF0000"/>
              </a:solidFill>
            </a:endParaRPr>
          </a:p>
        </p:txBody>
      </p:sp>
      <p:sp>
        <p:nvSpPr>
          <p:cNvPr id="23" name="TextBox 22"/>
          <p:cNvSpPr txBox="1"/>
          <p:nvPr/>
        </p:nvSpPr>
        <p:spPr>
          <a:xfrm>
            <a:off x="2694729" y="1463231"/>
            <a:ext cx="668781" cy="923330"/>
          </a:xfrm>
          <a:prstGeom prst="rect">
            <a:avLst/>
          </a:prstGeom>
          <a:noFill/>
        </p:spPr>
        <p:txBody>
          <a:bodyPr wrap="square" rtlCol="0">
            <a:spAutoFit/>
          </a:bodyPr>
          <a:lstStyle/>
          <a:p>
            <a:r>
              <a:rPr lang="en-US" sz="5400" dirty="0" smtClean="0">
                <a:solidFill>
                  <a:srgbClr val="00B050"/>
                </a:solidFill>
                <a:latin typeface="Wingdings" pitchFamily="2" charset="2"/>
              </a:rPr>
              <a:t>ü</a:t>
            </a:r>
            <a:endParaRPr lang="en-US" sz="5400" b="1" dirty="0">
              <a:solidFill>
                <a:srgbClr val="00B050"/>
              </a:solidFill>
              <a:latin typeface="Wingdings" pitchFamily="2" charset="2"/>
            </a:endParaRPr>
          </a:p>
        </p:txBody>
      </p:sp>
      <p:cxnSp>
        <p:nvCxnSpPr>
          <p:cNvPr id="37" name="Shape 36"/>
          <p:cNvCxnSpPr>
            <a:stCxn id="20" idx="3"/>
            <a:endCxn id="13" idx="3"/>
          </p:cNvCxnSpPr>
          <p:nvPr/>
        </p:nvCxnSpPr>
        <p:spPr>
          <a:xfrm flipH="1" flipV="1">
            <a:off x="5986919" y="5052930"/>
            <a:ext cx="185682" cy="731052"/>
          </a:xfrm>
          <a:prstGeom prst="curvedConnector3">
            <a:avLst>
              <a:gd name="adj1" fmla="val -123114"/>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54755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smtClean="0">
                <a:solidFill>
                  <a:schemeClr val="tx1"/>
                </a:solidFill>
              </a:rPr>
              <a:t>Activity:</a:t>
            </a:r>
          </a:p>
          <a:p>
            <a:r>
              <a:rPr lang="en-US" dirty="0" smtClean="0"/>
              <a:t>Continue Developing the Story Map</a:t>
            </a:r>
            <a:endParaRPr lang="en-US" dirty="0"/>
          </a:p>
        </p:txBody>
      </p:sp>
      <p:sp>
        <p:nvSpPr>
          <p:cNvPr id="7" name="TextBox 6"/>
          <p:cNvSpPr txBox="1"/>
          <p:nvPr/>
        </p:nvSpPr>
        <p:spPr>
          <a:xfrm>
            <a:off x="3375212" y="1048871"/>
            <a:ext cx="4827494" cy="3139321"/>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2400" dirty="0" smtClean="0"/>
              <a:t>Stop expanding the Story Map</a:t>
            </a:r>
          </a:p>
          <a:p>
            <a:pPr marL="285750" indent="-285750">
              <a:spcBef>
                <a:spcPts val="600"/>
              </a:spcBef>
              <a:spcAft>
                <a:spcPts val="600"/>
              </a:spcAft>
              <a:buFont typeface="Arial" panose="020B0604020202020204" pitchFamily="34" charset="0"/>
              <a:buChar char="•"/>
            </a:pPr>
            <a:r>
              <a:rPr lang="en-US" sz="2400" dirty="0" smtClean="0"/>
              <a:t>Begin translating the verb-noun pairs from the MVP area to user stories (10)</a:t>
            </a:r>
          </a:p>
          <a:p>
            <a:pPr marL="285750" indent="-285750">
              <a:spcBef>
                <a:spcPts val="600"/>
              </a:spcBef>
              <a:spcAft>
                <a:spcPts val="600"/>
              </a:spcAft>
              <a:buFont typeface="Arial" panose="020B0604020202020204" pitchFamily="34" charset="0"/>
              <a:buChar char="•"/>
            </a:pPr>
            <a:r>
              <a:rPr lang="en-US" sz="2400" dirty="0" smtClean="0"/>
              <a:t>Use </a:t>
            </a:r>
            <a:r>
              <a:rPr lang="en-US" sz="2400" smtClean="0"/>
              <a:t>the Why-Who-What </a:t>
            </a:r>
            <a:r>
              <a:rPr lang="en-US" sz="2400" dirty="0" smtClean="0"/>
              <a:t>format </a:t>
            </a:r>
          </a:p>
          <a:p>
            <a:pPr marL="285750" indent="-285750">
              <a:spcBef>
                <a:spcPts val="600"/>
              </a:spcBef>
              <a:spcAft>
                <a:spcPts val="600"/>
              </a:spcAft>
              <a:buFont typeface="Arial" panose="020B0604020202020204" pitchFamily="34" charset="0"/>
              <a:buChar char="•"/>
            </a:pPr>
            <a:r>
              <a:rPr lang="en-US" sz="2400" dirty="0" smtClean="0"/>
              <a:t>Adhere to the INVEST criteria</a:t>
            </a:r>
          </a:p>
        </p:txBody>
      </p:sp>
    </p:spTree>
    <p:extLst>
      <p:ext uri="{BB962C8B-B14F-4D97-AF65-F5344CB8AC3E}">
        <p14:creationId xmlns:p14="http://schemas.microsoft.com/office/powerpoint/2010/main" val="30686968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idx="4294967295"/>
          </p:nvPr>
        </p:nvSpPr>
        <p:spPr>
          <a:xfrm>
            <a:off x="1250868" y="211922"/>
            <a:ext cx="6292932" cy="639763"/>
          </a:xfrm>
        </p:spPr>
        <p:txBody>
          <a:bodyPr lIns="91440" tIns="45720" rIns="91440" bIns="45720"/>
          <a:lstStyle/>
          <a:p>
            <a:pPr>
              <a:defRPr/>
            </a:pPr>
            <a:r>
              <a:rPr lang="en-US" sz="2400" dirty="0">
                <a:solidFill>
                  <a:schemeClr val="tx2">
                    <a:lumMod val="10000"/>
                  </a:schemeClr>
                </a:solidFill>
              </a:rPr>
              <a:t>Acceptance Criteria</a:t>
            </a:r>
          </a:p>
        </p:txBody>
      </p:sp>
      <p:sp>
        <p:nvSpPr>
          <p:cNvPr id="442371" name="Rectangle 3"/>
          <p:cNvSpPr>
            <a:spLocks noGrp="1" noChangeArrowheads="1"/>
          </p:cNvSpPr>
          <p:nvPr>
            <p:ph type="body" idx="4294967295"/>
          </p:nvPr>
        </p:nvSpPr>
        <p:spPr>
          <a:xfrm>
            <a:off x="615950" y="1248267"/>
            <a:ext cx="7194550" cy="5066105"/>
          </a:xfrm>
        </p:spPr>
        <p:txBody>
          <a:bodyPr lIns="91440" tIns="45720" rIns="91440" bIns="45720">
            <a:noAutofit/>
          </a:bodyPr>
          <a:lstStyle/>
          <a:p>
            <a:pPr marL="228600" indent="-228600">
              <a:tabLst>
                <a:tab pos="1084263" algn="l"/>
              </a:tabLst>
            </a:pPr>
            <a:r>
              <a:rPr lang="en-US" sz="2000" dirty="0">
                <a:solidFill>
                  <a:schemeClr val="tx1"/>
                </a:solidFill>
                <a:cs typeface="ＭＳ Ｐゴシック"/>
              </a:rPr>
              <a:t>Acceptance Criteria Are </a:t>
            </a:r>
            <a:r>
              <a:rPr lang="en-US" sz="2000" dirty="0" smtClean="0">
                <a:solidFill>
                  <a:schemeClr val="tx1"/>
                </a:solidFill>
                <a:cs typeface="ＭＳ Ｐゴシック"/>
              </a:rPr>
              <a:t>Tests - Acceptance tests for a user story provide the criteria to determine if the story has been </a:t>
            </a:r>
            <a:r>
              <a:rPr lang="en-US" sz="2000" b="0" dirty="0" smtClean="0">
                <a:solidFill>
                  <a:srgbClr val="0000FF"/>
                </a:solidFill>
                <a:cs typeface="ＭＳ Ｐゴシック"/>
              </a:rPr>
              <a:t>correctly and fully implemented</a:t>
            </a:r>
          </a:p>
          <a:p>
            <a:pPr marL="228600" indent="-228600" eaLnBrk="1" hangingPunct="1">
              <a:tabLst>
                <a:tab pos="1084263" algn="l"/>
              </a:tabLst>
            </a:pPr>
            <a:r>
              <a:rPr lang="en-US" sz="2000" b="0" dirty="0" smtClean="0">
                <a:solidFill>
                  <a:schemeClr val="tx1"/>
                </a:solidFill>
                <a:cs typeface="ＭＳ Ｐゴシック"/>
              </a:rPr>
              <a:t>Tests clarify the </a:t>
            </a:r>
            <a:r>
              <a:rPr lang="en-US" sz="2000" b="0" dirty="0" smtClean="0">
                <a:solidFill>
                  <a:srgbClr val="0000FF"/>
                </a:solidFill>
                <a:cs typeface="ＭＳ Ｐゴシック"/>
              </a:rPr>
              <a:t>intent</a:t>
            </a:r>
            <a:r>
              <a:rPr lang="en-US" sz="2000" b="0" dirty="0" smtClean="0">
                <a:cs typeface="ＭＳ Ｐゴシック"/>
              </a:rPr>
              <a:t> </a:t>
            </a:r>
            <a:r>
              <a:rPr lang="en-US" sz="2000" b="0" dirty="0" smtClean="0">
                <a:solidFill>
                  <a:schemeClr val="tx1"/>
                </a:solidFill>
                <a:cs typeface="ＭＳ Ｐゴシック"/>
              </a:rPr>
              <a:t>of the story</a:t>
            </a:r>
          </a:p>
          <a:p>
            <a:pPr marL="228600" indent="-228600" eaLnBrk="1" hangingPunct="1">
              <a:tabLst>
                <a:tab pos="1084263" algn="l"/>
              </a:tabLst>
            </a:pPr>
            <a:r>
              <a:rPr lang="en-US" sz="2000" b="0" dirty="0" smtClean="0">
                <a:solidFill>
                  <a:schemeClr val="tx1"/>
                </a:solidFill>
                <a:cs typeface="ＭＳ Ｐゴシック"/>
              </a:rPr>
              <a:t>Test convey the user</a:t>
            </a:r>
            <a:r>
              <a:rPr lang="ja-JP" altLang="en-US" sz="2000" b="0" dirty="0" smtClean="0">
                <a:solidFill>
                  <a:schemeClr val="tx1"/>
                </a:solidFill>
                <a:cs typeface="ＭＳ Ｐゴシック"/>
              </a:rPr>
              <a:t>’</a:t>
            </a:r>
            <a:r>
              <a:rPr lang="en-US" altLang="ja-JP" sz="2000" b="0" dirty="0" smtClean="0">
                <a:solidFill>
                  <a:schemeClr val="tx1"/>
                </a:solidFill>
                <a:cs typeface="ＭＳ Ｐゴシック"/>
              </a:rPr>
              <a:t>s</a:t>
            </a:r>
            <a:r>
              <a:rPr lang="en-US" altLang="ja-JP" sz="2000" b="0" dirty="0" smtClean="0">
                <a:cs typeface="ＭＳ Ｐゴシック"/>
              </a:rPr>
              <a:t> </a:t>
            </a:r>
            <a:r>
              <a:rPr lang="en-US" altLang="ja-JP" sz="2000" b="0" dirty="0" smtClean="0">
                <a:solidFill>
                  <a:srgbClr val="0000FF"/>
                </a:solidFill>
                <a:cs typeface="ＭＳ Ｐゴシック"/>
              </a:rPr>
              <a:t>expectations</a:t>
            </a:r>
          </a:p>
          <a:p>
            <a:pPr marL="693738" lvl="1" indent="-236538" eaLnBrk="1" hangingPunct="1">
              <a:tabLst>
                <a:tab pos="1084263" algn="l"/>
              </a:tabLst>
            </a:pPr>
            <a:r>
              <a:rPr lang="en-US" sz="2000" i="1" dirty="0" smtClean="0">
                <a:solidFill>
                  <a:schemeClr val="tx1"/>
                </a:solidFill>
              </a:rPr>
              <a:t>In this situation…, (context)</a:t>
            </a:r>
          </a:p>
          <a:p>
            <a:pPr marL="693738" lvl="1" indent="-236538" eaLnBrk="1" hangingPunct="1">
              <a:tabLst>
                <a:tab pos="1084263" algn="l"/>
              </a:tabLst>
            </a:pPr>
            <a:r>
              <a:rPr lang="en-US" sz="2000" i="1" dirty="0" smtClean="0">
                <a:solidFill>
                  <a:schemeClr val="tx1"/>
                </a:solidFill>
              </a:rPr>
              <a:t>When I do …., (input)</a:t>
            </a:r>
          </a:p>
          <a:p>
            <a:pPr marL="693738" lvl="1" indent="-236538" eaLnBrk="1" hangingPunct="1">
              <a:tabLst>
                <a:tab pos="1084263" algn="l"/>
              </a:tabLst>
            </a:pPr>
            <a:r>
              <a:rPr lang="en-US" sz="2000" i="1" dirty="0" smtClean="0">
                <a:solidFill>
                  <a:schemeClr val="tx1"/>
                </a:solidFill>
              </a:rPr>
              <a:t>I expect….. (e</a:t>
            </a:r>
            <a:r>
              <a:rPr lang="en-US" sz="2000" dirty="0" smtClean="0">
                <a:solidFill>
                  <a:schemeClr val="tx1"/>
                </a:solidFill>
              </a:rPr>
              <a:t>xpected results)</a:t>
            </a:r>
          </a:p>
          <a:p>
            <a:pPr marL="228600" indent="-228600" eaLnBrk="1" hangingPunct="1">
              <a:tabLst>
                <a:tab pos="1084263" algn="l"/>
              </a:tabLst>
            </a:pPr>
            <a:r>
              <a:rPr lang="en-US" sz="2000" b="0" dirty="0" smtClean="0">
                <a:solidFill>
                  <a:schemeClr val="tx1"/>
                </a:solidFill>
                <a:cs typeface="ＭＳ Ｐゴシック"/>
              </a:rPr>
              <a:t>Tests should include the </a:t>
            </a:r>
            <a:r>
              <a:rPr lang="ja-JP" altLang="en-US" sz="2000" b="0" dirty="0" smtClean="0">
                <a:solidFill>
                  <a:schemeClr val="tx1"/>
                </a:solidFill>
                <a:cs typeface="ＭＳ Ｐゴシック"/>
              </a:rPr>
              <a:t>“</a:t>
            </a:r>
            <a:r>
              <a:rPr lang="en-US" altLang="ja-JP" sz="2000" b="0" dirty="0" smtClean="0">
                <a:solidFill>
                  <a:schemeClr val="tx1"/>
                </a:solidFill>
                <a:cs typeface="ＭＳ Ｐゴシック"/>
              </a:rPr>
              <a:t>happy path</a:t>
            </a:r>
            <a:r>
              <a:rPr lang="ja-JP" altLang="en-US" sz="2000" b="0" dirty="0" smtClean="0">
                <a:solidFill>
                  <a:schemeClr val="tx1"/>
                </a:solidFill>
                <a:cs typeface="ＭＳ Ｐゴシック"/>
              </a:rPr>
              <a:t>”</a:t>
            </a:r>
            <a:r>
              <a:rPr lang="en-US" altLang="ja-JP" sz="2000" b="0" dirty="0" smtClean="0">
                <a:solidFill>
                  <a:schemeClr val="tx1"/>
                </a:solidFill>
                <a:cs typeface="ＭＳ Ｐゴシック"/>
              </a:rPr>
              <a:t> and any significant exceptions that could occur</a:t>
            </a:r>
          </a:p>
          <a:p>
            <a:pPr marL="228600" indent="-228600" eaLnBrk="1" hangingPunct="1">
              <a:tabLst>
                <a:tab pos="1084263" algn="l"/>
              </a:tabLst>
            </a:pPr>
            <a:r>
              <a:rPr lang="en-US" sz="2000" b="0" dirty="0" smtClean="0">
                <a:solidFill>
                  <a:srgbClr val="FF0000"/>
                </a:solidFill>
                <a:cs typeface="ＭＳ Ｐゴシック"/>
              </a:rPr>
              <a:t>Tip: VTF should confirm the happy path scenario </a:t>
            </a:r>
            <a:br>
              <a:rPr lang="en-US" sz="2000" b="0" dirty="0" smtClean="0">
                <a:solidFill>
                  <a:srgbClr val="FF0000"/>
                </a:solidFill>
                <a:cs typeface="ＭＳ Ｐゴシック"/>
              </a:rPr>
            </a:br>
            <a:r>
              <a:rPr lang="en-US" sz="2000" b="0" dirty="0" smtClean="0">
                <a:solidFill>
                  <a:srgbClr val="FF0000"/>
                </a:solidFill>
                <a:cs typeface="ＭＳ Ｐゴシック"/>
              </a:rPr>
              <a:t>before the delivery team makes it robust </a:t>
            </a:r>
            <a:br>
              <a:rPr lang="en-US" sz="2000" b="0" dirty="0" smtClean="0">
                <a:solidFill>
                  <a:srgbClr val="FF0000"/>
                </a:solidFill>
                <a:cs typeface="ＭＳ Ｐゴシック"/>
              </a:rPr>
            </a:br>
            <a:r>
              <a:rPr lang="en-US" sz="2000" b="0" dirty="0" smtClean="0">
                <a:solidFill>
                  <a:srgbClr val="FF0000"/>
                </a:solidFill>
                <a:cs typeface="ＭＳ Ｐゴシック"/>
              </a:rPr>
              <a:t>(validate before verify)</a:t>
            </a:r>
          </a:p>
        </p:txBody>
      </p:sp>
      <p:grpSp>
        <p:nvGrpSpPr>
          <p:cNvPr id="240643" name="Group 19"/>
          <p:cNvGrpSpPr>
            <a:grpSpLocks/>
          </p:cNvGrpSpPr>
          <p:nvPr/>
        </p:nvGrpSpPr>
        <p:grpSpPr bwMode="auto">
          <a:xfrm>
            <a:off x="6858000" y="3025571"/>
            <a:ext cx="1981200" cy="914400"/>
            <a:chOff x="6515100" y="4800600"/>
            <a:chExt cx="1981200" cy="914400"/>
          </a:xfrm>
        </p:grpSpPr>
        <p:grpSp>
          <p:nvGrpSpPr>
            <p:cNvPr id="240648" name="Group 4"/>
            <p:cNvGrpSpPr>
              <a:grpSpLocks/>
            </p:cNvGrpSpPr>
            <p:nvPr/>
          </p:nvGrpSpPr>
          <p:grpSpPr bwMode="auto">
            <a:xfrm>
              <a:off x="6629400" y="4800600"/>
              <a:ext cx="1676400" cy="914400"/>
              <a:chOff x="336" y="1056"/>
              <a:chExt cx="5184" cy="3072"/>
            </a:xfrm>
          </p:grpSpPr>
          <p:sp>
            <p:nvSpPr>
              <p:cNvPr id="240650" name="Rectangle 5"/>
              <p:cNvSpPr>
                <a:spLocks noChangeArrowheads="1"/>
              </p:cNvSpPr>
              <p:nvPr/>
            </p:nvSpPr>
            <p:spPr bwMode="auto">
              <a:xfrm>
                <a:off x="336" y="1056"/>
                <a:ext cx="5184" cy="3072"/>
              </a:xfrm>
              <a:prstGeom prst="rect">
                <a:avLst/>
              </a:prstGeom>
              <a:solidFill>
                <a:srgbClr val="DDDDDD"/>
              </a:solidFill>
              <a:ln w="9525">
                <a:solidFill>
                  <a:schemeClr val="tx1"/>
                </a:solidFill>
                <a:miter lim="800000"/>
                <a:headEnd/>
                <a:tailEnd/>
              </a:ln>
            </p:spPr>
            <p:txBody>
              <a:bodyPr wrap="none" anchor="ctr"/>
              <a:lstStyle/>
              <a:p>
                <a:pPr algn="ctr"/>
                <a:endParaRPr lang="en-US" sz="2400"/>
              </a:p>
            </p:txBody>
          </p:sp>
          <p:sp>
            <p:nvSpPr>
              <p:cNvPr id="240651" name="Line 6"/>
              <p:cNvSpPr>
                <a:spLocks noChangeShapeType="1"/>
              </p:cNvSpPr>
              <p:nvPr/>
            </p:nvSpPr>
            <p:spPr bwMode="auto">
              <a:xfrm>
                <a:off x="336" y="1392"/>
                <a:ext cx="5184" cy="0"/>
              </a:xfrm>
              <a:prstGeom prst="line">
                <a:avLst/>
              </a:prstGeom>
              <a:noFill/>
              <a:ln w="9525">
                <a:solidFill>
                  <a:srgbClr val="FF0000"/>
                </a:solidFill>
                <a:round/>
                <a:headEnd/>
                <a:tailEnd/>
              </a:ln>
            </p:spPr>
            <p:txBody>
              <a:bodyPr/>
              <a:lstStyle/>
              <a:p>
                <a:endParaRPr lang="en-US"/>
              </a:p>
            </p:txBody>
          </p:sp>
          <p:sp>
            <p:nvSpPr>
              <p:cNvPr id="240652" name="Line 7"/>
              <p:cNvSpPr>
                <a:spLocks noChangeShapeType="1"/>
              </p:cNvSpPr>
              <p:nvPr/>
            </p:nvSpPr>
            <p:spPr bwMode="auto">
              <a:xfrm>
                <a:off x="336" y="1636"/>
                <a:ext cx="5184" cy="0"/>
              </a:xfrm>
              <a:prstGeom prst="line">
                <a:avLst/>
              </a:prstGeom>
              <a:noFill/>
              <a:ln w="9525">
                <a:solidFill>
                  <a:schemeClr val="tx1"/>
                </a:solidFill>
                <a:round/>
                <a:headEnd/>
                <a:tailEnd/>
              </a:ln>
            </p:spPr>
            <p:txBody>
              <a:bodyPr/>
              <a:lstStyle/>
              <a:p>
                <a:endParaRPr lang="en-US"/>
              </a:p>
            </p:txBody>
          </p:sp>
          <p:sp>
            <p:nvSpPr>
              <p:cNvPr id="240653" name="Line 8"/>
              <p:cNvSpPr>
                <a:spLocks noChangeShapeType="1"/>
              </p:cNvSpPr>
              <p:nvPr/>
            </p:nvSpPr>
            <p:spPr bwMode="auto">
              <a:xfrm>
                <a:off x="336" y="1881"/>
                <a:ext cx="5184" cy="0"/>
              </a:xfrm>
              <a:prstGeom prst="line">
                <a:avLst/>
              </a:prstGeom>
              <a:noFill/>
              <a:ln w="9525">
                <a:solidFill>
                  <a:schemeClr val="tx1"/>
                </a:solidFill>
                <a:round/>
                <a:headEnd/>
                <a:tailEnd/>
              </a:ln>
            </p:spPr>
            <p:txBody>
              <a:bodyPr/>
              <a:lstStyle/>
              <a:p>
                <a:endParaRPr lang="en-US"/>
              </a:p>
            </p:txBody>
          </p:sp>
          <p:sp>
            <p:nvSpPr>
              <p:cNvPr id="240654" name="Line 9"/>
              <p:cNvSpPr>
                <a:spLocks noChangeShapeType="1"/>
              </p:cNvSpPr>
              <p:nvPr/>
            </p:nvSpPr>
            <p:spPr bwMode="auto">
              <a:xfrm>
                <a:off x="336" y="2126"/>
                <a:ext cx="5184" cy="0"/>
              </a:xfrm>
              <a:prstGeom prst="line">
                <a:avLst/>
              </a:prstGeom>
              <a:noFill/>
              <a:ln w="9525">
                <a:solidFill>
                  <a:schemeClr val="tx1"/>
                </a:solidFill>
                <a:round/>
                <a:headEnd/>
                <a:tailEnd/>
              </a:ln>
            </p:spPr>
            <p:txBody>
              <a:bodyPr/>
              <a:lstStyle/>
              <a:p>
                <a:endParaRPr lang="en-US"/>
              </a:p>
            </p:txBody>
          </p:sp>
          <p:sp>
            <p:nvSpPr>
              <p:cNvPr id="240655" name="Line 10"/>
              <p:cNvSpPr>
                <a:spLocks noChangeShapeType="1"/>
              </p:cNvSpPr>
              <p:nvPr/>
            </p:nvSpPr>
            <p:spPr bwMode="auto">
              <a:xfrm>
                <a:off x="336" y="2371"/>
                <a:ext cx="5184" cy="0"/>
              </a:xfrm>
              <a:prstGeom prst="line">
                <a:avLst/>
              </a:prstGeom>
              <a:noFill/>
              <a:ln w="9525">
                <a:solidFill>
                  <a:schemeClr val="tx1"/>
                </a:solidFill>
                <a:round/>
                <a:headEnd/>
                <a:tailEnd/>
              </a:ln>
            </p:spPr>
            <p:txBody>
              <a:bodyPr/>
              <a:lstStyle/>
              <a:p>
                <a:endParaRPr lang="en-US"/>
              </a:p>
            </p:txBody>
          </p:sp>
          <p:sp>
            <p:nvSpPr>
              <p:cNvPr id="240656" name="Line 11"/>
              <p:cNvSpPr>
                <a:spLocks noChangeShapeType="1"/>
              </p:cNvSpPr>
              <p:nvPr/>
            </p:nvSpPr>
            <p:spPr bwMode="auto">
              <a:xfrm>
                <a:off x="336" y="2616"/>
                <a:ext cx="5184" cy="0"/>
              </a:xfrm>
              <a:prstGeom prst="line">
                <a:avLst/>
              </a:prstGeom>
              <a:noFill/>
              <a:ln w="9525">
                <a:solidFill>
                  <a:schemeClr val="tx1"/>
                </a:solidFill>
                <a:round/>
                <a:headEnd/>
                <a:tailEnd/>
              </a:ln>
            </p:spPr>
            <p:txBody>
              <a:bodyPr/>
              <a:lstStyle/>
              <a:p>
                <a:endParaRPr lang="en-US"/>
              </a:p>
            </p:txBody>
          </p:sp>
          <p:sp>
            <p:nvSpPr>
              <p:cNvPr id="240657" name="Line 12"/>
              <p:cNvSpPr>
                <a:spLocks noChangeShapeType="1"/>
              </p:cNvSpPr>
              <p:nvPr/>
            </p:nvSpPr>
            <p:spPr bwMode="auto">
              <a:xfrm>
                <a:off x="336" y="2860"/>
                <a:ext cx="5184" cy="0"/>
              </a:xfrm>
              <a:prstGeom prst="line">
                <a:avLst/>
              </a:prstGeom>
              <a:noFill/>
              <a:ln w="9525">
                <a:solidFill>
                  <a:schemeClr val="tx1"/>
                </a:solidFill>
                <a:round/>
                <a:headEnd/>
                <a:tailEnd/>
              </a:ln>
            </p:spPr>
            <p:txBody>
              <a:bodyPr/>
              <a:lstStyle/>
              <a:p>
                <a:endParaRPr lang="en-US"/>
              </a:p>
            </p:txBody>
          </p:sp>
          <p:sp>
            <p:nvSpPr>
              <p:cNvPr id="240658" name="Line 13"/>
              <p:cNvSpPr>
                <a:spLocks noChangeShapeType="1"/>
              </p:cNvSpPr>
              <p:nvPr/>
            </p:nvSpPr>
            <p:spPr bwMode="auto">
              <a:xfrm>
                <a:off x="336" y="3105"/>
                <a:ext cx="5184" cy="0"/>
              </a:xfrm>
              <a:prstGeom prst="line">
                <a:avLst/>
              </a:prstGeom>
              <a:noFill/>
              <a:ln w="9525">
                <a:solidFill>
                  <a:schemeClr val="tx1"/>
                </a:solidFill>
                <a:round/>
                <a:headEnd/>
                <a:tailEnd/>
              </a:ln>
            </p:spPr>
            <p:txBody>
              <a:bodyPr/>
              <a:lstStyle/>
              <a:p>
                <a:endParaRPr lang="en-US"/>
              </a:p>
            </p:txBody>
          </p:sp>
          <p:sp>
            <p:nvSpPr>
              <p:cNvPr id="240659" name="Line 14"/>
              <p:cNvSpPr>
                <a:spLocks noChangeShapeType="1"/>
              </p:cNvSpPr>
              <p:nvPr/>
            </p:nvSpPr>
            <p:spPr bwMode="auto">
              <a:xfrm>
                <a:off x="336" y="3350"/>
                <a:ext cx="5184" cy="0"/>
              </a:xfrm>
              <a:prstGeom prst="line">
                <a:avLst/>
              </a:prstGeom>
              <a:noFill/>
              <a:ln w="9525">
                <a:solidFill>
                  <a:schemeClr val="tx1"/>
                </a:solidFill>
                <a:round/>
                <a:headEnd/>
                <a:tailEnd/>
              </a:ln>
            </p:spPr>
            <p:txBody>
              <a:bodyPr/>
              <a:lstStyle/>
              <a:p>
                <a:endParaRPr lang="en-US"/>
              </a:p>
            </p:txBody>
          </p:sp>
          <p:sp>
            <p:nvSpPr>
              <p:cNvPr id="240660" name="Line 15"/>
              <p:cNvSpPr>
                <a:spLocks noChangeShapeType="1"/>
              </p:cNvSpPr>
              <p:nvPr/>
            </p:nvSpPr>
            <p:spPr bwMode="auto">
              <a:xfrm>
                <a:off x="336" y="3595"/>
                <a:ext cx="5184" cy="0"/>
              </a:xfrm>
              <a:prstGeom prst="line">
                <a:avLst/>
              </a:prstGeom>
              <a:noFill/>
              <a:ln w="9525">
                <a:solidFill>
                  <a:schemeClr val="tx1"/>
                </a:solidFill>
                <a:round/>
                <a:headEnd/>
                <a:tailEnd/>
              </a:ln>
            </p:spPr>
            <p:txBody>
              <a:bodyPr/>
              <a:lstStyle/>
              <a:p>
                <a:endParaRPr lang="en-US"/>
              </a:p>
            </p:txBody>
          </p:sp>
          <p:sp>
            <p:nvSpPr>
              <p:cNvPr id="240661" name="Line 16"/>
              <p:cNvSpPr>
                <a:spLocks noChangeShapeType="1"/>
              </p:cNvSpPr>
              <p:nvPr/>
            </p:nvSpPr>
            <p:spPr bwMode="auto">
              <a:xfrm>
                <a:off x="336" y="3840"/>
                <a:ext cx="5184" cy="0"/>
              </a:xfrm>
              <a:prstGeom prst="line">
                <a:avLst/>
              </a:prstGeom>
              <a:noFill/>
              <a:ln w="9525">
                <a:solidFill>
                  <a:schemeClr val="tx1"/>
                </a:solidFill>
                <a:round/>
                <a:headEnd/>
                <a:tailEnd/>
              </a:ln>
            </p:spPr>
            <p:txBody>
              <a:bodyPr/>
              <a:lstStyle/>
              <a:p>
                <a:endParaRPr lang="en-US"/>
              </a:p>
            </p:txBody>
          </p:sp>
        </p:grpSp>
        <p:sp>
          <p:nvSpPr>
            <p:cNvPr id="240649" name="Text Box 17"/>
            <p:cNvSpPr txBox="1">
              <a:spLocks noChangeArrowheads="1"/>
            </p:cNvSpPr>
            <p:nvPr/>
          </p:nvSpPr>
          <p:spPr bwMode="auto">
            <a:xfrm>
              <a:off x="6515100" y="5092700"/>
              <a:ext cx="1981200" cy="396875"/>
            </a:xfrm>
            <a:prstGeom prst="rect">
              <a:avLst/>
            </a:prstGeom>
            <a:noFill/>
            <a:ln w="9525">
              <a:noFill/>
              <a:miter lim="800000"/>
              <a:headEnd/>
              <a:tailEnd/>
            </a:ln>
          </p:spPr>
          <p:txBody>
            <a:bodyPr>
              <a:spAutoFit/>
            </a:bodyPr>
            <a:lstStyle/>
            <a:p>
              <a:pPr algn="ctr">
                <a:spcBef>
                  <a:spcPct val="50000"/>
                </a:spcBef>
              </a:pPr>
              <a:r>
                <a:rPr lang="en-US" sz="2000" b="1" dirty="0">
                  <a:solidFill>
                    <a:srgbClr val="0000FF"/>
                  </a:solidFill>
                  <a:latin typeface="Comic Sans MS" pitchFamily="66" charset="0"/>
                </a:rPr>
                <a:t>Tests</a:t>
              </a:r>
            </a:p>
          </p:txBody>
        </p:sp>
      </p:grpSp>
      <p:grpSp>
        <p:nvGrpSpPr>
          <p:cNvPr id="175113" name="Group 9"/>
          <p:cNvGrpSpPr>
            <a:grpSpLocks/>
          </p:cNvGrpSpPr>
          <p:nvPr/>
        </p:nvGrpSpPr>
        <p:grpSpPr bwMode="auto">
          <a:xfrm>
            <a:off x="7010400" y="4239342"/>
            <a:ext cx="1828800" cy="1828800"/>
            <a:chOff x="3552" y="2544"/>
            <a:chExt cx="1152" cy="1152"/>
          </a:xfrm>
        </p:grpSpPr>
        <p:pic>
          <p:nvPicPr>
            <p:cNvPr id="240646" name="Picture 6" descr="MC900431611[1]"/>
            <p:cNvPicPr>
              <a:picLocks noChangeAspect="1" noChangeArrowheads="1"/>
            </p:cNvPicPr>
            <p:nvPr/>
          </p:nvPicPr>
          <p:blipFill>
            <a:blip r:embed="rId3" cstate="print"/>
            <a:srcRect/>
            <a:stretch>
              <a:fillRect/>
            </a:stretch>
          </p:blipFill>
          <p:spPr bwMode="auto">
            <a:xfrm>
              <a:off x="3552" y="2544"/>
              <a:ext cx="1152" cy="1152"/>
            </a:xfrm>
            <a:prstGeom prst="rect">
              <a:avLst/>
            </a:prstGeom>
            <a:noFill/>
            <a:ln w="9525">
              <a:noFill/>
              <a:miter lim="800000"/>
              <a:headEnd/>
              <a:tailEnd/>
            </a:ln>
          </p:spPr>
        </p:pic>
        <p:sp>
          <p:nvSpPr>
            <p:cNvPr id="175112" name="Rectangle 8"/>
            <p:cNvSpPr>
              <a:spLocks noChangeArrowheads="1"/>
            </p:cNvSpPr>
            <p:nvPr/>
          </p:nvSpPr>
          <p:spPr bwMode="auto">
            <a:xfrm>
              <a:off x="3888" y="2976"/>
              <a:ext cx="508" cy="231"/>
            </a:xfrm>
            <a:prstGeom prst="rect">
              <a:avLst/>
            </a:prstGeom>
            <a:noFill/>
            <a:ln w="9525" algn="ctr">
              <a:noFill/>
              <a:miter lim="800000"/>
              <a:headEnd/>
              <a:tailEnd/>
            </a:ln>
            <a:effectLst/>
          </p:spPr>
          <p:txBody>
            <a:bodyPr wrap="none">
              <a:spAutoFit/>
            </a:bodyPr>
            <a:lstStyle/>
            <a:p>
              <a:pPr eaLnBrk="0" hangingPunct="0">
                <a:defRPr/>
              </a:pPr>
              <a:r>
                <a:rPr lang="en-US" b="1" dirty="0">
                  <a:effectLst>
                    <a:outerShdw blurRad="38100" dist="38100" dir="2700000" algn="tl">
                      <a:srgbClr val="C0C0C0"/>
                    </a:outerShdw>
                  </a:effectLst>
                  <a:latin typeface="Arial" pitchFamily="34" charset="0"/>
                  <a:ea typeface="ＭＳ Ｐゴシック" pitchFamily="34" charset="-128"/>
                  <a:cs typeface="+mn-cs"/>
                </a:rPr>
                <a:t>PASS</a:t>
              </a:r>
            </a:p>
          </p:txBody>
        </p:sp>
      </p:grpSp>
    </p:spTree>
    <p:extLst>
      <p:ext uri="{BB962C8B-B14F-4D97-AF65-F5344CB8AC3E}">
        <p14:creationId xmlns:p14="http://schemas.microsoft.com/office/powerpoint/2010/main" val="78986051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Examples of Acceptance Criteria</a:t>
            </a:r>
            <a:endParaRPr lang="en-US" dirty="0"/>
          </a:p>
        </p:txBody>
      </p:sp>
      <p:sp>
        <p:nvSpPr>
          <p:cNvPr id="5" name="Content Placeholder 4"/>
          <p:cNvSpPr>
            <a:spLocks noGrp="1"/>
          </p:cNvSpPr>
          <p:nvPr>
            <p:ph idx="1"/>
          </p:nvPr>
        </p:nvSpPr>
        <p:spPr/>
        <p:txBody>
          <a:bodyPr>
            <a:normAutofit fontScale="92500" lnSpcReduction="20000"/>
          </a:bodyPr>
          <a:lstStyle/>
          <a:p>
            <a:pPr>
              <a:buFont typeface="Arial" panose="020B0604020202020204" pitchFamily="34" charset="0"/>
              <a:buChar char="•"/>
            </a:pPr>
            <a:r>
              <a:rPr lang="en-US" dirty="0" smtClean="0"/>
              <a:t>User Story: To Ensure that each appointment will be covered, as an appointment maker I can assign service providers to appointments.</a:t>
            </a:r>
          </a:p>
          <a:p>
            <a:pPr>
              <a:buFont typeface="Arial" panose="020B0604020202020204" pitchFamily="34" charset="0"/>
              <a:buChar char="•"/>
            </a:pPr>
            <a:r>
              <a:rPr lang="en-US" b="0" dirty="0" smtClean="0">
                <a:latin typeface="+mj-lt"/>
              </a:rPr>
              <a:t>Acceptance Criteria:</a:t>
            </a:r>
          </a:p>
          <a:p>
            <a:pPr marL="914400" indent="0">
              <a:buFont typeface="Arial" panose="020B0604020202020204" pitchFamily="34" charset="0"/>
              <a:buChar char="•"/>
              <a:tabLst/>
            </a:pPr>
            <a:r>
              <a:rPr lang="en-US" b="0" dirty="0" smtClean="0">
                <a:latin typeface="+mj-lt"/>
              </a:rPr>
              <a:t>In the case when I have selected an unassigned appointment,  </a:t>
            </a:r>
          </a:p>
          <a:p>
            <a:pPr marL="1371600" indent="0">
              <a:buFont typeface="Arial" panose="020B0604020202020204" pitchFamily="34" charset="0"/>
              <a:buChar char="•"/>
              <a:tabLst/>
            </a:pPr>
            <a:r>
              <a:rPr lang="en-US" b="0" dirty="0" smtClean="0">
                <a:latin typeface="+mj-lt"/>
              </a:rPr>
              <a:t>I expect that I can select a service provider to assign to it.  </a:t>
            </a:r>
          </a:p>
          <a:p>
            <a:pPr marL="1371600" indent="0">
              <a:buFont typeface="Arial" panose="020B0604020202020204" pitchFamily="34" charset="0"/>
              <a:buChar char="•"/>
              <a:tabLst/>
            </a:pPr>
            <a:r>
              <a:rPr lang="en-US" b="0" dirty="0" smtClean="0">
                <a:latin typeface="+mj-lt"/>
              </a:rPr>
              <a:t>I expect that the service providers listed are available during the appointment duration.</a:t>
            </a:r>
          </a:p>
          <a:p>
            <a:pPr marL="914400" indent="0">
              <a:buFont typeface="Arial" panose="020B0604020202020204" pitchFamily="34" charset="0"/>
              <a:buChar char="•"/>
              <a:tabLst/>
            </a:pPr>
            <a:r>
              <a:rPr lang="en-US" b="0" dirty="0" smtClean="0">
                <a:latin typeface="+mj-lt"/>
              </a:rPr>
              <a:t>In the case that I have assigned a service provider to the appointment, </a:t>
            </a:r>
          </a:p>
          <a:p>
            <a:pPr marL="1371600" indent="0">
              <a:buFont typeface="Arial" panose="020B0604020202020204" pitchFamily="34" charset="0"/>
              <a:buChar char="•"/>
              <a:tabLst/>
            </a:pPr>
            <a:r>
              <a:rPr lang="en-US" b="0" dirty="0" smtClean="0">
                <a:latin typeface="+mj-lt"/>
              </a:rPr>
              <a:t>I expect that the service provider’s calendar will be updated to reflect the assignment.  </a:t>
            </a:r>
          </a:p>
          <a:p>
            <a:pPr marL="1371600" indent="0">
              <a:buFont typeface="Arial" panose="020B0604020202020204" pitchFamily="34" charset="0"/>
              <a:buChar char="•"/>
              <a:tabLst/>
            </a:pPr>
            <a:r>
              <a:rPr lang="en-US" b="0" dirty="0" smtClean="0">
                <a:latin typeface="+mj-lt"/>
              </a:rPr>
              <a:t>I expect that the service provider will be notified of the assigned appointment.</a:t>
            </a:r>
          </a:p>
        </p:txBody>
      </p:sp>
    </p:spTree>
    <p:extLst>
      <p:ext uri="{BB962C8B-B14F-4D97-AF65-F5344CB8AC3E}">
        <p14:creationId xmlns:p14="http://schemas.microsoft.com/office/powerpoint/2010/main" val="777650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97936" y="2038120"/>
            <a:ext cx="8823232" cy="3738414"/>
          </a:xfrm>
        </p:spPr>
        <p:txBody>
          <a:bodyPr>
            <a:normAutofit/>
          </a:bodyPr>
          <a:lstStyle/>
          <a:p>
            <a:pPr marL="0" indent="0" algn="ctr">
              <a:buNone/>
            </a:pPr>
            <a:r>
              <a:rPr lang="en-US" sz="2400" dirty="0" smtClean="0">
                <a:solidFill>
                  <a:srgbClr val="C00000"/>
                </a:solidFill>
              </a:rPr>
              <a:t>A Working Agreement defines </a:t>
            </a:r>
            <a:r>
              <a:rPr lang="en-US" sz="2400" dirty="0">
                <a:solidFill>
                  <a:srgbClr val="C00000"/>
                </a:solidFill>
              </a:rPr>
              <a:t>the specific </a:t>
            </a:r>
            <a:r>
              <a:rPr lang="en-US" sz="2400" dirty="0" smtClean="0">
                <a:solidFill>
                  <a:srgbClr val="C00000"/>
                </a:solidFill>
              </a:rPr>
              <a:t>rules or </a:t>
            </a:r>
            <a:r>
              <a:rPr lang="en-US" sz="2400" dirty="0">
                <a:solidFill>
                  <a:srgbClr val="C00000"/>
                </a:solidFill>
              </a:rPr>
              <a:t>norms </a:t>
            </a:r>
            <a:r>
              <a:rPr lang="en-US" sz="2400" dirty="0" smtClean="0">
                <a:solidFill>
                  <a:srgbClr val="C00000"/>
                </a:solidFill>
              </a:rPr>
              <a:t/>
            </a:r>
            <a:br>
              <a:rPr lang="en-US" sz="2400" dirty="0" smtClean="0">
                <a:solidFill>
                  <a:srgbClr val="C00000"/>
                </a:solidFill>
              </a:rPr>
            </a:br>
            <a:r>
              <a:rPr lang="en-US" sz="2400" dirty="0" smtClean="0">
                <a:solidFill>
                  <a:srgbClr val="C00000"/>
                </a:solidFill>
              </a:rPr>
              <a:t>that </a:t>
            </a:r>
            <a:r>
              <a:rPr lang="en-US" sz="2400" dirty="0">
                <a:solidFill>
                  <a:srgbClr val="C00000"/>
                </a:solidFill>
              </a:rPr>
              <a:t>the team chooses to adopt </a:t>
            </a:r>
            <a:r>
              <a:rPr lang="en-US" sz="2400" dirty="0" smtClean="0">
                <a:solidFill>
                  <a:srgbClr val="C00000"/>
                </a:solidFill>
              </a:rPr>
              <a:t>to </a:t>
            </a:r>
            <a:r>
              <a:rPr lang="en-US" sz="2400" dirty="0">
                <a:solidFill>
                  <a:srgbClr val="C00000"/>
                </a:solidFill>
              </a:rPr>
              <a:t>assure their </a:t>
            </a:r>
            <a:r>
              <a:rPr lang="en-US" sz="2400" dirty="0" smtClean="0">
                <a:solidFill>
                  <a:srgbClr val="C00000"/>
                </a:solidFill>
              </a:rPr>
              <a:t>effectiveness</a:t>
            </a:r>
            <a:endParaRPr lang="en-US" sz="2400" dirty="0">
              <a:solidFill>
                <a:srgbClr val="C00000"/>
              </a:solidFill>
            </a:endParaRPr>
          </a:p>
          <a:p>
            <a:pPr marL="0" indent="0">
              <a:buNone/>
            </a:pPr>
            <a:endParaRPr lang="en-US" sz="2400" dirty="0" smtClean="0"/>
          </a:p>
          <a:p>
            <a:pPr marL="393700" lvl="2" indent="0">
              <a:buNone/>
            </a:pPr>
            <a:r>
              <a:rPr lang="en-US" sz="2400" dirty="0" smtClean="0"/>
              <a:t>For example:</a:t>
            </a:r>
          </a:p>
          <a:p>
            <a:pPr marL="515938" lvl="2" indent="-120650"/>
            <a:r>
              <a:rPr lang="en-US" sz="2000" dirty="0" smtClean="0"/>
              <a:t>Be present, engaged </a:t>
            </a:r>
          </a:p>
          <a:p>
            <a:pPr marL="515938" lvl="2" indent="-120650"/>
            <a:r>
              <a:rPr lang="en-US" sz="2000" dirty="0" smtClean="0"/>
              <a:t>Participate</a:t>
            </a:r>
          </a:p>
          <a:p>
            <a:pPr marL="515938" lvl="2" indent="-120650"/>
            <a:r>
              <a:rPr lang="en-US" sz="2000" dirty="0" smtClean="0"/>
              <a:t>No multitasking</a:t>
            </a:r>
          </a:p>
          <a:p>
            <a:pPr marL="515938" lvl="2" indent="-120650"/>
            <a:r>
              <a:rPr lang="en-US" sz="2000" b="1" dirty="0" smtClean="0"/>
              <a:t>What else will make this training effective and efficient??</a:t>
            </a:r>
          </a:p>
          <a:p>
            <a:endParaRPr lang="en-US" sz="2400" dirty="0"/>
          </a:p>
        </p:txBody>
      </p:sp>
      <p:sp>
        <p:nvSpPr>
          <p:cNvPr id="4" name="Oval Callout 3"/>
          <p:cNvSpPr/>
          <p:nvPr/>
        </p:nvSpPr>
        <p:spPr>
          <a:xfrm>
            <a:off x="4176215" y="150126"/>
            <a:ext cx="4503761" cy="1542197"/>
          </a:xfrm>
          <a:prstGeom prst="wedgeEllipseCallout">
            <a:avLst>
              <a:gd name="adj1" fmla="val -73354"/>
              <a:gd name="adj2" fmla="val 74889"/>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10000"/>
                  </a:schemeClr>
                </a:solidFill>
              </a:rPr>
              <a:t>What’s Our Working Agreement?</a:t>
            </a:r>
          </a:p>
        </p:txBody>
      </p:sp>
    </p:spTree>
    <p:extLst>
      <p:ext uri="{BB962C8B-B14F-4D97-AF65-F5344CB8AC3E}">
        <p14:creationId xmlns:p14="http://schemas.microsoft.com/office/powerpoint/2010/main" val="3438370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Examples of Acceptance Criteria for Non-Functional Requirements</a:t>
            </a:r>
            <a:endParaRPr lang="en-US" dirty="0"/>
          </a:p>
        </p:txBody>
      </p:sp>
      <p:sp>
        <p:nvSpPr>
          <p:cNvPr id="5" name="Content Placeholder 4"/>
          <p:cNvSpPr>
            <a:spLocks noGrp="1"/>
          </p:cNvSpPr>
          <p:nvPr>
            <p:ph idx="1"/>
          </p:nvPr>
        </p:nvSpPr>
        <p:spPr/>
        <p:txBody>
          <a:bodyPr>
            <a:normAutofit fontScale="85000" lnSpcReduction="20000"/>
          </a:bodyPr>
          <a:lstStyle/>
          <a:p>
            <a:pPr>
              <a:buFont typeface="Arial" panose="020B0604020202020204" pitchFamily="34" charset="0"/>
              <a:buChar char="•"/>
            </a:pPr>
            <a:r>
              <a:rPr lang="en-US" dirty="0" smtClean="0"/>
              <a:t>User Story: To abide by legal requirements, as a new subscriber I have to accept Terms and Conditions.</a:t>
            </a:r>
          </a:p>
          <a:p>
            <a:pPr>
              <a:buFont typeface="Arial" panose="020B0604020202020204" pitchFamily="34" charset="0"/>
              <a:buChar char="•"/>
            </a:pPr>
            <a:r>
              <a:rPr lang="en-US" b="0" dirty="0" smtClean="0">
                <a:latin typeface="+mj-lt"/>
              </a:rPr>
              <a:t>Acceptance Criteria:</a:t>
            </a:r>
          </a:p>
          <a:p>
            <a:pPr marL="914400" indent="0">
              <a:buFont typeface="Arial" panose="020B0604020202020204" pitchFamily="34" charset="0"/>
              <a:buChar char="•"/>
              <a:tabLst/>
            </a:pPr>
            <a:r>
              <a:rPr lang="en-US" b="0" dirty="0" smtClean="0">
                <a:latin typeface="+mj-lt"/>
              </a:rPr>
              <a:t>In the case when I have selected to create  a new profile,  </a:t>
            </a:r>
          </a:p>
          <a:p>
            <a:pPr marL="1371600" indent="0">
              <a:buFont typeface="Arial" panose="020B0604020202020204" pitchFamily="34" charset="0"/>
              <a:buChar char="•"/>
              <a:tabLst/>
            </a:pPr>
            <a:r>
              <a:rPr lang="en-US" b="0" dirty="0" smtClean="0">
                <a:latin typeface="+mj-lt"/>
              </a:rPr>
              <a:t>I expect that I can click “Accept” and  be routed to establish login credentials.  </a:t>
            </a:r>
          </a:p>
          <a:p>
            <a:pPr marL="1371600" indent="0">
              <a:buFont typeface="Arial" panose="020B0604020202020204" pitchFamily="34" charset="0"/>
              <a:buChar char="•"/>
              <a:tabLst/>
            </a:pPr>
            <a:r>
              <a:rPr lang="en-US" b="0" dirty="0" smtClean="0">
                <a:latin typeface="+mj-lt"/>
              </a:rPr>
              <a:t>I expect that if I do not select “Accept "that I will be unable to establish login credentials.</a:t>
            </a:r>
          </a:p>
          <a:p>
            <a:pPr marL="914400" indent="0">
              <a:buFont typeface="Arial" panose="020B0604020202020204" pitchFamily="34" charset="0"/>
              <a:buChar char="•"/>
              <a:tabLst/>
            </a:pPr>
            <a:r>
              <a:rPr lang="en-US" b="0" dirty="0"/>
              <a:t>In the case when I have selected to </a:t>
            </a:r>
            <a:r>
              <a:rPr lang="en-US" b="0" dirty="0" smtClean="0"/>
              <a:t>log into an existing </a:t>
            </a:r>
            <a:r>
              <a:rPr lang="en-US" b="0" dirty="0"/>
              <a:t>profile,  </a:t>
            </a:r>
          </a:p>
          <a:p>
            <a:pPr marL="1371600" indent="0">
              <a:buFont typeface="Arial" panose="020B0604020202020204" pitchFamily="34" charset="0"/>
              <a:buChar char="•"/>
              <a:tabLst/>
            </a:pPr>
            <a:r>
              <a:rPr lang="en-US" b="0" dirty="0" smtClean="0">
                <a:latin typeface="+mj-lt"/>
              </a:rPr>
              <a:t>I expect that I will be routed to the appointments interface without being presented with Terms and Conditions.</a:t>
            </a:r>
          </a:p>
          <a:p>
            <a:pPr marL="1371600" indent="0">
              <a:buFont typeface="Arial" panose="020B0604020202020204" pitchFamily="34" charset="0"/>
              <a:buChar char="•"/>
              <a:tabLst/>
            </a:pPr>
            <a:r>
              <a:rPr lang="en-US" b="0" dirty="0"/>
              <a:t>I expect that I can click “Accept” and  be routed </a:t>
            </a:r>
            <a:r>
              <a:rPr lang="en-US" b="0" dirty="0" smtClean="0"/>
              <a:t>to the appointments interface whenever Terms and Conditions  dated later than those accepted by my profile are available in the system.</a:t>
            </a:r>
            <a:endParaRPr lang="en-US" b="0" dirty="0" smtClean="0">
              <a:latin typeface="+mj-lt"/>
            </a:endParaRPr>
          </a:p>
        </p:txBody>
      </p:sp>
    </p:spTree>
    <p:extLst>
      <p:ext uri="{BB962C8B-B14F-4D97-AF65-F5344CB8AC3E}">
        <p14:creationId xmlns:p14="http://schemas.microsoft.com/office/powerpoint/2010/main" val="33025921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Questions to Ask to ensure the story gets to “Done” </a:t>
            </a:r>
            <a:endParaRPr lang="en-US" dirty="0"/>
          </a:p>
        </p:txBody>
      </p:sp>
      <p:sp>
        <p:nvSpPr>
          <p:cNvPr id="5" name="Content Placeholder 4"/>
          <p:cNvSpPr>
            <a:spLocks noGrp="1"/>
          </p:cNvSpPr>
          <p:nvPr>
            <p:ph idx="1"/>
          </p:nvPr>
        </p:nvSpPr>
        <p:spPr/>
        <p:txBody>
          <a:bodyPr>
            <a:normAutofit lnSpcReduction="10000"/>
          </a:bodyPr>
          <a:lstStyle/>
          <a:p>
            <a:pPr>
              <a:buFont typeface="Arial" panose="020B0604020202020204" pitchFamily="34" charset="0"/>
              <a:buChar char="•"/>
            </a:pPr>
            <a:r>
              <a:rPr lang="en-US" dirty="0"/>
              <a:t>Has the right members of the Value Team authored the Acceptance Criteria on </a:t>
            </a:r>
            <a:r>
              <a:rPr lang="en-US" dirty="0" smtClean="0"/>
              <a:t>those </a:t>
            </a:r>
            <a:r>
              <a:rPr lang="en-US" dirty="0"/>
              <a:t>User Stories representing their “Who?”</a:t>
            </a:r>
          </a:p>
          <a:p>
            <a:pPr>
              <a:buFont typeface="Arial" panose="020B0604020202020204" pitchFamily="34" charset="0"/>
              <a:buChar char="•"/>
            </a:pPr>
            <a:r>
              <a:rPr lang="en-US" dirty="0" smtClean="0"/>
              <a:t>Are Acceptance Testers members of the </a:t>
            </a:r>
            <a:r>
              <a:rPr lang="en-US" dirty="0"/>
              <a:t>Value Team to provide well-written and complete acceptance </a:t>
            </a:r>
            <a:r>
              <a:rPr lang="en-US" dirty="0" smtClean="0"/>
              <a:t>criteria during User Story creation?</a:t>
            </a:r>
            <a:endParaRPr lang="en-US" dirty="0"/>
          </a:p>
          <a:p>
            <a:pPr>
              <a:buFont typeface="Arial" panose="020B0604020202020204" pitchFamily="34" charset="0"/>
              <a:buChar char="•"/>
            </a:pPr>
            <a:r>
              <a:rPr lang="en-US" dirty="0" smtClean="0"/>
              <a:t>What else does the Delivery Team need to know about this story?</a:t>
            </a:r>
          </a:p>
          <a:p>
            <a:pPr>
              <a:buFont typeface="Arial" panose="020B0604020202020204" pitchFamily="34" charset="0"/>
              <a:buChar char="•"/>
            </a:pPr>
            <a:r>
              <a:rPr lang="en-US" dirty="0"/>
              <a:t>What am I assuming about this story will be implemented?</a:t>
            </a:r>
          </a:p>
          <a:p>
            <a:pPr>
              <a:buFont typeface="Arial" panose="020B0604020202020204" pitchFamily="34" charset="0"/>
              <a:buChar char="•"/>
            </a:pPr>
            <a:r>
              <a:rPr lang="en-US" dirty="0"/>
              <a:t>Are there circumstances when this story may behave differently?</a:t>
            </a:r>
          </a:p>
          <a:p>
            <a:pPr>
              <a:buFont typeface="Arial" panose="020B0604020202020204" pitchFamily="34" charset="0"/>
              <a:buChar char="•"/>
            </a:pPr>
            <a:r>
              <a:rPr lang="en-US" dirty="0"/>
              <a:t>What can go wrong during this story</a:t>
            </a:r>
            <a:r>
              <a:rPr lang="en-US" dirty="0" smtClean="0"/>
              <a:t>?</a:t>
            </a:r>
          </a:p>
        </p:txBody>
      </p:sp>
      <p:sp>
        <p:nvSpPr>
          <p:cNvPr id="2" name="TextBox 1"/>
          <p:cNvSpPr txBox="1"/>
          <p:nvPr/>
        </p:nvSpPr>
        <p:spPr>
          <a:xfrm>
            <a:off x="381000" y="914400"/>
            <a:ext cx="5700663" cy="369332"/>
          </a:xfrm>
          <a:prstGeom prst="rect">
            <a:avLst/>
          </a:prstGeom>
          <a:noFill/>
        </p:spPr>
        <p:txBody>
          <a:bodyPr wrap="none" rtlCol="0">
            <a:spAutoFit/>
          </a:bodyPr>
          <a:lstStyle/>
          <a:p>
            <a:r>
              <a:rPr lang="en-US" dirty="0" smtClean="0"/>
              <a:t>Value Team Members write the Acceptance Criteria</a:t>
            </a:r>
            <a:endParaRPr lang="en-US" dirty="0"/>
          </a:p>
        </p:txBody>
      </p:sp>
    </p:spTree>
    <p:extLst>
      <p:ext uri="{BB962C8B-B14F-4D97-AF65-F5344CB8AC3E}">
        <p14:creationId xmlns:p14="http://schemas.microsoft.com/office/powerpoint/2010/main" val="10060093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tx2">
                    <a:lumMod val="10000"/>
                  </a:schemeClr>
                </a:solidFill>
              </a:rPr>
              <a:t>When there are too many stories</a:t>
            </a:r>
            <a:endParaRPr lang="en-US" dirty="0">
              <a:solidFill>
                <a:schemeClr val="tx2">
                  <a:lumMod val="10000"/>
                </a:schemeClr>
              </a:solidFill>
            </a:endParaRPr>
          </a:p>
        </p:txBody>
      </p:sp>
      <p:sp>
        <p:nvSpPr>
          <p:cNvPr id="5" name="Content Placeholder 2"/>
          <p:cNvSpPr txBox="1">
            <a:spLocks/>
          </p:cNvSpPr>
          <p:nvPr/>
        </p:nvSpPr>
        <p:spPr bwMode="auto">
          <a:xfrm>
            <a:off x="767938" y="1802839"/>
            <a:ext cx="7841672" cy="3339177"/>
          </a:xfrm>
          <a:prstGeom prst="rect">
            <a:avLst/>
          </a:prstGeom>
          <a:solidFill>
            <a:schemeClr val="accent1">
              <a:lumMod val="20000"/>
              <a:lumOff val="80000"/>
            </a:schemeClr>
          </a:solidFill>
          <a:ln w="9525">
            <a:noFill/>
            <a:miter lim="800000"/>
            <a:headEnd/>
            <a:tailEnd/>
          </a:ln>
        </p:spPr>
        <p:txBody>
          <a:bodyPr vert="horz" wrap="square" lIns="0" tIns="0" rIns="0" bIns="0" numCol="1" anchor="t" anchorCtr="0" compatLnSpc="1">
            <a:prstTxWarp prst="textNoShape">
              <a:avLst/>
            </a:prstTxWarp>
          </a:bodyPr>
          <a:lstStyle/>
          <a:p>
            <a:pPr marL="287338" marR="0" lvl="0" indent="-233363" defTabSz="914400" rtl="0" eaLnBrk="1" fontAlgn="base" latinLnBrk="0" hangingPunct="1">
              <a:lnSpc>
                <a:spcPct val="100000"/>
              </a:lnSpc>
              <a:spcBef>
                <a:spcPct val="0"/>
              </a:spcBef>
              <a:spcAft>
                <a:spcPts val="400"/>
              </a:spcAft>
              <a:buClrTx/>
              <a:buSzTx/>
              <a:buFont typeface="Arial" charset="0"/>
              <a:buNone/>
              <a:tabLst/>
              <a:defRPr/>
            </a:pPr>
            <a:r>
              <a:rPr kumimoji="0" lang="en-US" sz="2800" b="1"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Story</a:t>
            </a:r>
            <a:r>
              <a:rPr kumimoji="0" lang="en-US" sz="2800" b="1" i="1" u="none" strike="noStrike" kern="1200" cap="none" spc="0" normalizeH="0" noProof="0" dirty="0" smtClean="0">
                <a:ln>
                  <a:noFill/>
                </a:ln>
                <a:solidFill>
                  <a:schemeClr val="tx1"/>
                </a:solidFill>
                <a:effectLst/>
                <a:uLnTx/>
                <a:uFillTx/>
                <a:latin typeface="Arial" pitchFamily="34" charset="0"/>
                <a:ea typeface="+mn-ea"/>
                <a:cs typeface="Arial" pitchFamily="34" charset="0"/>
              </a:rPr>
              <a:t> Prioritization</a:t>
            </a:r>
            <a:endParaRPr kumimoji="0" lang="en-US" sz="2800" b="1"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287338" marR="0" lvl="0" indent="-233363" algn="l" defTabSz="914400" rtl="0" eaLnBrk="1" fontAlgn="base" latinLnBrk="0" hangingPunct="1">
              <a:lnSpc>
                <a:spcPct val="100000"/>
              </a:lnSpc>
              <a:spcBef>
                <a:spcPct val="0"/>
              </a:spcBef>
              <a:spcAft>
                <a:spcPts val="400"/>
              </a:spcAft>
              <a:buClrTx/>
              <a:buSzTx/>
              <a:buFont typeface="Arial" charset="0"/>
              <a:buNone/>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When there are too many stories for an iteration…</a:t>
            </a:r>
          </a:p>
          <a:p>
            <a:pPr marL="339725" marR="0" lvl="0" indent="-233363" algn="l" defTabSz="914400" rtl="0" eaLnBrk="1" fontAlgn="base" latinLnBrk="0" hangingPunct="1">
              <a:lnSpc>
                <a:spcPct val="100000"/>
              </a:lnSpc>
              <a:spcBef>
                <a:spcPct val="0"/>
              </a:spcBef>
              <a:spcAft>
                <a:spcPts val="40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Sunny day scenarios / alternate paths / error handling</a:t>
            </a:r>
          </a:p>
          <a:p>
            <a:pPr marL="339725" marR="0" lvl="0" indent="-233363" algn="l" defTabSz="914400" rtl="0" eaLnBrk="1" fontAlgn="base" latinLnBrk="0" hangingPunct="1">
              <a:lnSpc>
                <a:spcPct val="100000"/>
              </a:lnSpc>
              <a:spcBef>
                <a:spcPct val="0"/>
              </a:spcBef>
              <a:spcAft>
                <a:spcPts val="40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What stories are mandatory? (Without them, the value flow is broken?)</a:t>
            </a:r>
          </a:p>
          <a:p>
            <a:pPr marL="339725" marR="0" lvl="0" indent="-233363" algn="l" defTabSz="914400" rtl="0" eaLnBrk="1" fontAlgn="base" latinLnBrk="0" hangingPunct="1">
              <a:lnSpc>
                <a:spcPct val="100000"/>
              </a:lnSpc>
              <a:spcBef>
                <a:spcPct val="0"/>
              </a:spcBef>
              <a:spcAft>
                <a:spcPts val="40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What stories are most valuable?</a:t>
            </a:r>
          </a:p>
          <a:p>
            <a:pPr marL="339725" marR="0" lvl="0" indent="-233363" algn="l" defTabSz="914400" rtl="0" eaLnBrk="1" fontAlgn="base" latinLnBrk="0" hangingPunct="1">
              <a:lnSpc>
                <a:spcPct val="100000"/>
              </a:lnSpc>
              <a:spcBef>
                <a:spcPct val="0"/>
              </a:spcBef>
              <a:spcAft>
                <a:spcPts val="40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What stories are used most often?</a:t>
            </a:r>
            <a:endPar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1301075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tx2">
                    <a:lumMod val="10000"/>
                  </a:schemeClr>
                </a:solidFill>
              </a:rPr>
              <a:t>When the stories are too large</a:t>
            </a:r>
            <a:endParaRPr lang="en-US" dirty="0">
              <a:solidFill>
                <a:schemeClr val="tx2">
                  <a:lumMod val="10000"/>
                </a:schemeClr>
              </a:solidFill>
            </a:endParaRPr>
          </a:p>
        </p:txBody>
      </p:sp>
      <p:sp>
        <p:nvSpPr>
          <p:cNvPr id="4" name="Content Placeholder 2"/>
          <p:cNvSpPr txBox="1">
            <a:spLocks/>
          </p:cNvSpPr>
          <p:nvPr/>
        </p:nvSpPr>
        <p:spPr bwMode="auto">
          <a:xfrm>
            <a:off x="566063" y="1661732"/>
            <a:ext cx="8126681" cy="3943421"/>
          </a:xfrm>
          <a:prstGeom prst="rect">
            <a:avLst/>
          </a:prstGeom>
          <a:solidFill>
            <a:schemeClr val="accent6">
              <a:lumMod val="20000"/>
              <a:lumOff val="80000"/>
            </a:schemeClr>
          </a:solidFill>
          <a:ln w="9525">
            <a:noFill/>
            <a:miter lim="800000"/>
            <a:headEnd/>
            <a:tailEnd/>
          </a:ln>
        </p:spPr>
        <p:txBody>
          <a:bodyPr vert="horz" wrap="square" lIns="0" tIns="0" rIns="0" bIns="0" numCol="1" anchor="t" anchorCtr="0" compatLnSpc="1">
            <a:prstTxWarp prst="textNoShape">
              <a:avLst/>
            </a:prstTxWarp>
          </a:bodyPr>
          <a:lstStyle>
            <a:lvl1pPr marL="233363" indent="-233363" algn="l" rtl="0" eaLnBrk="1" fontAlgn="base" hangingPunct="1">
              <a:spcBef>
                <a:spcPct val="0"/>
              </a:spcBef>
              <a:spcAft>
                <a:spcPts val="400"/>
              </a:spcAft>
              <a:buFont typeface="Arial" charset="0"/>
              <a:buChar char="•"/>
              <a:defRPr lang="en-US" sz="2000" b="0" kern="1200" baseline="0" dirty="0" smtClean="0">
                <a:solidFill>
                  <a:srgbClr val="4C4C4C"/>
                </a:solidFill>
                <a:latin typeface="Arial" pitchFamily="34" charset="0"/>
                <a:ea typeface="+mn-ea"/>
                <a:cs typeface="Arial" pitchFamily="34" charset="0"/>
              </a:defRPr>
            </a:lvl1pPr>
            <a:lvl2pPr marL="457200" indent="-223838" algn="l" rtl="0" eaLnBrk="1" fontAlgn="base" hangingPunct="1">
              <a:spcBef>
                <a:spcPct val="0"/>
              </a:spcBef>
              <a:spcAft>
                <a:spcPts val="600"/>
              </a:spcAft>
              <a:buFont typeface="Arial" charset="0"/>
              <a:buChar char="–"/>
              <a:defRPr lang="en-US" kern="1200" dirty="0" smtClean="0">
                <a:solidFill>
                  <a:srgbClr val="4C4C4C"/>
                </a:solidFill>
                <a:latin typeface="Arial" pitchFamily="34" charset="0"/>
                <a:ea typeface="+mn-ea"/>
                <a:cs typeface="Arial" pitchFamily="34" charset="0"/>
              </a:defRPr>
            </a:lvl2pPr>
            <a:lvl3pPr marL="627063" indent="-169863" algn="l" rtl="0" eaLnBrk="1" fontAlgn="base" hangingPunct="1">
              <a:spcBef>
                <a:spcPct val="0"/>
              </a:spcBef>
              <a:spcAft>
                <a:spcPts val="400"/>
              </a:spcAft>
              <a:buFont typeface="Arial" charset="0"/>
              <a:buChar char="•"/>
              <a:defRPr lang="en-US" sz="1600" kern="1200" dirty="0" smtClean="0">
                <a:solidFill>
                  <a:srgbClr val="4C4C4C"/>
                </a:solidFill>
                <a:latin typeface="Arial" pitchFamily="34" charset="0"/>
                <a:ea typeface="+mn-ea"/>
                <a:cs typeface="Arial" pitchFamily="34" charset="0"/>
              </a:defRPr>
            </a:lvl3pPr>
            <a:lvl4pPr marL="796925" indent="-169863" algn="l" rtl="0" eaLnBrk="1" fontAlgn="base" hangingPunct="1">
              <a:spcBef>
                <a:spcPct val="0"/>
              </a:spcBef>
              <a:spcAft>
                <a:spcPts val="400"/>
              </a:spcAft>
              <a:buFont typeface="Arial" charset="0"/>
              <a:buChar char="–"/>
              <a:defRPr lang="en-US" sz="1400" kern="1200" dirty="0" smtClean="0">
                <a:solidFill>
                  <a:srgbClr val="4C4C4C"/>
                </a:solidFill>
                <a:latin typeface="Arial" pitchFamily="34" charset="0"/>
                <a:ea typeface="+mn-ea"/>
                <a:cs typeface="Arial" pitchFamily="34" charset="0"/>
              </a:defRPr>
            </a:lvl4pPr>
            <a:lvl5pPr marL="966788" indent="-169863" algn="l" rtl="0" eaLnBrk="1" fontAlgn="base" hangingPunct="1">
              <a:spcBef>
                <a:spcPct val="0"/>
              </a:spcBef>
              <a:spcAft>
                <a:spcPts val="400"/>
              </a:spcAft>
              <a:buFont typeface="Arial" charset="0"/>
              <a:buChar char="»"/>
              <a:defRPr lang="en-US" sz="1200" kern="1200" dirty="0">
                <a:solidFill>
                  <a:srgbClr val="4C4C4C"/>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7338">
              <a:buFont typeface="Arial" charset="0"/>
              <a:buNone/>
            </a:pPr>
            <a:r>
              <a:rPr lang="en-US" sz="2800" b="1" i="1" dirty="0" smtClean="0"/>
              <a:t>Story Slicing</a:t>
            </a:r>
          </a:p>
          <a:p>
            <a:pPr marL="287338">
              <a:buFont typeface="Arial" charset="0"/>
              <a:buNone/>
            </a:pPr>
            <a:endParaRPr lang="en-US" sz="2400" dirty="0" smtClean="0"/>
          </a:p>
          <a:p>
            <a:pPr marL="287338">
              <a:buFont typeface="Arial" charset="0"/>
              <a:buNone/>
            </a:pPr>
            <a:r>
              <a:rPr lang="en-US" sz="2400" dirty="0" smtClean="0"/>
              <a:t>When stories are too big for an iteration…</a:t>
            </a:r>
          </a:p>
          <a:p>
            <a:pPr marL="339725"/>
            <a:r>
              <a:rPr lang="en-US" sz="2400" dirty="0" smtClean="0"/>
              <a:t>A story can be an input screen or part of one – use a subset of data</a:t>
            </a:r>
          </a:p>
          <a:p>
            <a:pPr marL="339725"/>
            <a:r>
              <a:rPr lang="en-US" sz="2400" dirty="0" smtClean="0"/>
              <a:t>Defer performance optimization – focus on functionality</a:t>
            </a:r>
          </a:p>
          <a:p>
            <a:pPr marL="339725"/>
            <a:r>
              <a:rPr lang="en-US" sz="2400" dirty="0" smtClean="0"/>
              <a:t>Break up workflow steps</a:t>
            </a:r>
          </a:p>
          <a:p>
            <a:pPr marL="339725"/>
            <a:r>
              <a:rPr lang="en-US" sz="2400" dirty="0" smtClean="0"/>
              <a:t>With or without data validation</a:t>
            </a:r>
            <a:endParaRPr lang="en-US" sz="2400" dirty="0"/>
          </a:p>
        </p:txBody>
      </p:sp>
    </p:spTree>
    <p:extLst>
      <p:ext uri="{BB962C8B-B14F-4D97-AF65-F5344CB8AC3E}">
        <p14:creationId xmlns:p14="http://schemas.microsoft.com/office/powerpoint/2010/main" val="8213592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smtClean="0">
                <a:solidFill>
                  <a:schemeClr val="tx1"/>
                </a:solidFill>
              </a:rPr>
              <a:t>Activity:</a:t>
            </a:r>
          </a:p>
          <a:p>
            <a:r>
              <a:rPr lang="en-US" dirty="0" smtClean="0"/>
              <a:t>Acceptance Criteria</a:t>
            </a:r>
          </a:p>
          <a:p>
            <a:r>
              <a:rPr lang="en-US" dirty="0" smtClean="0"/>
              <a:t>&amp;</a:t>
            </a:r>
          </a:p>
          <a:p>
            <a:r>
              <a:rPr lang="en-US" dirty="0" smtClean="0"/>
              <a:t>Grooming the Backlog</a:t>
            </a:r>
            <a:endParaRPr lang="en-US" dirty="0"/>
          </a:p>
        </p:txBody>
      </p:sp>
      <p:sp>
        <p:nvSpPr>
          <p:cNvPr id="7" name="TextBox 6"/>
          <p:cNvSpPr txBox="1"/>
          <p:nvPr/>
        </p:nvSpPr>
        <p:spPr>
          <a:xfrm>
            <a:off x="3375212" y="1048871"/>
            <a:ext cx="4827494" cy="4770537"/>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2400" dirty="0" smtClean="0"/>
              <a:t>Complete Acceptance Criteria for your User Stories</a:t>
            </a:r>
          </a:p>
          <a:p>
            <a:pPr marL="285750" indent="-285750">
              <a:spcBef>
                <a:spcPts val="600"/>
              </a:spcBef>
              <a:spcAft>
                <a:spcPts val="600"/>
              </a:spcAft>
              <a:buFont typeface="Arial" panose="020B0604020202020204" pitchFamily="34" charset="0"/>
              <a:buChar char="•"/>
            </a:pPr>
            <a:r>
              <a:rPr lang="en-US" sz="2400" dirty="0" smtClean="0"/>
              <a:t>VTF </a:t>
            </a:r>
            <a:r>
              <a:rPr lang="en-US" sz="2400" dirty="0"/>
              <a:t>collaborates to establish priorities of the stories in the MVP</a:t>
            </a:r>
          </a:p>
          <a:p>
            <a:pPr marL="742950" lvl="1" indent="-285750">
              <a:spcBef>
                <a:spcPts val="600"/>
              </a:spcBef>
              <a:spcAft>
                <a:spcPts val="600"/>
              </a:spcAft>
              <a:buFont typeface="Arial" panose="020B0604020202020204" pitchFamily="34" charset="0"/>
              <a:buChar char="•"/>
            </a:pPr>
            <a:r>
              <a:rPr lang="en-US" sz="2400" dirty="0" smtClean="0"/>
              <a:t>Delivery Team members help identify dependencies and negotiate changes to priorities. </a:t>
            </a:r>
          </a:p>
          <a:p>
            <a:pPr marL="742950" lvl="1" indent="-285750">
              <a:spcBef>
                <a:spcPts val="600"/>
              </a:spcBef>
              <a:spcAft>
                <a:spcPts val="600"/>
              </a:spcAft>
              <a:buFont typeface="Arial" panose="020B0604020202020204" pitchFamily="34" charset="0"/>
              <a:buChar char="•"/>
            </a:pPr>
            <a:r>
              <a:rPr lang="en-US" sz="2400" dirty="0" smtClean="0"/>
              <a:t>Slice </a:t>
            </a:r>
            <a:r>
              <a:rPr lang="en-US" sz="2400" dirty="0"/>
              <a:t>big stories</a:t>
            </a:r>
          </a:p>
          <a:p>
            <a:pPr marL="742950" lvl="1" indent="-285750">
              <a:spcBef>
                <a:spcPts val="600"/>
              </a:spcBef>
              <a:spcAft>
                <a:spcPts val="600"/>
              </a:spcAft>
              <a:buFont typeface="Arial" panose="020B0604020202020204" pitchFamily="34" charset="0"/>
              <a:buChar char="•"/>
            </a:pPr>
            <a:endParaRPr lang="en-US" sz="2400" dirty="0" smtClean="0"/>
          </a:p>
        </p:txBody>
      </p:sp>
    </p:spTree>
    <p:extLst>
      <p:ext uri="{BB962C8B-B14F-4D97-AF65-F5344CB8AC3E}">
        <p14:creationId xmlns:p14="http://schemas.microsoft.com/office/powerpoint/2010/main" val="22944106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962568" y="4395731"/>
            <a:ext cx="6947543" cy="803590"/>
          </a:xfrm>
          <a:prstGeom prst="roundRect">
            <a:avLst/>
          </a:prstGeom>
          <a:solidFill>
            <a:schemeClr val="accent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Estimate enough of the product backlog to fill the first iteration in order to start the first iteration as soon as possible</a:t>
            </a:r>
          </a:p>
        </p:txBody>
      </p:sp>
      <p:sp>
        <p:nvSpPr>
          <p:cNvPr id="2" name="Title 1"/>
          <p:cNvSpPr>
            <a:spLocks noGrp="1"/>
          </p:cNvSpPr>
          <p:nvPr>
            <p:ph type="title"/>
          </p:nvPr>
        </p:nvSpPr>
        <p:spPr/>
        <p:txBody>
          <a:bodyPr/>
          <a:lstStyle/>
          <a:p>
            <a:r>
              <a:rPr lang="en-US" dirty="0" smtClean="0">
                <a:solidFill>
                  <a:schemeClr val="tx2">
                    <a:lumMod val="10000"/>
                  </a:schemeClr>
                </a:solidFill>
              </a:rPr>
              <a:t>Agile Estimating – Why?</a:t>
            </a:r>
            <a:endParaRPr lang="en-US" dirty="0">
              <a:solidFill>
                <a:schemeClr val="tx2">
                  <a:lumMod val="10000"/>
                </a:schemeClr>
              </a:solidFill>
            </a:endParaRPr>
          </a:p>
        </p:txBody>
      </p:sp>
      <p:sp>
        <p:nvSpPr>
          <p:cNvPr id="3" name="Content Placeholder 2"/>
          <p:cNvSpPr>
            <a:spLocks noGrp="1"/>
          </p:cNvSpPr>
          <p:nvPr>
            <p:ph sz="half" idx="1"/>
          </p:nvPr>
        </p:nvSpPr>
        <p:spPr>
          <a:xfrm>
            <a:off x="581890" y="1709868"/>
            <a:ext cx="7998583" cy="1838844"/>
          </a:xfrm>
        </p:spPr>
        <p:txBody>
          <a:bodyPr>
            <a:noAutofit/>
          </a:bodyPr>
          <a:lstStyle/>
          <a:p>
            <a:pPr marL="0" indent="0" algn="ctr">
              <a:buNone/>
            </a:pPr>
            <a:r>
              <a:rPr lang="en-US" dirty="0" smtClean="0">
                <a:solidFill>
                  <a:schemeClr val="tx2">
                    <a:lumMod val="10000"/>
                  </a:schemeClr>
                </a:solidFill>
              </a:rPr>
              <a:t>Desired Outcomes</a:t>
            </a:r>
          </a:p>
          <a:p>
            <a:pPr>
              <a:spcBef>
                <a:spcPts val="1200"/>
              </a:spcBef>
              <a:spcAft>
                <a:spcPts val="600"/>
              </a:spcAft>
            </a:pPr>
            <a:r>
              <a:rPr lang="en-US" dirty="0" smtClean="0">
                <a:solidFill>
                  <a:schemeClr val="tx2">
                    <a:lumMod val="10000"/>
                  </a:schemeClr>
                </a:solidFill>
              </a:rPr>
              <a:t>So that…</a:t>
            </a:r>
          </a:p>
          <a:p>
            <a:pPr marL="285750" indent="-285750">
              <a:spcBef>
                <a:spcPts val="1200"/>
              </a:spcBef>
              <a:spcAft>
                <a:spcPts val="600"/>
              </a:spcAft>
              <a:buFont typeface="Arial" panose="020B0604020202020204" pitchFamily="34" charset="0"/>
              <a:buChar char="•"/>
            </a:pPr>
            <a:r>
              <a:rPr lang="en-US" dirty="0" smtClean="0">
                <a:solidFill>
                  <a:schemeClr val="tx2">
                    <a:lumMod val="10000"/>
                  </a:schemeClr>
                </a:solidFill>
              </a:rPr>
              <a:t>The team is aligned on what each user story means and our approach to implementing it</a:t>
            </a:r>
          </a:p>
          <a:p>
            <a:pPr marL="285750" indent="-285750">
              <a:buFont typeface="Arial" panose="020B0604020202020204" pitchFamily="34" charset="0"/>
              <a:buChar char="•"/>
            </a:pPr>
            <a:r>
              <a:rPr lang="en-US" dirty="0" smtClean="0">
                <a:solidFill>
                  <a:schemeClr val="tx2">
                    <a:lumMod val="10000"/>
                  </a:schemeClr>
                </a:solidFill>
              </a:rPr>
              <a:t>The team is aligned on the relative effort to implement each</a:t>
            </a:r>
          </a:p>
          <a:p>
            <a:pPr marL="285750" indent="-285750">
              <a:buFont typeface="Arial" panose="020B0604020202020204" pitchFamily="34" charset="0"/>
              <a:buChar char="•"/>
            </a:pPr>
            <a:r>
              <a:rPr lang="en-US" dirty="0" smtClean="0">
                <a:solidFill>
                  <a:schemeClr val="tx2">
                    <a:lumMod val="10000"/>
                  </a:schemeClr>
                </a:solidFill>
              </a:rPr>
              <a:t>To be ready for iteration planning</a:t>
            </a:r>
          </a:p>
        </p:txBody>
      </p:sp>
    </p:spTree>
    <p:extLst>
      <p:ext uri="{BB962C8B-B14F-4D97-AF65-F5344CB8AC3E}">
        <p14:creationId xmlns:p14="http://schemas.microsoft.com/office/powerpoint/2010/main" val="36545383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841307" y="1182058"/>
            <a:ext cx="4020061" cy="5103628"/>
          </a:xfrm>
          <a:prstGeom prst="rect">
            <a:avLst/>
          </a:prstGeom>
          <a:solidFill>
            <a:srgbClr val="92D05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2417" y="1162858"/>
            <a:ext cx="4117561" cy="5103628"/>
          </a:xfrm>
          <a:prstGeom prst="rect">
            <a:avLst/>
          </a:prstGeom>
          <a:solidFill>
            <a:schemeClr val="accent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smtClean="0">
                <a:solidFill>
                  <a:schemeClr val="tx2">
                    <a:lumMod val="10000"/>
                  </a:schemeClr>
                </a:solidFill>
              </a:rPr>
              <a:t>Fundamentals for Estimating User Stories</a:t>
            </a:r>
            <a:endParaRPr lang="en-US" dirty="0">
              <a:solidFill>
                <a:schemeClr val="tx2">
                  <a:lumMod val="10000"/>
                </a:schemeClr>
              </a:solidFill>
            </a:endParaRPr>
          </a:p>
        </p:txBody>
      </p:sp>
      <p:sp>
        <p:nvSpPr>
          <p:cNvPr id="4" name="Content Placeholder 3"/>
          <p:cNvSpPr>
            <a:spLocks noGrp="1"/>
          </p:cNvSpPr>
          <p:nvPr>
            <p:ph sz="half" idx="1"/>
          </p:nvPr>
        </p:nvSpPr>
        <p:spPr>
          <a:xfrm>
            <a:off x="326848" y="1237873"/>
            <a:ext cx="4016551" cy="1573031"/>
          </a:xfrm>
        </p:spPr>
        <p:txBody>
          <a:bodyPr/>
          <a:lstStyle/>
          <a:p>
            <a:pPr marL="0" indent="0" algn="ctr">
              <a:buNone/>
            </a:pPr>
            <a:r>
              <a:rPr lang="en-US" dirty="0" smtClean="0">
                <a:solidFill>
                  <a:schemeClr val="tx2">
                    <a:lumMod val="10000"/>
                  </a:schemeClr>
                </a:solidFill>
              </a:rPr>
              <a:t>Estimate Effort </a:t>
            </a:r>
            <a:r>
              <a:rPr lang="en-US" u="sng" dirty="0" smtClean="0">
                <a:solidFill>
                  <a:schemeClr val="tx2">
                    <a:lumMod val="10000"/>
                  </a:schemeClr>
                </a:solidFill>
              </a:rPr>
              <a:t/>
            </a:r>
            <a:br>
              <a:rPr lang="en-US" u="sng" dirty="0" smtClean="0">
                <a:solidFill>
                  <a:schemeClr val="tx2">
                    <a:lumMod val="10000"/>
                  </a:schemeClr>
                </a:solidFill>
              </a:rPr>
            </a:br>
            <a:r>
              <a:rPr lang="en-US" sz="1600" dirty="0" smtClean="0">
                <a:solidFill>
                  <a:schemeClr val="tx2">
                    <a:lumMod val="10000"/>
                  </a:schemeClr>
                </a:solidFill>
              </a:rPr>
              <a:t>(</a:t>
            </a:r>
            <a:r>
              <a:rPr lang="en-US" sz="1600" dirty="0">
                <a:solidFill>
                  <a:schemeClr val="tx2">
                    <a:lumMod val="10000"/>
                  </a:schemeClr>
                </a:solidFill>
              </a:rPr>
              <a:t>N</a:t>
            </a:r>
            <a:r>
              <a:rPr lang="en-US" sz="1600" dirty="0" smtClean="0">
                <a:solidFill>
                  <a:schemeClr val="tx2">
                    <a:lumMod val="10000"/>
                  </a:schemeClr>
                </a:solidFill>
              </a:rPr>
              <a:t>ot Time)</a:t>
            </a:r>
          </a:p>
          <a:p>
            <a:r>
              <a:rPr lang="en-US" sz="1800" dirty="0" smtClean="0">
                <a:solidFill>
                  <a:schemeClr val="tx2">
                    <a:lumMod val="10000"/>
                  </a:schemeClr>
                </a:solidFill>
              </a:rPr>
              <a:t>How far is it from your home to the nearest airport?</a:t>
            </a:r>
          </a:p>
          <a:p>
            <a:r>
              <a:rPr lang="en-US" sz="1800" dirty="0" smtClean="0">
                <a:solidFill>
                  <a:schemeClr val="tx2">
                    <a:lumMod val="10000"/>
                  </a:schemeClr>
                </a:solidFill>
              </a:rPr>
              <a:t>How long does it take to get there?</a:t>
            </a:r>
            <a:endParaRPr lang="en-US" sz="1800" dirty="0">
              <a:solidFill>
                <a:schemeClr val="tx2">
                  <a:lumMod val="10000"/>
                </a:schemeClr>
              </a:solidFill>
            </a:endParaRPr>
          </a:p>
        </p:txBody>
      </p:sp>
      <p:sp>
        <p:nvSpPr>
          <p:cNvPr id="5" name="Content Placeholder 4"/>
          <p:cNvSpPr>
            <a:spLocks noGrp="1"/>
          </p:cNvSpPr>
          <p:nvPr>
            <p:ph sz="half" idx="2"/>
          </p:nvPr>
        </p:nvSpPr>
        <p:spPr>
          <a:xfrm>
            <a:off x="4862120" y="1237873"/>
            <a:ext cx="3891516" cy="1445440"/>
          </a:xfrm>
        </p:spPr>
        <p:txBody>
          <a:bodyPr>
            <a:normAutofit lnSpcReduction="10000"/>
          </a:bodyPr>
          <a:lstStyle/>
          <a:p>
            <a:pPr marL="0" indent="0" algn="ctr">
              <a:buNone/>
            </a:pPr>
            <a:r>
              <a:rPr lang="en-US" dirty="0" smtClean="0">
                <a:solidFill>
                  <a:schemeClr val="tx2">
                    <a:lumMod val="10000"/>
                  </a:schemeClr>
                </a:solidFill>
              </a:rPr>
              <a:t>Use Relative Estimating </a:t>
            </a:r>
            <a:r>
              <a:rPr lang="en-US" u="sng" dirty="0" smtClean="0">
                <a:solidFill>
                  <a:schemeClr val="tx2">
                    <a:lumMod val="10000"/>
                  </a:schemeClr>
                </a:solidFill>
              </a:rPr>
              <a:t/>
            </a:r>
            <a:br>
              <a:rPr lang="en-US" u="sng" dirty="0" smtClean="0">
                <a:solidFill>
                  <a:schemeClr val="tx2">
                    <a:lumMod val="10000"/>
                  </a:schemeClr>
                </a:solidFill>
              </a:rPr>
            </a:br>
            <a:r>
              <a:rPr lang="en-US" sz="1600" dirty="0" smtClean="0">
                <a:solidFill>
                  <a:schemeClr val="tx2">
                    <a:lumMod val="10000"/>
                  </a:schemeClr>
                </a:solidFill>
              </a:rPr>
              <a:t>(Not Absolute)</a:t>
            </a:r>
          </a:p>
          <a:p>
            <a:r>
              <a:rPr lang="en-US" sz="1800" dirty="0" smtClean="0">
                <a:solidFill>
                  <a:schemeClr val="tx2">
                    <a:lumMod val="10000"/>
                  </a:schemeClr>
                </a:solidFill>
              </a:rPr>
              <a:t>Make A:B comparisons and </a:t>
            </a:r>
            <a:br>
              <a:rPr lang="en-US" sz="1800" dirty="0" smtClean="0">
                <a:solidFill>
                  <a:schemeClr val="tx2">
                    <a:lumMod val="10000"/>
                  </a:schemeClr>
                </a:solidFill>
              </a:rPr>
            </a:br>
            <a:r>
              <a:rPr lang="en-US" sz="1800" dirty="0" smtClean="0">
                <a:solidFill>
                  <a:schemeClr val="tx2">
                    <a:lumMod val="10000"/>
                  </a:schemeClr>
                </a:solidFill>
              </a:rPr>
              <a:t>ask: “Which is larger?”</a:t>
            </a:r>
          </a:p>
          <a:p>
            <a:r>
              <a:rPr lang="en-US" sz="1800" dirty="0" smtClean="0">
                <a:solidFill>
                  <a:schemeClr val="tx2">
                    <a:lumMod val="10000"/>
                  </a:schemeClr>
                </a:solidFill>
              </a:rPr>
              <a:t>Don’t ask “How big is this?”</a:t>
            </a:r>
            <a:endParaRPr lang="en-US" sz="1800" dirty="0">
              <a:solidFill>
                <a:schemeClr val="tx2">
                  <a:lumMod val="10000"/>
                </a:schemeClr>
              </a:solidFill>
            </a:endParaRPr>
          </a:p>
        </p:txBody>
      </p:sp>
      <p:sp>
        <p:nvSpPr>
          <p:cNvPr id="6" name="TextBox 5"/>
          <p:cNvSpPr txBox="1"/>
          <p:nvPr/>
        </p:nvSpPr>
        <p:spPr>
          <a:xfrm>
            <a:off x="679189" y="5217399"/>
            <a:ext cx="3380797" cy="738664"/>
          </a:xfrm>
          <a:prstGeom prst="rect">
            <a:avLst/>
          </a:prstGeom>
          <a:noFill/>
        </p:spPr>
        <p:txBody>
          <a:bodyPr wrap="none" rtlCol="0">
            <a:spAutoFit/>
          </a:bodyPr>
          <a:lstStyle/>
          <a:p>
            <a:r>
              <a:rPr lang="en-US" sz="1400" dirty="0" smtClean="0">
                <a:solidFill>
                  <a:schemeClr val="tx2">
                    <a:lumMod val="10000"/>
                  </a:schemeClr>
                </a:solidFill>
              </a:rPr>
              <a:t>From Verizon in Basking Ridge to EWR</a:t>
            </a:r>
          </a:p>
          <a:p>
            <a:r>
              <a:rPr lang="en-US" sz="1400" dirty="0" smtClean="0">
                <a:solidFill>
                  <a:schemeClr val="tx2">
                    <a:lumMod val="10000"/>
                  </a:schemeClr>
                </a:solidFill>
              </a:rPr>
              <a:t>Distance: 31 miles +/- 1 mi</a:t>
            </a:r>
          </a:p>
          <a:p>
            <a:r>
              <a:rPr lang="en-US" sz="1400" dirty="0" smtClean="0">
                <a:solidFill>
                  <a:schemeClr val="tx2">
                    <a:lumMod val="10000"/>
                  </a:schemeClr>
                </a:solidFill>
              </a:rPr>
              <a:t>Travel time: Between 30 and 90 minutes</a:t>
            </a:r>
            <a:endParaRPr lang="en-US" sz="1400" dirty="0">
              <a:solidFill>
                <a:schemeClr val="tx2">
                  <a:lumMod val="10000"/>
                </a:schemeClr>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96" y="3003510"/>
            <a:ext cx="3612855" cy="196141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6589" y="2960825"/>
            <a:ext cx="3022578" cy="2004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4841307" y="5109677"/>
            <a:ext cx="4002091" cy="954107"/>
          </a:xfrm>
          <a:prstGeom prst="rect">
            <a:avLst/>
          </a:prstGeom>
          <a:noFill/>
        </p:spPr>
        <p:txBody>
          <a:bodyPr wrap="square" rtlCol="0">
            <a:spAutoFit/>
          </a:bodyPr>
          <a:lstStyle/>
          <a:p>
            <a:r>
              <a:rPr lang="en-US" sz="1400" dirty="0" smtClean="0">
                <a:solidFill>
                  <a:schemeClr val="tx2">
                    <a:lumMod val="10000"/>
                  </a:schemeClr>
                </a:solidFill>
              </a:rPr>
              <a:t>Determine the attribute we are comparing: </a:t>
            </a:r>
            <a:br>
              <a:rPr lang="en-US" sz="1400" dirty="0" smtClean="0">
                <a:solidFill>
                  <a:schemeClr val="tx2">
                    <a:lumMod val="10000"/>
                  </a:schemeClr>
                </a:solidFill>
              </a:rPr>
            </a:br>
            <a:r>
              <a:rPr lang="en-US" sz="1400" dirty="0" smtClean="0">
                <a:solidFill>
                  <a:schemeClr val="tx2">
                    <a:lumMod val="10000"/>
                  </a:schemeClr>
                </a:solidFill>
              </a:rPr>
              <a:t>Weight? Volume? How long it takes to prepare?</a:t>
            </a:r>
            <a:br>
              <a:rPr lang="en-US" sz="1400" dirty="0" smtClean="0">
                <a:solidFill>
                  <a:schemeClr val="tx2">
                    <a:lumMod val="10000"/>
                  </a:schemeClr>
                </a:solidFill>
              </a:rPr>
            </a:br>
            <a:r>
              <a:rPr lang="en-US" sz="1400" dirty="0" smtClean="0">
                <a:solidFill>
                  <a:schemeClr val="tx2">
                    <a:lumMod val="10000"/>
                  </a:schemeClr>
                </a:solidFill>
              </a:rPr>
              <a:t>(What is the effort to code and test the user story for the demo?)</a:t>
            </a:r>
            <a:endParaRPr lang="en-US" sz="1400" dirty="0">
              <a:solidFill>
                <a:schemeClr val="tx2">
                  <a:lumMod val="10000"/>
                </a:schemeClr>
              </a:solidFill>
            </a:endParaRPr>
          </a:p>
        </p:txBody>
      </p:sp>
    </p:spTree>
    <p:extLst>
      <p:ext uri="{BB962C8B-B14F-4D97-AF65-F5344CB8AC3E}">
        <p14:creationId xmlns:p14="http://schemas.microsoft.com/office/powerpoint/2010/main" val="20620990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http://imageconsultantorangecounty.com/wp-content/uploads/2011/04/apple_orange_conflict.jpg"/>
          <p:cNvPicPr>
            <a:picLocks noChangeAspect="1" noChangeArrowheads="1"/>
          </p:cNvPicPr>
          <p:nvPr/>
        </p:nvPicPr>
        <p:blipFill>
          <a:blip r:embed="rId3" cstate="print"/>
          <a:stretch>
            <a:fillRect/>
          </a:stretch>
        </p:blipFill>
        <p:spPr bwMode="auto">
          <a:xfrm>
            <a:off x="3438525" y="2418179"/>
            <a:ext cx="2711327" cy="2711327"/>
          </a:xfrm>
          <a:prstGeom prst="rect">
            <a:avLst/>
          </a:prstGeom>
          <a:noFill/>
        </p:spPr>
      </p:pic>
      <p:pic>
        <p:nvPicPr>
          <p:cNvPr id="181252" name="Picture 4" descr="orange : Stock Photo"/>
          <p:cNvPicPr>
            <a:picLocks noChangeAspect="1" noChangeArrowheads="1"/>
          </p:cNvPicPr>
          <p:nvPr/>
        </p:nvPicPr>
        <p:blipFill>
          <a:blip r:embed="rId4" cstate="print"/>
          <a:srcRect r="5430"/>
          <a:stretch>
            <a:fillRect/>
          </a:stretch>
        </p:blipFill>
        <p:spPr bwMode="auto">
          <a:xfrm>
            <a:off x="5709684" y="2030413"/>
            <a:ext cx="3423721" cy="3346743"/>
          </a:xfrm>
          <a:prstGeom prst="rect">
            <a:avLst/>
          </a:prstGeom>
          <a:noFill/>
        </p:spPr>
      </p:pic>
      <p:sp>
        <p:nvSpPr>
          <p:cNvPr id="10241" name="Title 1"/>
          <p:cNvSpPr>
            <a:spLocks noGrp="1"/>
          </p:cNvSpPr>
          <p:nvPr>
            <p:ph type="title"/>
          </p:nvPr>
        </p:nvSpPr>
        <p:spPr>
          <a:xfrm>
            <a:off x="1152753" y="84275"/>
            <a:ext cx="5640565" cy="632703"/>
          </a:xfrm>
        </p:spPr>
        <p:txBody>
          <a:bodyPr>
            <a:normAutofit fontScale="90000"/>
          </a:bodyPr>
          <a:lstStyle/>
          <a:p>
            <a:r>
              <a:rPr lang="en-US" dirty="0" smtClean="0">
                <a:solidFill>
                  <a:schemeClr val="tx2">
                    <a:lumMod val="10000"/>
                  </a:schemeClr>
                </a:solidFill>
              </a:rPr>
              <a:t/>
            </a:r>
            <a:br>
              <a:rPr lang="en-US" dirty="0" smtClean="0">
                <a:solidFill>
                  <a:schemeClr val="tx2">
                    <a:lumMod val="10000"/>
                  </a:schemeClr>
                </a:solidFill>
              </a:rPr>
            </a:br>
            <a:r>
              <a:rPr lang="en-US" dirty="0" smtClean="0">
                <a:solidFill>
                  <a:schemeClr val="tx2">
                    <a:lumMod val="10000"/>
                  </a:schemeClr>
                </a:solidFill>
              </a:rPr>
              <a:t>Relative Estimation</a:t>
            </a:r>
          </a:p>
        </p:txBody>
      </p:sp>
      <p:sp>
        <p:nvSpPr>
          <p:cNvPr id="2" name="TextBox 1"/>
          <p:cNvSpPr txBox="1"/>
          <p:nvPr/>
        </p:nvSpPr>
        <p:spPr>
          <a:xfrm>
            <a:off x="9923469" y="2076023"/>
            <a:ext cx="184666" cy="369332"/>
          </a:xfrm>
          <a:prstGeom prst="rect">
            <a:avLst/>
          </a:prstGeom>
          <a:noFill/>
        </p:spPr>
        <p:txBody>
          <a:bodyPr wrap="none" rtlCol="0">
            <a:spAutoFit/>
          </a:bodyPr>
          <a:lstStyle/>
          <a:p>
            <a:endParaRPr lang="en-US" dirty="0"/>
          </a:p>
        </p:txBody>
      </p:sp>
      <p:sp>
        <p:nvSpPr>
          <p:cNvPr id="7" name="TextBox 6"/>
          <p:cNvSpPr txBox="1"/>
          <p:nvPr/>
        </p:nvSpPr>
        <p:spPr>
          <a:xfrm>
            <a:off x="1152753" y="1245026"/>
            <a:ext cx="2647950" cy="2031325"/>
          </a:xfrm>
          <a:prstGeom prst="rect">
            <a:avLst/>
          </a:prstGeom>
          <a:solidFill>
            <a:schemeClr val="accent1">
              <a:lumMod val="20000"/>
              <a:lumOff val="80000"/>
            </a:schemeClr>
          </a:solidFill>
          <a:ln>
            <a:solidFill>
              <a:srgbClr val="080808"/>
            </a:solidFill>
          </a:ln>
        </p:spPr>
        <p:txBody>
          <a:bodyPr wrap="square" rtlCol="0">
            <a:spAutoFit/>
          </a:bodyPr>
          <a:lstStyle/>
          <a:p>
            <a:r>
              <a:rPr lang="en-US" i="1" dirty="0" smtClean="0"/>
              <a:t>Estimating the size of a story (e.g., epic, theme, user story) based on the size of another one to judge whether it is smaller, the same or larger than the other.</a:t>
            </a:r>
            <a:endParaRPr lang="en-US" i="1" dirty="0"/>
          </a:p>
        </p:txBody>
      </p:sp>
      <p:pic>
        <p:nvPicPr>
          <p:cNvPr id="69634" name="Picture 2" descr="http://3.bp.blogspot.com/-R9J5SrE2hPc/T4vKPL72nEI/AAAAAAAAHZQ/wLoRbMYeX-k/s1600/agile_tshirts-relative-sizing.png"/>
          <p:cNvPicPr>
            <a:picLocks noChangeAspect="1" noChangeArrowheads="1"/>
          </p:cNvPicPr>
          <p:nvPr/>
        </p:nvPicPr>
        <p:blipFill>
          <a:blip r:embed="rId5" cstate="print"/>
          <a:srcRect/>
          <a:stretch>
            <a:fillRect/>
          </a:stretch>
        </p:blipFill>
        <p:spPr bwMode="auto">
          <a:xfrm>
            <a:off x="390526" y="3575403"/>
            <a:ext cx="3314575" cy="2579327"/>
          </a:xfrm>
          <a:prstGeom prst="rect">
            <a:avLst/>
          </a:prstGeom>
          <a:noFill/>
        </p:spPr>
      </p:pic>
      <p:grpSp>
        <p:nvGrpSpPr>
          <p:cNvPr id="13" name="Group 12"/>
          <p:cNvGrpSpPr/>
          <p:nvPr/>
        </p:nvGrpSpPr>
        <p:grpSpPr>
          <a:xfrm>
            <a:off x="5969931" y="2247901"/>
            <a:ext cx="3174069" cy="3159338"/>
            <a:chOff x="5969932" y="2003548"/>
            <a:chExt cx="3174068" cy="3257977"/>
          </a:xfrm>
        </p:grpSpPr>
        <p:sp>
          <p:nvSpPr>
            <p:cNvPr id="12" name="Rectangle 11"/>
            <p:cNvSpPr/>
            <p:nvPr/>
          </p:nvSpPr>
          <p:spPr>
            <a:xfrm>
              <a:off x="6136428" y="2003548"/>
              <a:ext cx="3007572" cy="3257977"/>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736" name="Picture 8" descr="http://thumbs.dreamstime.com/z/half-peeled-mandarin-orange-1970483.jpg"/>
            <p:cNvPicPr>
              <a:picLocks noChangeAspect="1" noChangeArrowheads="1"/>
            </p:cNvPicPr>
            <p:nvPr/>
          </p:nvPicPr>
          <p:blipFill>
            <a:blip r:embed="rId6" cstate="print"/>
            <a:stretch>
              <a:fillRect/>
            </a:stretch>
          </p:blipFill>
          <p:spPr bwMode="auto">
            <a:xfrm>
              <a:off x="5969932" y="2471445"/>
              <a:ext cx="2643735" cy="2643735"/>
            </a:xfrm>
            <a:prstGeom prst="rect">
              <a:avLst/>
            </a:prstGeom>
            <a:noFill/>
          </p:spPr>
        </p:pic>
      </p:grpSp>
    </p:spTree>
    <p:extLst>
      <p:ext uri="{BB962C8B-B14F-4D97-AF65-F5344CB8AC3E}">
        <p14:creationId xmlns:p14="http://schemas.microsoft.com/office/powerpoint/2010/main" val="207986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a:xfrm>
            <a:off x="1656691" y="482139"/>
            <a:ext cx="5640565" cy="643335"/>
          </a:xfrm>
        </p:spPr>
        <p:txBody>
          <a:bodyPr>
            <a:normAutofit fontScale="90000"/>
          </a:bodyPr>
          <a:lstStyle/>
          <a:p>
            <a:r>
              <a:rPr lang="en-US" dirty="0" smtClean="0">
                <a:solidFill>
                  <a:schemeClr val="tx1"/>
                </a:solidFill>
              </a:rPr>
              <a:t/>
            </a:r>
            <a:br>
              <a:rPr lang="en-US" dirty="0" smtClean="0">
                <a:solidFill>
                  <a:schemeClr val="tx1"/>
                </a:solidFill>
              </a:rPr>
            </a:br>
            <a:r>
              <a:rPr lang="en-US" dirty="0" smtClean="0">
                <a:solidFill>
                  <a:schemeClr val="tx1"/>
                </a:solidFill>
              </a:rPr>
              <a:t>Affinity Estimation</a:t>
            </a:r>
          </a:p>
        </p:txBody>
      </p:sp>
      <p:sp>
        <p:nvSpPr>
          <p:cNvPr id="2" name="TextBox 1"/>
          <p:cNvSpPr txBox="1"/>
          <p:nvPr/>
        </p:nvSpPr>
        <p:spPr>
          <a:xfrm>
            <a:off x="9923469" y="2076023"/>
            <a:ext cx="184666" cy="369332"/>
          </a:xfrm>
          <a:prstGeom prst="rect">
            <a:avLst/>
          </a:prstGeom>
          <a:noFill/>
        </p:spPr>
        <p:txBody>
          <a:bodyPr wrap="none" rtlCol="0">
            <a:spAutoFit/>
          </a:bodyPr>
          <a:lstStyle/>
          <a:p>
            <a:endParaRPr lang="en-US" dirty="0">
              <a:solidFill>
                <a:srgbClr val="6D6E71"/>
              </a:solidFill>
            </a:endParaRPr>
          </a:p>
        </p:txBody>
      </p:sp>
      <p:sp>
        <p:nvSpPr>
          <p:cNvPr id="10" name="Rectangle 9"/>
          <p:cNvSpPr/>
          <p:nvPr/>
        </p:nvSpPr>
        <p:spPr>
          <a:xfrm>
            <a:off x="423552" y="1537363"/>
            <a:ext cx="2885706" cy="1908215"/>
          </a:xfrm>
          <a:prstGeom prst="rect">
            <a:avLst/>
          </a:prstGeom>
          <a:solidFill>
            <a:schemeClr val="accent1">
              <a:lumMod val="20000"/>
              <a:lumOff val="80000"/>
            </a:schemeClr>
          </a:solidFill>
          <a:ln>
            <a:solidFill>
              <a:srgbClr val="080808"/>
            </a:solidFill>
          </a:ln>
        </p:spPr>
        <p:txBody>
          <a:bodyPr wrap="square">
            <a:spAutoFit/>
          </a:bodyPr>
          <a:lstStyle/>
          <a:p>
            <a:r>
              <a:rPr lang="en-US" i="1" dirty="0" smtClean="0">
                <a:solidFill>
                  <a:srgbClr val="D2D2D2">
                    <a:lumMod val="10000"/>
                  </a:srgbClr>
                </a:solidFill>
              </a:rPr>
              <a:t>- A technique designed to rapidly estimate a large product backlog. </a:t>
            </a:r>
          </a:p>
          <a:p>
            <a:pPr>
              <a:spcBef>
                <a:spcPts val="1200"/>
              </a:spcBef>
              <a:spcAft>
                <a:spcPts val="600"/>
              </a:spcAft>
            </a:pPr>
            <a:r>
              <a:rPr lang="en-US" i="1" dirty="0" smtClean="0">
                <a:solidFill>
                  <a:srgbClr val="D2D2D2">
                    <a:lumMod val="10000"/>
                  </a:srgbClr>
                </a:solidFill>
              </a:rPr>
              <a:t>It uses shirt sizes to place user stories into similarly sized groups. </a:t>
            </a:r>
            <a:endParaRPr lang="en-US" i="1" dirty="0">
              <a:solidFill>
                <a:srgbClr val="D2D2D2">
                  <a:lumMod val="10000"/>
                </a:srgbClr>
              </a:solidFill>
            </a:endParaRPr>
          </a:p>
        </p:txBody>
      </p:sp>
      <p:pic>
        <p:nvPicPr>
          <p:cNvPr id="86018" name="Picture 2" descr="http://chrissterling.gettingagile.com/wp-content/uploads/2008/07/relativesizeditems-inbuckets.png"/>
          <p:cNvPicPr>
            <a:picLocks noChangeAspect="1" noChangeArrowheads="1"/>
          </p:cNvPicPr>
          <p:nvPr/>
        </p:nvPicPr>
        <p:blipFill>
          <a:blip r:embed="rId3" cstate="print"/>
          <a:srcRect/>
          <a:stretch>
            <a:fillRect/>
          </a:stretch>
        </p:blipFill>
        <p:spPr bwMode="auto">
          <a:xfrm>
            <a:off x="3484788" y="1537363"/>
            <a:ext cx="5191125" cy="2952751"/>
          </a:xfrm>
          <a:prstGeom prst="rect">
            <a:avLst/>
          </a:prstGeom>
          <a:noFill/>
          <a:ln>
            <a:solidFill>
              <a:srgbClr val="080808"/>
            </a:solidFill>
          </a:ln>
          <a:effectLst>
            <a:outerShdw blurRad="50800" dist="38100" dir="2700000" algn="tl" rotWithShape="0">
              <a:prstClr val="black">
                <a:alpha val="40000"/>
              </a:prstClr>
            </a:outerShdw>
          </a:effectLst>
        </p:spPr>
      </p:pic>
      <p:sp>
        <p:nvSpPr>
          <p:cNvPr id="12" name="TextBox 11"/>
          <p:cNvSpPr txBox="1"/>
          <p:nvPr/>
        </p:nvSpPr>
        <p:spPr>
          <a:xfrm>
            <a:off x="4476974" y="4461501"/>
            <a:ext cx="4293163" cy="215444"/>
          </a:xfrm>
          <a:prstGeom prst="rect">
            <a:avLst/>
          </a:prstGeom>
          <a:noFill/>
        </p:spPr>
        <p:txBody>
          <a:bodyPr wrap="none" rtlCol="0">
            <a:spAutoFit/>
          </a:bodyPr>
          <a:lstStyle/>
          <a:p>
            <a:pPr algn="r"/>
            <a:r>
              <a:rPr lang="en-US" sz="800" dirty="0" smtClean="0">
                <a:solidFill>
                  <a:srgbClr val="6D6E71"/>
                </a:solidFill>
              </a:rPr>
              <a:t>http://www.gettingagile.com/wp-content/uploads/2008/07/relativesizeditems-inbuckets.png</a:t>
            </a:r>
            <a:endParaRPr lang="en-US" sz="800" dirty="0">
              <a:solidFill>
                <a:srgbClr val="6D6E71"/>
              </a:solidFill>
            </a:endParaRPr>
          </a:p>
        </p:txBody>
      </p:sp>
      <p:sp>
        <p:nvSpPr>
          <p:cNvPr id="3" name="TextBox 2"/>
          <p:cNvSpPr txBox="1"/>
          <p:nvPr/>
        </p:nvSpPr>
        <p:spPr>
          <a:xfrm>
            <a:off x="423551" y="4656834"/>
            <a:ext cx="8444001" cy="1631216"/>
          </a:xfrm>
          <a:prstGeom prst="rect">
            <a:avLst/>
          </a:prstGeom>
          <a:noFill/>
        </p:spPr>
        <p:txBody>
          <a:bodyPr wrap="square" rtlCol="0">
            <a:spAutoFit/>
          </a:bodyPr>
          <a:lstStyle/>
          <a:p>
            <a:pPr>
              <a:spcBef>
                <a:spcPts val="600"/>
              </a:spcBef>
              <a:spcAft>
                <a:spcPts val="600"/>
              </a:spcAft>
            </a:pPr>
            <a:r>
              <a:rPr lang="en-US" sz="1600" b="1" dirty="0" smtClean="0">
                <a:solidFill>
                  <a:srgbClr val="D2D2D2">
                    <a:lumMod val="10000"/>
                  </a:srgbClr>
                </a:solidFill>
              </a:rPr>
              <a:t>Why: </a:t>
            </a:r>
            <a:r>
              <a:rPr lang="en-US" sz="1600" dirty="0" smtClean="0">
                <a:solidFill>
                  <a:srgbClr val="2E67B2">
                    <a:lumMod val="75000"/>
                  </a:srgbClr>
                </a:solidFill>
              </a:rPr>
              <a:t>Develop a ROM (rough order of magnitude) guess at the beginning – how big is this?</a:t>
            </a:r>
          </a:p>
          <a:p>
            <a:pPr>
              <a:spcBef>
                <a:spcPts val="600"/>
              </a:spcBef>
              <a:spcAft>
                <a:spcPts val="600"/>
              </a:spcAft>
            </a:pPr>
            <a:r>
              <a:rPr lang="en-US" sz="1600" b="1" dirty="0" smtClean="0">
                <a:solidFill>
                  <a:srgbClr val="D2D2D2">
                    <a:lumMod val="10000"/>
                  </a:srgbClr>
                </a:solidFill>
              </a:rPr>
              <a:t>When: </a:t>
            </a:r>
            <a:r>
              <a:rPr lang="en-US" sz="1600" dirty="0" smtClean="0">
                <a:solidFill>
                  <a:srgbClr val="2E67B2">
                    <a:lumMod val="75000"/>
                  </a:srgbClr>
                </a:solidFill>
              </a:rPr>
              <a:t>When we have a story map with verb-noun pairs (short form of user stories)</a:t>
            </a:r>
          </a:p>
          <a:p>
            <a:pPr>
              <a:spcBef>
                <a:spcPts val="600"/>
              </a:spcBef>
              <a:spcAft>
                <a:spcPts val="600"/>
              </a:spcAft>
            </a:pPr>
            <a:r>
              <a:rPr lang="en-US" sz="1600" b="1" dirty="0" smtClean="0">
                <a:solidFill>
                  <a:srgbClr val="D2D2D2">
                    <a:lumMod val="10000"/>
                  </a:srgbClr>
                </a:solidFill>
              </a:rPr>
              <a:t>How</a:t>
            </a:r>
            <a:r>
              <a:rPr lang="en-US" sz="1600" dirty="0" smtClean="0">
                <a:solidFill>
                  <a:srgbClr val="D2D2D2">
                    <a:lumMod val="10000"/>
                  </a:srgbClr>
                </a:solidFill>
              </a:rPr>
              <a:t>: </a:t>
            </a:r>
            <a:r>
              <a:rPr lang="en-US" sz="1600" dirty="0" smtClean="0">
                <a:solidFill>
                  <a:srgbClr val="2E67B2">
                    <a:lumMod val="75000"/>
                  </a:srgbClr>
                </a:solidFill>
              </a:rPr>
              <a:t>One or two SMEs quickly read each </a:t>
            </a:r>
            <a:r>
              <a:rPr lang="en-US" sz="1600" dirty="0">
                <a:solidFill>
                  <a:srgbClr val="2E67B2">
                    <a:lumMod val="75000"/>
                  </a:srgbClr>
                </a:solidFill>
              </a:rPr>
              <a:t>verb-noun </a:t>
            </a:r>
            <a:r>
              <a:rPr lang="en-US" sz="1600" dirty="0" smtClean="0">
                <a:solidFill>
                  <a:srgbClr val="2E67B2">
                    <a:lumMod val="75000"/>
                  </a:srgbClr>
                </a:solidFill>
              </a:rPr>
              <a:t>pair </a:t>
            </a:r>
            <a:r>
              <a:rPr lang="en-US" sz="1600" dirty="0">
                <a:solidFill>
                  <a:srgbClr val="2E67B2">
                    <a:lumMod val="75000"/>
                  </a:srgbClr>
                </a:solidFill>
              </a:rPr>
              <a:t>and </a:t>
            </a:r>
            <a:r>
              <a:rPr lang="en-US" sz="1600" dirty="0" smtClean="0">
                <a:solidFill>
                  <a:srgbClr val="2E67B2">
                    <a:lumMod val="75000"/>
                  </a:srgbClr>
                </a:solidFill>
              </a:rPr>
              <a:t>assign a t-shirt size</a:t>
            </a:r>
            <a:br>
              <a:rPr lang="en-US" sz="1600" dirty="0" smtClean="0">
                <a:solidFill>
                  <a:srgbClr val="2E67B2">
                    <a:lumMod val="75000"/>
                  </a:srgbClr>
                </a:solidFill>
              </a:rPr>
            </a:br>
            <a:r>
              <a:rPr lang="en-US" sz="1600" dirty="0" smtClean="0">
                <a:solidFill>
                  <a:srgbClr val="2E67B2">
                    <a:lumMod val="75000"/>
                  </a:srgbClr>
                </a:solidFill>
              </a:rPr>
              <a:t>(XL, Large, and Medium stories have much great impact on overall size than Small, XS)</a:t>
            </a:r>
            <a:br>
              <a:rPr lang="en-US" sz="1600" dirty="0" smtClean="0">
                <a:solidFill>
                  <a:srgbClr val="2E67B2">
                    <a:lumMod val="75000"/>
                  </a:srgbClr>
                </a:solidFill>
              </a:rPr>
            </a:br>
            <a:endParaRPr lang="en-US" sz="1600" dirty="0">
              <a:solidFill>
                <a:srgbClr val="2E67B2">
                  <a:lumMod val="75000"/>
                </a:srgbClr>
              </a:solidFill>
            </a:endParaRPr>
          </a:p>
        </p:txBody>
      </p:sp>
    </p:spTree>
    <p:extLst>
      <p:ext uri="{BB962C8B-B14F-4D97-AF65-F5344CB8AC3E}">
        <p14:creationId xmlns:p14="http://schemas.microsoft.com/office/powerpoint/2010/main" val="17587326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20768" y="1019175"/>
            <a:ext cx="8532981" cy="1351885"/>
          </a:xfrm>
        </p:spPr>
        <p:txBody>
          <a:bodyPr>
            <a:normAutofit lnSpcReduction="10000"/>
          </a:bodyPr>
          <a:lstStyle/>
          <a:p>
            <a:r>
              <a:rPr lang="en-US" sz="1800" dirty="0" smtClean="0">
                <a:solidFill>
                  <a:schemeClr val="tx2">
                    <a:lumMod val="10000"/>
                  </a:schemeClr>
                </a:solidFill>
              </a:rPr>
              <a:t>Keeping in mind the concept of Progressive Elaboration, estimation occurs several times during the lifecycle of an Agile project and uses different scales at different times. </a:t>
            </a:r>
          </a:p>
          <a:p>
            <a:r>
              <a:rPr lang="en-US" sz="1800" dirty="0" smtClean="0">
                <a:solidFill>
                  <a:schemeClr val="tx2">
                    <a:lumMod val="10000"/>
                  </a:schemeClr>
                </a:solidFill>
              </a:rPr>
              <a:t>More accurate predictions can be made the closer the estimation is to beginning the work. </a:t>
            </a:r>
          </a:p>
          <a:p>
            <a:pPr marL="457200" indent="-457200"/>
            <a:endParaRPr lang="en-US" sz="2400" dirty="0">
              <a:solidFill>
                <a:schemeClr val="tx2">
                  <a:lumMod val="10000"/>
                </a:schemeClr>
              </a:solidFill>
            </a:endParaRPr>
          </a:p>
        </p:txBody>
      </p:sp>
      <p:sp>
        <p:nvSpPr>
          <p:cNvPr id="3" name="Title 2"/>
          <p:cNvSpPr>
            <a:spLocks noGrp="1"/>
          </p:cNvSpPr>
          <p:nvPr>
            <p:ph type="title"/>
          </p:nvPr>
        </p:nvSpPr>
        <p:spPr>
          <a:xfrm>
            <a:off x="1205509" y="148855"/>
            <a:ext cx="7648240" cy="653239"/>
          </a:xfrm>
        </p:spPr>
        <p:txBody>
          <a:bodyPr>
            <a:normAutofit fontScale="90000"/>
          </a:bodyPr>
          <a:lstStyle/>
          <a:p>
            <a:r>
              <a:rPr lang="en-US" sz="2400" dirty="0" smtClean="0">
                <a:solidFill>
                  <a:schemeClr val="tx2">
                    <a:lumMod val="10000"/>
                  </a:schemeClr>
                </a:solidFill>
              </a:rPr>
              <a:t/>
            </a:r>
            <a:br>
              <a:rPr lang="en-US" sz="2400" dirty="0" smtClean="0">
                <a:solidFill>
                  <a:schemeClr val="tx2">
                    <a:lumMod val="10000"/>
                  </a:schemeClr>
                </a:solidFill>
              </a:rPr>
            </a:br>
            <a:r>
              <a:rPr lang="en-US" sz="2400" dirty="0" smtClean="0">
                <a:solidFill>
                  <a:schemeClr val="tx2">
                    <a:lumMod val="10000"/>
                  </a:schemeClr>
                </a:solidFill>
              </a:rPr>
              <a:t>When to Estimate - At What Time? - On What Scale?</a:t>
            </a:r>
            <a:endParaRPr lang="en-US" sz="2400" dirty="0">
              <a:solidFill>
                <a:schemeClr val="tx2">
                  <a:lumMod val="10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801202096"/>
              </p:ext>
            </p:extLst>
          </p:nvPr>
        </p:nvGraphicFramePr>
        <p:xfrm>
          <a:off x="1093750" y="2603693"/>
          <a:ext cx="6814565" cy="3291840"/>
        </p:xfrm>
        <a:graphic>
          <a:graphicData uri="http://schemas.openxmlformats.org/drawingml/2006/table">
            <a:tbl>
              <a:tblPr firstRow="1" bandRow="1">
                <a:tableStyleId>{5C22544A-7EE6-4342-B048-85BDC9FD1C3A}</a:tableStyleId>
              </a:tblPr>
              <a:tblGrid>
                <a:gridCol w="1362913"/>
                <a:gridCol w="1362913"/>
                <a:gridCol w="1362913"/>
                <a:gridCol w="1362913"/>
                <a:gridCol w="1362913"/>
              </a:tblGrid>
              <a:tr h="370840">
                <a:tc>
                  <a:txBody>
                    <a:bodyPr/>
                    <a:lstStyle/>
                    <a:p>
                      <a:pPr algn="ctr"/>
                      <a:r>
                        <a:rPr lang="en-US" sz="1600" dirty="0" smtClean="0"/>
                        <a:t>Artifact</a:t>
                      </a:r>
                      <a:endParaRPr lang="en-US" sz="1600" dirty="0"/>
                    </a:p>
                  </a:txBody>
                  <a:tcPr/>
                </a:tc>
                <a:tc>
                  <a:txBody>
                    <a:bodyPr/>
                    <a:lstStyle/>
                    <a:p>
                      <a:pPr algn="ctr"/>
                      <a:r>
                        <a:rPr lang="en-US" sz="1600" dirty="0" smtClean="0"/>
                        <a:t>When</a:t>
                      </a:r>
                      <a:endParaRPr lang="en-US" sz="1600" dirty="0"/>
                    </a:p>
                  </a:txBody>
                  <a:tcPr/>
                </a:tc>
                <a:tc>
                  <a:txBody>
                    <a:bodyPr/>
                    <a:lstStyle/>
                    <a:p>
                      <a:pPr algn="ctr"/>
                      <a:r>
                        <a:rPr lang="en-US" sz="1600" dirty="0" smtClean="0"/>
                        <a:t>Level of Detail</a:t>
                      </a:r>
                      <a:endParaRPr lang="en-US" sz="1600" dirty="0"/>
                    </a:p>
                  </a:txBody>
                  <a:tcPr/>
                </a:tc>
                <a:tc>
                  <a:txBody>
                    <a:bodyPr/>
                    <a:lstStyle/>
                    <a:p>
                      <a:pPr algn="ctr"/>
                      <a:r>
                        <a:rPr lang="en-US" sz="1600" dirty="0" smtClean="0"/>
                        <a:t>Technique</a:t>
                      </a:r>
                      <a:endParaRPr lang="en-US" sz="1600" dirty="0"/>
                    </a:p>
                  </a:txBody>
                  <a:tcPr/>
                </a:tc>
                <a:tc>
                  <a:txBody>
                    <a:bodyPr/>
                    <a:lstStyle/>
                    <a:p>
                      <a:pPr algn="ctr"/>
                      <a:r>
                        <a:rPr lang="en-US" sz="1600" dirty="0" smtClean="0"/>
                        <a:t>Scale</a:t>
                      </a:r>
                      <a:endParaRPr lang="en-US" sz="1600" dirty="0"/>
                    </a:p>
                  </a:txBody>
                  <a:tcPr/>
                </a:tc>
              </a:tr>
              <a:tr h="370840">
                <a:tc>
                  <a:txBody>
                    <a:bodyPr/>
                    <a:lstStyle/>
                    <a:p>
                      <a:pPr algn="ctr"/>
                      <a:r>
                        <a:rPr lang="en-US" sz="1600" dirty="0" smtClean="0">
                          <a:solidFill>
                            <a:srgbClr val="000000"/>
                          </a:solidFill>
                        </a:rPr>
                        <a:t>Product Backlog</a:t>
                      </a:r>
                      <a:endParaRPr lang="en-US" sz="1600" dirty="0">
                        <a:solidFill>
                          <a:srgbClr val="000000"/>
                        </a:solidFill>
                      </a:endParaRPr>
                    </a:p>
                  </a:txBody>
                  <a:tcPr anchor="ctr"/>
                </a:tc>
                <a:tc>
                  <a:txBody>
                    <a:bodyPr/>
                    <a:lstStyle/>
                    <a:p>
                      <a:pPr algn="ctr"/>
                      <a:r>
                        <a:rPr lang="en-US" sz="1600" dirty="0" smtClean="0">
                          <a:solidFill>
                            <a:srgbClr val="000000"/>
                          </a:solidFill>
                        </a:rPr>
                        <a:t>Release</a:t>
                      </a:r>
                      <a:r>
                        <a:rPr lang="en-US" sz="1600" baseline="0" dirty="0" smtClean="0">
                          <a:solidFill>
                            <a:srgbClr val="000000"/>
                          </a:solidFill>
                        </a:rPr>
                        <a:t> Planning</a:t>
                      </a:r>
                      <a:endParaRPr lang="en-US" sz="1600" dirty="0">
                        <a:solidFill>
                          <a:srgbClr val="000000"/>
                        </a:solidFill>
                      </a:endParaRPr>
                    </a:p>
                  </a:txBody>
                  <a:tcPr anchor="ctr"/>
                </a:tc>
                <a:tc>
                  <a:txBody>
                    <a:bodyPr/>
                    <a:lstStyle/>
                    <a:p>
                      <a:pPr algn="ctr"/>
                      <a:r>
                        <a:rPr lang="en-US" sz="1600" dirty="0" smtClean="0">
                          <a:solidFill>
                            <a:srgbClr val="000000"/>
                          </a:solidFill>
                        </a:rPr>
                        <a:t>High</a:t>
                      </a:r>
                      <a:r>
                        <a:rPr lang="en-US" sz="1600" baseline="0" dirty="0" smtClean="0">
                          <a:solidFill>
                            <a:srgbClr val="000000"/>
                          </a:solidFill>
                        </a:rPr>
                        <a:t> Level Details Available</a:t>
                      </a:r>
                      <a:endParaRPr lang="en-US" sz="1600" dirty="0">
                        <a:solidFill>
                          <a:srgbClr val="000000"/>
                        </a:solidFill>
                      </a:endParaRPr>
                    </a:p>
                  </a:txBody>
                  <a:tcPr anchor="ctr"/>
                </a:tc>
                <a:tc>
                  <a:txBody>
                    <a:bodyPr/>
                    <a:lstStyle/>
                    <a:p>
                      <a:pPr algn="ctr"/>
                      <a:r>
                        <a:rPr lang="en-US" sz="1600" dirty="0" smtClean="0">
                          <a:solidFill>
                            <a:srgbClr val="000000"/>
                          </a:solidFill>
                        </a:rPr>
                        <a:t>Affinity Estimation</a:t>
                      </a:r>
                      <a:endParaRPr lang="en-US" sz="1600" dirty="0">
                        <a:solidFill>
                          <a:srgbClr val="00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0000"/>
                          </a:solidFill>
                        </a:rPr>
                        <a:t>XS, S, M, L, XL, XXL</a:t>
                      </a:r>
                    </a:p>
                    <a:p>
                      <a:pPr algn="ctr"/>
                      <a:endParaRPr lang="en-US" sz="1600" dirty="0">
                        <a:solidFill>
                          <a:srgbClr val="000000"/>
                        </a:solidFill>
                      </a:endParaRPr>
                    </a:p>
                  </a:txBody>
                  <a:tcPr anchor="ctr"/>
                </a:tc>
              </a:tr>
              <a:tr h="370840">
                <a:tc>
                  <a:txBody>
                    <a:bodyPr/>
                    <a:lstStyle/>
                    <a:p>
                      <a:pPr algn="ctr"/>
                      <a:r>
                        <a:rPr lang="en-US" sz="1600" dirty="0" smtClean="0">
                          <a:solidFill>
                            <a:srgbClr val="000000"/>
                          </a:solidFill>
                        </a:rPr>
                        <a:t>Iteration Backlog</a:t>
                      </a:r>
                      <a:endParaRPr lang="en-US" sz="1600" dirty="0">
                        <a:solidFill>
                          <a:srgbClr val="000000"/>
                        </a:solidFill>
                      </a:endParaRPr>
                    </a:p>
                  </a:txBody>
                  <a:tcPr anchor="ctr"/>
                </a:tc>
                <a:tc>
                  <a:txBody>
                    <a:bodyPr/>
                    <a:lstStyle/>
                    <a:p>
                      <a:pPr algn="ctr"/>
                      <a:r>
                        <a:rPr lang="en-US" sz="1600" dirty="0" smtClean="0">
                          <a:solidFill>
                            <a:srgbClr val="000000"/>
                          </a:solidFill>
                        </a:rPr>
                        <a:t>Iteration Planning</a:t>
                      </a:r>
                      <a:endParaRPr lang="en-US" sz="1600" dirty="0">
                        <a:solidFill>
                          <a:srgbClr val="000000"/>
                        </a:solidFill>
                      </a:endParaRPr>
                    </a:p>
                  </a:txBody>
                  <a:tcPr anchor="ctr"/>
                </a:tc>
                <a:tc>
                  <a:txBody>
                    <a:bodyPr/>
                    <a:lstStyle/>
                    <a:p>
                      <a:pPr algn="ctr"/>
                      <a:r>
                        <a:rPr lang="en-US" sz="1600" dirty="0" smtClean="0">
                          <a:solidFill>
                            <a:srgbClr val="000000"/>
                          </a:solidFill>
                        </a:rPr>
                        <a:t>Low Level</a:t>
                      </a:r>
                      <a:r>
                        <a:rPr lang="en-US" sz="1600" baseline="0" dirty="0" smtClean="0">
                          <a:solidFill>
                            <a:srgbClr val="000000"/>
                          </a:solidFill>
                        </a:rPr>
                        <a:t> Details Available</a:t>
                      </a:r>
                      <a:endParaRPr lang="en-US" sz="1600" dirty="0">
                        <a:solidFill>
                          <a:srgbClr val="000000"/>
                        </a:solidFill>
                      </a:endParaRPr>
                    </a:p>
                  </a:txBody>
                  <a:tcPr anchor="ctr"/>
                </a:tc>
                <a:tc>
                  <a:txBody>
                    <a:bodyPr/>
                    <a:lstStyle/>
                    <a:p>
                      <a:pPr algn="ctr"/>
                      <a:r>
                        <a:rPr lang="en-US" sz="1600" dirty="0" smtClean="0">
                          <a:solidFill>
                            <a:srgbClr val="000000"/>
                          </a:solidFill>
                        </a:rPr>
                        <a:t>Relative</a:t>
                      </a:r>
                      <a:r>
                        <a:rPr lang="en-US" sz="1600" baseline="0" dirty="0" smtClean="0">
                          <a:solidFill>
                            <a:srgbClr val="000000"/>
                          </a:solidFill>
                        </a:rPr>
                        <a:t> Estimation</a:t>
                      </a:r>
                    </a:p>
                    <a:p>
                      <a:pPr algn="ctr"/>
                      <a:r>
                        <a:rPr lang="en-US" sz="1600" baseline="0" dirty="0" smtClean="0">
                          <a:solidFill>
                            <a:srgbClr val="000000"/>
                          </a:solidFill>
                        </a:rPr>
                        <a:t>Story Points</a:t>
                      </a:r>
                      <a:endParaRPr lang="en-US" sz="1600" dirty="0">
                        <a:solidFill>
                          <a:srgbClr val="00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0000"/>
                          </a:solidFill>
                        </a:rPr>
                        <a:t>1, 2, 3, 5, 8, 13, 20</a:t>
                      </a:r>
                    </a:p>
                    <a:p>
                      <a:pPr algn="ctr"/>
                      <a:endParaRPr lang="en-US" sz="1600" dirty="0">
                        <a:solidFill>
                          <a:srgbClr val="000000"/>
                        </a:solidFill>
                      </a:endParaRPr>
                    </a:p>
                  </a:txBody>
                  <a:tcPr anchor="ctr"/>
                </a:tc>
              </a:tr>
              <a:tr h="370840">
                <a:tc>
                  <a:txBody>
                    <a:bodyPr/>
                    <a:lstStyle/>
                    <a:p>
                      <a:pPr algn="ctr"/>
                      <a:r>
                        <a:rPr lang="en-US" sz="1600" dirty="0" smtClean="0">
                          <a:solidFill>
                            <a:srgbClr val="000000"/>
                          </a:solidFill>
                        </a:rPr>
                        <a:t>Technical</a:t>
                      </a:r>
                      <a:r>
                        <a:rPr lang="en-US" sz="1600" baseline="0" dirty="0" smtClean="0">
                          <a:solidFill>
                            <a:srgbClr val="000000"/>
                          </a:solidFill>
                        </a:rPr>
                        <a:t> </a:t>
                      </a:r>
                      <a:r>
                        <a:rPr lang="en-US" sz="1600" dirty="0" smtClean="0">
                          <a:solidFill>
                            <a:srgbClr val="000000"/>
                          </a:solidFill>
                        </a:rPr>
                        <a:t>Task</a:t>
                      </a:r>
                      <a:endParaRPr lang="en-US" sz="1600" dirty="0">
                        <a:solidFill>
                          <a:srgbClr val="000000"/>
                        </a:solidFill>
                      </a:endParaRPr>
                    </a:p>
                  </a:txBody>
                  <a:tcPr anchor="ctr"/>
                </a:tc>
                <a:tc>
                  <a:txBody>
                    <a:bodyPr/>
                    <a:lstStyle/>
                    <a:p>
                      <a:pPr algn="ctr"/>
                      <a:r>
                        <a:rPr lang="en-US" sz="1600" dirty="0" smtClean="0">
                          <a:solidFill>
                            <a:srgbClr val="000000"/>
                          </a:solidFill>
                        </a:rPr>
                        <a:t>Iteration </a:t>
                      </a:r>
                    </a:p>
                    <a:p>
                      <a:pPr algn="ctr"/>
                      <a:r>
                        <a:rPr lang="en-US" sz="1600" dirty="0" smtClean="0">
                          <a:solidFill>
                            <a:srgbClr val="000000"/>
                          </a:solidFill>
                        </a:rPr>
                        <a:t>Planning</a:t>
                      </a:r>
                      <a:endParaRPr lang="en-US" sz="1600" dirty="0">
                        <a:solidFill>
                          <a:srgbClr val="00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0000"/>
                          </a:solidFill>
                        </a:rPr>
                        <a:t>Low Level</a:t>
                      </a:r>
                      <a:r>
                        <a:rPr lang="en-US" sz="1600" baseline="0" dirty="0" smtClean="0">
                          <a:solidFill>
                            <a:srgbClr val="000000"/>
                          </a:solidFill>
                        </a:rPr>
                        <a:t> Details Available</a:t>
                      </a:r>
                      <a:endParaRPr lang="en-US" sz="1600" dirty="0" smtClean="0">
                        <a:solidFill>
                          <a:srgbClr val="000000"/>
                        </a:solidFill>
                      </a:endParaRPr>
                    </a:p>
                    <a:p>
                      <a:pPr algn="ctr"/>
                      <a:endParaRPr lang="en-US" sz="1600" dirty="0">
                        <a:solidFill>
                          <a:srgbClr val="000000"/>
                        </a:solidFill>
                      </a:endParaRPr>
                    </a:p>
                  </a:txBody>
                  <a:tcPr anchor="ctr"/>
                </a:tc>
                <a:tc>
                  <a:txBody>
                    <a:bodyPr/>
                    <a:lstStyle/>
                    <a:p>
                      <a:pPr algn="ctr"/>
                      <a:r>
                        <a:rPr lang="en-US" sz="1600" dirty="0" smtClean="0">
                          <a:solidFill>
                            <a:srgbClr val="000000"/>
                          </a:solidFill>
                        </a:rPr>
                        <a:t>Hours</a:t>
                      </a:r>
                      <a:r>
                        <a:rPr lang="en-US" sz="1600" baseline="0" dirty="0" smtClean="0">
                          <a:solidFill>
                            <a:srgbClr val="000000"/>
                          </a:solidFill>
                        </a:rPr>
                        <a:t> </a:t>
                      </a:r>
                      <a:endParaRPr lang="en-US" sz="1600" dirty="0">
                        <a:solidFill>
                          <a:srgbClr val="000000"/>
                        </a:solidFill>
                      </a:endParaRPr>
                    </a:p>
                  </a:txBody>
                  <a:tcPr anchor="ctr"/>
                </a:tc>
                <a:tc>
                  <a:txBody>
                    <a:bodyPr/>
                    <a:lstStyle/>
                    <a:p>
                      <a:pPr algn="ctr"/>
                      <a:r>
                        <a:rPr lang="en-US" sz="1600" dirty="0" smtClean="0">
                          <a:solidFill>
                            <a:srgbClr val="000000"/>
                          </a:solidFill>
                        </a:rPr>
                        <a:t>1, 2, 4, 6 </a:t>
                      </a:r>
                      <a:endParaRPr lang="en-US" sz="1600" dirty="0">
                        <a:solidFill>
                          <a:srgbClr val="000000"/>
                        </a:solidFill>
                      </a:endParaRPr>
                    </a:p>
                  </a:txBody>
                  <a:tcPr anchor="ctr"/>
                </a:tc>
              </a:tr>
            </a:tbl>
          </a:graphicData>
        </a:graphic>
      </p:graphicFrame>
    </p:spTree>
    <p:extLst>
      <p:ext uri="{BB962C8B-B14F-4D97-AF65-F5344CB8AC3E}">
        <p14:creationId xmlns:p14="http://schemas.microsoft.com/office/powerpoint/2010/main" val="628050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tx2">
                    <a:lumMod val="10000"/>
                  </a:schemeClr>
                </a:solidFill>
              </a:rPr>
              <a:t>Agenda – User Story Workshop</a:t>
            </a:r>
            <a:endParaRPr lang="en-US" dirty="0">
              <a:solidFill>
                <a:schemeClr val="tx2">
                  <a:lumMod val="10000"/>
                </a:schemeClr>
              </a:solidFill>
            </a:endParaRPr>
          </a:p>
        </p:txBody>
      </p:sp>
      <p:sp>
        <p:nvSpPr>
          <p:cNvPr id="2" name="Content Placeholder 1"/>
          <p:cNvSpPr>
            <a:spLocks noGrp="1"/>
          </p:cNvSpPr>
          <p:nvPr>
            <p:ph sz="half" idx="1"/>
          </p:nvPr>
        </p:nvSpPr>
        <p:spPr>
          <a:xfrm>
            <a:off x="488773" y="1132536"/>
            <a:ext cx="4016551" cy="5312812"/>
          </a:xfrm>
        </p:spPr>
        <p:txBody>
          <a:bodyPr>
            <a:normAutofit lnSpcReduction="10000"/>
          </a:bodyPr>
          <a:lstStyle/>
          <a:p>
            <a:pPr marL="0" indent="0">
              <a:buNone/>
            </a:pPr>
            <a:r>
              <a:rPr lang="en-US" b="1" dirty="0" smtClean="0">
                <a:solidFill>
                  <a:srgbClr val="000000"/>
                </a:solidFill>
                <a:effectLst>
                  <a:outerShdw blurRad="38100" dist="38100" dir="2700000" algn="tl">
                    <a:srgbClr val="000000">
                      <a:alpha val="43137"/>
                    </a:srgbClr>
                  </a:outerShdw>
                </a:effectLst>
              </a:rPr>
              <a:t>Day 1</a:t>
            </a:r>
          </a:p>
          <a:p>
            <a:pPr marL="0" indent="0">
              <a:buNone/>
            </a:pPr>
            <a:endParaRPr lang="en-US" sz="800" b="1" dirty="0">
              <a:solidFill>
                <a:srgbClr val="000000"/>
              </a:solidFill>
            </a:endParaRPr>
          </a:p>
          <a:p>
            <a:pPr marL="0" indent="0">
              <a:buNone/>
            </a:pPr>
            <a:r>
              <a:rPr lang="en-US" sz="1800" b="1" dirty="0" smtClean="0">
                <a:solidFill>
                  <a:srgbClr val="000000"/>
                </a:solidFill>
              </a:rPr>
              <a:t>Morning: 8:00 – 12:00</a:t>
            </a:r>
          </a:p>
          <a:p>
            <a:r>
              <a:rPr lang="en-US" sz="1800" dirty="0" smtClean="0">
                <a:solidFill>
                  <a:srgbClr val="000000"/>
                </a:solidFill>
              </a:rPr>
              <a:t>Why Create a Story Map?</a:t>
            </a:r>
          </a:p>
          <a:p>
            <a:r>
              <a:rPr lang="en-US" sz="1800" dirty="0" smtClean="0">
                <a:solidFill>
                  <a:srgbClr val="000000"/>
                </a:solidFill>
              </a:rPr>
              <a:t>Develop Initial Story Map</a:t>
            </a:r>
          </a:p>
          <a:p>
            <a:r>
              <a:rPr lang="en-US" sz="1800" dirty="0" smtClean="0">
                <a:solidFill>
                  <a:srgbClr val="000000"/>
                </a:solidFill>
              </a:rPr>
              <a:t>Share Initial Work</a:t>
            </a:r>
          </a:p>
          <a:p>
            <a:r>
              <a:rPr lang="en-US" sz="1800" dirty="0" smtClean="0">
                <a:solidFill>
                  <a:srgbClr val="000000"/>
                </a:solidFill>
              </a:rPr>
              <a:t>Continue Developing Story Map</a:t>
            </a:r>
          </a:p>
          <a:p>
            <a:r>
              <a:rPr lang="en-US" sz="1800" dirty="0" smtClean="0">
                <a:solidFill>
                  <a:srgbClr val="000000"/>
                </a:solidFill>
              </a:rPr>
              <a:t>Present Updated Story Maps</a:t>
            </a:r>
            <a:endParaRPr lang="en-US" sz="1050" dirty="0" smtClean="0">
              <a:solidFill>
                <a:srgbClr val="000000"/>
              </a:solidFill>
            </a:endParaRPr>
          </a:p>
          <a:p>
            <a:pPr marL="0" indent="0">
              <a:spcBef>
                <a:spcPts val="1200"/>
              </a:spcBef>
              <a:buNone/>
            </a:pPr>
            <a:r>
              <a:rPr lang="en-US" sz="1800" b="1" dirty="0">
                <a:solidFill>
                  <a:srgbClr val="000000"/>
                </a:solidFill>
              </a:rPr>
              <a:t> </a:t>
            </a:r>
            <a:r>
              <a:rPr lang="en-US" sz="1800" b="1" dirty="0" smtClean="0">
                <a:solidFill>
                  <a:srgbClr val="000000"/>
                </a:solidFill>
              </a:rPr>
              <a:t>  </a:t>
            </a:r>
            <a:r>
              <a:rPr lang="en-US" sz="1800" b="1" dirty="0" smtClean="0">
                <a:solidFill>
                  <a:schemeClr val="bg1">
                    <a:lumMod val="50000"/>
                  </a:schemeClr>
                </a:solidFill>
              </a:rPr>
              <a:t>Lunch: 12:00 – 1:00 pm</a:t>
            </a:r>
          </a:p>
          <a:p>
            <a:pPr marL="0" indent="0">
              <a:buNone/>
            </a:pPr>
            <a:endParaRPr lang="en-US" sz="1050" dirty="0">
              <a:solidFill>
                <a:srgbClr val="000000"/>
              </a:solidFill>
            </a:endParaRPr>
          </a:p>
          <a:p>
            <a:pPr marL="0" indent="0">
              <a:buNone/>
            </a:pPr>
            <a:r>
              <a:rPr lang="en-US" sz="1800" b="1" dirty="0" smtClean="0">
                <a:solidFill>
                  <a:srgbClr val="000000"/>
                </a:solidFill>
              </a:rPr>
              <a:t>Afternoon: 1:00 – 5:00 pm</a:t>
            </a:r>
          </a:p>
          <a:p>
            <a:r>
              <a:rPr lang="en-US" sz="1800" dirty="0" smtClean="0">
                <a:solidFill>
                  <a:srgbClr val="000000"/>
                </a:solidFill>
              </a:rPr>
              <a:t>Expand into User Stories</a:t>
            </a:r>
          </a:p>
          <a:p>
            <a:r>
              <a:rPr lang="en-US" sz="1800" dirty="0" smtClean="0">
                <a:solidFill>
                  <a:srgbClr val="000000"/>
                </a:solidFill>
              </a:rPr>
              <a:t>Share User Stories</a:t>
            </a:r>
          </a:p>
          <a:p>
            <a:r>
              <a:rPr lang="en-US" sz="1800" dirty="0" smtClean="0">
                <a:solidFill>
                  <a:srgbClr val="000000"/>
                </a:solidFill>
              </a:rPr>
              <a:t>Start Grooming the Backlog</a:t>
            </a:r>
          </a:p>
          <a:p>
            <a:r>
              <a:rPr lang="en-US" sz="1800" dirty="0" smtClean="0">
                <a:solidFill>
                  <a:srgbClr val="000000"/>
                </a:solidFill>
              </a:rPr>
              <a:t>Share Acceptance Criteria</a:t>
            </a:r>
          </a:p>
          <a:p>
            <a:endParaRPr lang="en-US" sz="1800" dirty="0">
              <a:solidFill>
                <a:srgbClr val="000000"/>
              </a:solidFill>
            </a:endParaRPr>
          </a:p>
        </p:txBody>
      </p:sp>
      <p:sp>
        <p:nvSpPr>
          <p:cNvPr id="4" name="Content Placeholder 3"/>
          <p:cNvSpPr>
            <a:spLocks noGrp="1"/>
          </p:cNvSpPr>
          <p:nvPr>
            <p:ph sz="half" idx="2"/>
          </p:nvPr>
        </p:nvSpPr>
        <p:spPr>
          <a:xfrm>
            <a:off x="4957940" y="1132536"/>
            <a:ext cx="4055441" cy="5049120"/>
          </a:xfrm>
        </p:spPr>
        <p:txBody>
          <a:bodyPr/>
          <a:lstStyle/>
          <a:p>
            <a:pPr marL="0" indent="0">
              <a:buNone/>
            </a:pPr>
            <a:r>
              <a:rPr lang="en-US" b="1" dirty="0">
                <a:solidFill>
                  <a:srgbClr val="000000"/>
                </a:solidFill>
                <a:effectLst>
                  <a:outerShdw blurRad="38100" dist="38100" dir="2700000" algn="tl">
                    <a:srgbClr val="000000">
                      <a:alpha val="43137"/>
                    </a:srgbClr>
                  </a:outerShdw>
                </a:effectLst>
              </a:rPr>
              <a:t>Day </a:t>
            </a:r>
            <a:r>
              <a:rPr lang="en-US" b="1" dirty="0" smtClean="0">
                <a:solidFill>
                  <a:srgbClr val="000000"/>
                </a:solidFill>
                <a:effectLst>
                  <a:outerShdw blurRad="38100" dist="38100" dir="2700000" algn="tl">
                    <a:srgbClr val="000000">
                      <a:alpha val="43137"/>
                    </a:srgbClr>
                  </a:outerShdw>
                </a:effectLst>
              </a:rPr>
              <a:t>2</a:t>
            </a:r>
            <a:endParaRPr lang="en-US" b="1" dirty="0">
              <a:solidFill>
                <a:srgbClr val="000000"/>
              </a:solidFill>
              <a:effectLst>
                <a:outerShdw blurRad="38100" dist="38100" dir="2700000" algn="tl">
                  <a:srgbClr val="000000">
                    <a:alpha val="43137"/>
                  </a:srgbClr>
                </a:outerShdw>
              </a:effectLst>
            </a:endParaRPr>
          </a:p>
          <a:p>
            <a:pPr marL="0" indent="0">
              <a:buNone/>
            </a:pPr>
            <a:endParaRPr lang="en-US" sz="800" b="1" dirty="0">
              <a:solidFill>
                <a:srgbClr val="000000"/>
              </a:solidFill>
            </a:endParaRPr>
          </a:p>
          <a:p>
            <a:pPr marL="0" indent="0">
              <a:buNone/>
            </a:pPr>
            <a:r>
              <a:rPr lang="en-US" sz="1800" b="1" dirty="0" smtClean="0">
                <a:solidFill>
                  <a:srgbClr val="000000"/>
                </a:solidFill>
              </a:rPr>
              <a:t>Morning </a:t>
            </a:r>
            <a:r>
              <a:rPr lang="en-US" sz="1800" b="1" dirty="0">
                <a:solidFill>
                  <a:srgbClr val="000000"/>
                </a:solidFill>
              </a:rPr>
              <a:t>: 8:00 – 12:00</a:t>
            </a:r>
          </a:p>
          <a:p>
            <a:r>
              <a:rPr lang="en-US" sz="1800" dirty="0">
                <a:solidFill>
                  <a:srgbClr val="000000"/>
                </a:solidFill>
              </a:rPr>
              <a:t>Planning </a:t>
            </a:r>
            <a:r>
              <a:rPr lang="en-US" sz="1800" dirty="0" smtClean="0">
                <a:solidFill>
                  <a:srgbClr val="000000"/>
                </a:solidFill>
              </a:rPr>
              <a:t>Poker &amp; Story Slicing</a:t>
            </a:r>
          </a:p>
          <a:p>
            <a:r>
              <a:rPr lang="en-US" sz="1800" dirty="0">
                <a:solidFill>
                  <a:srgbClr val="000000"/>
                </a:solidFill>
              </a:rPr>
              <a:t>Share </a:t>
            </a:r>
            <a:r>
              <a:rPr lang="en-US" sz="1800" dirty="0" smtClean="0">
                <a:solidFill>
                  <a:srgbClr val="000000"/>
                </a:solidFill>
              </a:rPr>
              <a:t>Experiences</a:t>
            </a:r>
            <a:endParaRPr lang="en-US" sz="1800" dirty="0">
              <a:solidFill>
                <a:srgbClr val="000000"/>
              </a:solidFill>
            </a:endParaRPr>
          </a:p>
          <a:p>
            <a:r>
              <a:rPr lang="en-US" sz="1800" dirty="0" smtClean="0">
                <a:solidFill>
                  <a:srgbClr val="000000"/>
                </a:solidFill>
              </a:rPr>
              <a:t>Drafting Story Maps for Your Project</a:t>
            </a:r>
            <a:endParaRPr lang="en-US" sz="1800" dirty="0">
              <a:solidFill>
                <a:srgbClr val="000000"/>
              </a:solidFill>
            </a:endParaRPr>
          </a:p>
          <a:p>
            <a:r>
              <a:rPr lang="en-US" sz="1800" dirty="0">
                <a:solidFill>
                  <a:srgbClr val="000000"/>
                </a:solidFill>
              </a:rPr>
              <a:t>Share Experiences</a:t>
            </a:r>
          </a:p>
          <a:p>
            <a:r>
              <a:rPr lang="en-US" sz="1800" dirty="0" smtClean="0">
                <a:solidFill>
                  <a:srgbClr val="000000"/>
                </a:solidFill>
              </a:rPr>
              <a:t>Wrap </a:t>
            </a:r>
            <a:r>
              <a:rPr lang="en-US" sz="1800" dirty="0">
                <a:solidFill>
                  <a:srgbClr val="000000"/>
                </a:solidFill>
              </a:rPr>
              <a:t>Up</a:t>
            </a:r>
          </a:p>
          <a:p>
            <a:pPr marL="0" indent="0">
              <a:buNone/>
            </a:pPr>
            <a:endParaRPr lang="en-US" sz="1800" dirty="0">
              <a:solidFill>
                <a:srgbClr val="000000"/>
              </a:solidFill>
            </a:endParaRPr>
          </a:p>
        </p:txBody>
      </p:sp>
      <p:cxnSp>
        <p:nvCxnSpPr>
          <p:cNvPr id="6" name="Straight Connector 5"/>
          <p:cNvCxnSpPr/>
          <p:nvPr/>
        </p:nvCxnSpPr>
        <p:spPr>
          <a:xfrm>
            <a:off x="4505324" y="1402313"/>
            <a:ext cx="0" cy="5150887"/>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2760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10619" y="628416"/>
            <a:ext cx="1879583" cy="1511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sz="quarter" idx="10"/>
          </p:nvPr>
        </p:nvSpPr>
        <p:spPr>
          <a:xfrm>
            <a:off x="320769" y="1118633"/>
            <a:ext cx="5165632" cy="5035008"/>
          </a:xfrm>
        </p:spPr>
        <p:txBody>
          <a:bodyPr>
            <a:normAutofit fontScale="92500" lnSpcReduction="20000"/>
          </a:bodyPr>
          <a:lstStyle/>
          <a:p>
            <a:r>
              <a:rPr lang="en-US" sz="1400" dirty="0" smtClean="0">
                <a:solidFill>
                  <a:schemeClr val="tx2">
                    <a:lumMod val="10000"/>
                  </a:schemeClr>
                </a:solidFill>
              </a:rPr>
              <a:t>Link </a:t>
            </a:r>
            <a:r>
              <a:rPr lang="en-US" sz="1400" dirty="0" smtClean="0">
                <a:solidFill>
                  <a:srgbClr val="C00000"/>
                </a:solidFill>
              </a:rPr>
              <a:t>for the moderator </a:t>
            </a:r>
            <a:r>
              <a:rPr lang="en-US" sz="1400" dirty="0" smtClean="0">
                <a:solidFill>
                  <a:schemeClr val="tx2">
                    <a:lumMod val="10000"/>
                  </a:schemeClr>
                </a:solidFill>
              </a:rPr>
              <a:t>- </a:t>
            </a:r>
            <a:r>
              <a:rPr lang="en-US" sz="1400" u="sng" dirty="0" smtClean="0">
                <a:solidFill>
                  <a:schemeClr val="tx2">
                    <a:lumMod val="10000"/>
                  </a:schemeClr>
                </a:solidFill>
              </a:rPr>
              <a:t>not participants</a:t>
            </a:r>
            <a:r>
              <a:rPr lang="en-US" sz="1400" dirty="0" smtClean="0">
                <a:solidFill>
                  <a:schemeClr val="tx2">
                    <a:lumMod val="10000"/>
                  </a:schemeClr>
                </a:solidFill>
              </a:rPr>
              <a:t>:</a:t>
            </a:r>
            <a:endParaRPr lang="en-US" sz="1400" b="0" dirty="0">
              <a:hlinkClick r:id="rId3"/>
            </a:endParaRPr>
          </a:p>
          <a:p>
            <a:pPr marL="0" indent="0">
              <a:buNone/>
            </a:pPr>
            <a:r>
              <a:rPr lang="en-US" sz="1400" b="1" u="sng" dirty="0" smtClean="0">
                <a:hlinkClick r:id="rId3"/>
              </a:rPr>
              <a:t>http</a:t>
            </a:r>
            <a:r>
              <a:rPr lang="en-US" sz="1400" b="1" u="sng" dirty="0">
                <a:hlinkClick r:id="rId3"/>
              </a:rPr>
              <a:t>://v19frdgda08.ebiz.verizon.com:8080/AgilePlanner</a:t>
            </a:r>
            <a:r>
              <a:rPr lang="en-US" sz="1400" b="1" u="sng" dirty="0" smtClean="0">
                <a:hlinkClick r:id="rId3"/>
              </a:rPr>
              <a:t>/</a:t>
            </a:r>
            <a:endParaRPr lang="en-US" sz="1400" b="1" u="sng" dirty="0" smtClean="0"/>
          </a:p>
          <a:p>
            <a:pPr marL="0" indent="0">
              <a:buNone/>
            </a:pPr>
            <a:r>
              <a:rPr lang="en-US" sz="1600" dirty="0" smtClean="0">
                <a:solidFill>
                  <a:schemeClr val="tx2">
                    <a:lumMod val="10000"/>
                  </a:schemeClr>
                </a:solidFill>
              </a:rPr>
              <a:t>To </a:t>
            </a:r>
            <a:r>
              <a:rPr lang="en-US" sz="1600" dirty="0">
                <a:solidFill>
                  <a:schemeClr val="tx2">
                    <a:lumMod val="10000"/>
                  </a:schemeClr>
                </a:solidFill>
              </a:rPr>
              <a:t>estimate story points for user </a:t>
            </a:r>
            <a:r>
              <a:rPr lang="en-US" sz="1600" dirty="0" smtClean="0">
                <a:solidFill>
                  <a:schemeClr val="tx2">
                    <a:lumMod val="10000"/>
                  </a:schemeClr>
                </a:solidFill>
              </a:rPr>
              <a:t>stories, our </a:t>
            </a:r>
            <a:r>
              <a:rPr lang="en-US" sz="1600" dirty="0">
                <a:solidFill>
                  <a:schemeClr val="tx2">
                    <a:lumMod val="10000"/>
                  </a:schemeClr>
                </a:solidFill>
              </a:rPr>
              <a:t>colleagues in India have built a web-based tool that we can host internally to allow teams to do agile </a:t>
            </a:r>
            <a:r>
              <a:rPr lang="en-US" sz="1600" dirty="0" smtClean="0">
                <a:solidFill>
                  <a:schemeClr val="tx2">
                    <a:lumMod val="10000"/>
                  </a:schemeClr>
                </a:solidFill>
              </a:rPr>
              <a:t>estimating.</a:t>
            </a:r>
            <a:endParaRPr lang="en-US" sz="1600" dirty="0">
              <a:solidFill>
                <a:schemeClr val="tx2">
                  <a:lumMod val="10000"/>
                </a:schemeClr>
              </a:solidFill>
            </a:endParaRPr>
          </a:p>
          <a:p>
            <a:pPr marL="0" lvl="0" indent="0">
              <a:buNone/>
            </a:pPr>
            <a:endParaRPr lang="en-US" sz="1600" b="1" dirty="0" smtClean="0">
              <a:solidFill>
                <a:schemeClr val="tx2">
                  <a:lumMod val="10000"/>
                </a:schemeClr>
              </a:solidFill>
            </a:endParaRPr>
          </a:p>
          <a:p>
            <a:pPr marL="0" lvl="0" indent="0">
              <a:buNone/>
            </a:pPr>
            <a:r>
              <a:rPr lang="en-US" sz="1600" b="1" dirty="0" smtClean="0">
                <a:solidFill>
                  <a:schemeClr val="tx2">
                    <a:lumMod val="10000"/>
                  </a:schemeClr>
                </a:solidFill>
              </a:rPr>
              <a:t>Benefits</a:t>
            </a:r>
            <a:r>
              <a:rPr lang="en-US" sz="1600" b="1" dirty="0">
                <a:solidFill>
                  <a:schemeClr val="tx2">
                    <a:lumMod val="10000"/>
                  </a:schemeClr>
                </a:solidFill>
              </a:rPr>
              <a:t>:</a:t>
            </a:r>
          </a:p>
          <a:p>
            <a:pPr>
              <a:buFont typeface="Wingdings" panose="05000000000000000000" pitchFamily="2" charset="2"/>
              <a:buChar char="ü"/>
            </a:pPr>
            <a:r>
              <a:rPr lang="en-US" sz="1600" dirty="0" smtClean="0">
                <a:solidFill>
                  <a:schemeClr val="tx2">
                    <a:lumMod val="10000"/>
                  </a:schemeClr>
                </a:solidFill>
              </a:rPr>
              <a:t>Geographically distributed agile teams</a:t>
            </a:r>
          </a:p>
          <a:p>
            <a:pPr>
              <a:buFont typeface="Wingdings" panose="05000000000000000000" pitchFamily="2" charset="2"/>
              <a:buChar char="ü"/>
            </a:pPr>
            <a:r>
              <a:rPr lang="en-US" sz="1600" dirty="0" smtClean="0">
                <a:solidFill>
                  <a:schemeClr val="tx2">
                    <a:lumMod val="10000"/>
                  </a:schemeClr>
                </a:solidFill>
              </a:rPr>
              <a:t>Option </a:t>
            </a:r>
            <a:r>
              <a:rPr lang="en-US" sz="1600" dirty="0">
                <a:solidFill>
                  <a:schemeClr val="tx2">
                    <a:lumMod val="10000"/>
                  </a:schemeClr>
                </a:solidFill>
              </a:rPr>
              <a:t>to </a:t>
            </a:r>
            <a:r>
              <a:rPr lang="en-US" sz="1600" dirty="0" smtClean="0">
                <a:solidFill>
                  <a:schemeClr val="tx2">
                    <a:lumMod val="10000"/>
                  </a:schemeClr>
                </a:solidFill>
              </a:rPr>
              <a:t>Revote</a:t>
            </a:r>
          </a:p>
          <a:p>
            <a:pPr lvl="0">
              <a:buFont typeface="Wingdings" panose="05000000000000000000" pitchFamily="2" charset="2"/>
              <a:buChar char="ü"/>
            </a:pPr>
            <a:r>
              <a:rPr lang="en-US" sz="1600" dirty="0" smtClean="0">
                <a:solidFill>
                  <a:schemeClr val="tx2">
                    <a:lumMod val="10000"/>
                  </a:schemeClr>
                </a:solidFill>
              </a:rPr>
              <a:t>Any number of participants</a:t>
            </a:r>
          </a:p>
          <a:p>
            <a:pPr lvl="0">
              <a:buFont typeface="Wingdings" panose="05000000000000000000" pitchFamily="2" charset="2"/>
              <a:buChar char="ü"/>
            </a:pPr>
            <a:r>
              <a:rPr lang="en-US" sz="1600" dirty="0" smtClean="0">
                <a:solidFill>
                  <a:schemeClr val="tx2">
                    <a:lumMod val="10000"/>
                  </a:schemeClr>
                </a:solidFill>
              </a:rPr>
              <a:t>Reference estimates</a:t>
            </a:r>
          </a:p>
          <a:p>
            <a:pPr lvl="0">
              <a:buFont typeface="Wingdings" panose="05000000000000000000" pitchFamily="2" charset="2"/>
              <a:buChar char="ü"/>
            </a:pPr>
            <a:r>
              <a:rPr lang="en-US" sz="1600" dirty="0" smtClean="0">
                <a:solidFill>
                  <a:schemeClr val="tx2">
                    <a:lumMod val="10000"/>
                  </a:schemeClr>
                </a:solidFill>
              </a:rPr>
              <a:t>Multiple sessions</a:t>
            </a:r>
          </a:p>
          <a:p>
            <a:pPr lvl="0">
              <a:buFont typeface="Wingdings" panose="05000000000000000000" pitchFamily="2" charset="2"/>
              <a:buChar char="ü"/>
            </a:pPr>
            <a:r>
              <a:rPr lang="en-US" sz="1600" dirty="0" smtClean="0">
                <a:solidFill>
                  <a:schemeClr val="tx2">
                    <a:lumMod val="10000"/>
                  </a:schemeClr>
                </a:solidFill>
              </a:rPr>
              <a:t>Ability to save results to PDF </a:t>
            </a:r>
          </a:p>
          <a:p>
            <a:pPr marL="0" lvl="0" indent="0">
              <a:buNone/>
            </a:pPr>
            <a:endParaRPr lang="en-US" sz="1600" dirty="0" smtClean="0">
              <a:solidFill>
                <a:schemeClr val="tx2">
                  <a:lumMod val="10000"/>
                </a:schemeClr>
              </a:solidFill>
            </a:endParaRPr>
          </a:p>
          <a:p>
            <a:pPr marL="0" indent="0">
              <a:buNone/>
            </a:pPr>
            <a:r>
              <a:rPr lang="en-US" sz="1600" b="1" dirty="0" smtClean="0">
                <a:solidFill>
                  <a:schemeClr val="tx2">
                    <a:lumMod val="10000"/>
                  </a:schemeClr>
                </a:solidFill>
              </a:rPr>
              <a:t>Current Constraints:</a:t>
            </a:r>
          </a:p>
          <a:p>
            <a:pPr>
              <a:buFont typeface="Wingdings" panose="05000000000000000000" pitchFamily="2" charset="2"/>
              <a:buChar char="ü"/>
            </a:pPr>
            <a:r>
              <a:rPr lang="en-US" sz="1600" dirty="0" smtClean="0">
                <a:solidFill>
                  <a:schemeClr val="tx2">
                    <a:lumMod val="10000"/>
                  </a:schemeClr>
                </a:solidFill>
              </a:rPr>
              <a:t>Not integrated with other tools</a:t>
            </a:r>
          </a:p>
          <a:p>
            <a:pPr>
              <a:buFont typeface="Wingdings" panose="05000000000000000000" pitchFamily="2" charset="2"/>
              <a:buChar char="ü"/>
            </a:pPr>
            <a:r>
              <a:rPr lang="en-US" sz="1600" dirty="0" smtClean="0">
                <a:solidFill>
                  <a:schemeClr val="tx2">
                    <a:lumMod val="10000"/>
                  </a:schemeClr>
                </a:solidFill>
              </a:rPr>
              <a:t>No reports</a:t>
            </a:r>
          </a:p>
          <a:p>
            <a:pPr>
              <a:buFont typeface="Wingdings" panose="05000000000000000000" pitchFamily="2" charset="2"/>
              <a:buChar char="ü"/>
            </a:pPr>
            <a:r>
              <a:rPr lang="en-US" sz="1600" dirty="0" smtClean="0">
                <a:solidFill>
                  <a:schemeClr val="tx2">
                    <a:lumMod val="10000"/>
                  </a:schemeClr>
                </a:solidFill>
              </a:rPr>
              <a:t>No saving capability once session is closed</a:t>
            </a:r>
          </a:p>
        </p:txBody>
      </p:sp>
      <p:sp>
        <p:nvSpPr>
          <p:cNvPr id="3" name="Title 2"/>
          <p:cNvSpPr>
            <a:spLocks noGrp="1"/>
          </p:cNvSpPr>
          <p:nvPr>
            <p:ph type="title"/>
          </p:nvPr>
        </p:nvSpPr>
        <p:spPr>
          <a:xfrm>
            <a:off x="557705" y="95250"/>
            <a:ext cx="7663124" cy="657225"/>
          </a:xfrm>
        </p:spPr>
        <p:txBody>
          <a:bodyPr>
            <a:normAutofit fontScale="90000"/>
          </a:bodyPr>
          <a:lstStyle/>
          <a:p>
            <a:r>
              <a:rPr lang="en-US" dirty="0" smtClean="0">
                <a:solidFill>
                  <a:schemeClr val="tx2">
                    <a:lumMod val="10000"/>
                  </a:schemeClr>
                </a:solidFill>
              </a:rPr>
              <a:t>Planning </a:t>
            </a:r>
            <a:r>
              <a:rPr lang="en-US" dirty="0" smtClean="0">
                <a:solidFill>
                  <a:schemeClr val="tx2">
                    <a:lumMod val="10000"/>
                  </a:schemeClr>
                </a:solidFill>
              </a:rPr>
              <a:t>Pyramid – Verizon’s Tool for Story Point Estimation </a:t>
            </a:r>
            <a:r>
              <a:rPr lang="en-US" dirty="0" smtClean="0">
                <a:solidFill>
                  <a:schemeClr val="tx2">
                    <a:lumMod val="10000"/>
                  </a:schemeClr>
                </a:solidFill>
              </a:rPr>
              <a:t/>
            </a:r>
            <a:br>
              <a:rPr lang="en-US" dirty="0" smtClean="0">
                <a:solidFill>
                  <a:schemeClr val="tx2">
                    <a:lumMod val="10000"/>
                  </a:schemeClr>
                </a:solidFill>
              </a:rPr>
            </a:br>
            <a:r>
              <a:rPr lang="en-US" b="0" dirty="0" smtClean="0">
                <a:solidFill>
                  <a:schemeClr val="tx2">
                    <a:lumMod val="10000"/>
                  </a:schemeClr>
                </a:solidFill>
              </a:rPr>
              <a:t>(MVP version)</a:t>
            </a:r>
            <a:endParaRPr lang="en-US" b="0" dirty="0">
              <a:solidFill>
                <a:schemeClr val="tx2">
                  <a:lumMod val="10000"/>
                </a:schemeClr>
              </a:solidFill>
            </a:endParaRPr>
          </a:p>
        </p:txBody>
      </p:sp>
      <p:sp>
        <p:nvSpPr>
          <p:cNvPr id="4" name="TextBox 3"/>
          <p:cNvSpPr txBox="1"/>
          <p:nvPr/>
        </p:nvSpPr>
        <p:spPr>
          <a:xfrm>
            <a:off x="5929414" y="3063605"/>
            <a:ext cx="2203680" cy="1600438"/>
          </a:xfrm>
          <a:prstGeom prst="rect">
            <a:avLst/>
          </a:prstGeom>
          <a:noFill/>
        </p:spPr>
        <p:txBody>
          <a:bodyPr wrap="none" rtlCol="0">
            <a:spAutoFit/>
          </a:bodyPr>
          <a:lstStyle/>
          <a:p>
            <a:r>
              <a:rPr lang="en-US" sz="1400" dirty="0" smtClean="0">
                <a:solidFill>
                  <a:schemeClr val="tx2">
                    <a:lumMod val="10000"/>
                  </a:schemeClr>
                </a:solidFill>
              </a:rPr>
              <a:t>Development Credit:</a:t>
            </a:r>
          </a:p>
          <a:p>
            <a:pPr marL="285750" indent="-285750">
              <a:buFont typeface="Arial" panose="020B0604020202020204" pitchFamily="34" charset="0"/>
              <a:buChar char="•"/>
            </a:pPr>
            <a:r>
              <a:rPr lang="en-US" sz="1400" dirty="0">
                <a:solidFill>
                  <a:schemeClr val="tx2">
                    <a:lumMod val="10000"/>
                  </a:schemeClr>
                </a:solidFill>
              </a:rPr>
              <a:t>Kamal </a:t>
            </a:r>
            <a:r>
              <a:rPr lang="en-US" sz="1400" dirty="0" smtClean="0">
                <a:solidFill>
                  <a:schemeClr val="tx2">
                    <a:lumMod val="10000"/>
                  </a:schemeClr>
                </a:solidFill>
              </a:rPr>
              <a:t>Jain</a:t>
            </a:r>
          </a:p>
          <a:p>
            <a:pPr marL="285750" indent="-285750">
              <a:buFont typeface="Arial" panose="020B0604020202020204" pitchFamily="34" charset="0"/>
              <a:buChar char="•"/>
            </a:pPr>
            <a:r>
              <a:rPr lang="en-US" sz="1400" dirty="0" smtClean="0">
                <a:solidFill>
                  <a:schemeClr val="tx2">
                    <a:lumMod val="10000"/>
                  </a:schemeClr>
                </a:solidFill>
              </a:rPr>
              <a:t>Lakshmi U</a:t>
            </a:r>
          </a:p>
          <a:p>
            <a:pPr marL="285750" indent="-285750">
              <a:buFont typeface="Arial" panose="020B0604020202020204" pitchFamily="34" charset="0"/>
              <a:buChar char="•"/>
            </a:pPr>
            <a:r>
              <a:rPr lang="en-US" sz="1400" dirty="0" err="1" smtClean="0">
                <a:solidFill>
                  <a:schemeClr val="tx2">
                    <a:lumMod val="10000"/>
                  </a:schemeClr>
                </a:solidFill>
              </a:rPr>
              <a:t>Gladius</a:t>
            </a:r>
            <a:r>
              <a:rPr lang="en-US" sz="1400" dirty="0" smtClean="0">
                <a:solidFill>
                  <a:schemeClr val="tx2">
                    <a:lumMod val="10000"/>
                  </a:schemeClr>
                </a:solidFill>
              </a:rPr>
              <a:t> </a:t>
            </a:r>
            <a:r>
              <a:rPr lang="en-US" sz="1400" dirty="0" err="1" smtClean="0">
                <a:solidFill>
                  <a:schemeClr val="tx2">
                    <a:lumMod val="10000"/>
                  </a:schemeClr>
                </a:solidFill>
              </a:rPr>
              <a:t>Thayalarajan</a:t>
            </a:r>
            <a:endParaRPr lang="en-US" sz="1400" dirty="0" smtClean="0">
              <a:solidFill>
                <a:schemeClr val="tx2">
                  <a:lumMod val="10000"/>
                </a:schemeClr>
              </a:solidFill>
            </a:endParaRPr>
          </a:p>
          <a:p>
            <a:pPr marL="285750" indent="-285750">
              <a:buFont typeface="Arial" panose="020B0604020202020204" pitchFamily="34" charset="0"/>
              <a:buChar char="•"/>
            </a:pPr>
            <a:r>
              <a:rPr lang="en-US" sz="1400" dirty="0" err="1" smtClean="0">
                <a:solidFill>
                  <a:schemeClr val="tx2">
                    <a:lumMod val="10000"/>
                  </a:schemeClr>
                </a:solidFill>
              </a:rPr>
              <a:t>Willam</a:t>
            </a:r>
            <a:r>
              <a:rPr lang="en-US" sz="1400" dirty="0" smtClean="0">
                <a:solidFill>
                  <a:schemeClr val="tx2">
                    <a:lumMod val="10000"/>
                  </a:schemeClr>
                </a:solidFill>
              </a:rPr>
              <a:t> </a:t>
            </a:r>
            <a:r>
              <a:rPr lang="en-US" sz="1400" dirty="0">
                <a:solidFill>
                  <a:schemeClr val="tx2">
                    <a:lumMod val="10000"/>
                  </a:schemeClr>
                </a:solidFill>
              </a:rPr>
              <a:t>C </a:t>
            </a:r>
            <a:r>
              <a:rPr lang="en-US" sz="1400" dirty="0" smtClean="0">
                <a:solidFill>
                  <a:schemeClr val="tx2">
                    <a:lumMod val="10000"/>
                  </a:schemeClr>
                </a:solidFill>
              </a:rPr>
              <a:t>Robert </a:t>
            </a:r>
            <a:endParaRPr lang="en-US" sz="1400" dirty="0">
              <a:solidFill>
                <a:schemeClr val="tx2">
                  <a:lumMod val="10000"/>
                </a:schemeClr>
              </a:solidFill>
            </a:endParaRPr>
          </a:p>
          <a:p>
            <a:pPr marL="285750" indent="-285750">
              <a:buFont typeface="Arial" panose="020B0604020202020204" pitchFamily="34" charset="0"/>
              <a:buChar char="•"/>
            </a:pPr>
            <a:r>
              <a:rPr lang="en-US" sz="1400" dirty="0" err="1">
                <a:solidFill>
                  <a:schemeClr val="tx2">
                    <a:lumMod val="10000"/>
                  </a:schemeClr>
                </a:solidFill>
              </a:rPr>
              <a:t>Thejdeep</a:t>
            </a:r>
            <a:r>
              <a:rPr lang="en-US" sz="1400" dirty="0">
                <a:solidFill>
                  <a:schemeClr val="tx2">
                    <a:lumMod val="10000"/>
                  </a:schemeClr>
                </a:solidFill>
              </a:rPr>
              <a:t> </a:t>
            </a:r>
            <a:r>
              <a:rPr lang="en-US" sz="1400" dirty="0" err="1" smtClean="0">
                <a:solidFill>
                  <a:schemeClr val="tx2">
                    <a:lumMod val="10000"/>
                  </a:schemeClr>
                </a:solidFill>
              </a:rPr>
              <a:t>Thupili</a:t>
            </a:r>
            <a:endParaRPr lang="en-US" sz="1400" dirty="0" smtClean="0">
              <a:solidFill>
                <a:schemeClr val="tx2">
                  <a:lumMod val="10000"/>
                </a:schemeClr>
              </a:solidFill>
            </a:endParaRPr>
          </a:p>
          <a:p>
            <a:pPr marL="285750" indent="-285750">
              <a:buFont typeface="Arial" panose="020B0604020202020204" pitchFamily="34" charset="0"/>
              <a:buChar char="•"/>
            </a:pPr>
            <a:r>
              <a:rPr lang="en-US" sz="1400" dirty="0" smtClean="0">
                <a:solidFill>
                  <a:schemeClr val="tx2">
                    <a:lumMod val="10000"/>
                  </a:schemeClr>
                </a:solidFill>
              </a:rPr>
              <a:t>Padma Rangarajan</a:t>
            </a:r>
            <a:endParaRPr lang="en-US" sz="1400" dirty="0">
              <a:solidFill>
                <a:schemeClr val="tx2">
                  <a:lumMod val="10000"/>
                </a:schemeClr>
              </a:solidFill>
            </a:endParaRPr>
          </a:p>
        </p:txBody>
      </p:sp>
      <p:sp>
        <p:nvSpPr>
          <p:cNvPr id="10" name="Rectangle 9"/>
          <p:cNvSpPr/>
          <p:nvPr/>
        </p:nvSpPr>
        <p:spPr>
          <a:xfrm>
            <a:off x="6132527" y="4625705"/>
            <a:ext cx="1909754" cy="461665"/>
          </a:xfrm>
          <a:prstGeom prst="rect">
            <a:avLst/>
          </a:prstGeom>
          <a:noFill/>
        </p:spPr>
        <p:txBody>
          <a:bodyPr wrap="none" lIns="91440" tIns="45720" rIns="91440" bIns="45720">
            <a:spAutoFit/>
          </a:bodyPr>
          <a:lstStyle/>
          <a:p>
            <a:pPr algn="ctr"/>
            <a:r>
              <a:rPr lang="en-US" sz="2400" b="1" cap="none" spc="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Thank you!!</a:t>
            </a:r>
            <a:endParaRPr lang="en-US" sz="2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7" name="Explosion 1 6"/>
          <p:cNvSpPr/>
          <p:nvPr/>
        </p:nvSpPr>
        <p:spPr>
          <a:xfrm>
            <a:off x="5510798" y="370154"/>
            <a:ext cx="1520456" cy="1148316"/>
          </a:xfrm>
          <a:prstGeom prst="irregularSeal1">
            <a:avLst/>
          </a:prstGeom>
          <a:solidFill>
            <a:srgbClr val="FFFF0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10000"/>
                  </a:schemeClr>
                </a:solidFill>
              </a:rPr>
              <a:t>NEW!</a:t>
            </a:r>
            <a:endParaRPr lang="en-US" dirty="0">
              <a:solidFill>
                <a:schemeClr val="tx2">
                  <a:lumMod val="10000"/>
                </a:schemeClr>
              </a:solidFill>
            </a:endParaRPr>
          </a:p>
        </p:txBody>
      </p:sp>
      <p:sp>
        <p:nvSpPr>
          <p:cNvPr id="5" name="Rectangle 4"/>
          <p:cNvSpPr/>
          <p:nvPr/>
        </p:nvSpPr>
        <p:spPr>
          <a:xfrm>
            <a:off x="5220346" y="5266938"/>
            <a:ext cx="3362267" cy="523220"/>
          </a:xfrm>
          <a:prstGeom prst="rect">
            <a:avLst/>
          </a:prstGeom>
        </p:spPr>
        <p:txBody>
          <a:bodyPr wrap="none">
            <a:spAutoFit/>
          </a:bodyPr>
          <a:lstStyle/>
          <a:p>
            <a:r>
              <a:rPr lang="en-US" sz="1400" dirty="0" smtClean="0">
                <a:solidFill>
                  <a:srgbClr val="0070C0"/>
                </a:solidFill>
              </a:rPr>
              <a:t>For update suggestions, please email: </a:t>
            </a:r>
          </a:p>
          <a:p>
            <a:r>
              <a:rPr lang="en-US" sz="1400" dirty="0" smtClean="0">
                <a:solidFill>
                  <a:srgbClr val="0070C0"/>
                </a:solidFill>
                <a:hlinkClick r:id="rId4"/>
              </a:rPr>
              <a:t>Padma.Rangarajan@one.verizon.com</a:t>
            </a:r>
            <a:r>
              <a:rPr lang="en-US" sz="1400" dirty="0" smtClean="0">
                <a:solidFill>
                  <a:srgbClr val="0070C0"/>
                </a:solidFill>
              </a:rPr>
              <a:t> </a:t>
            </a:r>
            <a:endParaRPr lang="en-US" sz="1400" dirty="0">
              <a:solidFill>
                <a:srgbClr val="0070C0"/>
              </a:solidFill>
            </a:endParaRPr>
          </a:p>
        </p:txBody>
      </p:sp>
    </p:spTree>
    <p:extLst>
      <p:ext uri="{BB962C8B-B14F-4D97-AF65-F5344CB8AC3E}">
        <p14:creationId xmlns:p14="http://schemas.microsoft.com/office/powerpoint/2010/main" val="31821044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578" y="0"/>
            <a:ext cx="2200940" cy="2200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fontScale="90000"/>
          </a:bodyPr>
          <a:lstStyle/>
          <a:p>
            <a:r>
              <a:rPr lang="en-US" dirty="0" smtClean="0">
                <a:solidFill>
                  <a:schemeClr val="tx2">
                    <a:lumMod val="10000"/>
                  </a:schemeClr>
                </a:solidFill>
              </a:rPr>
              <a:t>Story Point Estimating </a:t>
            </a:r>
            <a:br>
              <a:rPr lang="en-US" dirty="0" smtClean="0">
                <a:solidFill>
                  <a:schemeClr val="tx2">
                    <a:lumMod val="10000"/>
                  </a:schemeClr>
                </a:solidFill>
              </a:rPr>
            </a:br>
            <a:r>
              <a:rPr lang="en-US" b="0" dirty="0" smtClean="0">
                <a:solidFill>
                  <a:schemeClr val="tx2">
                    <a:lumMod val="10000"/>
                  </a:schemeClr>
                </a:solidFill>
              </a:rPr>
              <a:t>– Quick Reference Guide</a:t>
            </a:r>
            <a:endParaRPr lang="en-US" b="0" dirty="0">
              <a:solidFill>
                <a:schemeClr val="tx2">
                  <a:lumMod val="10000"/>
                </a:schemeClr>
              </a:solidFill>
            </a:endParaRPr>
          </a:p>
        </p:txBody>
      </p:sp>
      <p:sp>
        <p:nvSpPr>
          <p:cNvPr id="4" name="Content Placeholder 3"/>
          <p:cNvSpPr>
            <a:spLocks noGrp="1"/>
          </p:cNvSpPr>
          <p:nvPr>
            <p:ph sz="half" idx="2"/>
          </p:nvPr>
        </p:nvSpPr>
        <p:spPr>
          <a:xfrm>
            <a:off x="308344" y="1286538"/>
            <a:ext cx="6868633" cy="5103629"/>
          </a:xfrm>
        </p:spPr>
        <p:txBody>
          <a:bodyPr>
            <a:normAutofit lnSpcReduction="10000"/>
          </a:bodyPr>
          <a:lstStyle/>
          <a:p>
            <a:pPr marL="0" indent="0">
              <a:spcBef>
                <a:spcPts val="600"/>
              </a:spcBef>
              <a:spcAft>
                <a:spcPts val="600"/>
              </a:spcAft>
              <a:buNone/>
            </a:pPr>
            <a:r>
              <a:rPr lang="en-US" sz="1600" dirty="0" smtClean="0">
                <a:solidFill>
                  <a:schemeClr val="tx2">
                    <a:lumMod val="10000"/>
                  </a:schemeClr>
                </a:solidFill>
              </a:rPr>
              <a:t>The technique we will use is called “planning poker”</a:t>
            </a:r>
          </a:p>
          <a:p>
            <a:pPr marL="342900" indent="-342900">
              <a:spcBef>
                <a:spcPts val="1200"/>
              </a:spcBef>
              <a:spcAft>
                <a:spcPts val="800"/>
              </a:spcAft>
              <a:buFont typeface="+mj-lt"/>
              <a:buAutoNum type="arabicPeriod"/>
            </a:pPr>
            <a:r>
              <a:rPr lang="en-US" sz="1600" dirty="0" smtClean="0">
                <a:solidFill>
                  <a:schemeClr val="tx2">
                    <a:lumMod val="10000"/>
                  </a:schemeClr>
                </a:solidFill>
              </a:rPr>
              <a:t>The delivery team reviews all user stories and selects a reference story, a small story and assigns a score of 2 story point.</a:t>
            </a:r>
          </a:p>
          <a:p>
            <a:pPr marL="342900" indent="-342900">
              <a:spcBef>
                <a:spcPts val="800"/>
              </a:spcBef>
              <a:spcAft>
                <a:spcPts val="800"/>
              </a:spcAft>
              <a:buFont typeface="+mj-lt"/>
              <a:buAutoNum type="arabicPeriod"/>
            </a:pPr>
            <a:r>
              <a:rPr lang="en-US" sz="1600" dirty="0" smtClean="0">
                <a:solidFill>
                  <a:schemeClr val="tx2">
                    <a:lumMod val="10000"/>
                  </a:schemeClr>
                </a:solidFill>
              </a:rPr>
              <a:t>The VTF/Moderator </a:t>
            </a:r>
            <a:r>
              <a:rPr lang="en-US" sz="1600" dirty="0">
                <a:solidFill>
                  <a:schemeClr val="tx2">
                    <a:lumMod val="10000"/>
                  </a:schemeClr>
                </a:solidFill>
              </a:rPr>
              <a:t>reads </a:t>
            </a:r>
            <a:r>
              <a:rPr lang="en-US" sz="1600" dirty="0" smtClean="0">
                <a:solidFill>
                  <a:schemeClr val="tx2">
                    <a:lumMod val="10000"/>
                  </a:schemeClr>
                </a:solidFill>
              </a:rPr>
              <a:t>a story (one at a time).</a:t>
            </a:r>
          </a:p>
          <a:p>
            <a:pPr marL="342900" indent="-342900">
              <a:spcBef>
                <a:spcPts val="800"/>
              </a:spcBef>
              <a:spcAft>
                <a:spcPts val="800"/>
              </a:spcAft>
              <a:buFont typeface="+mj-lt"/>
              <a:buAutoNum type="arabicPeriod"/>
            </a:pPr>
            <a:r>
              <a:rPr lang="en-US" sz="1600" dirty="0" smtClean="0">
                <a:solidFill>
                  <a:schemeClr val="tx2">
                    <a:lumMod val="10000"/>
                  </a:schemeClr>
                </a:solidFill>
              </a:rPr>
              <a:t>The delivery team asks the VTF to clarify the user story, if needed</a:t>
            </a:r>
          </a:p>
          <a:p>
            <a:pPr marL="342900" indent="-342900">
              <a:spcBef>
                <a:spcPts val="800"/>
              </a:spcBef>
              <a:spcAft>
                <a:spcPts val="800"/>
              </a:spcAft>
              <a:buFont typeface="+mj-lt"/>
              <a:buAutoNum type="arabicPeriod"/>
            </a:pPr>
            <a:r>
              <a:rPr lang="en-US" sz="1600" dirty="0" smtClean="0">
                <a:solidFill>
                  <a:schemeClr val="tx2">
                    <a:lumMod val="10000"/>
                  </a:schemeClr>
                </a:solidFill>
              </a:rPr>
              <a:t>The VTF/Moderator asks each delivery team member to vote what they think the story point should be (i.e., relative effort) compared to the reference story.</a:t>
            </a:r>
          </a:p>
          <a:p>
            <a:pPr marL="342900" indent="-342900">
              <a:spcBef>
                <a:spcPts val="800"/>
              </a:spcBef>
              <a:spcAft>
                <a:spcPts val="800"/>
              </a:spcAft>
              <a:buFont typeface="+mj-lt"/>
              <a:buAutoNum type="arabicPeriod"/>
            </a:pPr>
            <a:r>
              <a:rPr lang="en-US" sz="1600" dirty="0" smtClean="0">
                <a:solidFill>
                  <a:schemeClr val="tx2">
                    <a:lumMod val="10000"/>
                  </a:schemeClr>
                </a:solidFill>
              </a:rPr>
              <a:t>Each deliver team member provides their vote.</a:t>
            </a:r>
          </a:p>
          <a:p>
            <a:pPr marL="342900" indent="-342900">
              <a:spcBef>
                <a:spcPts val="800"/>
              </a:spcBef>
              <a:spcAft>
                <a:spcPts val="800"/>
              </a:spcAft>
              <a:buFont typeface="+mj-lt"/>
              <a:buAutoNum type="arabicPeriod"/>
            </a:pPr>
            <a:r>
              <a:rPr lang="en-US" sz="1600" dirty="0" smtClean="0">
                <a:solidFill>
                  <a:schemeClr val="tx2">
                    <a:lumMod val="10000"/>
                  </a:schemeClr>
                </a:solidFill>
              </a:rPr>
              <a:t>The delivery team views all scores. If the scores are different, the team members provide their reasons for the outlying votes. They vote again to come to a consensus. Assumptions are recorded in the product backlog.</a:t>
            </a:r>
          </a:p>
          <a:p>
            <a:pPr marL="342900" indent="-342900">
              <a:spcBef>
                <a:spcPts val="800"/>
              </a:spcBef>
              <a:spcAft>
                <a:spcPts val="800"/>
              </a:spcAft>
              <a:buFont typeface="+mj-lt"/>
              <a:buAutoNum type="arabicPeriod"/>
            </a:pPr>
            <a:r>
              <a:rPr lang="en-US" sz="1600" dirty="0" smtClean="0">
                <a:solidFill>
                  <a:schemeClr val="tx2">
                    <a:lumMod val="10000"/>
                  </a:schemeClr>
                </a:solidFill>
              </a:rPr>
              <a:t>The VTF listens </a:t>
            </a:r>
            <a:r>
              <a:rPr lang="en-US" sz="1600" dirty="0">
                <a:solidFill>
                  <a:schemeClr val="tx2">
                    <a:lumMod val="10000"/>
                  </a:schemeClr>
                </a:solidFill>
              </a:rPr>
              <a:t>for surprisingly large or small estimates that suggest </a:t>
            </a:r>
            <a:r>
              <a:rPr lang="en-US" sz="1600" dirty="0" err="1">
                <a:solidFill>
                  <a:schemeClr val="tx2">
                    <a:lumMod val="10000"/>
                  </a:schemeClr>
                </a:solidFill>
              </a:rPr>
              <a:t>mis</a:t>
            </a:r>
            <a:r>
              <a:rPr lang="en-US" sz="1600" dirty="0">
                <a:solidFill>
                  <a:schemeClr val="tx2">
                    <a:lumMod val="10000"/>
                  </a:schemeClr>
                </a:solidFill>
              </a:rPr>
              <a:t>-alignment on </a:t>
            </a:r>
            <a:r>
              <a:rPr lang="en-US" sz="1600" dirty="0" smtClean="0">
                <a:solidFill>
                  <a:schemeClr val="tx2">
                    <a:lumMod val="10000"/>
                  </a:schemeClr>
                </a:solidFill>
              </a:rPr>
              <a:t>intent. </a:t>
            </a:r>
            <a:endParaRPr lang="en-US" sz="1600" dirty="0">
              <a:solidFill>
                <a:schemeClr val="tx2">
                  <a:lumMod val="10000"/>
                </a:schemeClr>
              </a:solidFill>
            </a:endParaRPr>
          </a:p>
          <a:p>
            <a:pPr>
              <a:spcBef>
                <a:spcPts val="600"/>
              </a:spcBef>
              <a:spcAft>
                <a:spcPts val="600"/>
              </a:spcAft>
            </a:pPr>
            <a:endParaRPr lang="en-US" sz="1600" dirty="0" smtClean="0">
              <a:solidFill>
                <a:schemeClr val="tx2">
                  <a:lumMod val="10000"/>
                </a:schemeClr>
              </a:solidFill>
            </a:endParaRPr>
          </a:p>
        </p:txBody>
      </p:sp>
    </p:spTree>
    <p:extLst>
      <p:ext uri="{BB962C8B-B14F-4D97-AF65-F5344CB8AC3E}">
        <p14:creationId xmlns:p14="http://schemas.microsoft.com/office/powerpoint/2010/main" val="13549176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2666" y="3940060"/>
            <a:ext cx="2414329" cy="1569660"/>
          </a:xfrm>
          <a:prstGeom prst="rect">
            <a:avLst/>
          </a:prstGeom>
          <a:noFill/>
        </p:spPr>
        <p:txBody>
          <a:bodyPr wrap="square" rtlCol="0">
            <a:spAutoFit/>
          </a:bodyPr>
          <a:lstStyle/>
          <a:p>
            <a:pPr marL="342900" indent="-342900">
              <a:buFont typeface="Arial" panose="020B0604020202020204" pitchFamily="34" charset="0"/>
              <a:buChar char="•"/>
            </a:pPr>
            <a:r>
              <a:rPr lang="en-US" sz="1600" dirty="0" smtClean="0">
                <a:solidFill>
                  <a:schemeClr val="tx2">
                    <a:lumMod val="10000"/>
                  </a:schemeClr>
                </a:solidFill>
                <a:latin typeface="Arial" pitchFamily="34" charset="0"/>
                <a:cs typeface="Arial" pitchFamily="34" charset="0"/>
              </a:rPr>
              <a:t>Kitchen table</a:t>
            </a:r>
          </a:p>
          <a:p>
            <a:pPr marL="342900" indent="-342900">
              <a:buFont typeface="Arial" panose="020B0604020202020204" pitchFamily="34" charset="0"/>
              <a:buChar char="•"/>
            </a:pPr>
            <a:r>
              <a:rPr lang="en-US" sz="1600" b="1" dirty="0" smtClean="0">
                <a:solidFill>
                  <a:schemeClr val="accent1">
                    <a:lumMod val="50000"/>
                  </a:schemeClr>
                </a:solidFill>
                <a:latin typeface="Arial" pitchFamily="34" charset="0"/>
                <a:cs typeface="Arial" pitchFamily="34" charset="0"/>
              </a:rPr>
              <a:t>4 kitchen chairs</a:t>
            </a:r>
          </a:p>
          <a:p>
            <a:pPr marL="342900" indent="-342900">
              <a:buFont typeface="Arial" panose="020B0604020202020204" pitchFamily="34" charset="0"/>
              <a:buChar char="•"/>
            </a:pPr>
            <a:r>
              <a:rPr lang="en-US" sz="1600" dirty="0" smtClean="0">
                <a:solidFill>
                  <a:schemeClr val="tx2">
                    <a:lumMod val="10000"/>
                  </a:schemeClr>
                </a:solidFill>
                <a:latin typeface="Arial" pitchFamily="34" charset="0"/>
                <a:cs typeface="Arial" pitchFamily="34" charset="0"/>
              </a:rPr>
              <a:t>Sofa </a:t>
            </a:r>
          </a:p>
          <a:p>
            <a:pPr marL="342900" indent="-342900">
              <a:buFont typeface="Arial" panose="020B0604020202020204" pitchFamily="34" charset="0"/>
              <a:buChar char="•"/>
            </a:pPr>
            <a:r>
              <a:rPr lang="en-US" sz="1600" dirty="0" smtClean="0">
                <a:solidFill>
                  <a:schemeClr val="tx2">
                    <a:lumMod val="10000"/>
                  </a:schemeClr>
                </a:solidFill>
                <a:latin typeface="Arial" pitchFamily="34" charset="0"/>
                <a:cs typeface="Arial" pitchFamily="34" charset="0"/>
              </a:rPr>
              <a:t>2 comfortable chairs</a:t>
            </a:r>
          </a:p>
          <a:p>
            <a:pPr marL="342900" indent="-342900">
              <a:buFont typeface="Arial" panose="020B0604020202020204" pitchFamily="34" charset="0"/>
              <a:buChar char="•"/>
            </a:pPr>
            <a:r>
              <a:rPr lang="en-US" sz="1600" dirty="0" smtClean="0">
                <a:solidFill>
                  <a:schemeClr val="tx2">
                    <a:lumMod val="10000"/>
                  </a:schemeClr>
                </a:solidFill>
                <a:latin typeface="Arial" pitchFamily="34" charset="0"/>
                <a:cs typeface="Arial" pitchFamily="34" charset="0"/>
              </a:rPr>
              <a:t>2 End tables</a:t>
            </a:r>
          </a:p>
          <a:p>
            <a:pPr marL="342900" indent="-342900">
              <a:buFont typeface="Arial" panose="020B0604020202020204" pitchFamily="34" charset="0"/>
              <a:buChar char="•"/>
            </a:pPr>
            <a:r>
              <a:rPr lang="en-US" sz="1600" b="1" dirty="0" smtClean="0">
                <a:solidFill>
                  <a:schemeClr val="accent1">
                    <a:lumMod val="50000"/>
                  </a:schemeClr>
                </a:solidFill>
                <a:latin typeface="Arial" pitchFamily="34" charset="0"/>
                <a:cs typeface="Arial" pitchFamily="34" charset="0"/>
              </a:rPr>
              <a:t>4 Lamps</a:t>
            </a:r>
          </a:p>
        </p:txBody>
      </p:sp>
      <p:sp>
        <p:nvSpPr>
          <p:cNvPr id="8" name="TextBox 7"/>
          <p:cNvSpPr txBox="1"/>
          <p:nvPr/>
        </p:nvSpPr>
        <p:spPr>
          <a:xfrm>
            <a:off x="2926385" y="3940060"/>
            <a:ext cx="3015538" cy="1569660"/>
          </a:xfrm>
          <a:prstGeom prst="rect">
            <a:avLst/>
          </a:prstGeom>
          <a:noFill/>
        </p:spPr>
        <p:txBody>
          <a:bodyPr wrap="square" rtlCol="0">
            <a:spAutoFit/>
          </a:bodyPr>
          <a:lstStyle/>
          <a:p>
            <a:pPr marL="233363" indent="-233363">
              <a:buFont typeface="Arial" pitchFamily="34" charset="0"/>
              <a:buChar char="•"/>
            </a:pPr>
            <a:r>
              <a:rPr lang="en-US" sz="1600" dirty="0" smtClean="0">
                <a:solidFill>
                  <a:schemeClr val="tx2">
                    <a:lumMod val="10000"/>
                  </a:schemeClr>
                </a:solidFill>
                <a:latin typeface="Arial" pitchFamily="34" charset="0"/>
                <a:cs typeface="Arial" pitchFamily="34" charset="0"/>
              </a:rPr>
              <a:t>Queen-size bed </a:t>
            </a:r>
          </a:p>
          <a:p>
            <a:pPr marL="233363" indent="-233363">
              <a:buFont typeface="Arial" pitchFamily="34" charset="0"/>
              <a:buChar char="•"/>
            </a:pPr>
            <a:r>
              <a:rPr lang="en-US" sz="1600" b="1" dirty="0" smtClean="0">
                <a:solidFill>
                  <a:schemeClr val="accent1">
                    <a:lumMod val="50000"/>
                  </a:schemeClr>
                </a:solidFill>
                <a:latin typeface="Arial" pitchFamily="34" charset="0"/>
                <a:cs typeface="Arial" pitchFamily="34" charset="0"/>
              </a:rPr>
              <a:t>20 medium-size boxes </a:t>
            </a:r>
          </a:p>
          <a:p>
            <a:pPr marL="233363" indent="-233363">
              <a:buFont typeface="Arial" pitchFamily="34" charset="0"/>
              <a:buChar char="•"/>
            </a:pPr>
            <a:r>
              <a:rPr lang="en-US" sz="1600" dirty="0" smtClean="0">
                <a:solidFill>
                  <a:schemeClr val="tx2">
                    <a:lumMod val="10000"/>
                  </a:schemeClr>
                </a:solidFill>
                <a:latin typeface="Arial" pitchFamily="34" charset="0"/>
                <a:cs typeface="Arial" pitchFamily="34" charset="0"/>
              </a:rPr>
              <a:t>10 boxes of books</a:t>
            </a:r>
          </a:p>
          <a:p>
            <a:pPr marL="233363" indent="-233363">
              <a:buFont typeface="Arial" pitchFamily="34" charset="0"/>
              <a:buChar char="•"/>
            </a:pPr>
            <a:r>
              <a:rPr lang="en-US" sz="1600" dirty="0" smtClean="0">
                <a:solidFill>
                  <a:schemeClr val="tx2">
                    <a:lumMod val="10000"/>
                  </a:schemeClr>
                </a:solidFill>
                <a:latin typeface="Arial" pitchFamily="34" charset="0"/>
                <a:cs typeface="Arial" pitchFamily="34" charset="0"/>
              </a:rPr>
              <a:t>4 boxes of kitchen stuff</a:t>
            </a:r>
          </a:p>
          <a:p>
            <a:pPr marL="233363" indent="-233363">
              <a:buFont typeface="Arial" pitchFamily="34" charset="0"/>
              <a:buChar char="•"/>
            </a:pPr>
            <a:r>
              <a:rPr lang="en-US" sz="1600" b="1" dirty="0" smtClean="0">
                <a:solidFill>
                  <a:schemeClr val="accent1">
                    <a:lumMod val="50000"/>
                  </a:schemeClr>
                </a:solidFill>
                <a:latin typeface="Arial" pitchFamily="34" charset="0"/>
                <a:cs typeface="Arial" pitchFamily="34" charset="0"/>
              </a:rPr>
              <a:t>3 closets full of clothing</a:t>
            </a:r>
          </a:p>
          <a:p>
            <a:pPr marL="233363" indent="-233363">
              <a:buFont typeface="Arial" pitchFamily="34" charset="0"/>
              <a:buChar char="•"/>
            </a:pPr>
            <a:r>
              <a:rPr lang="en-US" sz="1600" dirty="0" smtClean="0">
                <a:solidFill>
                  <a:schemeClr val="tx2">
                    <a:lumMod val="10000"/>
                  </a:schemeClr>
                </a:solidFill>
                <a:latin typeface="Arial" pitchFamily="34" charset="0"/>
                <a:cs typeface="Arial" pitchFamily="34" charset="0"/>
              </a:rPr>
              <a:t>2 dressers </a:t>
            </a:r>
          </a:p>
        </p:txBody>
      </p:sp>
      <p:sp>
        <p:nvSpPr>
          <p:cNvPr id="10" name="Content Placeholder 2"/>
          <p:cNvSpPr>
            <a:spLocks noGrp="1"/>
          </p:cNvSpPr>
          <p:nvPr>
            <p:ph sz="quarter" idx="10"/>
          </p:nvPr>
        </p:nvSpPr>
        <p:spPr bwMode="auto">
          <a:xfrm>
            <a:off x="308529" y="1435351"/>
            <a:ext cx="3806271" cy="1828842"/>
          </a:xfrm>
          <a:prstGeom prst="rect">
            <a:avLst/>
          </a:prstGeom>
          <a:solidFill>
            <a:schemeClr val="bg2"/>
          </a:solidFill>
          <a:ln>
            <a:noFill/>
          </a:ln>
          <a:extLst/>
        </p:spPr>
        <p:txBody>
          <a:bodyPr/>
          <a:lstStyle/>
          <a:p>
            <a:pPr marL="457200" indent="-457200">
              <a:buFont typeface="+mj-lt"/>
              <a:buAutoNum type="arabicPeriod"/>
            </a:pPr>
            <a:r>
              <a:rPr lang="en-US" sz="1600" dirty="0" smtClean="0">
                <a:solidFill>
                  <a:schemeClr val="tx2">
                    <a:lumMod val="10000"/>
                  </a:schemeClr>
                </a:solidFill>
              </a:rPr>
              <a:t>Using Relative Estimation and </a:t>
            </a:r>
            <a:br>
              <a:rPr lang="en-US" sz="1600" dirty="0" smtClean="0">
                <a:solidFill>
                  <a:schemeClr val="tx2">
                    <a:lumMod val="10000"/>
                  </a:schemeClr>
                </a:solidFill>
              </a:rPr>
            </a:br>
            <a:r>
              <a:rPr lang="en-US" sz="1600" dirty="0" smtClean="0">
                <a:solidFill>
                  <a:schemeClr val="tx2">
                    <a:lumMod val="10000"/>
                  </a:schemeClr>
                </a:solidFill>
              </a:rPr>
              <a:t>Planning Poker, estimate the </a:t>
            </a:r>
            <a:br>
              <a:rPr lang="en-US" sz="1600" dirty="0" smtClean="0">
                <a:solidFill>
                  <a:schemeClr val="tx2">
                    <a:lumMod val="10000"/>
                  </a:schemeClr>
                </a:solidFill>
              </a:rPr>
            </a:br>
            <a:r>
              <a:rPr lang="en-US" sz="1600" dirty="0" smtClean="0">
                <a:solidFill>
                  <a:schemeClr val="tx2">
                    <a:lumMod val="10000"/>
                  </a:schemeClr>
                </a:solidFill>
              </a:rPr>
              <a:t>effort to move your stuff</a:t>
            </a:r>
          </a:p>
          <a:p>
            <a:pPr marL="457200" indent="-457200">
              <a:buFont typeface="+mj-lt"/>
              <a:buAutoNum type="arabicPeriod"/>
            </a:pPr>
            <a:r>
              <a:rPr lang="en-US" sz="1600" dirty="0" smtClean="0">
                <a:solidFill>
                  <a:schemeClr val="tx2">
                    <a:lumMod val="10000"/>
                  </a:schemeClr>
                </a:solidFill>
              </a:rPr>
              <a:t>Relative Comparisons:</a:t>
            </a:r>
          </a:p>
          <a:p>
            <a:pPr marL="679450" lvl="1" indent="-222250"/>
            <a:r>
              <a:rPr lang="en-US" sz="1600" dirty="0" smtClean="0">
                <a:solidFill>
                  <a:schemeClr val="tx2">
                    <a:lumMod val="10000"/>
                  </a:schemeClr>
                </a:solidFill>
              </a:rPr>
              <a:t>Kitchen chair = 2 points</a:t>
            </a:r>
          </a:p>
          <a:p>
            <a:pPr marL="679450" lvl="1" indent="-222250"/>
            <a:r>
              <a:rPr lang="en-US" sz="1600" dirty="0" smtClean="0">
                <a:solidFill>
                  <a:schemeClr val="tx2">
                    <a:lumMod val="10000"/>
                  </a:schemeClr>
                </a:solidFill>
              </a:rPr>
              <a:t>60” flat screen TV = 8 points</a:t>
            </a:r>
          </a:p>
        </p:txBody>
      </p:sp>
      <p:sp>
        <p:nvSpPr>
          <p:cNvPr id="11" name="Title 1"/>
          <p:cNvSpPr>
            <a:spLocks noGrp="1"/>
          </p:cNvSpPr>
          <p:nvPr>
            <p:ph type="title"/>
          </p:nvPr>
        </p:nvSpPr>
        <p:spPr>
          <a:xfrm>
            <a:off x="1526686" y="196869"/>
            <a:ext cx="5611989" cy="887884"/>
          </a:xfrm>
        </p:spPr>
        <p:txBody>
          <a:bodyPr>
            <a:normAutofit fontScale="90000"/>
          </a:bodyPr>
          <a:lstStyle/>
          <a:p>
            <a:r>
              <a:rPr lang="en-US" dirty="0" smtClean="0">
                <a:solidFill>
                  <a:schemeClr val="tx1"/>
                </a:solidFill>
              </a:rPr>
              <a:t/>
            </a:r>
            <a:br>
              <a:rPr lang="en-US" dirty="0" smtClean="0">
                <a:solidFill>
                  <a:schemeClr val="tx1"/>
                </a:solidFill>
              </a:rPr>
            </a:br>
            <a:r>
              <a:rPr lang="en-US" dirty="0" smtClean="0">
                <a:solidFill>
                  <a:schemeClr val="tx1"/>
                </a:solidFill>
              </a:rPr>
              <a:t>Activity:</a:t>
            </a:r>
            <a:br>
              <a:rPr lang="en-US" dirty="0" smtClean="0">
                <a:solidFill>
                  <a:schemeClr val="tx1"/>
                </a:solidFill>
              </a:rPr>
            </a:br>
            <a:r>
              <a:rPr lang="en-US" dirty="0" smtClean="0">
                <a:solidFill>
                  <a:schemeClr val="tx1"/>
                </a:solidFill>
              </a:rPr>
              <a:t>Moving </a:t>
            </a:r>
            <a:r>
              <a:rPr lang="en-US" dirty="0">
                <a:solidFill>
                  <a:schemeClr val="tx1"/>
                </a:solidFill>
              </a:rPr>
              <a:t>Y</a:t>
            </a:r>
            <a:r>
              <a:rPr lang="en-US" dirty="0" smtClean="0">
                <a:solidFill>
                  <a:schemeClr val="tx1"/>
                </a:solidFill>
              </a:rPr>
              <a:t>our Apartment</a:t>
            </a:r>
            <a:endParaRPr lang="en-US" dirty="0">
              <a:solidFill>
                <a:schemeClr val="tx1"/>
              </a:solidFill>
            </a:endParaRPr>
          </a:p>
        </p:txBody>
      </p:sp>
      <p:sp>
        <p:nvSpPr>
          <p:cNvPr id="14" name="TextBox 13"/>
          <p:cNvSpPr txBox="1"/>
          <p:nvPr/>
        </p:nvSpPr>
        <p:spPr>
          <a:xfrm>
            <a:off x="313759" y="3491444"/>
            <a:ext cx="3801041" cy="369332"/>
          </a:xfrm>
          <a:prstGeom prst="rect">
            <a:avLst/>
          </a:prstGeom>
          <a:noFill/>
        </p:spPr>
        <p:txBody>
          <a:bodyPr wrap="none" rtlCol="0">
            <a:spAutoFit/>
          </a:bodyPr>
          <a:lstStyle/>
          <a:p>
            <a:r>
              <a:rPr lang="en-US" dirty="0" smtClean="0">
                <a:solidFill>
                  <a:schemeClr val="tx2">
                    <a:lumMod val="10000"/>
                  </a:schemeClr>
                </a:solidFill>
              </a:rPr>
              <a:t>Planning Poker: 1, 2, 3, 5, 8,13, 20</a:t>
            </a:r>
            <a:endParaRPr lang="en-US" dirty="0">
              <a:solidFill>
                <a:schemeClr val="tx2">
                  <a:lumMod val="10000"/>
                </a:schemeClr>
              </a:solidFill>
            </a:endParaRPr>
          </a:p>
        </p:txBody>
      </p:sp>
      <p:pic>
        <p:nvPicPr>
          <p:cNvPr id="3074" name="Picture 2" descr="https://imagefilter.app.compendium.com/image?url=QcNeMIOA0MESEz7Pn%2FjewTbIX4Xt1rRLXRv6KTxJjwFKaAzW%2BvBcCC3gv96KxThgQEDNO0hkU0ZCvR%2FrxcmFtbvBrRfW4LO7CNVzwJlNzOsqo5SYnuHsgzCnBH8TXtaR%2BTJMPuHELgqES9bpfJRYBzUdy30%2Frl4tnXdWVcN2GMBaZHSvFvPUZ7vxUXzjlopzuXvXGWzVyH6aUUy8meYVYw%3D%3D&amp;secure=1&amp;align=center+center&amp;cwidth=1000&amp;cheight=425&amp;width=10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1758" y="1469133"/>
            <a:ext cx="4573924" cy="19439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192450" y="3399111"/>
            <a:ext cx="4759636" cy="246221"/>
          </a:xfrm>
          <a:prstGeom prst="rect">
            <a:avLst/>
          </a:prstGeom>
          <a:noFill/>
        </p:spPr>
        <p:txBody>
          <a:bodyPr wrap="none" rtlCol="0">
            <a:spAutoFit/>
          </a:bodyPr>
          <a:lstStyle/>
          <a:p>
            <a:r>
              <a:rPr lang="en-US" sz="1000" dirty="0">
                <a:solidFill>
                  <a:schemeClr val="tx2">
                    <a:lumMod val="10000"/>
                  </a:schemeClr>
                </a:solidFill>
              </a:rPr>
              <a:t>Image credit: http://renters.apartments.com/biggest-moving-day-of-the-year</a:t>
            </a:r>
          </a:p>
        </p:txBody>
      </p:sp>
    </p:spTree>
    <p:extLst>
      <p:ext uri="{BB962C8B-B14F-4D97-AF65-F5344CB8AC3E}">
        <p14:creationId xmlns:p14="http://schemas.microsoft.com/office/powerpoint/2010/main" val="28005648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4" name="Slide Number Placeholder 3"/>
          <p:cNvSpPr>
            <a:spLocks noGrp="1"/>
          </p:cNvSpPr>
          <p:nvPr>
            <p:ph type="sldNum" sz="quarter" idx="12"/>
          </p:nvPr>
        </p:nvSpPr>
        <p:spPr/>
        <p:txBody>
          <a:bodyPr/>
          <a:lstStyle/>
          <a:p>
            <a:fld id="{E12D0507-9F86-7A45-BE8E-43760B9F92AA}" type="slidenum">
              <a:rPr lang="en-US" smtClean="0"/>
              <a:pPr/>
              <a:t>43</a:t>
            </a:fld>
            <a:endParaRPr lang="en-US" dirty="0"/>
          </a:p>
        </p:txBody>
      </p:sp>
    </p:spTree>
    <p:extLst>
      <p:ext uri="{BB962C8B-B14F-4D97-AF65-F5344CB8AC3E}">
        <p14:creationId xmlns:p14="http://schemas.microsoft.com/office/powerpoint/2010/main" val="1405018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chemeClr val="tx1"/>
                </a:solidFill>
              </a:rPr>
              <a:t>The Agile Life Cycle </a:t>
            </a:r>
            <a:br>
              <a:rPr lang="en-US" dirty="0" smtClean="0">
                <a:solidFill>
                  <a:schemeClr val="tx1"/>
                </a:solidFill>
              </a:rPr>
            </a:br>
            <a:r>
              <a:rPr lang="en-US" dirty="0" smtClean="0">
                <a:solidFill>
                  <a:schemeClr val="tx1"/>
                </a:solidFill>
              </a:rPr>
              <a:t>&amp; Advanced Practices</a:t>
            </a:r>
            <a:endParaRPr lang="en-US" dirty="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16" y="1447798"/>
            <a:ext cx="8517178" cy="4924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09550" y="1447798"/>
            <a:ext cx="4229100" cy="32385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29216" y="3686501"/>
            <a:ext cx="1704975" cy="523220"/>
          </a:xfrm>
          <a:prstGeom prst="rect">
            <a:avLst/>
          </a:prstGeom>
          <a:solidFill>
            <a:schemeClr val="bg1"/>
          </a:solidFill>
        </p:spPr>
        <p:txBody>
          <a:bodyPr wrap="square" rtlCol="0">
            <a:spAutoFit/>
          </a:bodyPr>
          <a:lstStyle/>
          <a:p>
            <a:pPr algn="ctr"/>
            <a:r>
              <a:rPr lang="en-US" sz="1400" b="1" dirty="0" smtClean="0">
                <a:solidFill>
                  <a:schemeClr val="tx2">
                    <a:lumMod val="10000"/>
                  </a:schemeClr>
                </a:solidFill>
                <a:latin typeface="Calibri" panose="020F0502020204030204" pitchFamily="34" charset="0"/>
              </a:rPr>
              <a:t>Value Team Facilitator (VTF)</a:t>
            </a:r>
            <a:endParaRPr lang="en-US" sz="1400" b="1" dirty="0">
              <a:solidFill>
                <a:schemeClr val="tx2">
                  <a:lumMod val="10000"/>
                </a:schemeClr>
              </a:solidFill>
              <a:latin typeface="Calibri" panose="020F0502020204030204" pitchFamily="34" charset="0"/>
            </a:endParaRPr>
          </a:p>
        </p:txBody>
      </p:sp>
      <p:sp>
        <p:nvSpPr>
          <p:cNvPr id="7" name="TextBox 6"/>
          <p:cNvSpPr txBox="1"/>
          <p:nvPr/>
        </p:nvSpPr>
        <p:spPr>
          <a:xfrm>
            <a:off x="4438650" y="2448577"/>
            <a:ext cx="1366234" cy="523220"/>
          </a:xfrm>
          <a:prstGeom prst="rect">
            <a:avLst/>
          </a:prstGeom>
          <a:solidFill>
            <a:schemeClr val="bg1"/>
          </a:solidFill>
        </p:spPr>
        <p:txBody>
          <a:bodyPr wrap="square" rtlCol="0">
            <a:spAutoFit/>
          </a:bodyPr>
          <a:lstStyle/>
          <a:p>
            <a:pPr algn="ctr"/>
            <a:r>
              <a:rPr lang="en-US" sz="1400" b="1" dirty="0" smtClean="0">
                <a:solidFill>
                  <a:schemeClr val="tx2">
                    <a:lumMod val="10000"/>
                  </a:schemeClr>
                </a:solidFill>
                <a:latin typeface="Calibri" panose="020F0502020204030204" pitchFamily="34" charset="0"/>
              </a:rPr>
              <a:t>Agile Team Facilitator (ATF)</a:t>
            </a:r>
            <a:endParaRPr lang="en-US" sz="1400" b="1" dirty="0">
              <a:solidFill>
                <a:schemeClr val="tx2">
                  <a:lumMod val="10000"/>
                </a:schemeClr>
              </a:solidFill>
              <a:latin typeface="Calibri" panose="020F0502020204030204" pitchFamily="34" charset="0"/>
            </a:endParaRPr>
          </a:p>
        </p:txBody>
      </p:sp>
      <p:sp>
        <p:nvSpPr>
          <p:cNvPr id="8" name="TextBox 7"/>
          <p:cNvSpPr txBox="1"/>
          <p:nvPr/>
        </p:nvSpPr>
        <p:spPr>
          <a:xfrm>
            <a:off x="7167824" y="3753176"/>
            <a:ext cx="1704975" cy="307777"/>
          </a:xfrm>
          <a:prstGeom prst="rect">
            <a:avLst/>
          </a:prstGeom>
          <a:solidFill>
            <a:schemeClr val="bg1"/>
          </a:solidFill>
        </p:spPr>
        <p:txBody>
          <a:bodyPr wrap="square" rtlCol="0">
            <a:spAutoFit/>
          </a:bodyPr>
          <a:lstStyle/>
          <a:p>
            <a:pPr algn="ctr"/>
            <a:r>
              <a:rPr lang="en-US" sz="1400" b="1" dirty="0" smtClean="0">
                <a:solidFill>
                  <a:schemeClr val="tx2">
                    <a:lumMod val="10000"/>
                  </a:schemeClr>
                </a:solidFill>
                <a:latin typeface="Calibri" panose="020F0502020204030204" pitchFamily="34" charset="0"/>
              </a:rPr>
              <a:t>Iteration Review</a:t>
            </a:r>
            <a:endParaRPr lang="en-US" sz="1400" b="1" dirty="0">
              <a:solidFill>
                <a:schemeClr val="tx2">
                  <a:lumMod val="10000"/>
                </a:schemeClr>
              </a:solidFill>
              <a:latin typeface="Calibri" panose="020F0502020204030204" pitchFamily="34" charset="0"/>
            </a:endParaRPr>
          </a:p>
        </p:txBody>
      </p:sp>
      <p:sp>
        <p:nvSpPr>
          <p:cNvPr id="9" name="TextBox 8"/>
          <p:cNvSpPr txBox="1"/>
          <p:nvPr/>
        </p:nvSpPr>
        <p:spPr>
          <a:xfrm>
            <a:off x="7167823" y="5772476"/>
            <a:ext cx="1704975" cy="246221"/>
          </a:xfrm>
          <a:prstGeom prst="rect">
            <a:avLst/>
          </a:prstGeom>
          <a:solidFill>
            <a:schemeClr val="bg1"/>
          </a:solidFill>
        </p:spPr>
        <p:txBody>
          <a:bodyPr wrap="square" rtlCol="0">
            <a:spAutoFit/>
          </a:bodyPr>
          <a:lstStyle/>
          <a:p>
            <a:pPr algn="ctr"/>
            <a:endParaRPr lang="en-US" sz="1000" b="1" dirty="0">
              <a:solidFill>
                <a:schemeClr val="tx2">
                  <a:lumMod val="10000"/>
                </a:schemeClr>
              </a:solidFill>
              <a:latin typeface="Calibri" panose="020F0502020204030204" pitchFamily="34" charset="0"/>
            </a:endParaRPr>
          </a:p>
        </p:txBody>
      </p:sp>
      <p:sp>
        <p:nvSpPr>
          <p:cNvPr id="10" name="Rectangle 9"/>
          <p:cNvSpPr/>
          <p:nvPr/>
        </p:nvSpPr>
        <p:spPr>
          <a:xfrm>
            <a:off x="4105275" y="5590949"/>
            <a:ext cx="2838450" cy="53307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767524" y="4760439"/>
            <a:ext cx="1704975" cy="646331"/>
          </a:xfrm>
          <a:prstGeom prst="rect">
            <a:avLst/>
          </a:prstGeom>
          <a:solidFill>
            <a:schemeClr val="bg1"/>
          </a:solidFill>
        </p:spPr>
        <p:txBody>
          <a:bodyPr wrap="square" rtlCol="0">
            <a:spAutoFit/>
          </a:bodyPr>
          <a:lstStyle/>
          <a:p>
            <a:pPr algn="ctr"/>
            <a:r>
              <a:rPr lang="en-US" sz="1200" b="1" dirty="0" smtClean="0">
                <a:solidFill>
                  <a:schemeClr val="tx2">
                    <a:lumMod val="10000"/>
                  </a:schemeClr>
                </a:solidFill>
                <a:latin typeface="Calibri" panose="020F0502020204030204" pitchFamily="34" charset="0"/>
              </a:rPr>
              <a:t>Iteration end date and team deliverable do not change</a:t>
            </a:r>
            <a:endParaRPr lang="en-US" sz="1200" b="1" dirty="0">
              <a:solidFill>
                <a:schemeClr val="tx2">
                  <a:lumMod val="10000"/>
                </a:schemeClr>
              </a:solidFill>
              <a:latin typeface="Calibri" panose="020F0502020204030204" pitchFamily="34" charset="0"/>
            </a:endParaRPr>
          </a:p>
        </p:txBody>
      </p:sp>
      <p:sp>
        <p:nvSpPr>
          <p:cNvPr id="12" name="TextBox 11"/>
          <p:cNvSpPr txBox="1"/>
          <p:nvPr/>
        </p:nvSpPr>
        <p:spPr>
          <a:xfrm>
            <a:off x="1928812" y="5249256"/>
            <a:ext cx="1566863" cy="738664"/>
          </a:xfrm>
          <a:prstGeom prst="rect">
            <a:avLst/>
          </a:prstGeom>
          <a:solidFill>
            <a:schemeClr val="bg1"/>
          </a:solidFill>
        </p:spPr>
        <p:txBody>
          <a:bodyPr wrap="square" rtlCol="0">
            <a:spAutoFit/>
          </a:bodyPr>
          <a:lstStyle/>
          <a:p>
            <a:pPr algn="ctr"/>
            <a:r>
              <a:rPr lang="en-US" sz="1400" b="1" dirty="0" smtClean="0">
                <a:solidFill>
                  <a:schemeClr val="tx2">
                    <a:lumMod val="10000"/>
                  </a:schemeClr>
                </a:solidFill>
                <a:latin typeface="Calibri" panose="020F0502020204030204" pitchFamily="34" charset="0"/>
              </a:rPr>
              <a:t>Iteration Planning Meeting</a:t>
            </a:r>
          </a:p>
          <a:p>
            <a:pPr algn="ctr"/>
            <a:endParaRPr lang="en-US" sz="1400" b="1" dirty="0">
              <a:solidFill>
                <a:schemeClr val="tx2">
                  <a:lumMod val="10000"/>
                </a:schemeClr>
              </a:solidFill>
              <a:latin typeface="Calibri" panose="020F0502020204030204" pitchFamily="34" charset="0"/>
            </a:endParaRPr>
          </a:p>
        </p:txBody>
      </p:sp>
      <p:sp>
        <p:nvSpPr>
          <p:cNvPr id="14" name="TextBox 13"/>
          <p:cNvSpPr txBox="1"/>
          <p:nvPr/>
        </p:nvSpPr>
        <p:spPr>
          <a:xfrm>
            <a:off x="3532048" y="4785610"/>
            <a:ext cx="1084332" cy="738664"/>
          </a:xfrm>
          <a:prstGeom prst="rect">
            <a:avLst/>
          </a:prstGeom>
          <a:solidFill>
            <a:schemeClr val="bg1"/>
          </a:solidFill>
        </p:spPr>
        <p:txBody>
          <a:bodyPr wrap="square" rtlCol="0">
            <a:spAutoFit/>
          </a:bodyPr>
          <a:lstStyle/>
          <a:p>
            <a:pPr algn="ctr"/>
            <a:r>
              <a:rPr lang="en-US" sz="1400" b="1" dirty="0" smtClean="0">
                <a:solidFill>
                  <a:schemeClr val="tx2">
                    <a:lumMod val="10000"/>
                  </a:schemeClr>
                </a:solidFill>
                <a:latin typeface="Calibri" panose="020F0502020204030204" pitchFamily="34" charset="0"/>
              </a:rPr>
              <a:t>Iteration </a:t>
            </a:r>
            <a:br>
              <a:rPr lang="en-US" sz="1400" b="1" dirty="0" smtClean="0">
                <a:solidFill>
                  <a:schemeClr val="tx2">
                    <a:lumMod val="10000"/>
                  </a:schemeClr>
                </a:solidFill>
                <a:latin typeface="Calibri" panose="020F0502020204030204" pitchFamily="34" charset="0"/>
              </a:rPr>
            </a:br>
            <a:r>
              <a:rPr lang="en-US" sz="1400" b="1" dirty="0" smtClean="0">
                <a:solidFill>
                  <a:schemeClr val="tx2">
                    <a:lumMod val="10000"/>
                  </a:schemeClr>
                </a:solidFill>
                <a:latin typeface="Calibri" panose="020F0502020204030204" pitchFamily="34" charset="0"/>
              </a:rPr>
              <a:t>Backlog</a:t>
            </a:r>
          </a:p>
          <a:p>
            <a:pPr algn="ctr"/>
            <a:endParaRPr lang="en-US" sz="1400" b="1" dirty="0">
              <a:solidFill>
                <a:schemeClr val="tx2">
                  <a:lumMod val="10000"/>
                </a:schemeClr>
              </a:solidFill>
              <a:latin typeface="Calibri" panose="020F0502020204030204" pitchFamily="34" charset="0"/>
            </a:endParaRPr>
          </a:p>
        </p:txBody>
      </p:sp>
      <p:sp>
        <p:nvSpPr>
          <p:cNvPr id="15" name="TextBox 14"/>
          <p:cNvSpPr txBox="1"/>
          <p:nvPr/>
        </p:nvSpPr>
        <p:spPr>
          <a:xfrm>
            <a:off x="5324475" y="3508472"/>
            <a:ext cx="787329" cy="492443"/>
          </a:xfrm>
          <a:prstGeom prst="rect">
            <a:avLst/>
          </a:prstGeom>
          <a:solidFill>
            <a:schemeClr val="bg1"/>
          </a:solidFill>
        </p:spPr>
        <p:txBody>
          <a:bodyPr wrap="square" rtlCol="0">
            <a:spAutoFit/>
          </a:bodyPr>
          <a:lstStyle/>
          <a:p>
            <a:pPr algn="ctr"/>
            <a:r>
              <a:rPr lang="en-US" sz="1300" b="1" dirty="0" smtClean="0">
                <a:solidFill>
                  <a:schemeClr val="tx2">
                    <a:lumMod val="10000"/>
                  </a:schemeClr>
                </a:solidFill>
                <a:latin typeface="Calibri" panose="020F0502020204030204" pitchFamily="34" charset="0"/>
              </a:rPr>
              <a:t>2 week Iteration </a:t>
            </a:r>
            <a:endParaRPr lang="en-US" sz="1300" b="1" dirty="0">
              <a:solidFill>
                <a:schemeClr val="tx2">
                  <a:lumMod val="10000"/>
                </a:schemeClr>
              </a:solidFill>
              <a:latin typeface="Calibri" panose="020F0502020204030204" pitchFamily="34" charset="0"/>
            </a:endParaRPr>
          </a:p>
        </p:txBody>
      </p:sp>
      <p:sp>
        <p:nvSpPr>
          <p:cNvPr id="6" name="Oval 5"/>
          <p:cNvSpPr/>
          <p:nvPr/>
        </p:nvSpPr>
        <p:spPr>
          <a:xfrm>
            <a:off x="6953250" y="1562100"/>
            <a:ext cx="1276350" cy="1323975"/>
          </a:xfrm>
          <a:prstGeom prst="ellipse">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8050" y="1672119"/>
            <a:ext cx="704850" cy="556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7024688" y="2188083"/>
            <a:ext cx="1195388" cy="492443"/>
          </a:xfrm>
          <a:prstGeom prst="rect">
            <a:avLst/>
          </a:prstGeom>
          <a:noFill/>
        </p:spPr>
        <p:txBody>
          <a:bodyPr wrap="square" rtlCol="0">
            <a:spAutoFit/>
          </a:bodyPr>
          <a:lstStyle/>
          <a:p>
            <a:pPr algn="ctr"/>
            <a:r>
              <a:rPr lang="en-US" sz="1300" b="1" dirty="0" smtClean="0">
                <a:solidFill>
                  <a:schemeClr val="tx2">
                    <a:lumMod val="10000"/>
                  </a:schemeClr>
                </a:solidFill>
                <a:latin typeface="Calibri" panose="020F0502020204030204" pitchFamily="34" charset="0"/>
              </a:rPr>
              <a:t>Daily Touch Point</a:t>
            </a:r>
            <a:endParaRPr lang="en-US" sz="1300" b="1" dirty="0">
              <a:solidFill>
                <a:schemeClr val="tx2">
                  <a:lumMod val="10000"/>
                </a:schemeClr>
              </a:solidFill>
              <a:latin typeface="Calibri" panose="020F0502020204030204" pitchFamily="34" charset="0"/>
            </a:endParaRPr>
          </a:p>
        </p:txBody>
      </p:sp>
      <p:sp>
        <p:nvSpPr>
          <p:cNvPr id="17" name="Rectangle 16"/>
          <p:cNvSpPr/>
          <p:nvPr/>
        </p:nvSpPr>
        <p:spPr>
          <a:xfrm>
            <a:off x="1425896" y="2809871"/>
            <a:ext cx="2009553" cy="3238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50000"/>
                  </a:schemeClr>
                </a:solidFill>
              </a:rPr>
              <a:t>Story Mapping</a:t>
            </a:r>
            <a:endParaRPr lang="en-US" sz="1400" b="1" dirty="0">
              <a:solidFill>
                <a:schemeClr val="tx2">
                  <a:lumMod val="50000"/>
                </a:schemeClr>
              </a:solidFill>
            </a:endParaRPr>
          </a:p>
        </p:txBody>
      </p:sp>
      <p:sp>
        <p:nvSpPr>
          <p:cNvPr id="19" name="Rectangle 18"/>
          <p:cNvSpPr/>
          <p:nvPr/>
        </p:nvSpPr>
        <p:spPr>
          <a:xfrm>
            <a:off x="1262162" y="3362649"/>
            <a:ext cx="2009553" cy="3238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50000"/>
                  </a:schemeClr>
                </a:solidFill>
              </a:rPr>
              <a:t>Release </a:t>
            </a:r>
            <a:br>
              <a:rPr lang="en-US" sz="1400" b="1" dirty="0" smtClean="0">
                <a:solidFill>
                  <a:schemeClr val="tx2">
                    <a:lumMod val="50000"/>
                  </a:schemeClr>
                </a:solidFill>
              </a:rPr>
            </a:br>
            <a:r>
              <a:rPr lang="en-US" sz="1400" b="1" dirty="0" smtClean="0">
                <a:solidFill>
                  <a:schemeClr val="tx2">
                    <a:lumMod val="50000"/>
                  </a:schemeClr>
                </a:solidFill>
              </a:rPr>
              <a:t>Planning</a:t>
            </a:r>
            <a:endParaRPr lang="en-US" sz="1400" b="1" dirty="0">
              <a:solidFill>
                <a:schemeClr val="tx2">
                  <a:lumMod val="50000"/>
                </a:schemeClr>
              </a:solidFill>
            </a:endParaRPr>
          </a:p>
        </p:txBody>
      </p:sp>
      <p:sp>
        <p:nvSpPr>
          <p:cNvPr id="2" name="Rectangle 1"/>
          <p:cNvSpPr/>
          <p:nvPr/>
        </p:nvSpPr>
        <p:spPr>
          <a:xfrm>
            <a:off x="1198245" y="5868916"/>
            <a:ext cx="1805302" cy="307777"/>
          </a:xfrm>
          <a:prstGeom prst="rect">
            <a:avLst/>
          </a:prstGeom>
        </p:spPr>
        <p:txBody>
          <a:bodyPr wrap="none">
            <a:spAutoFit/>
          </a:bodyPr>
          <a:lstStyle/>
          <a:p>
            <a:r>
              <a:rPr lang="en-US" sz="1400" b="1" dirty="0">
                <a:solidFill>
                  <a:schemeClr val="tx2">
                    <a:lumMod val="50000"/>
                  </a:schemeClr>
                </a:solidFill>
              </a:rPr>
              <a:t>Grooming Backlog</a:t>
            </a:r>
            <a:endParaRPr lang="en-US" sz="1400" dirty="0"/>
          </a:p>
        </p:txBody>
      </p:sp>
      <p:sp>
        <p:nvSpPr>
          <p:cNvPr id="20" name="Rectangle 19"/>
          <p:cNvSpPr/>
          <p:nvPr/>
        </p:nvSpPr>
        <p:spPr>
          <a:xfrm>
            <a:off x="2804136" y="2514801"/>
            <a:ext cx="1125821" cy="307777"/>
          </a:xfrm>
          <a:prstGeom prst="rect">
            <a:avLst/>
          </a:prstGeom>
        </p:spPr>
        <p:txBody>
          <a:bodyPr wrap="none">
            <a:spAutoFit/>
          </a:bodyPr>
          <a:lstStyle/>
          <a:p>
            <a:r>
              <a:rPr lang="en-US" sz="1400" b="1" dirty="0" smtClean="0">
                <a:solidFill>
                  <a:schemeClr val="tx2">
                    <a:lumMod val="50000"/>
                  </a:schemeClr>
                </a:solidFill>
              </a:rPr>
              <a:t>Chartering</a:t>
            </a:r>
            <a:endParaRPr lang="en-US" sz="1400" dirty="0"/>
          </a:p>
        </p:txBody>
      </p:sp>
    </p:spTree>
    <p:extLst>
      <p:ext uri="{BB962C8B-B14F-4D97-AF65-F5344CB8AC3E}">
        <p14:creationId xmlns:p14="http://schemas.microsoft.com/office/powerpoint/2010/main" val="1611833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76305" y="210666"/>
            <a:ext cx="7038304" cy="887884"/>
          </a:xfrm>
        </p:spPr>
        <p:txBody>
          <a:bodyPr>
            <a:normAutofit/>
          </a:bodyPr>
          <a:lstStyle/>
          <a:p>
            <a:r>
              <a:rPr lang="en-US" sz="3600" dirty="0" smtClean="0">
                <a:solidFill>
                  <a:schemeClr val="tx1"/>
                </a:solidFill>
              </a:rPr>
              <a:t>The Story Map</a:t>
            </a:r>
            <a:endParaRPr lang="en-US" sz="3600" dirty="0">
              <a:solidFill>
                <a:schemeClr val="tx1"/>
              </a:solidFill>
            </a:endParaRPr>
          </a:p>
        </p:txBody>
      </p:sp>
      <p:pic>
        <p:nvPicPr>
          <p:cNvPr id="20" name="Picture 19" descr="UserStoryMap.png"/>
          <p:cNvPicPr>
            <a:picLocks noChangeAspect="1"/>
          </p:cNvPicPr>
          <p:nvPr/>
        </p:nvPicPr>
        <p:blipFill>
          <a:blip r:embed="rId3" cstate="print"/>
          <a:stretch>
            <a:fillRect/>
          </a:stretch>
        </p:blipFill>
        <p:spPr>
          <a:xfrm>
            <a:off x="1104380" y="2050523"/>
            <a:ext cx="6840359" cy="4248633"/>
          </a:xfrm>
          <a:prstGeom prst="rect">
            <a:avLst/>
          </a:prstGeom>
        </p:spPr>
      </p:pic>
      <p:sp>
        <p:nvSpPr>
          <p:cNvPr id="6" name="Rounded Rectangular Callout 5"/>
          <p:cNvSpPr/>
          <p:nvPr/>
        </p:nvSpPr>
        <p:spPr>
          <a:xfrm>
            <a:off x="405880" y="1231339"/>
            <a:ext cx="1065732" cy="646331"/>
          </a:xfrm>
          <a:prstGeom prst="wedgeRoundRectCallout">
            <a:avLst>
              <a:gd name="adj1" fmla="val 62500"/>
              <a:gd name="adj2" fmla="val 87376"/>
              <a:gd name="adj3" fmla="val 16667"/>
            </a:avLst>
          </a:prstGeom>
          <a:solidFill>
            <a:srgbClr val="FFC00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80808"/>
                </a:solidFill>
              </a:rPr>
              <a:t>Epic</a:t>
            </a:r>
            <a:endParaRPr lang="en-US" sz="1200" dirty="0">
              <a:solidFill>
                <a:srgbClr val="080808"/>
              </a:solidFill>
            </a:endParaRPr>
          </a:p>
        </p:txBody>
      </p:sp>
      <p:sp>
        <p:nvSpPr>
          <p:cNvPr id="7" name="Rounded Rectangular Callout 6"/>
          <p:cNvSpPr/>
          <p:nvPr/>
        </p:nvSpPr>
        <p:spPr>
          <a:xfrm>
            <a:off x="7939349" y="1417422"/>
            <a:ext cx="914400" cy="612648"/>
          </a:xfrm>
          <a:prstGeom prst="wedgeRoundRectCallout">
            <a:avLst>
              <a:gd name="adj1" fmla="val -57500"/>
              <a:gd name="adj2" fmla="val 144590"/>
              <a:gd name="adj3" fmla="val 16667"/>
            </a:avLst>
          </a:prstGeom>
          <a:solidFill>
            <a:schemeClr val="accent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80808"/>
                </a:solidFill>
              </a:rPr>
              <a:t>Features</a:t>
            </a:r>
            <a:endParaRPr lang="en-US" sz="1200" dirty="0">
              <a:solidFill>
                <a:srgbClr val="080808"/>
              </a:solidFill>
            </a:endParaRPr>
          </a:p>
        </p:txBody>
      </p:sp>
      <p:sp>
        <p:nvSpPr>
          <p:cNvPr id="8" name="Rounded Rectangular Callout 7"/>
          <p:cNvSpPr/>
          <p:nvPr/>
        </p:nvSpPr>
        <p:spPr>
          <a:xfrm>
            <a:off x="45720" y="3509072"/>
            <a:ext cx="838200" cy="612648"/>
          </a:xfrm>
          <a:prstGeom prst="wedgeRoundRectCallout">
            <a:avLst>
              <a:gd name="adj1" fmla="val 55682"/>
              <a:gd name="adj2" fmla="val 127177"/>
              <a:gd name="adj3" fmla="val 16667"/>
            </a:avLst>
          </a:prstGeom>
          <a:solidFill>
            <a:schemeClr val="accent3">
              <a:lumMod val="60000"/>
              <a:lumOff val="4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80808"/>
                </a:solidFill>
              </a:rPr>
              <a:t>Stories </a:t>
            </a:r>
            <a:endParaRPr lang="en-US" sz="1200" dirty="0">
              <a:solidFill>
                <a:srgbClr val="080808"/>
              </a:solidFill>
            </a:endParaRPr>
          </a:p>
        </p:txBody>
      </p:sp>
      <p:sp>
        <p:nvSpPr>
          <p:cNvPr id="9" name="Left Brace 8"/>
          <p:cNvSpPr/>
          <p:nvPr/>
        </p:nvSpPr>
        <p:spPr>
          <a:xfrm>
            <a:off x="838200" y="3146360"/>
            <a:ext cx="433820" cy="31070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 name="Straight Connector 4"/>
          <p:cNvCxnSpPr/>
          <p:nvPr/>
        </p:nvCxnSpPr>
        <p:spPr>
          <a:xfrm>
            <a:off x="1123811" y="5181696"/>
            <a:ext cx="7105789"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95097" y="4174839"/>
            <a:ext cx="7105789"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23811" y="6179120"/>
            <a:ext cx="7105789"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010400" y="3969320"/>
            <a:ext cx="838200" cy="179696"/>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010400" y="4972430"/>
            <a:ext cx="838200" cy="179696"/>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010400" y="5999424"/>
            <a:ext cx="838200" cy="179696"/>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123811" y="4149016"/>
            <a:ext cx="704989" cy="20301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683570"/>
            <a:ext cx="657225"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3429000" y="4137074"/>
            <a:ext cx="552589" cy="20301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0900" y="3607370"/>
            <a:ext cx="619125"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ectangle 20"/>
          <p:cNvSpPr/>
          <p:nvPr/>
        </p:nvSpPr>
        <p:spPr>
          <a:xfrm>
            <a:off x="5638800" y="5188520"/>
            <a:ext cx="1238389" cy="11106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962400" y="4731320"/>
            <a:ext cx="55258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3825" y="4693220"/>
            <a:ext cx="63817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0775" y="3597845"/>
            <a:ext cx="172402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tangle 24"/>
          <p:cNvSpPr/>
          <p:nvPr/>
        </p:nvSpPr>
        <p:spPr>
          <a:xfrm>
            <a:off x="6248400" y="4150295"/>
            <a:ext cx="1696339" cy="581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4121720"/>
            <a:ext cx="131445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996374" y="4603098"/>
            <a:ext cx="1976559" cy="369332"/>
          </a:xfrm>
          <a:prstGeom prst="rect">
            <a:avLst/>
          </a:prstGeom>
          <a:noFill/>
        </p:spPr>
        <p:txBody>
          <a:bodyPr wrap="square" rtlCol="0">
            <a:spAutoFit/>
          </a:bodyPr>
          <a:lstStyle/>
          <a:p>
            <a:r>
              <a:rPr lang="en-US" dirty="0" smtClean="0">
                <a:solidFill>
                  <a:schemeClr val="tx2">
                    <a:lumMod val="10000"/>
                  </a:schemeClr>
                </a:solidFill>
              </a:rPr>
              <a:t>Verb / noun pairs</a:t>
            </a:r>
            <a:endParaRPr lang="en-US" dirty="0">
              <a:solidFill>
                <a:schemeClr val="tx2">
                  <a:lumMod val="10000"/>
                </a:schemeClr>
              </a:solidFill>
            </a:endParaRPr>
          </a:p>
        </p:txBody>
      </p:sp>
    </p:spTree>
    <p:extLst>
      <p:ext uri="{BB962C8B-B14F-4D97-AF65-F5344CB8AC3E}">
        <p14:creationId xmlns:p14="http://schemas.microsoft.com/office/powerpoint/2010/main" val="1460831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68178" y="-125150"/>
            <a:ext cx="7305674" cy="887884"/>
          </a:xfrm>
        </p:spPr>
        <p:txBody>
          <a:bodyPr>
            <a:normAutofit/>
          </a:bodyPr>
          <a:lstStyle/>
          <a:p>
            <a:r>
              <a:rPr lang="en-US" dirty="0" smtClean="0">
                <a:solidFill>
                  <a:schemeClr val="tx2">
                    <a:lumMod val="10000"/>
                  </a:schemeClr>
                </a:solidFill>
              </a:rPr>
              <a:t>Story Map + Releases = Release Roadmap</a:t>
            </a:r>
            <a:endParaRPr lang="en-US" dirty="0">
              <a:solidFill>
                <a:schemeClr val="tx2">
                  <a:lumMod val="10000"/>
                </a:schemeClr>
              </a:solidFill>
            </a:endParaRPr>
          </a:p>
        </p:txBody>
      </p:sp>
      <p:pic>
        <p:nvPicPr>
          <p:cNvPr id="20" name="Picture 19" descr="UserStoryMap.png"/>
          <p:cNvPicPr>
            <a:picLocks noChangeAspect="1"/>
          </p:cNvPicPr>
          <p:nvPr/>
        </p:nvPicPr>
        <p:blipFill>
          <a:blip r:embed="rId3" cstate="print"/>
          <a:stretch>
            <a:fillRect/>
          </a:stretch>
        </p:blipFill>
        <p:spPr>
          <a:xfrm>
            <a:off x="1221343" y="1942580"/>
            <a:ext cx="6840359" cy="4248633"/>
          </a:xfrm>
          <a:prstGeom prst="rect">
            <a:avLst/>
          </a:prstGeom>
        </p:spPr>
      </p:pic>
      <p:sp>
        <p:nvSpPr>
          <p:cNvPr id="6" name="Rounded Rectangular Callout 5"/>
          <p:cNvSpPr/>
          <p:nvPr/>
        </p:nvSpPr>
        <p:spPr>
          <a:xfrm>
            <a:off x="522842" y="1123396"/>
            <a:ext cx="997485" cy="646331"/>
          </a:xfrm>
          <a:prstGeom prst="wedgeRoundRectCallout">
            <a:avLst>
              <a:gd name="adj1" fmla="val 62500"/>
              <a:gd name="adj2" fmla="val 87376"/>
              <a:gd name="adj3" fmla="val 16667"/>
            </a:avLst>
          </a:prstGeom>
          <a:solidFill>
            <a:srgbClr val="FFC00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80808"/>
                </a:solidFill>
              </a:rPr>
              <a:t>Epics</a:t>
            </a:r>
            <a:endParaRPr lang="en-US" sz="1200" dirty="0">
              <a:solidFill>
                <a:srgbClr val="080808"/>
              </a:solidFill>
            </a:endParaRPr>
          </a:p>
        </p:txBody>
      </p:sp>
      <p:sp>
        <p:nvSpPr>
          <p:cNvPr id="7" name="Rounded Rectangular Callout 6"/>
          <p:cNvSpPr/>
          <p:nvPr/>
        </p:nvSpPr>
        <p:spPr>
          <a:xfrm>
            <a:off x="8056312" y="1309479"/>
            <a:ext cx="914400" cy="612648"/>
          </a:xfrm>
          <a:prstGeom prst="wedgeRoundRectCallout">
            <a:avLst>
              <a:gd name="adj1" fmla="val -57500"/>
              <a:gd name="adj2" fmla="val 144590"/>
              <a:gd name="adj3" fmla="val 16667"/>
            </a:avLst>
          </a:prstGeom>
          <a:solidFill>
            <a:schemeClr val="accent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80808"/>
                </a:solidFill>
              </a:rPr>
              <a:t>Features</a:t>
            </a:r>
            <a:endParaRPr lang="en-US" sz="1200" dirty="0">
              <a:solidFill>
                <a:srgbClr val="080808"/>
              </a:solidFill>
            </a:endParaRPr>
          </a:p>
        </p:txBody>
      </p:sp>
      <p:sp>
        <p:nvSpPr>
          <p:cNvPr id="8" name="Rounded Rectangular Callout 7"/>
          <p:cNvSpPr/>
          <p:nvPr/>
        </p:nvSpPr>
        <p:spPr>
          <a:xfrm>
            <a:off x="162683" y="3401129"/>
            <a:ext cx="838200" cy="612648"/>
          </a:xfrm>
          <a:prstGeom prst="wedgeRoundRectCallout">
            <a:avLst>
              <a:gd name="adj1" fmla="val 55682"/>
              <a:gd name="adj2" fmla="val 127177"/>
              <a:gd name="adj3" fmla="val 16667"/>
            </a:avLst>
          </a:prstGeom>
          <a:solidFill>
            <a:schemeClr val="accent3">
              <a:lumMod val="60000"/>
              <a:lumOff val="4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80808"/>
                </a:solidFill>
              </a:rPr>
              <a:t>Stories </a:t>
            </a:r>
            <a:endParaRPr lang="en-US" sz="1200" dirty="0">
              <a:solidFill>
                <a:srgbClr val="080808"/>
              </a:solidFill>
            </a:endParaRPr>
          </a:p>
        </p:txBody>
      </p:sp>
      <p:sp>
        <p:nvSpPr>
          <p:cNvPr id="9" name="Left Brace 8"/>
          <p:cNvSpPr/>
          <p:nvPr/>
        </p:nvSpPr>
        <p:spPr>
          <a:xfrm>
            <a:off x="955163" y="3038417"/>
            <a:ext cx="433820" cy="31070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99968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Scenarios for Workshop</a:t>
            </a:r>
            <a:endParaRPr lang="en-US" sz="3600" dirty="0"/>
          </a:p>
        </p:txBody>
      </p:sp>
    </p:spTree>
    <p:extLst>
      <p:ext uri="{BB962C8B-B14F-4D97-AF65-F5344CB8AC3E}">
        <p14:creationId xmlns:p14="http://schemas.microsoft.com/office/powerpoint/2010/main" val="3019941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Scenario 1: Major League Baseball – Ticket Reselling</a:t>
            </a:r>
            <a:endParaRPr lang="en-US" sz="2400" dirty="0"/>
          </a:p>
        </p:txBody>
      </p:sp>
      <p:sp>
        <p:nvSpPr>
          <p:cNvPr id="3" name="Content Placeholder 2"/>
          <p:cNvSpPr>
            <a:spLocks noGrp="1"/>
          </p:cNvSpPr>
          <p:nvPr>
            <p:ph idx="1"/>
          </p:nvPr>
        </p:nvSpPr>
        <p:spPr/>
        <p:txBody>
          <a:bodyPr/>
          <a:lstStyle/>
          <a:p>
            <a:r>
              <a:rPr lang="en-US" dirty="0" smtClean="0">
                <a:solidFill>
                  <a:schemeClr val="tx1"/>
                </a:solidFill>
              </a:rPr>
              <a:t>For years there has been an unsanctioned secondary market for the resale of tickets to MLB games; MLB has tried to prevent this and then pretend that it doesn’t exist. MLB has finally decided to use this as a business opportunity and run this market, earning a service fee for each transaction.</a:t>
            </a:r>
          </a:p>
          <a:p>
            <a:r>
              <a:rPr lang="en-US" dirty="0" smtClean="0">
                <a:solidFill>
                  <a:schemeClr val="tx1"/>
                </a:solidFill>
              </a:rPr>
              <a:t>The commissioner of Major League Baseball has hired your team to develop the web site to host this market where people who have tickets and people who want to buy tickets can sell/buy.</a:t>
            </a:r>
          </a:p>
          <a:p>
            <a:r>
              <a:rPr lang="en-US" dirty="0" smtClean="0">
                <a:solidFill>
                  <a:schemeClr val="tx1"/>
                </a:solidFill>
              </a:rPr>
              <a:t>Develop a story map that describes the epics, features, and user stories for your concept; identify the MVP and propose a sequence of releases for rolling out additional functionality.</a:t>
            </a:r>
          </a:p>
        </p:txBody>
      </p:sp>
    </p:spTree>
    <p:extLst>
      <p:ext uri="{BB962C8B-B14F-4D97-AF65-F5344CB8AC3E}">
        <p14:creationId xmlns:p14="http://schemas.microsoft.com/office/powerpoint/2010/main" val="2555644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79C0540AAB3049BBBA1B8E00FD1BB6" ma:contentTypeVersion="0" ma:contentTypeDescription="Create a new document." ma:contentTypeScope="" ma:versionID="c57b9a61bace2872c20a3af6131c2d81">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0A039D3-A412-4926-958E-251B16D89C72}">
  <ds:schemaRefs>
    <ds:schemaRef ds:uri="http://purl.org/dc/dcmitype/"/>
    <ds:schemaRef ds:uri="http://purl.org/dc/terms/"/>
    <ds:schemaRef ds:uri="http://schemas.openxmlformats.org/package/2006/metadata/core-properties"/>
    <ds:schemaRef ds:uri="http://www.w3.org/XML/1998/namespace"/>
    <ds:schemaRef ds:uri="http://schemas.microsoft.com/office/2006/documentManagement/types"/>
    <ds:schemaRef ds:uri="http://purl.org/dc/elements/1.1/"/>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D55EAA58-DE21-45CC-A400-7BD2A41081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AA90F70-14F8-45BA-9610-CBF86EA490D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9645</TotalTime>
  <Words>3516</Words>
  <Application>Microsoft Office PowerPoint</Application>
  <PresentationFormat>On-screen Show (4:3)</PresentationFormat>
  <Paragraphs>421</Paragraphs>
  <Slides>43</Slides>
  <Notes>14</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VZ_PPT_4x3_NHG_v01-02_083115</vt:lpstr>
      <vt:lpstr>User Story Writing Workshop</vt:lpstr>
      <vt:lpstr>Welcome!</vt:lpstr>
      <vt:lpstr>PowerPoint Presentation</vt:lpstr>
      <vt:lpstr>Agenda – User Story Workshop</vt:lpstr>
      <vt:lpstr>The Agile Life Cycle  &amp; Advanced Practices</vt:lpstr>
      <vt:lpstr>The Story Map</vt:lpstr>
      <vt:lpstr>Story Map + Releases = Release Roadmap</vt:lpstr>
      <vt:lpstr>Scenarios for Workshop</vt:lpstr>
      <vt:lpstr>Scenario 1: Major League Baseball – Ticket Reselling</vt:lpstr>
      <vt:lpstr>Scenario 2: Hallmark – Reinvented For the Digital Age</vt:lpstr>
      <vt:lpstr>Scenario 3: The Digital Driver’s Office</vt:lpstr>
      <vt:lpstr>Scenario 4: Safe &amp; Sound</vt:lpstr>
      <vt:lpstr>Scenario 5: Cook Like an Iron Chef</vt:lpstr>
      <vt:lpstr>PowerPoint Presentation</vt:lpstr>
      <vt:lpstr>The Story Map</vt:lpstr>
      <vt:lpstr>Don’t Drive with Blinders On - Ensure You have a Vision Statement</vt:lpstr>
      <vt:lpstr>The Structure of a Vision Statement</vt:lpstr>
      <vt:lpstr>Demonstrating Value at Each Step</vt:lpstr>
      <vt:lpstr>PowerPoint Presentation</vt:lpstr>
      <vt:lpstr>What is A User Story?</vt:lpstr>
      <vt:lpstr>Components of a User Story</vt:lpstr>
      <vt:lpstr>What is A User Story?</vt:lpstr>
      <vt:lpstr>Can a System Act as a User Role?</vt:lpstr>
      <vt:lpstr>Example User Stories</vt:lpstr>
      <vt:lpstr>What Makes a Good User Story? </vt:lpstr>
      <vt:lpstr>User Stories Need to Deliver User Value</vt:lpstr>
      <vt:lpstr>PowerPoint Presentation</vt:lpstr>
      <vt:lpstr>Acceptance Criteria</vt:lpstr>
      <vt:lpstr>Examples of Acceptance Criteria</vt:lpstr>
      <vt:lpstr>Examples of Acceptance Criteria for Non-Functional Requirements</vt:lpstr>
      <vt:lpstr>Questions to Ask to ensure the story gets to “Done” </vt:lpstr>
      <vt:lpstr>When there are too many stories</vt:lpstr>
      <vt:lpstr>When the stories are too large</vt:lpstr>
      <vt:lpstr>PowerPoint Presentation</vt:lpstr>
      <vt:lpstr>Agile Estimating – Why?</vt:lpstr>
      <vt:lpstr>Fundamentals for Estimating User Stories</vt:lpstr>
      <vt:lpstr> Relative Estimation</vt:lpstr>
      <vt:lpstr> Affinity Estimation</vt:lpstr>
      <vt:lpstr> When to Estimate - At What Time? - On What Scale?</vt:lpstr>
      <vt:lpstr>Planning Pyramid – Verizon’s Tool for Story Point Estimation  (MVP version)</vt:lpstr>
      <vt:lpstr>Story Point Estimating  – Quick Reference Guide</vt:lpstr>
      <vt:lpstr> Activity: Moving Your Apartment</vt:lpstr>
      <vt:lpstr>PowerPoint Presentation</vt:lpstr>
    </vt:vector>
  </TitlesOfParts>
  <Company>Verizon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Verizon PowerPoint</dc:title>
  <dc:creator>Verizon</dc:creator>
  <cp:lastModifiedBy>Fernstrom, Anna-Carin C</cp:lastModifiedBy>
  <cp:revision>474</cp:revision>
  <cp:lastPrinted>2015-10-14T15:23:53Z</cp:lastPrinted>
  <dcterms:created xsi:type="dcterms:W3CDTF">2015-08-15T20:22:37Z</dcterms:created>
  <dcterms:modified xsi:type="dcterms:W3CDTF">2015-11-26T12:19:24Z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0x0101003279C0540AAB3049BBBA1B8E00FD1BB6</vt:lpwstr>
  </property>
</Properties>
</file>