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367" r:id="rId5"/>
    <p:sldId id="360" r:id="rId6"/>
    <p:sldId id="368" r:id="rId7"/>
    <p:sldId id="369" r:id="rId8"/>
    <p:sldId id="370" r:id="rId9"/>
    <p:sldId id="37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CAF8C2-E1EE-4D73-A031-68540D25DC42}">
          <p14:sldIdLst>
            <p14:sldId id="367"/>
            <p14:sldId id="360"/>
            <p14:sldId id="368"/>
            <p14:sldId id="369"/>
            <p14:sldId id="370"/>
            <p14:sldId id="371"/>
          </p14:sldIdLst>
        </p14:section>
        <p14:section name="Untitled Section" id="{84E4CE2F-B9E7-429E-8FB5-1F29C32D31B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66FF"/>
    <a:srgbClr val="FFCCFF"/>
    <a:srgbClr val="FF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89209" autoAdjust="0"/>
  </p:normalViewPr>
  <p:slideViewPr>
    <p:cSldViewPr snapToGrid="0" snapToObjects="1">
      <p:cViewPr>
        <p:scale>
          <a:sx n="90" d="100"/>
          <a:sy n="90" d="100"/>
        </p:scale>
        <p:origin x="-732" y="102"/>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dirty="0"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smtClean="0"/>
              <a:t>Month 00, 0000</a:t>
            </a:r>
            <a:endParaRPr lang="en-US" dirty="0"/>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dirty="0" smtClean="0"/>
              <a:t>Month 00, 0000</a:t>
            </a:r>
            <a:endParaRPr lang="en-US" dirty="0"/>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dirty="0" smtClean="0"/>
              <a:t>Month 00, 0000</a:t>
            </a:r>
            <a:endParaRPr lang="en-US" dirty="0"/>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dirty="0" smtClean="0"/>
              <a:t>Month 00, 0000</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ver Slide: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1122439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Cov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userDrawn="1"/>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userDrawn="1"/>
        </p:nvSpPr>
        <p:spPr>
          <a:xfrm>
            <a:off x="323675"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719326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8FD76-AD56-4425-B12F-C10F56955F34}" type="datetimeFigureOut">
              <a:rPr lang="en-US" smtClean="0"/>
              <a:t>10/17/2016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226E9D-DA6C-4E62-B1EF-91B5BDFFB6DF}" type="slidenum">
              <a:rPr lang="en-US" smtClean="0"/>
              <a:t>‹#›</a:t>
            </a:fld>
            <a:endParaRPr lang="en-US" dirty="0"/>
          </a:p>
        </p:txBody>
      </p:sp>
    </p:spTree>
    <p:extLst>
      <p:ext uri="{BB962C8B-B14F-4D97-AF65-F5344CB8AC3E}">
        <p14:creationId xmlns:p14="http://schemas.microsoft.com/office/powerpoint/2010/main" val="408819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dirty="0" smtClean="0"/>
              <a:t>Month 00, 0000</a:t>
            </a:r>
            <a:endParaRPr lang="en-US" dirty="0"/>
          </a:p>
        </p:txBody>
      </p:sp>
      <p:sp>
        <p:nvSpPr>
          <p:cNvPr id="8" name="Footer Placeholder 7"/>
          <p:cNvSpPr>
            <a:spLocks noGrp="1"/>
          </p:cNvSpPr>
          <p:nvPr>
            <p:ph type="ftr" sz="quarter" idx="11"/>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dirty="0" smtClean="0"/>
              <a:t>Month 00, 0000</a:t>
            </a:r>
            <a:endParaRPr lang="en-US" dirty="0"/>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dirty="0"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 id="2147483684" r:id="rId30"/>
    <p:sldLayoutId id="2147483688" r:id="rId31"/>
    <p:sldLayoutId id="2147483690" r:id="rId32"/>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36066"/>
            <a:ext cx="4629150" cy="1737360"/>
          </a:xfrm>
        </p:spPr>
        <p:txBody>
          <a:bodyPr>
            <a:normAutofit/>
          </a:bodyPr>
          <a:lstStyle/>
          <a:p>
            <a:r>
              <a:rPr lang="en-US" dirty="0" smtClean="0"/>
              <a:t>Oracle to Graph Sync-Business Rules</a:t>
            </a:r>
            <a:endParaRPr lang="en-US" dirty="0"/>
          </a:p>
        </p:txBody>
      </p:sp>
      <p:sp>
        <p:nvSpPr>
          <p:cNvPr id="17" name="Subtitle 16"/>
          <p:cNvSpPr>
            <a:spLocks noGrp="1"/>
          </p:cNvSpPr>
          <p:nvPr>
            <p:ph type="subTitle" idx="1"/>
          </p:nvPr>
        </p:nvSpPr>
        <p:spPr/>
        <p:txBody>
          <a:bodyPr/>
          <a:lstStyle/>
          <a:p>
            <a:r>
              <a:rPr lang="en-US" dirty="0" smtClean="0"/>
              <a:t>October 18, </a:t>
            </a:r>
            <a:r>
              <a:rPr lang="en-US" dirty="0" smtClean="0"/>
              <a:t>2016</a:t>
            </a:r>
            <a:endParaRPr lang="en-US" dirty="0"/>
          </a:p>
        </p:txBody>
      </p:sp>
    </p:spTree>
    <p:extLst>
      <p:ext uri="{BB962C8B-B14F-4D97-AF65-F5344CB8AC3E}">
        <p14:creationId xmlns:p14="http://schemas.microsoft.com/office/powerpoint/2010/main" val="3270269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3005"/>
            <a:ext cx="9144000" cy="457200"/>
          </a:xfrm>
        </p:spPr>
        <p:txBody>
          <a:bodyPr/>
          <a:lstStyle/>
          <a:p>
            <a:pPr algn="ctr"/>
            <a:r>
              <a:rPr lang="en-US" dirty="0"/>
              <a:t>Oracle to Graph Sync-Business Rules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3308" y="1140691"/>
            <a:ext cx="8303491" cy="4800600"/>
          </a:xfrm>
        </p:spPr>
        <p:txBody>
          <a:bodyPr>
            <a:normAutofit/>
          </a:bodyPr>
          <a:lstStyle/>
          <a:p>
            <a:r>
              <a:rPr lang="en-US" sz="1800" dirty="0" smtClean="0">
                <a:latin typeface="Arial" panose="020B0604020202020204" pitchFamily="34" charset="0"/>
                <a:cs typeface="Arial" panose="020B0604020202020204" pitchFamily="34" charset="0"/>
              </a:rPr>
              <a:t>Intro:</a:t>
            </a:r>
            <a:br>
              <a:rPr lang="en-US" sz="1800"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515938" lvl="2" indent="-285750">
              <a:buFont typeface="Wingdings" panose="05000000000000000000" pitchFamily="2" charset="2"/>
              <a:buChar char="q"/>
            </a:pPr>
            <a:r>
              <a:rPr lang="en-US" sz="1400" b="1" dirty="0" smtClean="0">
                <a:latin typeface="Arial" panose="020B0604020202020204" pitchFamily="34" charset="0"/>
                <a:cs typeface="Arial" panose="020B0604020202020204" pitchFamily="34" charset="0"/>
              </a:rPr>
              <a:t>Demo: </a:t>
            </a:r>
            <a:r>
              <a:rPr lang="en-US" sz="1400" b="1" dirty="0" smtClean="0">
                <a:latin typeface="Arial" panose="020B0604020202020204" pitchFamily="34" charset="0"/>
                <a:cs typeface="Arial" panose="020B0604020202020204" pitchFamily="34" charset="0"/>
              </a:rPr>
              <a:t>VBC User Role change/User Create synced with Graph, </a:t>
            </a:r>
            <a:r>
              <a:rPr lang="en-US" sz="1400" b="1" dirty="0" err="1" smtClean="0">
                <a:latin typeface="Arial" panose="020B0604020202020204" pitchFamily="34" charset="0"/>
                <a:cs typeface="Arial" panose="020B0604020202020204" pitchFamily="34" charset="0"/>
              </a:rPr>
              <a:t>Hawtio</a:t>
            </a:r>
            <a:r>
              <a:rPr lang="en-US" sz="1400" b="1" dirty="0" smtClean="0">
                <a:latin typeface="Arial" panose="020B0604020202020204" pitchFamily="34" charset="0"/>
                <a:cs typeface="Arial" panose="020B0604020202020204" pitchFamily="34" charset="0"/>
              </a:rPr>
              <a:t> to control</a:t>
            </a:r>
            <a:endParaRPr lang="en-US" sz="1400" b="1" dirty="0" smtClean="0">
              <a:latin typeface="Arial" panose="020B0604020202020204" pitchFamily="34" charset="0"/>
              <a:cs typeface="Arial" panose="020B0604020202020204" pitchFamily="34" charset="0"/>
            </a:endParaRPr>
          </a:p>
          <a:p>
            <a:pPr marL="515938" lvl="2" indent="-285750">
              <a:buFont typeface="Wingdings" panose="05000000000000000000" pitchFamily="2" charset="2"/>
              <a:buChar char="q"/>
            </a:pPr>
            <a:r>
              <a:rPr lang="en-US" sz="1400" b="1" dirty="0" smtClean="0">
                <a:latin typeface="Arial" panose="020B0604020202020204" pitchFamily="34" charset="0"/>
                <a:cs typeface="Arial" panose="020B0604020202020204" pitchFamily="34" charset="0"/>
              </a:rPr>
              <a:t>Rules </a:t>
            </a:r>
            <a:r>
              <a:rPr lang="en-US" sz="1400" b="1" dirty="0" err="1" smtClean="0">
                <a:latin typeface="Arial" panose="020B0604020202020204" pitchFamily="34" charset="0"/>
                <a:cs typeface="Arial" panose="020B0604020202020204" pitchFamily="34" charset="0"/>
              </a:rPr>
              <a:t>Microservice</a:t>
            </a:r>
            <a:r>
              <a:rPr lang="en-US" sz="1400" b="1" dirty="0" smtClean="0">
                <a:latin typeface="Arial" panose="020B0604020202020204" pitchFamily="34" charset="0"/>
                <a:cs typeface="Arial" panose="020B0604020202020204" pitchFamily="34" charset="0"/>
              </a:rPr>
              <a:t>, Rule Review, </a:t>
            </a:r>
            <a:r>
              <a:rPr lang="en-US" sz="1400" b="1" dirty="0" smtClean="0">
                <a:latin typeface="Arial" panose="020B0604020202020204" pitchFamily="34" charset="0"/>
                <a:cs typeface="Arial" panose="020B0604020202020204" pitchFamily="34" charset="0"/>
              </a:rPr>
              <a:t>(</a:t>
            </a:r>
            <a:r>
              <a:rPr lang="en-US" sz="1400" b="1" dirty="0" err="1" smtClean="0">
                <a:latin typeface="Arial" panose="020B0604020202020204" pitchFamily="34" charset="0"/>
                <a:cs typeface="Arial" panose="020B0604020202020204" pitchFamily="34" charset="0"/>
              </a:rPr>
              <a:t>Kie</a:t>
            </a:r>
            <a:r>
              <a:rPr lang="en-US" sz="1400" b="1" dirty="0" smtClean="0">
                <a:latin typeface="Arial" panose="020B0604020202020204" pitchFamily="34" charset="0"/>
                <a:cs typeface="Arial" panose="020B0604020202020204" pitchFamily="34" charset="0"/>
              </a:rPr>
              <a:t> Server) deep dive</a:t>
            </a:r>
          </a:p>
          <a:p>
            <a:pPr marL="515938" lvl="2" indent="-285750">
              <a:buFont typeface="Wingdings" panose="05000000000000000000" pitchFamily="2" charset="2"/>
              <a:buChar char="q"/>
            </a:pPr>
            <a:r>
              <a:rPr lang="en-US" sz="1400" b="1" dirty="0" err="1" smtClean="0">
                <a:latin typeface="Arial" panose="020B0604020202020204" pitchFamily="34" charset="0"/>
                <a:cs typeface="Arial" panose="020B0604020202020204" pitchFamily="34" charset="0"/>
              </a:rPr>
              <a:t>Kie</a:t>
            </a:r>
            <a:r>
              <a:rPr lang="en-US" sz="1400" b="1" dirty="0" smtClean="0">
                <a:latin typeface="Arial" panose="020B0604020202020204" pitchFamily="34" charset="0"/>
                <a:cs typeface="Arial" panose="020B0604020202020204" pitchFamily="34" charset="0"/>
              </a:rPr>
              <a:t> Workbench…Testing the rules</a:t>
            </a:r>
          </a:p>
          <a:p>
            <a:pPr marL="515938" lvl="2" indent="-285750">
              <a:buFont typeface="Wingdings" panose="05000000000000000000" pitchFamily="2" charset="2"/>
              <a:buChar char="q"/>
            </a:pPr>
            <a:r>
              <a:rPr lang="en-US" sz="1400" b="1" dirty="0" smtClean="0">
                <a:latin typeface="Arial" panose="020B0604020202020204" pitchFamily="34" charset="0"/>
                <a:cs typeface="Arial" panose="020B0604020202020204" pitchFamily="34" charset="0"/>
              </a:rPr>
              <a:t>Rules beyond Oracle sync to Neo4j</a:t>
            </a:r>
          </a:p>
          <a:p>
            <a:pPr marL="515938" lvl="2" indent="-285750">
              <a:buFont typeface="Wingdings" panose="05000000000000000000" pitchFamily="2" charset="2"/>
              <a:buChar char="q"/>
            </a:pPr>
            <a:endParaRPr lang="en-US" sz="1400" b="1" dirty="0" smtClean="0">
              <a:latin typeface="Arial" panose="020B0604020202020204" pitchFamily="34" charset="0"/>
              <a:cs typeface="Arial" panose="020B0604020202020204" pitchFamily="34" charset="0"/>
            </a:endParaRPr>
          </a:p>
          <a:p>
            <a:pPr marL="515938" lvl="2" indent="-285750">
              <a:buFont typeface="Wingdings" panose="05000000000000000000" pitchFamily="2" charset="2"/>
              <a:buChar char="q"/>
            </a:pPr>
            <a:endParaRPr lang="en-US" sz="1400" b="1"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
            </a:r>
            <a:br>
              <a:rPr lang="en-US" sz="1400" b="1" dirty="0" smtClean="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
            </a:r>
            <a:br>
              <a:rPr lang="en-US" sz="1400" b="1" dirty="0">
                <a:latin typeface="Arial" panose="020B0604020202020204" pitchFamily="34" charset="0"/>
                <a:cs typeface="Arial" panose="020B0604020202020204" pitchFamily="34" charset="0"/>
              </a:rPr>
            </a:br>
            <a:endParaRPr lang="en-US" sz="1400" b="1" dirty="0">
              <a:latin typeface="Arial" panose="020B0604020202020204" pitchFamily="34" charset="0"/>
              <a:cs typeface="Arial" panose="020B0604020202020204" pitchFamily="34" charset="0"/>
            </a:endParaRPr>
          </a:p>
          <a:p>
            <a:pPr marL="230188" lvl="3" indent="0">
              <a:buNone/>
            </a:pPr>
            <a:endParaRPr 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12D0507-9F86-7A45-BE8E-43760B9F92AA}" type="slidenum">
              <a:rPr lang="en-US" smtClean="0"/>
              <a:pPr/>
              <a:t>2</a:t>
            </a:fld>
            <a:endParaRPr lang="en-US" dirty="0"/>
          </a:p>
        </p:txBody>
      </p:sp>
      <p:sp>
        <p:nvSpPr>
          <p:cNvPr id="5" name="Footer Placeholder 4"/>
          <p:cNvSpPr>
            <a:spLocks noGrp="1"/>
          </p:cNvSpPr>
          <p:nvPr>
            <p:ph type="ftr" sz="quarter" idx="13"/>
          </p:nvPr>
        </p:nvSpPr>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31721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data flow to Neo4j</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a:t>
            </a:fld>
            <a:endParaRPr lang="en-US" dirty="0"/>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7" name="Can 6"/>
          <p:cNvSpPr/>
          <p:nvPr/>
        </p:nvSpPr>
        <p:spPr>
          <a:xfrm>
            <a:off x="6890536" y="5479102"/>
            <a:ext cx="1333500" cy="812361"/>
          </a:xfrm>
          <a:prstGeom prst="can">
            <a:avLst/>
          </a:prstGeom>
          <a:solidFill>
            <a:srgbClr val="FFFFFF">
              <a:lumMod val="95000"/>
            </a:srgbClr>
          </a:solidFill>
          <a:ln w="12700" cap="sq" cmpd="sng" algn="ctr">
            <a:solidFill>
              <a:srgbClr val="CD040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333333"/>
                </a:solidFill>
                <a:effectLst/>
                <a:uLnTx/>
                <a:uFillTx/>
              </a:rPr>
              <a:t>Wisegate</a:t>
            </a:r>
            <a:r>
              <a:rPr kumimoji="0" lang="en-US" sz="1200" b="0" i="0" u="none" strike="noStrike" kern="0" cap="none" spc="0" normalizeH="0" baseline="0" noProof="0" dirty="0" smtClean="0">
                <a:ln>
                  <a:noFill/>
                </a:ln>
                <a:solidFill>
                  <a:srgbClr val="333333"/>
                </a:solidFill>
                <a:effectLst/>
                <a:uLnTx/>
                <a:uFillTx/>
              </a:rPr>
              <a:t> </a:t>
            </a:r>
            <a:r>
              <a:rPr kumimoji="0" lang="en-US" sz="1200" b="0" i="0" u="none" strike="noStrike" kern="0" cap="none" spc="0" normalizeH="0" baseline="0" noProof="0" dirty="0">
                <a:ln>
                  <a:noFill/>
                </a:ln>
                <a:solidFill>
                  <a:srgbClr val="333333"/>
                </a:solidFill>
                <a:effectLst/>
                <a:uLnTx/>
                <a:uFillTx/>
              </a:rPr>
              <a:t>Graph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33333"/>
                </a:solidFill>
                <a:effectLst/>
                <a:uLnTx/>
                <a:uFillTx/>
              </a:rPr>
              <a:t>(Neo4j</a:t>
            </a:r>
            <a:r>
              <a:rPr kumimoji="0" lang="en-US" sz="1200" b="0" i="0" u="none" strike="noStrike" kern="0" cap="none" spc="0" normalizeH="0" baseline="0" noProof="0" dirty="0" smtClean="0">
                <a:ln>
                  <a:noFill/>
                </a:ln>
                <a:solidFill>
                  <a:srgbClr val="333333"/>
                </a:solidFill>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smtClean="0">
                <a:solidFill>
                  <a:srgbClr val="333333"/>
                </a:solidFill>
              </a:rPr>
              <a:t>Master Only</a:t>
            </a:r>
            <a:endParaRPr kumimoji="0" lang="en-US" sz="1200" b="0" i="0" u="none" strike="noStrike" kern="0" cap="none" spc="0" normalizeH="0" baseline="0" noProof="0" dirty="0">
              <a:ln>
                <a:noFill/>
              </a:ln>
              <a:solidFill>
                <a:srgbClr val="333333"/>
              </a:solidFill>
              <a:effectLst/>
              <a:uLnTx/>
              <a:uFillTx/>
            </a:endParaRPr>
          </a:p>
        </p:txBody>
      </p:sp>
      <p:sp>
        <p:nvSpPr>
          <p:cNvPr id="8" name="Can 7"/>
          <p:cNvSpPr/>
          <p:nvPr/>
        </p:nvSpPr>
        <p:spPr>
          <a:xfrm>
            <a:off x="457199" y="1263058"/>
            <a:ext cx="1057829" cy="1143222"/>
          </a:xfrm>
          <a:prstGeom prst="can">
            <a:avLst/>
          </a:prstGeom>
          <a:solidFill>
            <a:srgbClr val="FFFFFF">
              <a:lumMod val="95000"/>
            </a:srgbClr>
          </a:solidFill>
          <a:ln w="12700" cap="sq" cmpd="sng" algn="ctr">
            <a:solidFill>
              <a:srgbClr val="CD040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rPr>
              <a:t> </a:t>
            </a:r>
            <a:r>
              <a:rPr kumimoji="0" lang="en-US" sz="1100" b="0" i="0" u="none" strike="noStrike" kern="0" cap="none" spc="0" normalizeH="0" baseline="0" noProof="0" dirty="0">
                <a:ln>
                  <a:noFill/>
                </a:ln>
                <a:solidFill>
                  <a:srgbClr val="333333"/>
                </a:solidFill>
                <a:effectLst/>
                <a:uLnTx/>
                <a:uFillTx/>
              </a:rPr>
              <a:t>Oracle Reporting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333333"/>
                </a:solidFill>
                <a:effectLst/>
                <a:uLnTx/>
                <a:uFillTx/>
              </a:rPr>
              <a:t>ESG (</a:t>
            </a:r>
            <a:r>
              <a:rPr kumimoji="0" lang="en-US" sz="1100" b="0" i="0" u="none" strike="noStrike" kern="0" cap="none" spc="0" normalizeH="0" baseline="0" noProof="0" dirty="0" err="1">
                <a:ln>
                  <a:noFill/>
                </a:ln>
                <a:solidFill>
                  <a:srgbClr val="333333"/>
                </a:solidFill>
                <a:effectLst/>
                <a:uLnTx/>
                <a:uFillTx/>
              </a:rPr>
              <a:t>WiseGate</a:t>
            </a:r>
            <a:r>
              <a:rPr kumimoji="0" lang="en-US" sz="1100" b="0" i="0" u="none" strike="noStrike" kern="0" cap="none" spc="0" normalizeH="0" baseline="0" noProof="0" dirty="0">
                <a:ln>
                  <a:noFill/>
                </a:ln>
                <a:solidFill>
                  <a:srgbClr val="333333"/>
                </a:solidFill>
                <a:effectLst/>
                <a:uLnTx/>
                <a:uFillTx/>
              </a:rPr>
              <a:t>)</a:t>
            </a:r>
          </a:p>
        </p:txBody>
      </p:sp>
      <p:sp>
        <p:nvSpPr>
          <p:cNvPr id="9" name="Rounded Rectangle 8"/>
          <p:cNvSpPr/>
          <p:nvPr/>
        </p:nvSpPr>
        <p:spPr>
          <a:xfrm>
            <a:off x="2291805" y="1441648"/>
            <a:ext cx="976556" cy="785955"/>
          </a:xfrm>
          <a:prstGeom prst="roundRect">
            <a:avLst/>
          </a:prstGeom>
          <a:noFill/>
          <a:ln w="25400" cap="flat" cmpd="sng" algn="ctr">
            <a:solidFill>
              <a:srgbClr val="C00000"/>
            </a:solidFill>
            <a:prstDash val="solid"/>
          </a:ln>
          <a:effectLst/>
        </p:spPr>
        <p:txBody>
          <a:bodyPr lIns="182880" rIns="182880" bIns="45720" rtlCol="0" anchor="t" anchorCtr="0"/>
          <a:lstStyle/>
          <a:p>
            <a:pPr algn="ctr" defTabSz="1218987">
              <a:defRPr/>
            </a:pPr>
            <a:r>
              <a:rPr lang="en-US" sz="1200" kern="0" dirty="0" err="1">
                <a:latin typeface="Arial" pitchFamily="34" charset="0"/>
                <a:cs typeface="Arial" pitchFamily="34" charset="0"/>
              </a:rPr>
              <a:t>Odata</a:t>
            </a:r>
            <a:endParaRPr lang="en-US" sz="1200" kern="0" dirty="0">
              <a:latin typeface="Arial" pitchFamily="34" charset="0"/>
              <a:cs typeface="Arial" pitchFamily="34" charset="0"/>
            </a:endParaRPr>
          </a:p>
          <a:p>
            <a:pPr algn="ctr" defTabSz="1218987">
              <a:defRPr/>
            </a:pPr>
            <a:r>
              <a:rPr lang="en-US" sz="900" kern="0" dirty="0">
                <a:latin typeface="Arial" pitchFamily="34" charset="0"/>
                <a:cs typeface="Arial" pitchFamily="34" charset="0"/>
              </a:rPr>
              <a:t>Open Data Protocol</a:t>
            </a:r>
          </a:p>
        </p:txBody>
      </p:sp>
      <p:sp>
        <p:nvSpPr>
          <p:cNvPr id="10" name="Rounded Rectangle 9"/>
          <p:cNvSpPr/>
          <p:nvPr/>
        </p:nvSpPr>
        <p:spPr>
          <a:xfrm>
            <a:off x="4579835" y="1441691"/>
            <a:ext cx="1519213" cy="707190"/>
          </a:xfrm>
          <a:prstGeom prst="roundRect">
            <a:avLst/>
          </a:prstGeom>
          <a:noFill/>
          <a:ln w="25400" cap="flat" cmpd="sng" algn="ctr">
            <a:solidFill>
              <a:srgbClr val="C00000"/>
            </a:solidFill>
            <a:prstDash val="solid"/>
          </a:ln>
          <a:effectLst/>
        </p:spPr>
        <p:txBody>
          <a:bodyPr lIns="182880" rIns="182880" bIns="45720" rtlCol="0" anchor="t" anchorCtr="0"/>
          <a:lstStyle/>
          <a:p>
            <a:pPr algn="ctr" defTabSz="1218987">
              <a:defRPr/>
            </a:pPr>
            <a:r>
              <a:rPr lang="en-US" sz="1200" kern="0" dirty="0" smtClean="0">
                <a:latin typeface="Arial" pitchFamily="34" charset="0"/>
                <a:cs typeface="Arial" pitchFamily="34" charset="0"/>
              </a:rPr>
              <a:t>Apache Camel: Change detection</a:t>
            </a:r>
            <a:endParaRPr lang="en-US" sz="900" kern="0" dirty="0">
              <a:latin typeface="Arial" pitchFamily="34" charset="0"/>
              <a:cs typeface="Arial" pitchFamily="34" charset="0"/>
            </a:endParaRPr>
          </a:p>
        </p:txBody>
      </p:sp>
      <p:cxnSp>
        <p:nvCxnSpPr>
          <p:cNvPr id="12" name="Curved Connector 11"/>
          <p:cNvCxnSpPr>
            <a:stCxn id="10" idx="0"/>
            <a:endCxn id="10" idx="1"/>
          </p:cNvCxnSpPr>
          <p:nvPr/>
        </p:nvCxnSpPr>
        <p:spPr>
          <a:xfrm rot="16200000" flipH="1" flipV="1">
            <a:off x="4782841" y="1238684"/>
            <a:ext cx="353595" cy="759607"/>
          </a:xfrm>
          <a:prstGeom prst="curvedConnector4">
            <a:avLst>
              <a:gd name="adj1" fmla="val -64650"/>
              <a:gd name="adj2" fmla="val 130095"/>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8" idx="4"/>
          </p:cNvCxnSpPr>
          <p:nvPr/>
        </p:nvCxnSpPr>
        <p:spPr>
          <a:xfrm flipH="1">
            <a:off x="1515028" y="1834626"/>
            <a:ext cx="776777" cy="43"/>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257729" y="1607602"/>
            <a:ext cx="1322106" cy="10885"/>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268361" y="1945758"/>
            <a:ext cx="1311474" cy="0"/>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68361" y="1218125"/>
            <a:ext cx="1004326" cy="400110"/>
          </a:xfrm>
          <a:prstGeom prst="rect">
            <a:avLst/>
          </a:prstGeom>
          <a:noFill/>
        </p:spPr>
        <p:txBody>
          <a:bodyPr wrap="square" rtlCol="0">
            <a:spAutoFit/>
          </a:bodyPr>
          <a:lstStyle/>
          <a:p>
            <a:r>
              <a:rPr lang="en-US" sz="1000" dirty="0" smtClean="0"/>
              <a:t>1. Changes Ready?</a:t>
            </a:r>
          </a:p>
        </p:txBody>
      </p:sp>
      <p:sp>
        <p:nvSpPr>
          <p:cNvPr id="34" name="TextBox 33"/>
          <p:cNvSpPr txBox="1"/>
          <p:nvPr/>
        </p:nvSpPr>
        <p:spPr>
          <a:xfrm>
            <a:off x="3242844" y="1955340"/>
            <a:ext cx="1180299" cy="400110"/>
          </a:xfrm>
          <a:prstGeom prst="rect">
            <a:avLst/>
          </a:prstGeom>
          <a:noFill/>
        </p:spPr>
        <p:txBody>
          <a:bodyPr wrap="square" rtlCol="0">
            <a:spAutoFit/>
          </a:bodyPr>
          <a:lstStyle/>
          <a:p>
            <a:r>
              <a:rPr lang="en-US" sz="1000" dirty="0" smtClean="0"/>
              <a:t>2. Change data response</a:t>
            </a:r>
          </a:p>
        </p:txBody>
      </p:sp>
      <p:sp>
        <p:nvSpPr>
          <p:cNvPr id="35" name="TextBox 34"/>
          <p:cNvSpPr txBox="1"/>
          <p:nvPr/>
        </p:nvSpPr>
        <p:spPr>
          <a:xfrm>
            <a:off x="4242346" y="860141"/>
            <a:ext cx="1180299" cy="400110"/>
          </a:xfrm>
          <a:prstGeom prst="rect">
            <a:avLst/>
          </a:prstGeom>
          <a:noFill/>
        </p:spPr>
        <p:txBody>
          <a:bodyPr wrap="square" rtlCol="0">
            <a:spAutoFit/>
          </a:bodyPr>
          <a:lstStyle/>
          <a:p>
            <a:r>
              <a:rPr lang="en-US" sz="1000" dirty="0" smtClean="0"/>
              <a:t>2.1 Wait, check again in a bit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269" y="2281019"/>
            <a:ext cx="514646" cy="544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731060" y="2050930"/>
            <a:ext cx="483117" cy="183217"/>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734598" y="2235229"/>
            <a:ext cx="483117" cy="183217"/>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738136" y="2408895"/>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741674" y="2593194"/>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34579" y="2777493"/>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738117" y="2951159"/>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Elbow Connector 39"/>
          <p:cNvCxnSpPr>
            <a:stCxn id="10" idx="3"/>
            <a:endCxn id="38" idx="0"/>
          </p:cNvCxnSpPr>
          <p:nvPr/>
        </p:nvCxnSpPr>
        <p:spPr>
          <a:xfrm>
            <a:off x="6099048" y="1795286"/>
            <a:ext cx="873571" cy="255644"/>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886829" y="2929893"/>
            <a:ext cx="1519213" cy="707190"/>
          </a:xfrm>
          <a:prstGeom prst="roundRect">
            <a:avLst/>
          </a:prstGeom>
          <a:noFill/>
          <a:ln w="25400" cap="flat" cmpd="sng" algn="ctr">
            <a:solidFill>
              <a:srgbClr val="C00000"/>
            </a:solidFill>
            <a:prstDash val="solid"/>
          </a:ln>
          <a:effectLst/>
        </p:spPr>
        <p:txBody>
          <a:bodyPr lIns="182880" rIns="182880" bIns="45720" rtlCol="0" anchor="t" anchorCtr="0"/>
          <a:lstStyle/>
          <a:p>
            <a:pPr algn="ctr" defTabSz="1218987">
              <a:defRPr/>
            </a:pPr>
            <a:r>
              <a:rPr lang="en-US" sz="1200" kern="0" dirty="0" smtClean="0">
                <a:latin typeface="Arial" pitchFamily="34" charset="0"/>
                <a:cs typeface="Arial" pitchFamily="34" charset="0"/>
              </a:rPr>
              <a:t>Apache Camel: Data enrichment</a:t>
            </a:r>
            <a:endParaRPr lang="en-US" sz="900" kern="0" dirty="0">
              <a:latin typeface="Arial" pitchFamily="34" charset="0"/>
              <a:cs typeface="Arial" pitchFamily="34" charset="0"/>
            </a:endParaRPr>
          </a:p>
        </p:txBody>
      </p:sp>
      <p:sp>
        <p:nvSpPr>
          <p:cNvPr id="50" name="Rectangle 49"/>
          <p:cNvSpPr/>
          <p:nvPr/>
        </p:nvSpPr>
        <p:spPr>
          <a:xfrm>
            <a:off x="2871528" y="3866789"/>
            <a:ext cx="483117" cy="183217"/>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875066" y="4051088"/>
            <a:ext cx="483117" cy="183217"/>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878604" y="4224754"/>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882142" y="4409053"/>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2875047" y="4593352"/>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2878585" y="4767018"/>
            <a:ext cx="483117" cy="18321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Elbow Connector 55"/>
          <p:cNvCxnSpPr>
            <a:stCxn id="45" idx="2"/>
            <a:endCxn id="49" idx="3"/>
          </p:cNvCxnSpPr>
          <p:nvPr/>
        </p:nvCxnSpPr>
        <p:spPr>
          <a:xfrm rot="5400000">
            <a:off x="6118303" y="2422115"/>
            <a:ext cx="149112" cy="1573634"/>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4959638" y="4195861"/>
            <a:ext cx="1416928" cy="676372"/>
          </a:xfrm>
          <a:prstGeom prst="roundRect">
            <a:avLst/>
          </a:prstGeom>
          <a:noFill/>
          <a:ln w="25400" cap="flat" cmpd="sng" algn="ctr">
            <a:solidFill>
              <a:srgbClr val="C00000"/>
            </a:solidFill>
            <a:prstDash val="solid"/>
          </a:ln>
          <a:effectLst/>
        </p:spPr>
        <p:txBody>
          <a:bodyPr lIns="182880" rIns="182880" bIns="45720" rtlCol="0" anchor="t" anchorCtr="0"/>
          <a:lstStyle/>
          <a:p>
            <a:pPr algn="ctr" defTabSz="1218987">
              <a:defRPr/>
            </a:pPr>
            <a:r>
              <a:rPr lang="en-US" sz="1200" kern="0" dirty="0" smtClean="0">
                <a:latin typeface="Arial" pitchFamily="34" charset="0"/>
                <a:cs typeface="Arial" pitchFamily="34" charset="0"/>
              </a:rPr>
              <a:t>Apache Camel: Cypher runner</a:t>
            </a:r>
            <a:endParaRPr lang="en-US" sz="900" kern="0" dirty="0">
              <a:latin typeface="Arial" pitchFamily="34" charset="0"/>
              <a:cs typeface="Arial" pitchFamily="34" charset="0"/>
            </a:endParaRPr>
          </a:p>
        </p:txBody>
      </p:sp>
      <p:cxnSp>
        <p:nvCxnSpPr>
          <p:cNvPr id="68" name="Elbow Connector 67"/>
          <p:cNvCxnSpPr>
            <a:stCxn id="67" idx="3"/>
            <a:endCxn id="7" idx="1"/>
          </p:cNvCxnSpPr>
          <p:nvPr/>
        </p:nvCxnSpPr>
        <p:spPr>
          <a:xfrm>
            <a:off x="6376566" y="4534047"/>
            <a:ext cx="1180720" cy="945055"/>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5" idx="2"/>
            <a:endCxn id="67" idx="1"/>
          </p:cNvCxnSpPr>
          <p:nvPr/>
        </p:nvCxnSpPr>
        <p:spPr>
          <a:xfrm rot="5400000" flipH="1" flipV="1">
            <a:off x="3831797" y="3822394"/>
            <a:ext cx="416188" cy="1839494"/>
          </a:xfrm>
          <a:prstGeom prst="bentConnector4">
            <a:avLst>
              <a:gd name="adj1" fmla="val -54927"/>
              <a:gd name="adj2" fmla="val 56566"/>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9" idx="2"/>
            <a:endCxn id="50" idx="0"/>
          </p:cNvCxnSpPr>
          <p:nvPr/>
        </p:nvCxnSpPr>
        <p:spPr>
          <a:xfrm rot="5400000">
            <a:off x="3764909" y="2985262"/>
            <a:ext cx="229706" cy="1533349"/>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805" y="4051088"/>
            <a:ext cx="514646" cy="544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1958919" y="3432472"/>
            <a:ext cx="1007565" cy="400110"/>
          </a:xfrm>
          <a:prstGeom prst="rect">
            <a:avLst/>
          </a:prstGeom>
          <a:noFill/>
        </p:spPr>
        <p:txBody>
          <a:bodyPr wrap="square" rtlCol="0">
            <a:spAutoFit/>
          </a:bodyPr>
          <a:lstStyle/>
          <a:p>
            <a:r>
              <a:rPr lang="en-US" sz="1000" dirty="0"/>
              <a:t>6</a:t>
            </a:r>
            <a:r>
              <a:rPr lang="en-US" sz="1000" dirty="0" smtClean="0"/>
              <a:t>. Get out Neo4j POJOs</a:t>
            </a:r>
          </a:p>
        </p:txBody>
      </p:sp>
      <p:sp>
        <p:nvSpPr>
          <p:cNvPr id="88" name="TextBox 87"/>
          <p:cNvSpPr txBox="1"/>
          <p:nvPr/>
        </p:nvSpPr>
        <p:spPr>
          <a:xfrm>
            <a:off x="5678735" y="3306848"/>
            <a:ext cx="1180299" cy="400110"/>
          </a:xfrm>
          <a:prstGeom prst="rect">
            <a:avLst/>
          </a:prstGeom>
          <a:noFill/>
        </p:spPr>
        <p:txBody>
          <a:bodyPr wrap="square" rtlCol="0">
            <a:spAutoFit/>
          </a:bodyPr>
          <a:lstStyle/>
          <a:p>
            <a:r>
              <a:rPr lang="en-US" sz="1000" dirty="0"/>
              <a:t>4</a:t>
            </a:r>
            <a:r>
              <a:rPr lang="en-US" sz="1000" dirty="0" smtClean="0"/>
              <a:t>. Get Change Data Payloads</a:t>
            </a:r>
          </a:p>
        </p:txBody>
      </p:sp>
      <p:sp>
        <p:nvSpPr>
          <p:cNvPr id="91" name="TextBox 90"/>
          <p:cNvSpPr txBox="1"/>
          <p:nvPr/>
        </p:nvSpPr>
        <p:spPr>
          <a:xfrm>
            <a:off x="3650638" y="3811316"/>
            <a:ext cx="1180299" cy="400110"/>
          </a:xfrm>
          <a:prstGeom prst="rect">
            <a:avLst/>
          </a:prstGeom>
          <a:noFill/>
        </p:spPr>
        <p:txBody>
          <a:bodyPr wrap="square" rtlCol="0">
            <a:spAutoFit/>
          </a:bodyPr>
          <a:lstStyle/>
          <a:p>
            <a:r>
              <a:rPr lang="en-US" sz="1000" dirty="0" smtClean="0"/>
              <a:t>7. Put to Graph Cypher queue</a:t>
            </a:r>
          </a:p>
        </p:txBody>
      </p:sp>
      <p:sp>
        <p:nvSpPr>
          <p:cNvPr id="92" name="TextBox 91"/>
          <p:cNvSpPr txBox="1"/>
          <p:nvPr/>
        </p:nvSpPr>
        <p:spPr>
          <a:xfrm>
            <a:off x="4098147" y="4822639"/>
            <a:ext cx="1180299" cy="400110"/>
          </a:xfrm>
          <a:prstGeom prst="rect">
            <a:avLst/>
          </a:prstGeom>
          <a:noFill/>
        </p:spPr>
        <p:txBody>
          <a:bodyPr wrap="square" rtlCol="0">
            <a:spAutoFit/>
          </a:bodyPr>
          <a:lstStyle/>
          <a:p>
            <a:r>
              <a:rPr lang="en-US" sz="1000" dirty="0"/>
              <a:t>8</a:t>
            </a:r>
            <a:r>
              <a:rPr lang="en-US" sz="1000" dirty="0" smtClean="0"/>
              <a:t>. Get Graph Cyphers</a:t>
            </a:r>
          </a:p>
        </p:txBody>
      </p:sp>
      <p:sp>
        <p:nvSpPr>
          <p:cNvPr id="93" name="TextBox 92"/>
          <p:cNvSpPr txBox="1"/>
          <p:nvPr/>
        </p:nvSpPr>
        <p:spPr>
          <a:xfrm>
            <a:off x="6625108" y="4129947"/>
            <a:ext cx="1180299" cy="400110"/>
          </a:xfrm>
          <a:prstGeom prst="rect">
            <a:avLst/>
          </a:prstGeom>
          <a:noFill/>
        </p:spPr>
        <p:txBody>
          <a:bodyPr wrap="square" rtlCol="0">
            <a:spAutoFit/>
          </a:bodyPr>
          <a:lstStyle/>
          <a:p>
            <a:r>
              <a:rPr lang="en-US" sz="1000" dirty="0" smtClean="0"/>
              <a:t>9. Merge onto Neo4j</a:t>
            </a:r>
          </a:p>
        </p:txBody>
      </p:sp>
      <p:sp>
        <p:nvSpPr>
          <p:cNvPr id="1043" name="Rectangle 1042"/>
          <p:cNvSpPr/>
          <p:nvPr/>
        </p:nvSpPr>
        <p:spPr>
          <a:xfrm>
            <a:off x="1958918" y="880205"/>
            <a:ext cx="6196253" cy="4436074"/>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28" y="3035647"/>
            <a:ext cx="1578898" cy="1578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ounded Rectangle 47"/>
          <p:cNvSpPr/>
          <p:nvPr/>
        </p:nvSpPr>
        <p:spPr>
          <a:xfrm>
            <a:off x="468510" y="2980376"/>
            <a:ext cx="1222746" cy="579692"/>
          </a:xfrm>
          <a:prstGeom prst="roundRect">
            <a:avLst/>
          </a:prstGeom>
          <a:noFill/>
          <a:ln w="25400" cap="flat" cmpd="sng" algn="ctr">
            <a:solidFill>
              <a:srgbClr val="C00000"/>
            </a:solidFill>
            <a:prstDash val="solid"/>
          </a:ln>
          <a:effectLst/>
        </p:spPr>
        <p:txBody>
          <a:bodyPr lIns="182880" rIns="182880" bIns="45720" rtlCol="0" anchor="t" anchorCtr="0"/>
          <a:lstStyle/>
          <a:p>
            <a:pPr algn="ctr" defTabSz="1218987">
              <a:defRPr/>
            </a:pPr>
            <a:r>
              <a:rPr lang="en-US" sz="1200" kern="0" dirty="0" err="1" smtClean="0">
                <a:latin typeface="Arial" pitchFamily="34" charset="0"/>
                <a:cs typeface="Arial" pitchFamily="34" charset="0"/>
              </a:rPr>
              <a:t>Kie</a:t>
            </a:r>
            <a:r>
              <a:rPr lang="en-US" sz="1200" kern="0" dirty="0" smtClean="0">
                <a:latin typeface="Arial" pitchFamily="34" charset="0"/>
                <a:cs typeface="Arial" pitchFamily="34" charset="0"/>
              </a:rPr>
              <a:t> Server: Sync Rules</a:t>
            </a:r>
            <a:endParaRPr lang="en-US" sz="900" kern="0" dirty="0">
              <a:latin typeface="Arial" pitchFamily="34" charset="0"/>
              <a:cs typeface="Arial" pitchFamily="34" charset="0"/>
            </a:endParaRPr>
          </a:p>
        </p:txBody>
      </p:sp>
      <p:sp>
        <p:nvSpPr>
          <p:cNvPr id="99" name="TextBox 98"/>
          <p:cNvSpPr txBox="1"/>
          <p:nvPr/>
        </p:nvSpPr>
        <p:spPr>
          <a:xfrm>
            <a:off x="585981" y="4095805"/>
            <a:ext cx="1018292" cy="276999"/>
          </a:xfrm>
          <a:prstGeom prst="rect">
            <a:avLst/>
          </a:prstGeom>
          <a:noFill/>
        </p:spPr>
        <p:txBody>
          <a:bodyPr wrap="none" rtlCol="0">
            <a:spAutoFit/>
          </a:bodyPr>
          <a:lstStyle/>
          <a:p>
            <a:r>
              <a:rPr lang="en-US" sz="1200" dirty="0" smtClean="0"/>
              <a:t>(</a:t>
            </a:r>
            <a:r>
              <a:rPr lang="en-US" sz="1200" dirty="0" err="1" smtClean="0"/>
              <a:t>DevSpace</a:t>
            </a:r>
            <a:r>
              <a:rPr lang="en-US" sz="1200" dirty="0" smtClean="0"/>
              <a:t>)</a:t>
            </a:r>
            <a:endParaRPr lang="en-US" sz="1200" dirty="0"/>
          </a:p>
        </p:txBody>
      </p:sp>
      <p:sp>
        <p:nvSpPr>
          <p:cNvPr id="84" name="TextBox 83"/>
          <p:cNvSpPr txBox="1"/>
          <p:nvPr/>
        </p:nvSpPr>
        <p:spPr>
          <a:xfrm>
            <a:off x="2221206" y="2727156"/>
            <a:ext cx="1180299" cy="400110"/>
          </a:xfrm>
          <a:prstGeom prst="rect">
            <a:avLst/>
          </a:prstGeom>
          <a:noFill/>
        </p:spPr>
        <p:txBody>
          <a:bodyPr wrap="square" rtlCol="0">
            <a:spAutoFit/>
          </a:bodyPr>
          <a:lstStyle/>
          <a:p>
            <a:r>
              <a:rPr lang="en-US" sz="1000" dirty="0" smtClean="0"/>
              <a:t>5. Send in Oracle POJOs</a:t>
            </a:r>
          </a:p>
        </p:txBody>
      </p:sp>
      <p:cxnSp>
        <p:nvCxnSpPr>
          <p:cNvPr id="61" name="Straight Arrow Connector 60"/>
          <p:cNvCxnSpPr/>
          <p:nvPr/>
        </p:nvCxnSpPr>
        <p:spPr>
          <a:xfrm flipH="1" flipV="1">
            <a:off x="1691256" y="3127266"/>
            <a:ext cx="2188508" cy="18468"/>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691256" y="3413051"/>
            <a:ext cx="2188506" cy="0"/>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pic>
        <p:nvPicPr>
          <p:cNvPr id="104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946" y="5654772"/>
            <a:ext cx="692088" cy="461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822" y="892883"/>
            <a:ext cx="740349" cy="740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6363501" y="1395176"/>
            <a:ext cx="1180299" cy="400110"/>
          </a:xfrm>
          <a:prstGeom prst="rect">
            <a:avLst/>
          </a:prstGeom>
          <a:noFill/>
        </p:spPr>
        <p:txBody>
          <a:bodyPr wrap="square" rtlCol="0">
            <a:spAutoFit/>
          </a:bodyPr>
          <a:lstStyle/>
          <a:p>
            <a:r>
              <a:rPr lang="en-US" sz="1000" dirty="0" smtClean="0"/>
              <a:t>3. Put to Change Data queue</a:t>
            </a:r>
          </a:p>
        </p:txBody>
      </p:sp>
      <p:sp>
        <p:nvSpPr>
          <p:cNvPr id="102" name="TextBox 101"/>
          <p:cNvSpPr txBox="1"/>
          <p:nvPr/>
        </p:nvSpPr>
        <p:spPr>
          <a:xfrm>
            <a:off x="6026915" y="6121606"/>
            <a:ext cx="980781" cy="276999"/>
          </a:xfrm>
          <a:prstGeom prst="rect">
            <a:avLst/>
          </a:prstGeom>
          <a:noFill/>
        </p:spPr>
        <p:txBody>
          <a:bodyPr wrap="none" rtlCol="0">
            <a:spAutoFit/>
          </a:bodyPr>
          <a:lstStyle/>
          <a:p>
            <a:r>
              <a:rPr lang="en-US" sz="1200" dirty="0" smtClean="0"/>
              <a:t>(Clustered)</a:t>
            </a:r>
            <a:endParaRPr lang="en-US" sz="1200" dirty="0"/>
          </a:p>
        </p:txBody>
      </p:sp>
    </p:spTree>
    <p:extLst>
      <p:ext uri="{BB962C8B-B14F-4D97-AF65-F5344CB8AC3E}">
        <p14:creationId xmlns:p14="http://schemas.microsoft.com/office/powerpoint/2010/main" val="73063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 authoring, deployment with </a:t>
            </a:r>
            <a:r>
              <a:rPr lang="en-US" dirty="0" err="1" smtClean="0"/>
              <a:t>Kie</a:t>
            </a:r>
            <a:r>
              <a:rPr lang="en-US" dirty="0" smtClean="0"/>
              <a:t> Workbench and Postman execution of </a:t>
            </a:r>
            <a:r>
              <a:rPr lang="en-US" dirty="0" err="1" smtClean="0"/>
              <a:t>Microservice</a:t>
            </a:r>
            <a:endParaRPr lang="en-US" dirty="0"/>
          </a:p>
        </p:txBody>
      </p:sp>
      <p:sp>
        <p:nvSpPr>
          <p:cNvPr id="3" name="Content Placeholder 2"/>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smtClean="0"/>
              <a:t>Review </a:t>
            </a:r>
            <a:r>
              <a:rPr lang="en-US" dirty="0" err="1" smtClean="0"/>
              <a:t>Kie</a:t>
            </a:r>
            <a:r>
              <a:rPr lang="en-US" dirty="0" smtClean="0"/>
              <a:t> Workbench rule authoring packaging and artifacts.</a:t>
            </a:r>
          </a:p>
          <a:p>
            <a:pPr marL="285750" indent="-285750">
              <a:buFont typeface="Arial" panose="020B0604020202020204" pitchFamily="34" charset="0"/>
              <a:buChar char="•"/>
            </a:pPr>
            <a:r>
              <a:rPr lang="en-US" sz="1400" b="0" dirty="0" smtClean="0"/>
              <a:t>Inbound payload to </a:t>
            </a:r>
          </a:p>
          <a:p>
            <a:pPr marL="285750" indent="-285750">
              <a:buFont typeface="Arial" panose="020B0604020202020204" pitchFamily="34" charset="0"/>
              <a:buChar char="•"/>
            </a:pPr>
            <a:r>
              <a:rPr lang="en-US" sz="1400" b="0" dirty="0" smtClean="0"/>
              <a:t>{</a:t>
            </a:r>
            <a:r>
              <a:rPr lang="en-US" sz="1400" b="0" dirty="0"/>
              <a:t/>
            </a:r>
            <a:br>
              <a:rPr lang="en-US" sz="1400" b="0" dirty="0"/>
            </a:br>
            <a:r>
              <a:rPr lang="en-US" sz="1400" b="0" dirty="0"/>
              <a:t>    "commands":[</a:t>
            </a:r>
            <a:br>
              <a:rPr lang="en-US" sz="1400" b="0" dirty="0"/>
            </a:br>
            <a:r>
              <a:rPr lang="en-US" sz="1400" b="0" dirty="0"/>
              <a:t>       {</a:t>
            </a:r>
            <a:br>
              <a:rPr lang="en-US" sz="1400" b="0" dirty="0"/>
            </a:br>
            <a:r>
              <a:rPr lang="en-US" sz="1400" b="0" dirty="0"/>
              <a:t>          "insert":{</a:t>
            </a:r>
            <a:br>
              <a:rPr lang="en-US" sz="1400" b="0" dirty="0"/>
            </a:br>
            <a:r>
              <a:rPr lang="en-US" sz="1400" b="0" dirty="0"/>
              <a:t>             "out-identifier":"</a:t>
            </a:r>
            <a:r>
              <a:rPr lang="en-US" sz="1400" b="0" dirty="0" err="1"/>
              <a:t>upm</a:t>
            </a:r>
            <a:r>
              <a:rPr lang="en-US" sz="1400" b="0" dirty="0"/>
              <a:t>",</a:t>
            </a:r>
            <a:br>
              <a:rPr lang="en-US" sz="1400" b="0" dirty="0"/>
            </a:br>
            <a:r>
              <a:rPr lang="en-US" sz="1400" b="0" dirty="0"/>
              <a:t>             "</a:t>
            </a:r>
            <a:r>
              <a:rPr lang="en-US" sz="1400" b="0" dirty="0" err="1"/>
              <a:t>return-object":"true</a:t>
            </a:r>
            <a:r>
              <a:rPr lang="en-US" sz="1400" b="0" dirty="0"/>
              <a:t>",</a:t>
            </a:r>
            <a:br>
              <a:rPr lang="en-US" sz="1400" b="0" dirty="0"/>
            </a:br>
            <a:r>
              <a:rPr lang="en-US" sz="1400" b="0" dirty="0"/>
              <a:t>             "object": {</a:t>
            </a:r>
            <a:br>
              <a:rPr lang="en-US" sz="1400" b="0" dirty="0"/>
            </a:br>
            <a:r>
              <a:rPr lang="en-US" sz="1400" b="0" dirty="0"/>
              <a:t>               "com.verizon.wisegate.neo4j.data.objects.UserPermissionMap":{</a:t>
            </a:r>
            <a:br>
              <a:rPr lang="en-US" sz="1400" b="0" dirty="0"/>
            </a:br>
            <a:r>
              <a:rPr lang="en-US" sz="1400" b="0" dirty="0"/>
              <a:t>                 </a:t>
            </a:r>
            <a:r>
              <a:rPr lang="en-US" sz="1400" dirty="0"/>
              <a:t>"userId":"Q2CSFU3R0QPHD"</a:t>
            </a:r>
            <a:r>
              <a:rPr lang="en-US" sz="1400" b="0" dirty="0"/>
              <a:t>,</a:t>
            </a:r>
            <a:br>
              <a:rPr lang="en-US" sz="1400" b="0" dirty="0"/>
            </a:br>
            <a:r>
              <a:rPr lang="en-US" sz="1400" b="0" dirty="0"/>
              <a:t>                </a:t>
            </a:r>
            <a:r>
              <a:rPr lang="en-US" sz="1400" dirty="0"/>
              <a:t>"</a:t>
            </a:r>
            <a:r>
              <a:rPr lang="en-US" sz="1400" dirty="0" err="1"/>
              <a:t>permissionId</a:t>
            </a:r>
            <a:r>
              <a:rPr lang="en-US" sz="1400" dirty="0"/>
              <a:t>":"VECSR-POC",</a:t>
            </a:r>
            <a:r>
              <a:rPr lang="en-US" sz="1400" b="0" dirty="0"/>
              <a:t/>
            </a:r>
            <a:br>
              <a:rPr lang="en-US" sz="1400" b="0" dirty="0"/>
            </a:br>
            <a:r>
              <a:rPr lang="en-US" sz="1400" b="0" dirty="0"/>
              <a:t>                "timestamp":1476057600000,</a:t>
            </a:r>
            <a:br>
              <a:rPr lang="en-US" sz="1400" b="0" dirty="0"/>
            </a:br>
            <a:r>
              <a:rPr lang="en-US" sz="1400" b="0" dirty="0"/>
              <a:t>                </a:t>
            </a:r>
            <a:r>
              <a:rPr lang="en-US" sz="1400" dirty="0"/>
              <a:t>"</a:t>
            </a:r>
            <a:r>
              <a:rPr lang="en-US" sz="1400" dirty="0" err="1"/>
              <a:t>historyType</a:t>
            </a:r>
            <a:r>
              <a:rPr lang="en-US" sz="1400" dirty="0"/>
              <a:t>":"ADD",</a:t>
            </a:r>
            <a:r>
              <a:rPr lang="en-US" sz="1400" b="0" dirty="0"/>
              <a:t/>
            </a:r>
            <a:br>
              <a:rPr lang="en-US" sz="1400" b="0" dirty="0"/>
            </a:br>
            <a:r>
              <a:rPr lang="en-US" sz="1400" b="0" dirty="0"/>
              <a:t>                </a:t>
            </a:r>
            <a:r>
              <a:rPr lang="en-US" sz="1400" dirty="0"/>
              <a:t>"status": "Inactive"</a:t>
            </a:r>
            <a:r>
              <a:rPr lang="en-US" sz="1400" b="0" dirty="0"/>
              <a:t/>
            </a:r>
            <a:br>
              <a:rPr lang="en-US" sz="1400" b="0" dirty="0"/>
            </a:br>
            <a:r>
              <a:rPr lang="en-US" sz="1400" b="0" dirty="0"/>
              <a:t>               }</a:t>
            </a:r>
            <a:br>
              <a:rPr lang="en-US" sz="1400" b="0" dirty="0"/>
            </a:br>
            <a:r>
              <a:rPr lang="en-US" sz="1400" b="0" dirty="0"/>
              <a:t>             }</a:t>
            </a:r>
            <a:br>
              <a:rPr lang="en-US" sz="1400" b="0" dirty="0"/>
            </a:br>
            <a:r>
              <a:rPr lang="en-US" sz="1400" b="0" dirty="0"/>
              <a:t>           }</a:t>
            </a:r>
            <a:br>
              <a:rPr lang="en-US" sz="1400" b="0" dirty="0"/>
            </a:br>
            <a:r>
              <a:rPr lang="en-US" sz="1400" b="0" dirty="0"/>
              <a:t>       },</a:t>
            </a:r>
            <a:br>
              <a:rPr lang="en-US" sz="1400" b="0" dirty="0"/>
            </a:br>
            <a:r>
              <a:rPr lang="en-US" sz="1400" b="0" dirty="0"/>
              <a:t>       {</a:t>
            </a:r>
            <a:br>
              <a:rPr lang="en-US" sz="1400" b="0" dirty="0"/>
            </a:br>
            <a:r>
              <a:rPr lang="en-US" sz="1400" b="0" dirty="0"/>
              <a:t>          "insert":{</a:t>
            </a:r>
            <a:br>
              <a:rPr lang="en-US" sz="1400" b="0" dirty="0"/>
            </a:br>
            <a:r>
              <a:rPr lang="en-US" sz="1400" b="0" dirty="0"/>
              <a:t>             "out-identifier":"</a:t>
            </a:r>
            <a:r>
              <a:rPr lang="en-US" sz="1400" b="0" dirty="0" err="1"/>
              <a:t>rel</a:t>
            </a:r>
            <a:r>
              <a:rPr lang="en-US" sz="1400" b="0" dirty="0"/>
              <a:t>",</a:t>
            </a:r>
            <a:br>
              <a:rPr lang="en-US" sz="1400" b="0" dirty="0"/>
            </a:br>
            <a:r>
              <a:rPr lang="en-US" sz="1400" b="0" dirty="0"/>
              <a:t>             "</a:t>
            </a:r>
            <a:r>
              <a:rPr lang="en-US" sz="1400" b="0" dirty="0" err="1"/>
              <a:t>return-object":"true</a:t>
            </a:r>
            <a:r>
              <a:rPr lang="en-US" sz="1400" b="0" dirty="0"/>
              <a:t>",</a:t>
            </a:r>
            <a:br>
              <a:rPr lang="en-US" sz="1400" b="0" dirty="0"/>
            </a:br>
            <a:r>
              <a:rPr lang="en-US" sz="1400" b="0" dirty="0"/>
              <a:t>             "object": {</a:t>
            </a:r>
            <a:br>
              <a:rPr lang="en-US" sz="1400" b="0" dirty="0"/>
            </a:br>
            <a:r>
              <a:rPr lang="en-US" sz="1400" b="0" dirty="0"/>
              <a:t>              "com.verizon.wisegate.neo4j.data.objects.Neo4JRelationship":{}</a:t>
            </a:r>
            <a:br>
              <a:rPr lang="en-US" sz="1400" b="0" dirty="0"/>
            </a:br>
            <a:r>
              <a:rPr lang="en-US" sz="1400" b="0" dirty="0"/>
              <a:t>               </a:t>
            </a:r>
            <a:br>
              <a:rPr lang="en-US" sz="1400" b="0" dirty="0"/>
            </a:br>
            <a:r>
              <a:rPr lang="en-US" sz="1400" b="0" dirty="0"/>
              <a:t>             }</a:t>
            </a:r>
            <a:br>
              <a:rPr lang="en-US" sz="1400" b="0" dirty="0"/>
            </a:br>
            <a:r>
              <a:rPr lang="en-US" sz="1400" b="0" dirty="0"/>
              <a:t>           }</a:t>
            </a:r>
            <a:br>
              <a:rPr lang="en-US" sz="1400" b="0" dirty="0"/>
            </a:br>
            <a:r>
              <a:rPr lang="en-US" sz="1400" b="0" dirty="0"/>
              <a:t>       },</a:t>
            </a:r>
            <a:br>
              <a:rPr lang="en-US" sz="1400" b="0" dirty="0"/>
            </a:br>
            <a:r>
              <a:rPr lang="en-US" sz="1400" b="0" dirty="0"/>
              <a:t>       {</a:t>
            </a:r>
            <a:br>
              <a:rPr lang="en-US" sz="1400" b="0" dirty="0"/>
            </a:br>
            <a:r>
              <a:rPr lang="en-US" sz="1400" b="0" dirty="0"/>
              <a:t>          "fire-all-rules":""</a:t>
            </a:r>
            <a:br>
              <a:rPr lang="en-US" sz="1400" b="0" dirty="0"/>
            </a:br>
            <a:r>
              <a:rPr lang="en-US" sz="1400" b="0" dirty="0"/>
              <a:t>       }</a:t>
            </a:r>
            <a:br>
              <a:rPr lang="en-US" sz="1400" b="0" dirty="0"/>
            </a:br>
            <a:r>
              <a:rPr lang="en-US" sz="1400" b="0" dirty="0"/>
              <a:t>    ]</a:t>
            </a:r>
            <a:br>
              <a:rPr lang="en-US" sz="1400" b="0" dirty="0"/>
            </a:br>
            <a:r>
              <a:rPr lang="en-US" sz="1400" b="0" dirty="0" smtClean="0"/>
              <a:t>}</a:t>
            </a:r>
            <a:endParaRPr lang="en-US" sz="1400" b="0"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4</a:t>
            </a:fld>
            <a:endParaRPr lang="en-US" dirty="0"/>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46216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Rules: see what’s firing</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5</a:t>
            </a:fld>
            <a:endParaRPr lang="en-US" dirty="0"/>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6407" y="1371600"/>
            <a:ext cx="6268186"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36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Usage </a:t>
            </a:r>
            <a:r>
              <a:rPr lang="en-US" sz="2800" dirty="0">
                <a:latin typeface="Arial" panose="020B0604020202020204" pitchFamily="34" charset="0"/>
                <a:cs typeface="Arial" panose="020B0604020202020204" pitchFamily="34" charset="0"/>
              </a:rPr>
              <a:t>beyond Oracle sync to Neo4j</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New data streams, new data objects (</a:t>
            </a:r>
            <a:r>
              <a:rPr lang="en-US" dirty="0" err="1" smtClean="0"/>
              <a:t>eg</a:t>
            </a:r>
            <a:r>
              <a:rPr lang="en-US" dirty="0" smtClean="0"/>
              <a:t>. invoices)</a:t>
            </a:r>
          </a:p>
          <a:p>
            <a:pPr marL="285750" indent="-285750">
              <a:buFont typeface="Arial" panose="020B0604020202020204" pitchFamily="34" charset="0"/>
              <a:buChar char="•"/>
            </a:pPr>
            <a:r>
              <a:rPr lang="en-US" dirty="0" smtClean="0"/>
              <a:t>Data Privacy, CPNI trust boundary monitoring.(backward chaining)</a:t>
            </a:r>
          </a:p>
          <a:p>
            <a:pPr marL="285750" indent="-285750">
              <a:buFont typeface="Arial" panose="020B0604020202020204" pitchFamily="34" charset="0"/>
              <a:buChar char="•"/>
            </a:pPr>
            <a:r>
              <a:rPr lang="en-US" dirty="0" smtClean="0"/>
              <a:t>How can the customer avoid the next access request</a:t>
            </a:r>
          </a:p>
          <a:p>
            <a:pPr marL="515938" lvl="2" indent="-285750">
              <a:buFont typeface="Arial" panose="020B0604020202020204" pitchFamily="34" charset="0"/>
              <a:buChar char="•"/>
            </a:pPr>
            <a:r>
              <a:rPr lang="en-US" dirty="0" smtClean="0"/>
              <a:t>Entitlement remapping, auto grouping.</a:t>
            </a:r>
          </a:p>
          <a:p>
            <a:pPr marL="515938" lvl="2" indent="-285750">
              <a:buFont typeface="Arial" panose="020B0604020202020204" pitchFamily="34" charset="0"/>
              <a:buChar char="•"/>
            </a:pPr>
            <a:r>
              <a:rPr lang="en-US" dirty="0" smtClean="0"/>
              <a:t>Product catalogue, service uptake events and auto entitlement.</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6</a:t>
            </a:fld>
            <a:endParaRPr lang="en-US" dirty="0"/>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96196442"/>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516A0F6CCA7A409FD1CD90DAECF9A4" ma:contentTypeVersion="12" ma:contentTypeDescription="Create a new document." ma:contentTypeScope="" ma:versionID="24adc4d8c2e3f4ea30933f2434a23cd6">
  <xsd:schema xmlns:xsd="http://www.w3.org/2001/XMLSchema" xmlns:xs="http://www.w3.org/2001/XMLSchema" xmlns:p="http://schemas.microsoft.com/office/2006/metadata/properties" xmlns:ns2="71E8C7E3-0C36-43EA-8C98-7A8464584ADA" targetNamespace="http://schemas.microsoft.com/office/2006/metadata/properties" ma:root="true" ma:fieldsID="659859cef8e82f9a27ecc849d7303d93" ns2:_="">
    <xsd:import namespace="71E8C7E3-0C36-43EA-8C98-7A8464584ADA"/>
    <xsd:element name="properties">
      <xsd:complexType>
        <xsd:sequence>
          <xsd:element name="documentManagement">
            <xsd:complexType>
              <xsd:all>
                <xsd:element ref="ns2:NASP_x0020_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E8C7E3-0C36-43EA-8C98-7A8464584ADA" elementFormDefault="qualified">
    <xsd:import namespace="http://schemas.microsoft.com/office/2006/documentManagement/types"/>
    <xsd:import namespace="http://schemas.microsoft.com/office/infopath/2007/PartnerControls"/>
    <xsd:element name="NASP_x0020_ID" ma:index="8" nillable="true" ma:displayName="NASP ID" ma:internalName="NASP_x0020_ID" ma:readOnly="false">
      <xsd:simpleType>
        <xsd:restriction base="dms:Text">
          <xsd:maxLength value="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ASP_x0020_ID xmlns="71E8C7E3-0C36-43EA-8C98-7A8464584ADA" xsi:nil="true"/>
  </documentManagement>
</p:properties>
</file>

<file path=customXml/itemProps1.xml><?xml version="1.0" encoding="utf-8"?>
<ds:datastoreItem xmlns:ds="http://schemas.openxmlformats.org/officeDocument/2006/customXml" ds:itemID="{BF218687-19CD-4034-8535-C29B4B8FC06E}">
  <ds:schemaRefs>
    <ds:schemaRef ds:uri="http://schemas.microsoft.com/sharepoint/v3/contenttype/forms"/>
  </ds:schemaRefs>
</ds:datastoreItem>
</file>

<file path=customXml/itemProps2.xml><?xml version="1.0" encoding="utf-8"?>
<ds:datastoreItem xmlns:ds="http://schemas.openxmlformats.org/officeDocument/2006/customXml" ds:itemID="{3F3E6420-6774-44A6-8969-699846549E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E8C7E3-0C36-43EA-8C98-7A8464584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D0637F-2358-4526-BC06-11F92D99B7D6}">
  <ds:schemaRefs>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schemas.microsoft.com/office/infopath/2007/PartnerControls"/>
    <ds:schemaRef ds:uri="71E8C7E3-0C36-43EA-8C98-7A8464584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24947</TotalTime>
  <Words>395</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VZ_PPT_4x3_NHG_v01-02_083115</vt:lpstr>
      <vt:lpstr>Oracle to Graph Sync-Business Rules</vt:lpstr>
      <vt:lpstr>Oracle to Graph Sync-Business Rules</vt:lpstr>
      <vt:lpstr>Oracle data flow to Neo4j</vt:lpstr>
      <vt:lpstr>Rule authoring, deployment with Kie Workbench and Postman execution of Microservice</vt:lpstr>
      <vt:lpstr>Testing Rules: see what’s firing</vt:lpstr>
      <vt:lpstr>Usage beyond Oracle sync to Neo4j</vt:lpstr>
    </vt:vector>
  </TitlesOfParts>
  <Company>Verizon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Spangler, Mahlon M</cp:lastModifiedBy>
  <cp:revision>878</cp:revision>
  <dcterms:created xsi:type="dcterms:W3CDTF">2015-08-15T20:22:37Z</dcterms:created>
  <dcterms:modified xsi:type="dcterms:W3CDTF">2016-10-18T16:44:45Z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0x010100B4516A0F6CCA7A409FD1CD90DAECF9A4</vt:lpwstr>
  </property>
</Properties>
</file>