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9906000" cy="6858000" type="A4"/>
  <p:notesSz cx="6724650" cy="97742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021"/>
    <a:srgbClr val="CA4B39"/>
    <a:srgbClr val="87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90409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90409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A4A437F5-ADE6-45DF-8D44-2E8DFB1EDE93}" type="datetimeFigureOut">
              <a:rPr lang="fr-LU" smtClean="0"/>
              <a:t>25/03/2015</a:t>
            </a:fld>
            <a:endParaRPr lang="fr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22375"/>
            <a:ext cx="4765675" cy="3298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fr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31"/>
            <a:ext cx="2914015" cy="490408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FD13A55B-0515-470B-A7BF-7B5D309055EB}" type="slidenum">
              <a:rPr lang="fr-LU" smtClean="0"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6231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3A55B-0515-470B-A7BF-7B5D309055EB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106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2297927"/>
            <a:ext cx="8640000" cy="56804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rgbClr val="510021"/>
                </a:solidFill>
                <a:latin typeface="Vista Sans OT Bold" panose="02000503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3061349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753540"/>
            <a:ext cx="2880000" cy="9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1447137"/>
            <a:ext cx="8640000" cy="56804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rgbClr val="510021"/>
                </a:solidFill>
                <a:latin typeface="Vista Sans OT Bold" panose="02000503030000020004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2210559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1" y="265583"/>
            <a:ext cx="1800000" cy="579601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681038" y="2799445"/>
            <a:ext cx="8640000" cy="34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Vista Sans OT Book" panose="02000503030000020004" pitchFamily="50" charset="0"/>
              </a:defRPr>
            </a:lvl1pPr>
            <a:lvl2pPr>
              <a:defRPr>
                <a:latin typeface="Vista Sans OT Book" panose="02000503030000020004" pitchFamily="50" charset="0"/>
              </a:defRPr>
            </a:lvl2pPr>
            <a:lvl3pPr>
              <a:defRPr>
                <a:latin typeface="Vista Sans OT Book" panose="02000503030000020004" pitchFamily="50" charset="0"/>
              </a:defRPr>
            </a:lvl3pPr>
            <a:lvl4pPr>
              <a:defRPr>
                <a:latin typeface="Vista Sans OT Book" panose="02000503030000020004" pitchFamily="50" charset="0"/>
              </a:defRPr>
            </a:lvl4pPr>
            <a:lvl5pPr>
              <a:defRPr>
                <a:latin typeface="Vista Sans OT Book" panose="02000503030000020004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3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038" y="1447236"/>
            <a:ext cx="8640000" cy="4372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rgbClr val="CA4B39"/>
                </a:solidFill>
                <a:latin typeface="Vista Sans OT Medium" panose="020006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404059"/>
            <a:ext cx="252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CA4B39"/>
                </a:solidFill>
                <a:latin typeface="Vista Sans OT Book" panose="02000503030000020004" pitchFamily="50" charset="0"/>
              </a:defRPr>
            </a:lvl1pPr>
          </a:lstStyle>
          <a:p>
            <a:r>
              <a:rPr lang="fr-FR" smtClean="0"/>
              <a:t>Luxembourg, le 5 janvier 2015</a:t>
            </a:r>
            <a:endParaRPr lang="fr-L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1" y="265583"/>
            <a:ext cx="1800000" cy="57960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681038" y="2084059"/>
            <a:ext cx="8640000" cy="41400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Vista Sans OT Book" panose="02000503030000020004" pitchFamily="50" charset="0"/>
              </a:defRPr>
            </a:lvl1pPr>
            <a:lvl2pPr>
              <a:defRPr sz="1600">
                <a:latin typeface="Vista Sans OT Book" panose="02000503030000020004" pitchFamily="50" charset="0"/>
              </a:defRPr>
            </a:lvl2pPr>
            <a:lvl3pPr>
              <a:defRPr sz="1400">
                <a:latin typeface="Vista Sans OT Book" panose="02000503030000020004" pitchFamily="50" charset="0"/>
              </a:defRPr>
            </a:lvl3pPr>
            <a:lvl4pPr>
              <a:defRPr>
                <a:latin typeface="Vista Sans OT Book" panose="02000503030000020004" pitchFamily="50" charset="0"/>
              </a:defRPr>
            </a:lvl4pPr>
            <a:lvl5pPr>
              <a:defRPr>
                <a:latin typeface="Vista Sans OT Book" panose="02000503030000020004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654000" y="745951"/>
            <a:ext cx="252000" cy="6120000"/>
          </a:xfrm>
          <a:prstGeom prst="rect">
            <a:avLst/>
          </a:prstGeom>
          <a:solidFill>
            <a:srgbClr val="879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973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L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Mir_Met</a:t>
            </a:r>
            <a:r>
              <a:rPr lang="fr-LU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papier </a:t>
            </a:r>
            <a:r>
              <a:rPr lang="fr-L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genomique</a:t>
            </a:r>
            <a:endParaRPr lang="fr-L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figure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08-01-2015</a:t>
            </a:r>
            <a:endParaRPr lang="fr-L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383" t="12100" r="762" b="31087"/>
          <a:stretch/>
        </p:blipFill>
        <p:spPr>
          <a:xfrm>
            <a:off x="3812458" y="1026367"/>
            <a:ext cx="5710162" cy="2571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955" y="1327355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figure:</a:t>
            </a:r>
            <a:endParaRPr lang="fr-LU" dirty="0"/>
          </a:p>
        </p:txBody>
      </p:sp>
      <p:sp>
        <p:nvSpPr>
          <p:cNvPr id="8" name="TextBox 7"/>
          <p:cNvSpPr txBox="1"/>
          <p:nvPr/>
        </p:nvSpPr>
        <p:spPr>
          <a:xfrm>
            <a:off x="412955" y="4081220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To a </a:t>
            </a:r>
            <a:r>
              <a:rPr lang="fr-FR" dirty="0" err="1" smtClean="0"/>
              <a:t>dendrogram</a:t>
            </a:r>
            <a:r>
              <a:rPr lang="fr-FR" dirty="0" smtClean="0"/>
              <a:t>:</a:t>
            </a:r>
            <a:endParaRPr lang="fr-L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68585" r="30946" b="2024"/>
          <a:stretch/>
        </p:blipFill>
        <p:spPr>
          <a:xfrm>
            <a:off x="7772400" y="725379"/>
            <a:ext cx="1835715" cy="16366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168" y="3665191"/>
            <a:ext cx="4252461" cy="31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 - network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1327355"/>
            <a:ext cx="9158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network has been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the </a:t>
            </a:r>
            <a:r>
              <a:rPr lang="fr-FR" dirty="0" err="1" smtClean="0"/>
              <a:t>physiological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data.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length</a:t>
            </a:r>
            <a:r>
              <a:rPr lang="fr-FR" dirty="0" smtClean="0"/>
              <a:t> of the </a:t>
            </a:r>
            <a:r>
              <a:rPr lang="fr-FR" dirty="0" err="1" smtClean="0"/>
              <a:t>edges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inverse </a:t>
            </a:r>
            <a:r>
              <a:rPr lang="fr-FR" dirty="0" err="1" smtClean="0"/>
              <a:t>proportional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level</a:t>
            </a:r>
            <a:r>
              <a:rPr lang="fr-FR" dirty="0" smtClean="0"/>
              <a:t> of </a:t>
            </a:r>
            <a:r>
              <a:rPr lang="fr-FR" dirty="0" err="1" smtClean="0"/>
              <a:t>correletion</a:t>
            </a:r>
            <a:r>
              <a:rPr lang="fr-FR" dirty="0" smtClean="0"/>
              <a:t>. </a:t>
            </a:r>
          </a:p>
          <a:p>
            <a:r>
              <a:rPr lang="fr-FR" dirty="0" smtClean="0"/>
              <a:t>Positive </a:t>
            </a:r>
            <a:r>
              <a:rPr lang="fr-FR" dirty="0" err="1" smtClean="0"/>
              <a:t>correlation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shown</a:t>
            </a:r>
            <a:r>
              <a:rPr lang="fr-FR" dirty="0" smtClean="0"/>
              <a:t> in </a:t>
            </a:r>
            <a:r>
              <a:rPr lang="fr-FR" dirty="0" err="1" smtClean="0"/>
              <a:t>blue</a:t>
            </a:r>
            <a:r>
              <a:rPr lang="fr-FR" dirty="0" smtClean="0"/>
              <a:t>, </a:t>
            </a:r>
            <a:r>
              <a:rPr lang="fr-FR" dirty="0" err="1" smtClean="0"/>
              <a:t>negative</a:t>
            </a:r>
            <a:r>
              <a:rPr lang="fr-FR" dirty="0" smtClean="0"/>
              <a:t> in </a:t>
            </a:r>
            <a:r>
              <a:rPr lang="fr-FR" dirty="0" err="1" smtClean="0"/>
              <a:t>red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(abs) </a:t>
            </a:r>
            <a:r>
              <a:rPr lang="fr-FR" dirty="0" err="1" smtClean="0"/>
              <a:t>correlation</a:t>
            </a:r>
            <a:r>
              <a:rPr lang="fr-FR" dirty="0" smtClean="0"/>
              <a:t> &gt; 0.8 are </a:t>
            </a:r>
            <a:r>
              <a:rPr lang="fr-FR" dirty="0" err="1" smtClean="0"/>
              <a:t>shown</a:t>
            </a:r>
            <a:r>
              <a:rPr lang="fr-FR" dirty="0" smtClean="0"/>
              <a:t>. </a:t>
            </a:r>
          </a:p>
          <a:p>
            <a:endParaRPr lang="fr-FR" dirty="0"/>
          </a:p>
          <a:p>
            <a:r>
              <a:rPr lang="fr-FR" dirty="0" smtClean="0"/>
              <a:t>The output/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physiological</a:t>
            </a:r>
            <a:r>
              <a:rPr lang="fr-FR" u="sng" dirty="0" smtClean="0"/>
              <a:t> </a:t>
            </a:r>
            <a:r>
              <a:rPr lang="fr-FR" u="sng" dirty="0" err="1" smtClean="0"/>
              <a:t>parameters</a:t>
            </a:r>
            <a:r>
              <a:rPr lang="fr-FR" u="sng" dirty="0" smtClean="0"/>
              <a:t> of the </a:t>
            </a:r>
            <a:r>
              <a:rPr lang="fr-FR" u="sng" dirty="0" err="1" smtClean="0"/>
              <a:t>same</a:t>
            </a:r>
            <a:r>
              <a:rPr lang="fr-FR" u="sng" dirty="0" smtClean="0"/>
              <a:t> group cluster </a:t>
            </a:r>
            <a:r>
              <a:rPr lang="fr-FR" u="sng" dirty="0" err="1" smtClean="0"/>
              <a:t>together</a:t>
            </a:r>
            <a:r>
              <a:rPr lang="fr-FR" dirty="0" smtClean="0"/>
              <a:t>(</a:t>
            </a:r>
            <a:r>
              <a:rPr lang="fr-FR" dirty="0" err="1" smtClean="0"/>
              <a:t>ie</a:t>
            </a:r>
            <a:r>
              <a:rPr lang="fr-FR" dirty="0" smtClean="0"/>
              <a:t>: </a:t>
            </a:r>
            <a:r>
              <a:rPr lang="fr-FR" dirty="0" err="1" smtClean="0"/>
              <a:t>yellow</a:t>
            </a:r>
            <a:r>
              <a:rPr lang="fr-FR" dirty="0" smtClean="0"/>
              <a:t> and light </a:t>
            </a:r>
            <a:r>
              <a:rPr lang="fr-FR" dirty="0" err="1" smtClean="0"/>
              <a:t>blue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).</a:t>
            </a:r>
          </a:p>
          <a:p>
            <a:endParaRPr lang="fr-FR" dirty="0" smtClean="0"/>
          </a:p>
          <a:p>
            <a:r>
              <a:rPr lang="fr-FR" dirty="0" err="1" smtClean="0"/>
              <a:t>Sample</a:t>
            </a:r>
            <a:r>
              <a:rPr lang="fr-FR" dirty="0" smtClean="0"/>
              <a:t> of data </a:t>
            </a:r>
            <a:r>
              <a:rPr lang="fr-FR" dirty="0" err="1" smtClean="0"/>
              <a:t>used</a:t>
            </a:r>
            <a:r>
              <a:rPr lang="fr-FR" dirty="0" smtClean="0"/>
              <a:t> for the network </a:t>
            </a:r>
            <a:r>
              <a:rPr lang="fr-FR" dirty="0" err="1" smtClean="0"/>
              <a:t>generation</a:t>
            </a:r>
            <a:r>
              <a:rPr lang="fr-FR" dirty="0" smtClean="0"/>
              <a:t>:</a:t>
            </a:r>
          </a:p>
          <a:p>
            <a:endParaRPr lang="fr-L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05" y="3956425"/>
            <a:ext cx="1989242" cy="16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Input data -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dendrogram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966019"/>
            <a:ext cx="9158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all </a:t>
            </a:r>
            <a:r>
              <a:rPr lang="fr-FR" dirty="0" err="1" smtClean="0"/>
              <a:t>correlations</a:t>
            </a:r>
            <a:r>
              <a:rPr lang="fr-FR" dirty="0" smtClean="0"/>
              <a:t> values (</a:t>
            </a:r>
            <a:r>
              <a:rPr lang="fr-FR" dirty="0" err="1" smtClean="0"/>
              <a:t>from</a:t>
            </a:r>
            <a:r>
              <a:rPr lang="fr-FR" dirty="0" smtClean="0"/>
              <a:t> -1 to +1),</a:t>
            </a:r>
          </a:p>
          <a:p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correlation</a:t>
            </a:r>
            <a:r>
              <a:rPr lang="fr-FR" dirty="0" smtClean="0"/>
              <a:t> matrix,</a:t>
            </a:r>
          </a:p>
          <a:p>
            <a:r>
              <a:rPr lang="fr-FR" dirty="0" err="1" smtClean="0"/>
              <a:t>calculated</a:t>
            </a:r>
            <a:r>
              <a:rPr lang="fr-FR" dirty="0" smtClean="0"/>
              <a:t> </a:t>
            </a:r>
            <a:r>
              <a:rPr lang="fr-FR" dirty="0" err="1" smtClean="0"/>
              <a:t>hierachical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,</a:t>
            </a:r>
          </a:p>
          <a:p>
            <a:r>
              <a:rPr lang="fr-FR" dirty="0" smtClean="0"/>
              <a:t>plot.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Note: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correlations</a:t>
            </a:r>
            <a:r>
              <a:rPr lang="fr-FR" dirty="0" smtClean="0"/>
              <a:t> are &lt;0, </a:t>
            </a:r>
            <a:r>
              <a:rPr lang="fr-FR" dirty="0" err="1" smtClean="0"/>
              <a:t>does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affect </a:t>
            </a:r>
            <a:r>
              <a:rPr lang="fr-FR" dirty="0" err="1" smtClean="0"/>
              <a:t>hclust</a:t>
            </a:r>
            <a:r>
              <a:rPr lang="fr-FR" dirty="0" smtClean="0"/>
              <a:t>?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difficulties</a:t>
            </a:r>
            <a:r>
              <a:rPr lang="fr-FR" dirty="0" smtClean="0"/>
              <a:t> in </a:t>
            </a:r>
            <a:r>
              <a:rPr lang="fr-FR" dirty="0" err="1" smtClean="0"/>
              <a:t>having</a:t>
            </a:r>
            <a:r>
              <a:rPr lang="fr-FR" dirty="0" smtClean="0"/>
              <a:t> label </a:t>
            </a:r>
            <a:r>
              <a:rPr lang="fr-FR" dirty="0" err="1" smtClean="0"/>
              <a:t>leaves</a:t>
            </a:r>
            <a:r>
              <a:rPr lang="fr-FR" dirty="0" smtClean="0"/>
              <a:t> in </a:t>
            </a:r>
            <a:r>
              <a:rPr lang="fr-FR" dirty="0" err="1" smtClean="0"/>
              <a:t>ggdendrogram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show a </a:t>
            </a:r>
            <a:r>
              <a:rPr lang="fr-FR" dirty="0" err="1" smtClean="0"/>
              <a:t>hline</a:t>
            </a:r>
            <a:r>
              <a:rPr lang="fr-FR" dirty="0" smtClean="0"/>
              <a:t> or </a:t>
            </a:r>
            <a:r>
              <a:rPr lang="fr-FR" dirty="0" err="1" smtClean="0"/>
              <a:t>vline</a:t>
            </a:r>
            <a:r>
              <a:rPr lang="fr-FR" dirty="0" smtClean="0"/>
              <a:t> (</a:t>
            </a:r>
            <a:r>
              <a:rPr lang="fr-FR" dirty="0" err="1" smtClean="0"/>
              <a:t>revealing</a:t>
            </a:r>
            <a:r>
              <a:rPr lang="fr-FR" dirty="0" smtClean="0"/>
              <a:t> group </a:t>
            </a:r>
            <a:r>
              <a:rPr lang="fr-FR" dirty="0" err="1" smtClean="0"/>
              <a:t>consistency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color</a:t>
            </a:r>
            <a:r>
              <a:rPr lang="fr-FR" dirty="0" smtClean="0"/>
              <a:t> labels </a:t>
            </a:r>
            <a:r>
              <a:rPr lang="fr-FR" dirty="0" err="1" smtClean="0"/>
              <a:t>into</a:t>
            </a:r>
            <a:r>
              <a:rPr lang="fr-FR" dirty="0" smtClean="0"/>
              <a:t> groups (+</a:t>
            </a:r>
            <a:r>
              <a:rPr lang="fr-FR" dirty="0" err="1" smtClean="0"/>
              <a:t>legend</a:t>
            </a:r>
            <a:r>
              <a:rPr lang="fr-FR" dirty="0" smtClean="0"/>
              <a:t>?)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FR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shown</a:t>
            </a:r>
            <a:r>
              <a:rPr lang="fr-FR" dirty="0" smtClean="0"/>
              <a:t>!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manually</a:t>
            </a:r>
            <a:r>
              <a:rPr lang="fr-FR" dirty="0" smtClean="0"/>
              <a:t>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leaves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may</a:t>
            </a:r>
            <a:r>
              <a:rPr lang="fr-FR" dirty="0" smtClean="0"/>
              <a:t> have to </a:t>
            </a:r>
            <a:r>
              <a:rPr lang="fr-FR" dirty="0" err="1" smtClean="0"/>
              <a:t>add</a:t>
            </a:r>
            <a:r>
              <a:rPr lang="fr-FR" dirty="0" smtClean="0"/>
              <a:t> a « size » to the </a:t>
            </a:r>
            <a:r>
              <a:rPr lang="fr-FR" dirty="0" err="1" smtClean="0"/>
              <a:t>leaves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391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95517"/>
            <a:ext cx="7816645" cy="586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966019"/>
            <a:ext cx="915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Actual</a:t>
            </a:r>
            <a:r>
              <a:rPr lang="fr-FR" dirty="0" smtClean="0"/>
              <a:t> stage:</a:t>
            </a:r>
          </a:p>
          <a:p>
            <a:endParaRPr lang="fr-L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2" t="68585" r="30946" b="2024"/>
          <a:stretch/>
        </p:blipFill>
        <p:spPr>
          <a:xfrm>
            <a:off x="7772400" y="725379"/>
            <a:ext cx="1835715" cy="16366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558845" y="4277034"/>
            <a:ext cx="811161" cy="1312607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7" name="Rounded Rectangle 6"/>
          <p:cNvSpPr/>
          <p:nvPr/>
        </p:nvSpPr>
        <p:spPr>
          <a:xfrm>
            <a:off x="1482213" y="4277034"/>
            <a:ext cx="1010264" cy="190991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10" name="Rounded Rectangle 9"/>
          <p:cNvSpPr/>
          <p:nvPr/>
        </p:nvSpPr>
        <p:spPr>
          <a:xfrm>
            <a:off x="4487197" y="4277034"/>
            <a:ext cx="446138" cy="19099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pic>
        <p:nvPicPr>
          <p:cNvPr id="2050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596539" y="4277032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1141001" y="4697361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6841252" y="4858903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027126" y="4277034"/>
            <a:ext cx="1023399" cy="19099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95219" y="4771103"/>
            <a:ext cx="0" cy="589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6050525" y="4283026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94251" y="4277032"/>
            <a:ext cx="7877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4467" y="3982522"/>
            <a:ext cx="117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Threshold</a:t>
            </a:r>
            <a:endParaRPr lang="fr-LU" dirty="0"/>
          </a:p>
        </p:txBody>
      </p:sp>
      <p:sp>
        <p:nvSpPr>
          <p:cNvPr id="20" name="TextBox 19"/>
          <p:cNvSpPr txBox="1"/>
          <p:nvPr/>
        </p:nvSpPr>
        <p:spPr>
          <a:xfrm>
            <a:off x="6144316" y="5589641"/>
            <a:ext cx="356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Dendrogram</a:t>
            </a:r>
            <a:r>
              <a:rPr lang="fr-FR" dirty="0" smtClean="0"/>
              <a:t> </a:t>
            </a:r>
            <a:r>
              <a:rPr lang="fr-FR" dirty="0" err="1" smtClean="0"/>
              <a:t>fits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network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 </a:t>
            </a:r>
            <a:r>
              <a:rPr lang="fr-FR" dirty="0" err="1" smtClean="0"/>
              <a:t>threshold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cluster the groups</a:t>
            </a:r>
            <a:endParaRPr lang="fr-LU" dirty="0"/>
          </a:p>
        </p:txBody>
      </p:sp>
      <p:pic>
        <p:nvPicPr>
          <p:cNvPr id="21" name="Picture 2" descr="Résultat de recherche d'images pour &quot;cross check sign&quot;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38"/>
          <a:stretch/>
        </p:blipFill>
        <p:spPr bwMode="auto">
          <a:xfrm>
            <a:off x="7882755" y="2480806"/>
            <a:ext cx="341670" cy="3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42338" y="2474732"/>
            <a:ext cx="14657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: </a:t>
            </a:r>
            <a:r>
              <a:rPr lang="fr-FR" sz="1100" dirty="0" err="1" smtClean="0"/>
              <a:t>orphans</a:t>
            </a:r>
            <a:r>
              <a:rPr lang="fr-FR" sz="1100" dirty="0" smtClean="0"/>
              <a:t> in the network </a:t>
            </a:r>
            <a:r>
              <a:rPr lang="fr-FR" sz="1100" dirty="0" err="1" smtClean="0"/>
              <a:t>view</a:t>
            </a:r>
            <a:r>
              <a:rPr lang="fr-FR" sz="1100" dirty="0" smtClean="0"/>
              <a:t> are not </a:t>
            </a:r>
            <a:r>
              <a:rPr lang="fr-FR" sz="1100" dirty="0" err="1" smtClean="0"/>
              <a:t>shown</a:t>
            </a:r>
            <a:endParaRPr lang="fr-LU" sz="1100" dirty="0"/>
          </a:p>
        </p:txBody>
      </p:sp>
    </p:spTree>
    <p:extLst>
      <p:ext uri="{BB962C8B-B14F-4D97-AF65-F5344CB8AC3E}">
        <p14:creationId xmlns:p14="http://schemas.microsoft.com/office/powerpoint/2010/main" val="38135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189" t="6465" r="2262" b="1875"/>
          <a:stretch/>
        </p:blipFill>
        <p:spPr>
          <a:xfrm>
            <a:off x="118242" y="1541101"/>
            <a:ext cx="5592750" cy="4216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270" y="91035"/>
            <a:ext cx="7710408" cy="568044"/>
          </a:xfrm>
        </p:spPr>
        <p:txBody>
          <a:bodyPr/>
          <a:lstStyle/>
          <a:p>
            <a:pPr algn="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L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55" y="966019"/>
            <a:ext cx="915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the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dendro</a:t>
            </a:r>
            <a:r>
              <a:rPr lang="fr-FR" dirty="0" smtClean="0"/>
              <a:t>, an issue has been </a:t>
            </a:r>
            <a:r>
              <a:rPr lang="fr-FR" dirty="0" err="1" smtClean="0"/>
              <a:t>noticed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absence of the FR </a:t>
            </a:r>
            <a:r>
              <a:rPr lang="fr-FR" dirty="0" err="1" smtClean="0"/>
              <a:t>parameter</a:t>
            </a:r>
            <a:r>
              <a:rPr lang="fr-FR" dirty="0" smtClean="0"/>
              <a:t>. </a:t>
            </a:r>
          </a:p>
          <a:p>
            <a:r>
              <a:rPr lang="fr-FR" dirty="0" smtClean="0"/>
              <a:t>Situation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solved</a:t>
            </a:r>
            <a:r>
              <a:rPr lang="fr-FR" dirty="0" smtClean="0"/>
              <a:t>, the new </a:t>
            </a:r>
            <a:r>
              <a:rPr lang="fr-FR" dirty="0" err="1" smtClean="0"/>
              <a:t>dendro</a:t>
            </a:r>
            <a:r>
              <a:rPr lang="fr-FR" dirty="0" smtClean="0"/>
              <a:t> </a:t>
            </a:r>
            <a:r>
              <a:rPr lang="fr-FR" dirty="0" err="1" smtClean="0"/>
              <a:t>keeps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global structure. </a:t>
            </a:r>
            <a:endParaRPr lang="fr-FR" dirty="0" smtClean="0"/>
          </a:p>
          <a:p>
            <a:endParaRPr lang="fr-LU" dirty="0"/>
          </a:p>
        </p:txBody>
      </p:sp>
      <p:sp>
        <p:nvSpPr>
          <p:cNvPr id="11" name="Rounded Rectangle 10"/>
          <p:cNvSpPr/>
          <p:nvPr/>
        </p:nvSpPr>
        <p:spPr>
          <a:xfrm>
            <a:off x="4905110" y="5219405"/>
            <a:ext cx="656303" cy="140109"/>
          </a:xfrm>
          <a:prstGeom prst="roundRect">
            <a:avLst/>
          </a:prstGeom>
          <a:noFill/>
          <a:ln w="19050">
            <a:solidFill>
              <a:srgbClr val="51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4905110" y="5078532"/>
            <a:ext cx="656303" cy="140109"/>
          </a:xfrm>
          <a:prstGeom prst="roundRect">
            <a:avLst/>
          </a:prstGeom>
          <a:noFill/>
          <a:ln w="19050">
            <a:solidFill>
              <a:srgbClr val="51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4905110" y="3809408"/>
            <a:ext cx="656303" cy="140109"/>
          </a:xfrm>
          <a:prstGeom prst="roundRect">
            <a:avLst/>
          </a:prstGeom>
          <a:noFill/>
          <a:ln w="19050">
            <a:solidFill>
              <a:srgbClr val="51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905110" y="4084413"/>
            <a:ext cx="656303" cy="140109"/>
          </a:xfrm>
          <a:prstGeom prst="roundRect">
            <a:avLst/>
          </a:prstGeom>
          <a:noFill/>
          <a:ln w="19050">
            <a:solidFill>
              <a:srgbClr val="51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412955" y="6048838"/>
            <a:ext cx="656303" cy="140109"/>
          </a:xfrm>
          <a:prstGeom prst="roundRect">
            <a:avLst/>
          </a:prstGeom>
          <a:noFill/>
          <a:ln w="19050">
            <a:solidFill>
              <a:srgbClr val="51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029843" y="5973503"/>
            <a:ext cx="1529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: </a:t>
            </a:r>
            <a:r>
              <a:rPr lang="fr-FR" sz="1100" dirty="0" err="1" smtClean="0"/>
              <a:t>orphan</a:t>
            </a:r>
            <a:r>
              <a:rPr lang="fr-FR" sz="1100" dirty="0" smtClean="0"/>
              <a:t> not </a:t>
            </a:r>
            <a:r>
              <a:rPr lang="fr-FR" sz="1100" dirty="0" err="1" smtClean="0"/>
              <a:t>shown</a:t>
            </a:r>
            <a:r>
              <a:rPr lang="fr-FR" sz="1100" dirty="0" smtClean="0"/>
              <a:t> in the network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927405" y="5758060"/>
            <a:ext cx="680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Dendrogram</a:t>
            </a:r>
            <a:r>
              <a:rPr lang="fr-FR" dirty="0" smtClean="0"/>
              <a:t> </a:t>
            </a:r>
            <a:r>
              <a:rPr lang="fr-FR" dirty="0" err="1" smtClean="0"/>
              <a:t>fits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network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 </a:t>
            </a:r>
            <a:r>
              <a:rPr lang="fr-FR" dirty="0" err="1" smtClean="0"/>
              <a:t>threshold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cluster the </a:t>
            </a:r>
            <a:r>
              <a:rPr lang="fr-FR" dirty="0" smtClean="0"/>
              <a:t>groups (4 groups + 3 </a:t>
            </a:r>
            <a:r>
              <a:rPr lang="fr-FR" dirty="0" err="1" smtClean="0"/>
              <a:t>orphans</a:t>
            </a:r>
            <a:r>
              <a:rPr lang="fr-FR" dirty="0" smtClean="0"/>
              <a:t>)</a:t>
            </a:r>
            <a:endParaRPr lang="fr-LU" dirty="0"/>
          </a:p>
        </p:txBody>
      </p:sp>
      <p:sp>
        <p:nvSpPr>
          <p:cNvPr id="29" name="Rounded Rectangle 28"/>
          <p:cNvSpPr/>
          <p:nvPr/>
        </p:nvSpPr>
        <p:spPr>
          <a:xfrm>
            <a:off x="4103633" y="1679568"/>
            <a:ext cx="3171825" cy="84455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800725" y="1889349"/>
            <a:ext cx="207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Mainly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Metabolic</a:t>
            </a:r>
            <a:endParaRPr lang="en-GB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125079" y="2533119"/>
            <a:ext cx="3171825" cy="98551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830054" y="2742900"/>
            <a:ext cx="129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Mainly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Cardiac</a:t>
            </a:r>
            <a:r>
              <a:rPr lang="fr-FR" sz="1400" b="1" dirty="0" smtClean="0"/>
              <a:t> Morpho</a:t>
            </a:r>
            <a:endParaRPr lang="en-GB" sz="1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125079" y="4240294"/>
            <a:ext cx="3171825" cy="81187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830054" y="4384620"/>
            <a:ext cx="129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Mainly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Renal</a:t>
            </a:r>
            <a:endParaRPr lang="en-GB" sz="1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4125079" y="3518630"/>
            <a:ext cx="3171825" cy="56501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4624</TotalTime>
  <Words>290</Words>
  <Application>Microsoft Office PowerPoint</Application>
  <PresentationFormat>A4 Paper (210x297 mm)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Vista Sans OT Bold</vt:lpstr>
      <vt:lpstr>Vista Sans OT Book</vt:lpstr>
      <vt:lpstr>Vista Sans OT Medium</vt:lpstr>
      <vt:lpstr>Office Theme</vt:lpstr>
      <vt:lpstr>Mir_Met papier genomique</vt:lpstr>
      <vt:lpstr>Input data</vt:lpstr>
      <vt:lpstr>Input data - network</vt:lpstr>
      <vt:lpstr>Input data - dendrogram</vt:lpstr>
      <vt:lpstr>Result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RUIZ</dc:creator>
  <cp:lastModifiedBy>Arnaud Muller</cp:lastModifiedBy>
  <cp:revision>102</cp:revision>
  <cp:lastPrinted>2015-02-11T10:10:12Z</cp:lastPrinted>
  <dcterms:created xsi:type="dcterms:W3CDTF">2015-01-05T13:13:46Z</dcterms:created>
  <dcterms:modified xsi:type="dcterms:W3CDTF">2015-03-26T09:28:57Z</dcterms:modified>
</cp:coreProperties>
</file>