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
      <p:font typeface="Lato Light"/>
      <p:regular r:id="rId19"/>
      <p:bold r:id="rId20"/>
      <p:italic r:id="rId21"/>
      <p:boldItalic r:id="rId22"/>
    </p:embeddedFont>
    <p:embeddedFont>
      <p:font typeface="Lato Black"/>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ikt4ohQpmRi3Q2EeE4DYgz6B/p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Light-bold.fntdata"/><Relationship Id="rId22" Type="http://schemas.openxmlformats.org/officeDocument/2006/relationships/font" Target="fonts/LatoLight-boldItalic.fntdata"/><Relationship Id="rId21" Type="http://schemas.openxmlformats.org/officeDocument/2006/relationships/font" Target="fonts/LatoLight-italic.fntdata"/><Relationship Id="rId24" Type="http://schemas.openxmlformats.org/officeDocument/2006/relationships/font" Target="fonts/LatoBlack-boldItalic.fntdata"/><Relationship Id="rId23" Type="http://schemas.openxmlformats.org/officeDocument/2006/relationships/font" Target="fonts/Lato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19" Type="http://schemas.openxmlformats.org/officeDocument/2006/relationships/font" Target="fonts/LatoLight-regular.fntdata"/><Relationship Id="rId18"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ydiahooper.com/blog/white-supremac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Suscitare un senso di responsabilita’ in chi crea delle visualizzazioni.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Proprio perche’ la visualizzazioni e’ cosi’ potente e’ anche molto pericolosa. A volte basta presentare gli stessi dati in modo diverso per cambiare completamente il senso percepito dall’audience.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4e4053e6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a4e4053e6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rPr lang="it" sz="1800">
                <a:solidFill>
                  <a:schemeClr val="dk1"/>
                </a:solidFill>
                <a:highlight>
                  <a:srgbClr val="FFFFFF"/>
                </a:highlight>
              </a:rPr>
              <a:t>Questi bias sono particolarmente rilevanti nella data visualization, aumentarne la consapevolezza può aiutarci a migliorare i nostri progetti data-driven. </a:t>
            </a:r>
            <a:r>
              <a:rPr lang="it" sz="1350">
                <a:solidFill>
                  <a:schemeClr val="dk1"/>
                </a:solidFill>
                <a:highlight>
                  <a:srgbClr val="FFFFFF"/>
                </a:highlight>
              </a:rPr>
              <a:t> Quando lavoriamo con i dati, abbiamo l’opportunità di guidare i lettori con i fatti, ma non c’è alcuna garanzia che non facciano la loro parte anche i bias, i nostri, oltre a quelli dei lettori. Come designer, dobbiamo prima portare la nostra attenzione sui nostri bias per poter affrontare il nostro lavoro in modo più consapevole.</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4e4053e6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1a4e4053e64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4e4053e6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a4e4053e6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4e4053e6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a4e4053e64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4e4053e6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a4e4053e64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4e4053e6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a4e4053e64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4e4053e6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a4e4053e64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it" sz="1350">
                <a:solidFill>
                  <a:schemeClr val="dk1"/>
                </a:solidFill>
                <a:highlight>
                  <a:srgbClr val="FFFFFF"/>
                </a:highlight>
                <a:latin typeface="Lato"/>
                <a:ea typeface="Lato"/>
                <a:cs typeface="Lato"/>
                <a:sym typeface="Lato"/>
              </a:rPr>
              <a:t>Come designer, questo può anche influenzare il modo in cui analizziamo il nostro lavoro e il lavoro degli altri. Sarebbe saggio spostare il nostro campo dalla presentazione dei prodotti finali alla documentazione e al </a:t>
            </a:r>
            <a:r>
              <a:rPr lang="it" sz="1350">
                <a:solidFill>
                  <a:srgbClr val="D66B55"/>
                </a:solidFill>
                <a:highlight>
                  <a:srgbClr val="FFFFFF"/>
                </a:highlight>
                <a:uFill>
                  <a:noFill/>
                </a:uFill>
                <a:latin typeface="Lato"/>
                <a:ea typeface="Lato"/>
                <a:cs typeface="Lato"/>
                <a:sym typeface="Lato"/>
                <a:hlinkClick r:id="rId2">
                  <a:extLst>
                    <a:ext uri="{A12FA001-AC4F-418D-AE19-62706E023703}">
                      <ahyp:hlinkClr val="tx"/>
                    </a:ext>
                  </a:extLst>
                </a:hlinkClick>
              </a:rPr>
              <a:t>dialogo approfondito sui nostri deliberati processi decisionali</a:t>
            </a:r>
            <a:r>
              <a:rPr lang="it" sz="1350">
                <a:solidFill>
                  <a:schemeClr val="dk1"/>
                </a:solidFill>
                <a:highlight>
                  <a:srgbClr val="FFFFFF"/>
                </a:highlight>
                <a:latin typeface="Lato"/>
                <a:ea typeface="Lato"/>
                <a:cs typeface="Lato"/>
                <a:sym typeface="Lato"/>
              </a:rPr>
              <a:t>. Imparare a riconoscere e lavorare con i nostri pregiudizi cognitivi è un buon inizio.</a:t>
            </a:r>
            <a:endParaRPr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Clr>
                <a:schemeClr val="dk1"/>
              </a:buClr>
              <a:buSzPts val="1100"/>
              <a:buFont typeface="Arial"/>
              <a:buNone/>
            </a:pPr>
            <a:r>
              <a:t/>
            </a:r>
            <a:endParaRPr b="1" sz="1350">
              <a:solidFill>
                <a:schemeClr val="dk1"/>
              </a:solidFill>
              <a:highlight>
                <a:srgbClr val="FFFFFF"/>
              </a:highlight>
              <a:latin typeface="Lato"/>
              <a:ea typeface="Lato"/>
              <a:cs typeface="Lato"/>
              <a:sym typeface="Lato"/>
            </a:endParaRPr>
          </a:p>
          <a:p>
            <a:pPr indent="0" lvl="0" marL="0" rtl="0" algn="l">
              <a:lnSpc>
                <a:spcPct val="100000"/>
              </a:lnSpc>
              <a:spcBef>
                <a:spcPts val="1400"/>
              </a:spcBef>
              <a:spcAft>
                <a:spcPts val="0"/>
              </a:spcAft>
              <a:buSzPts val="1100"/>
              <a:buNone/>
            </a:pPr>
            <a:r>
              <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93875" y="-85200"/>
            <a:ext cx="9237900" cy="5228700"/>
          </a:xfrm>
          <a:prstGeom prst="rect">
            <a:avLst/>
          </a:prstGeom>
          <a:solidFill>
            <a:srgbClr val="33415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46925" y="286000"/>
            <a:ext cx="9144000" cy="10539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000"/>
              <a:buFont typeface="Arial"/>
              <a:buNone/>
            </a:pPr>
            <a:r>
              <a:rPr b="1" i="0" lang="it" sz="5000" u="none" cap="none" strike="noStrike">
                <a:solidFill>
                  <a:srgbClr val="FFFFFF"/>
                </a:solidFill>
                <a:latin typeface="Lato"/>
                <a:ea typeface="Lato"/>
                <a:cs typeface="Lato"/>
                <a:sym typeface="Lato"/>
              </a:rPr>
              <a:t>Data Visualization</a:t>
            </a:r>
            <a:endParaRPr b="1" i="0" sz="5000" u="none" cap="none" strike="noStrike">
              <a:solidFill>
                <a:srgbClr val="FFFFFF"/>
              </a:solidFill>
              <a:latin typeface="Lato"/>
              <a:ea typeface="Lato"/>
              <a:cs typeface="Lato"/>
              <a:sym typeface="Lato"/>
            </a:endParaRPr>
          </a:p>
        </p:txBody>
      </p:sp>
      <p:sp>
        <p:nvSpPr>
          <p:cNvPr id="56" name="Google Shape;56;p1"/>
          <p:cNvSpPr txBox="1"/>
          <p:nvPr/>
        </p:nvSpPr>
        <p:spPr>
          <a:xfrm>
            <a:off x="25" y="1184725"/>
            <a:ext cx="9144000" cy="599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ato"/>
              <a:ea typeface="Lato"/>
              <a:cs typeface="Lato"/>
              <a:sym typeface="Lato"/>
            </a:endParaRPr>
          </a:p>
        </p:txBody>
      </p:sp>
      <p:pic>
        <p:nvPicPr>
          <p:cNvPr id="57" name="Google Shape;57;p1"/>
          <p:cNvPicPr preferRelativeResize="0"/>
          <p:nvPr/>
        </p:nvPicPr>
        <p:blipFill rotWithShape="1">
          <a:blip r:embed="rId3">
            <a:alphaModFix/>
          </a:blip>
          <a:srcRect b="0" l="0" r="0" t="0"/>
          <a:stretch/>
        </p:blipFill>
        <p:spPr>
          <a:xfrm>
            <a:off x="3752625" y="4434200"/>
            <a:ext cx="1638725" cy="265225"/>
          </a:xfrm>
          <a:prstGeom prst="rect">
            <a:avLst/>
          </a:prstGeom>
          <a:noFill/>
          <a:ln>
            <a:noFill/>
          </a:ln>
        </p:spPr>
      </p:pic>
      <p:sp>
        <p:nvSpPr>
          <p:cNvPr id="58" name="Google Shape;58;p1"/>
          <p:cNvSpPr txBox="1"/>
          <p:nvPr/>
        </p:nvSpPr>
        <p:spPr>
          <a:xfrm>
            <a:off x="-46925" y="2374675"/>
            <a:ext cx="9144000" cy="538800"/>
          </a:xfrm>
          <a:prstGeom prst="rect">
            <a:avLst/>
          </a:prstGeom>
          <a:noFill/>
          <a:ln>
            <a:noFill/>
          </a:ln>
        </p:spPr>
        <p:txBody>
          <a:bodyPr anchorCtr="0" anchor="b" bIns="91425" lIns="91425" spcFirstLastPara="1" rIns="91425" wrap="square" tIns="91425">
            <a:normAutofit/>
          </a:bodyPr>
          <a:lstStyle/>
          <a:p>
            <a:pPr indent="0" lvl="0" marL="0" marR="0" rtl="0" algn="ctr">
              <a:lnSpc>
                <a:spcPct val="80000"/>
              </a:lnSpc>
              <a:spcBef>
                <a:spcPts val="0"/>
              </a:spcBef>
              <a:spcAft>
                <a:spcPts val="0"/>
              </a:spcAft>
              <a:buClr>
                <a:srgbClr val="000000"/>
              </a:buClr>
              <a:buSzPts val="2800"/>
              <a:buFont typeface="Arial"/>
              <a:buNone/>
            </a:pPr>
            <a:r>
              <a:rPr b="1" lang="it" sz="2300">
                <a:solidFill>
                  <a:srgbClr val="FFFFFF"/>
                </a:solidFill>
                <a:latin typeface="Lato"/>
                <a:ea typeface="Lato"/>
                <a:cs typeface="Lato"/>
                <a:sym typeface="Lato"/>
              </a:rPr>
              <a:t>Bias cognitivi</a:t>
            </a:r>
            <a:endParaRPr b="1" i="0" sz="2300" u="none" cap="none" strike="noStrike">
              <a:solidFill>
                <a:srgbClr val="FFFFFF"/>
              </a:solidFill>
              <a:latin typeface="Lato"/>
              <a:ea typeface="Lato"/>
              <a:cs typeface="Lato"/>
              <a:sym typeface="Lato"/>
            </a:endParaRPr>
          </a:p>
        </p:txBody>
      </p:sp>
      <p:sp>
        <p:nvSpPr>
          <p:cNvPr id="59" name="Google Shape;59;p1"/>
          <p:cNvSpPr txBox="1"/>
          <p:nvPr/>
        </p:nvSpPr>
        <p:spPr>
          <a:xfrm>
            <a:off x="-93875" y="3824900"/>
            <a:ext cx="9237900" cy="639000"/>
          </a:xfrm>
          <a:prstGeom prst="rect">
            <a:avLst/>
          </a:prstGeom>
          <a:noFill/>
          <a:ln>
            <a:noFill/>
          </a:ln>
        </p:spPr>
        <p:txBody>
          <a:bodyPr anchorCtr="0" anchor="b"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40"/>
              <a:buFont typeface="Arial"/>
              <a:buNone/>
            </a:pPr>
            <a:r>
              <a:rPr b="0" i="0" lang="it" sz="1140" u="none" cap="none" strike="noStrike">
                <a:solidFill>
                  <a:srgbClr val="FFFFFF"/>
                </a:solidFill>
                <a:latin typeface="Lato"/>
                <a:ea typeface="Lato"/>
                <a:cs typeface="Lato"/>
                <a:sym typeface="Lato"/>
              </a:rPr>
              <a:t>presentato da</a:t>
            </a:r>
            <a:endParaRPr b="0" i="0" sz="1140" u="none" cap="none" strike="noStrike">
              <a:solidFill>
                <a:srgbClr val="FFFFFF"/>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640"/>
              <a:buFont typeface="Arial"/>
              <a:buNone/>
            </a:pPr>
            <a:r>
              <a:rPr b="0" i="0" lang="it" sz="1640" u="none" cap="none" strike="noStrike">
                <a:solidFill>
                  <a:srgbClr val="FFFFFF"/>
                </a:solidFill>
                <a:latin typeface="Lato"/>
                <a:ea typeface="Lato"/>
                <a:cs typeface="Lato"/>
                <a:sym typeface="Lato"/>
              </a:rPr>
              <a:t>Cristina D’Onorio De Meo</a:t>
            </a:r>
            <a:endParaRPr b="0" i="0" sz="1640" u="none" cap="none" strike="noStrike">
              <a:solidFill>
                <a:srgbClr val="FFFFFF"/>
              </a:solidFill>
              <a:latin typeface="Lato"/>
              <a:ea typeface="Lato"/>
              <a:cs typeface="Lato"/>
              <a:sym typeface="Lato"/>
            </a:endParaRPr>
          </a:p>
        </p:txBody>
      </p:sp>
      <p:sp>
        <p:nvSpPr>
          <p:cNvPr id="60" name="Google Shape;60;p1"/>
          <p:cNvSpPr txBox="1"/>
          <p:nvPr/>
        </p:nvSpPr>
        <p:spPr>
          <a:xfrm>
            <a:off x="-46937" y="1892288"/>
            <a:ext cx="9144000" cy="538800"/>
          </a:xfrm>
          <a:prstGeom prst="rect">
            <a:avLst/>
          </a:prstGeom>
          <a:noFill/>
          <a:ln>
            <a:noFill/>
          </a:ln>
        </p:spPr>
        <p:txBody>
          <a:bodyPr anchorCtr="0" anchor="b" bIns="91425" lIns="91425" spcFirstLastPara="1" rIns="91425" wrap="square" tIns="91425">
            <a:normAutofit lnSpcReduction="10000"/>
          </a:bodyPr>
          <a:lstStyle/>
          <a:p>
            <a:pPr indent="0" lvl="0" marL="0" marR="0" rtl="0" algn="ctr">
              <a:lnSpc>
                <a:spcPct val="100000"/>
              </a:lnSpc>
              <a:spcBef>
                <a:spcPts val="0"/>
              </a:spcBef>
              <a:spcAft>
                <a:spcPts val="0"/>
              </a:spcAft>
              <a:buClr>
                <a:srgbClr val="000000"/>
              </a:buClr>
              <a:buSzPts val="2400"/>
              <a:buFont typeface="Arial"/>
              <a:buNone/>
            </a:pPr>
            <a:r>
              <a:rPr lang="it" sz="2400">
                <a:solidFill>
                  <a:srgbClr val="FFFFFF"/>
                </a:solidFill>
                <a:latin typeface="Lato Light"/>
                <a:ea typeface="Lato Light"/>
                <a:cs typeface="Lato Light"/>
                <a:sym typeface="Lato Light"/>
              </a:rPr>
              <a:t>Etica</a:t>
            </a:r>
            <a:endParaRPr b="0" i="0" sz="2400" u="none" cap="none" strike="noStrike">
              <a:solidFill>
                <a:srgbClr val="FFFFFF"/>
              </a:solidFill>
              <a:latin typeface="Lato Light"/>
              <a:ea typeface="Lato Light"/>
              <a:cs typeface="Lato Light"/>
              <a:sym typeface="La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5"/>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p5"/>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67" name="Google Shape;67;p5"/>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Bias cognitivi</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68" name="Google Shape;68;p5"/>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70" name="Google Shape;70;p5"/>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Bias cognitivi: cosa sono?</a:t>
            </a:r>
            <a:endParaRPr sz="2420">
              <a:solidFill>
                <a:srgbClr val="45818E"/>
              </a:solidFill>
              <a:latin typeface="Lato Black"/>
              <a:ea typeface="Lato Black"/>
              <a:cs typeface="Lato Black"/>
              <a:sym typeface="Lato Black"/>
            </a:endParaRPr>
          </a:p>
        </p:txBody>
      </p:sp>
      <p:sp>
        <p:nvSpPr>
          <p:cNvPr id="71" name="Google Shape;71;p5"/>
          <p:cNvSpPr txBox="1"/>
          <p:nvPr/>
        </p:nvSpPr>
        <p:spPr>
          <a:xfrm>
            <a:off x="403400" y="1078350"/>
            <a:ext cx="58107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rgbClr val="23242A"/>
                </a:solidFill>
                <a:highlight>
                  <a:srgbClr val="FFFFFF"/>
                </a:highlight>
                <a:latin typeface="Lato"/>
                <a:ea typeface="Lato"/>
                <a:cs typeface="Lato"/>
                <a:sym typeface="Lato"/>
              </a:rPr>
              <a:t>I bias, o meglio bias cognitivi, sono delle distorsioni che le persone attuano nelle valutazioni di fatti e avvenimenti. </a:t>
            </a:r>
            <a:endParaRPr sz="1500">
              <a:solidFill>
                <a:srgbClr val="23242A"/>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3242A"/>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3242A"/>
              </a:solidFill>
              <a:highlight>
                <a:srgbClr val="FFFFFF"/>
              </a:highlight>
              <a:latin typeface="Lato"/>
              <a:ea typeface="Lato"/>
              <a:cs typeface="Lato"/>
              <a:sym typeface="Lato"/>
            </a:endParaRPr>
          </a:p>
          <a:p>
            <a:pPr indent="0" lvl="0" marL="0" rtl="0" algn="l">
              <a:spcBef>
                <a:spcPts val="0"/>
              </a:spcBef>
              <a:spcAft>
                <a:spcPts val="0"/>
              </a:spcAft>
              <a:buNone/>
            </a:pPr>
            <a:r>
              <a:rPr lang="it" sz="1500">
                <a:solidFill>
                  <a:srgbClr val="23242A"/>
                </a:solidFill>
                <a:highlight>
                  <a:srgbClr val="FFFFFF"/>
                </a:highlight>
                <a:latin typeface="Lato"/>
                <a:ea typeface="Lato"/>
                <a:cs typeface="Lato"/>
                <a:sym typeface="Lato"/>
              </a:rPr>
              <a:t>Tali distorsioni ci spingono a ricreare una propria</a:t>
            </a:r>
            <a:r>
              <a:rPr b="1" lang="it" sz="1500">
                <a:solidFill>
                  <a:srgbClr val="23242A"/>
                </a:solidFill>
                <a:highlight>
                  <a:srgbClr val="FFFFFF"/>
                </a:highlight>
                <a:latin typeface="Lato"/>
                <a:ea typeface="Lato"/>
                <a:cs typeface="Lato"/>
                <a:sym typeface="Lato"/>
              </a:rPr>
              <a:t> visione soggettiva </a:t>
            </a:r>
            <a:r>
              <a:rPr lang="it" sz="1500">
                <a:solidFill>
                  <a:srgbClr val="23242A"/>
                </a:solidFill>
                <a:highlight>
                  <a:srgbClr val="FFFFFF"/>
                </a:highlight>
                <a:latin typeface="Lato"/>
                <a:ea typeface="Lato"/>
                <a:cs typeface="Lato"/>
                <a:sym typeface="Lato"/>
              </a:rPr>
              <a:t>che non corrisponde fedelmente alla realtà. </a:t>
            </a:r>
            <a:endParaRPr sz="1500">
              <a:solidFill>
                <a:srgbClr val="23242A"/>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3242A"/>
              </a:solidFill>
              <a:highlight>
                <a:srgbClr val="FFFFFF"/>
              </a:highlight>
              <a:latin typeface="Lato"/>
              <a:ea typeface="Lato"/>
              <a:cs typeface="Lato"/>
              <a:sym typeface="Lato"/>
            </a:endParaRPr>
          </a:p>
          <a:p>
            <a:pPr indent="0" lvl="0" marL="0" rtl="0" algn="l">
              <a:spcBef>
                <a:spcPts val="0"/>
              </a:spcBef>
              <a:spcAft>
                <a:spcPts val="0"/>
              </a:spcAft>
              <a:buNone/>
            </a:pPr>
            <a:r>
              <a:t/>
            </a:r>
            <a:endParaRPr sz="1500">
              <a:solidFill>
                <a:srgbClr val="23242A"/>
              </a:solidFill>
              <a:highlight>
                <a:srgbClr val="FFFFFF"/>
              </a:highlight>
              <a:latin typeface="Lato"/>
              <a:ea typeface="Lato"/>
              <a:cs typeface="Lato"/>
              <a:sym typeface="Lato"/>
            </a:endParaRPr>
          </a:p>
          <a:p>
            <a:pPr indent="0" lvl="0" marL="0" rtl="0" algn="l">
              <a:spcBef>
                <a:spcPts val="0"/>
              </a:spcBef>
              <a:spcAft>
                <a:spcPts val="0"/>
              </a:spcAft>
              <a:buNone/>
            </a:pPr>
            <a:r>
              <a:rPr lang="it" sz="1500">
                <a:solidFill>
                  <a:srgbClr val="23242A"/>
                </a:solidFill>
                <a:highlight>
                  <a:srgbClr val="FFFFFF"/>
                </a:highlight>
                <a:latin typeface="Lato"/>
                <a:ea typeface="Lato"/>
                <a:cs typeface="Lato"/>
                <a:sym typeface="Lato"/>
              </a:rPr>
              <a:t>In sintesi, i bias cognitivi rappresentano il modo con cui il nostro cervello distorce di fatto la realtà.</a:t>
            </a:r>
            <a:endParaRPr>
              <a:solidFill>
                <a:srgbClr val="23242A"/>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a4e4053e64_0_2"/>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 name="Google Shape;77;g1a4e4053e64_0_2"/>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78" name="Google Shape;78;g1a4e4053e64_0_2"/>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Bias cognitivi</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79" name="Google Shape;79;g1a4e4053e64_0_2"/>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a4e4053e64_0_2"/>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81" name="Google Shape;81;g1a4e4053e64_0_2"/>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Bias cognitivi e la data visualization</a:t>
            </a:r>
            <a:endParaRPr sz="2420">
              <a:solidFill>
                <a:srgbClr val="45818E"/>
              </a:solidFill>
              <a:latin typeface="Lato Black"/>
              <a:ea typeface="Lato Black"/>
              <a:cs typeface="Lato Black"/>
              <a:sym typeface="Lato Black"/>
            </a:endParaRPr>
          </a:p>
        </p:txBody>
      </p:sp>
      <p:sp>
        <p:nvSpPr>
          <p:cNvPr id="82" name="Google Shape;82;g1a4e4053e64_0_2"/>
          <p:cNvSpPr txBox="1"/>
          <p:nvPr/>
        </p:nvSpPr>
        <p:spPr>
          <a:xfrm>
            <a:off x="403400" y="1078350"/>
            <a:ext cx="58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23242A"/>
              </a:solidFill>
              <a:latin typeface="Lato"/>
              <a:ea typeface="Lato"/>
              <a:cs typeface="Lato"/>
              <a:sym typeface="Lato"/>
            </a:endParaRPr>
          </a:p>
        </p:txBody>
      </p:sp>
      <p:pic>
        <p:nvPicPr>
          <p:cNvPr id="83" name="Google Shape;83;g1a4e4053e64_0_2"/>
          <p:cNvPicPr preferRelativeResize="0"/>
          <p:nvPr/>
        </p:nvPicPr>
        <p:blipFill>
          <a:blip r:embed="rId4">
            <a:alphaModFix/>
          </a:blip>
          <a:stretch>
            <a:fillRect/>
          </a:stretch>
        </p:blipFill>
        <p:spPr>
          <a:xfrm>
            <a:off x="524775" y="1089125"/>
            <a:ext cx="4447874" cy="2965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a4e4053e64_0_17"/>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g1a4e4053e64_0_17"/>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90" name="Google Shape;90;g1a4e4053e64_0_17"/>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Bias cognitivi</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91" name="Google Shape;91;g1a4e4053e64_0_17"/>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1a4e4053e64_0_17"/>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93" name="Google Shape;93;g1a4e4053e64_0_17"/>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Bias cognitivi</a:t>
            </a:r>
            <a:endParaRPr sz="2420">
              <a:solidFill>
                <a:srgbClr val="45818E"/>
              </a:solidFill>
              <a:latin typeface="Lato Black"/>
              <a:ea typeface="Lato Black"/>
              <a:cs typeface="Lato Black"/>
              <a:sym typeface="Lato Black"/>
            </a:endParaRPr>
          </a:p>
        </p:txBody>
      </p:sp>
      <p:sp>
        <p:nvSpPr>
          <p:cNvPr id="94" name="Google Shape;94;g1a4e4053e64_0_17"/>
          <p:cNvSpPr txBox="1"/>
          <p:nvPr/>
        </p:nvSpPr>
        <p:spPr>
          <a:xfrm>
            <a:off x="403400" y="1078350"/>
            <a:ext cx="5810700" cy="244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it" sz="1350">
                <a:solidFill>
                  <a:schemeClr val="dk1"/>
                </a:solidFill>
                <a:highlight>
                  <a:srgbClr val="FFFFFF"/>
                </a:highlight>
                <a:latin typeface="Lato"/>
                <a:ea typeface="Lato"/>
                <a:cs typeface="Lato"/>
                <a:sym typeface="Lato"/>
              </a:rPr>
              <a:t>Noi tendiamo a resistere alle informazioni che sono in conflitto con le nostre convinzioni</a:t>
            </a:r>
            <a:endParaRPr b="1"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Clr>
                <a:schemeClr val="dk1"/>
              </a:buClr>
              <a:buSzPts val="1100"/>
              <a:buFont typeface="Arial"/>
              <a:buNone/>
            </a:pPr>
            <a:r>
              <a:rPr lang="it" sz="1350">
                <a:solidFill>
                  <a:schemeClr val="dk1"/>
                </a:solidFill>
                <a:highlight>
                  <a:srgbClr val="FFFFFF"/>
                </a:highlight>
                <a:latin typeface="Lato"/>
                <a:ea typeface="Lato"/>
                <a:cs typeface="Lato"/>
                <a:sym typeface="Lato"/>
              </a:rPr>
              <a:t>Tutti tendiamo a cercare e trovare informazioni che confermino e conservino le nostre convinzioni, e tendiamo a scartare quelle che potrebbero metterle in discussione (bias di conferma). Quando ci vengono presentate nuove informazioni, potremmo insistere per attenerci alle nostre convinzioni invece di rivederle (conservatism bias).</a:t>
            </a:r>
            <a:endParaRPr sz="1350">
              <a:solidFill>
                <a:schemeClr val="dk1"/>
              </a:solidFill>
              <a:highlight>
                <a:srgbClr val="FFFFFF"/>
              </a:highlight>
              <a:latin typeface="Lato"/>
              <a:ea typeface="Lato"/>
              <a:cs typeface="Lato"/>
              <a:sym typeface="Lato"/>
            </a:endParaRPr>
          </a:p>
          <a:p>
            <a:pPr indent="0" lvl="0" marL="0" rtl="0" algn="l">
              <a:spcBef>
                <a:spcPts val="1400"/>
              </a:spcBef>
              <a:spcAft>
                <a:spcPts val="0"/>
              </a:spcAft>
              <a:buNone/>
            </a:pPr>
            <a:r>
              <a:t/>
            </a:r>
            <a:endParaRPr sz="1500">
              <a:solidFill>
                <a:srgbClr val="23242A"/>
              </a:solidFill>
              <a:highlight>
                <a:srgbClr val="FFFFFF"/>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a4e4053e64_0_28"/>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g1a4e4053e64_0_28"/>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01" name="Google Shape;101;g1a4e4053e64_0_28"/>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Bias cognitivi</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02" name="Google Shape;102;g1a4e4053e64_0_28"/>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1a4e4053e64_0_28"/>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04" name="Google Shape;104;g1a4e4053e64_0_28"/>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Bias cognitivi</a:t>
            </a:r>
            <a:endParaRPr sz="2420">
              <a:solidFill>
                <a:srgbClr val="45818E"/>
              </a:solidFill>
              <a:latin typeface="Lato Black"/>
              <a:ea typeface="Lato Black"/>
              <a:cs typeface="Lato Black"/>
              <a:sym typeface="Lato Black"/>
            </a:endParaRPr>
          </a:p>
        </p:txBody>
      </p:sp>
      <p:sp>
        <p:nvSpPr>
          <p:cNvPr id="105" name="Google Shape;105;g1a4e4053e64_0_28"/>
          <p:cNvSpPr txBox="1"/>
          <p:nvPr/>
        </p:nvSpPr>
        <p:spPr>
          <a:xfrm>
            <a:off x="403400" y="1078350"/>
            <a:ext cx="5810700" cy="25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it" sz="1350">
                <a:solidFill>
                  <a:schemeClr val="dk1"/>
                </a:solidFill>
                <a:highlight>
                  <a:srgbClr val="FFFFFF"/>
                </a:highlight>
                <a:latin typeface="Lato"/>
                <a:ea typeface="Lato"/>
                <a:cs typeface="Lato"/>
                <a:sym typeface="Lato"/>
              </a:rPr>
              <a:t>In che modo questo potrebbe influire sul modo in cui raccogliamo, analizziamo, puliamo e curiamo i set di dati da visualizzare? </a:t>
            </a:r>
            <a:endParaRPr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rPr b="1" lang="it" sz="1350">
                <a:solidFill>
                  <a:schemeClr val="dk1"/>
                </a:solidFill>
                <a:highlight>
                  <a:srgbClr val="FFFFFF"/>
                </a:highlight>
                <a:latin typeface="Lato"/>
                <a:ea typeface="Lato"/>
                <a:cs typeface="Lato"/>
                <a:sym typeface="Lato"/>
              </a:rPr>
              <a:t>Potremmo essere inclini a selezionare e usare solo i dati che raccontano la storia di cui siamo personalmente più convinti. </a:t>
            </a:r>
            <a:endParaRPr b="1"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350">
              <a:solidFill>
                <a:schemeClr val="dk1"/>
              </a:solidFill>
              <a:highlight>
                <a:srgbClr val="FFFFFF"/>
              </a:highlight>
              <a:latin typeface="Lato"/>
              <a:ea typeface="Lato"/>
              <a:cs typeface="Lato"/>
              <a:sym typeface="Lato"/>
            </a:endParaRPr>
          </a:p>
          <a:p>
            <a:pPr indent="0" lvl="0" marL="0" rtl="0" algn="l">
              <a:spcBef>
                <a:spcPts val="1400"/>
              </a:spcBef>
              <a:spcAft>
                <a:spcPts val="0"/>
              </a:spcAft>
              <a:buNone/>
            </a:pPr>
            <a:r>
              <a:t/>
            </a:r>
            <a:endParaRPr sz="1500">
              <a:solidFill>
                <a:srgbClr val="23242A"/>
              </a:solidFill>
              <a:highlight>
                <a:srgbClr val="FFFFFF"/>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a4e4053e64_0_39"/>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g1a4e4053e64_0_39"/>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12" name="Google Shape;112;g1a4e4053e64_0_39"/>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Bias cognitivi</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13" name="Google Shape;113;g1a4e4053e64_0_39"/>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1a4e4053e64_0_39"/>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15" name="Google Shape;115;g1a4e4053e64_0_39"/>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Bias cognitivi</a:t>
            </a:r>
            <a:endParaRPr sz="2420">
              <a:solidFill>
                <a:srgbClr val="45818E"/>
              </a:solidFill>
              <a:latin typeface="Lato Black"/>
              <a:ea typeface="Lato Black"/>
              <a:cs typeface="Lato Black"/>
              <a:sym typeface="Lato Black"/>
            </a:endParaRPr>
          </a:p>
        </p:txBody>
      </p:sp>
      <p:sp>
        <p:nvSpPr>
          <p:cNvPr id="116" name="Google Shape;116;g1a4e4053e64_0_39"/>
          <p:cNvSpPr txBox="1"/>
          <p:nvPr/>
        </p:nvSpPr>
        <p:spPr>
          <a:xfrm>
            <a:off x="403400" y="1078350"/>
            <a:ext cx="5810700" cy="35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it" sz="1250">
                <a:solidFill>
                  <a:srgbClr val="23242A"/>
                </a:solidFill>
                <a:highlight>
                  <a:srgbClr val="FFFFFF"/>
                </a:highlight>
                <a:latin typeface="Lato"/>
                <a:ea typeface="Lato"/>
                <a:cs typeface="Lato"/>
                <a:sym typeface="Lato"/>
              </a:rPr>
              <a:t>Le storie sono il modo in cui diamo un senso al mondo, quindi come le informazioni ci vengono presentate può determinare una nostra decisione più delle informazioni stesse (fallacia narrativa). </a:t>
            </a:r>
            <a:endParaRPr sz="1250">
              <a:solidFill>
                <a:srgbClr val="23242A"/>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250">
              <a:solidFill>
                <a:srgbClr val="23242A"/>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rPr lang="it" sz="1250">
                <a:solidFill>
                  <a:srgbClr val="23242A"/>
                </a:solidFill>
                <a:highlight>
                  <a:srgbClr val="FFFFFF"/>
                </a:highlight>
                <a:latin typeface="Lato"/>
                <a:ea typeface="Lato"/>
                <a:cs typeface="Lato"/>
                <a:sym typeface="Lato"/>
              </a:rPr>
              <a:t>Potremmo anche essere più inclini a prendere decisioni che portino a storie migliori, nonostante i loro effetti (framing bias).</a:t>
            </a:r>
            <a:endParaRPr sz="1250">
              <a:solidFill>
                <a:srgbClr val="23242A"/>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250">
              <a:solidFill>
                <a:srgbClr val="23242A"/>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2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350">
              <a:solidFill>
                <a:schemeClr val="dk1"/>
              </a:solidFill>
              <a:highlight>
                <a:srgbClr val="FFFFFF"/>
              </a:highlight>
              <a:latin typeface="Lato"/>
              <a:ea typeface="Lato"/>
              <a:cs typeface="Lato"/>
              <a:sym typeface="Lato"/>
            </a:endParaRPr>
          </a:p>
          <a:p>
            <a:pPr indent="0" lvl="0" marL="0" rtl="0" algn="l">
              <a:spcBef>
                <a:spcPts val="1400"/>
              </a:spcBef>
              <a:spcAft>
                <a:spcPts val="0"/>
              </a:spcAft>
              <a:buNone/>
            </a:pPr>
            <a:r>
              <a:t/>
            </a:r>
            <a:endParaRPr sz="1500">
              <a:solidFill>
                <a:srgbClr val="23242A"/>
              </a:solidFill>
              <a:highlight>
                <a:srgbClr val="FFFFFF"/>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a4e4053e64_0_50"/>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g1a4e4053e64_0_50"/>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23" name="Google Shape;123;g1a4e4053e64_0_50"/>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Bias cognitivi</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24" name="Google Shape;124;g1a4e4053e64_0_50"/>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a4e4053e64_0_50"/>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26" name="Google Shape;126;g1a4e4053e64_0_50"/>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Bias cognitivi</a:t>
            </a:r>
            <a:endParaRPr sz="2420">
              <a:solidFill>
                <a:srgbClr val="45818E"/>
              </a:solidFill>
              <a:latin typeface="Lato Black"/>
              <a:ea typeface="Lato Black"/>
              <a:cs typeface="Lato Black"/>
              <a:sym typeface="Lato Black"/>
            </a:endParaRPr>
          </a:p>
        </p:txBody>
      </p:sp>
      <p:sp>
        <p:nvSpPr>
          <p:cNvPr id="127" name="Google Shape;127;g1a4e4053e64_0_50"/>
          <p:cNvSpPr txBox="1"/>
          <p:nvPr/>
        </p:nvSpPr>
        <p:spPr>
          <a:xfrm>
            <a:off x="403400" y="1078350"/>
            <a:ext cx="5810700" cy="301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it" sz="1350">
                <a:solidFill>
                  <a:schemeClr val="dk1"/>
                </a:solidFill>
                <a:highlight>
                  <a:srgbClr val="FFFFFF"/>
                </a:highlight>
                <a:latin typeface="Lato"/>
                <a:ea typeface="Lato"/>
                <a:cs typeface="Lato"/>
                <a:sym typeface="Lato"/>
              </a:rPr>
              <a:t>Questi pregiudizi enfatizzano l’importanza del pensiero lento per la progettazione dei dati. I dati hanno sempre bisogno di un contesto, ma dobbiamo essere consapevoli che le storie che raccontiamo con i dati sono un mezzo per raggiungere un fine e dobbiamo chiederci chi potrebbe trarre i maggiori benefici e chi potrebbe essere danneggiato da tali fini</a:t>
            </a:r>
            <a:endParaRPr sz="1250">
              <a:solidFill>
                <a:srgbClr val="23242A"/>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250">
              <a:solidFill>
                <a:srgbClr val="23242A"/>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2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350">
              <a:solidFill>
                <a:schemeClr val="dk1"/>
              </a:solidFill>
              <a:highlight>
                <a:srgbClr val="FFFFFF"/>
              </a:highlight>
              <a:latin typeface="Lato"/>
              <a:ea typeface="Lato"/>
              <a:cs typeface="Lato"/>
              <a:sym typeface="Lato"/>
            </a:endParaRPr>
          </a:p>
          <a:p>
            <a:pPr indent="0" lvl="0" marL="0" rtl="0" algn="l">
              <a:spcBef>
                <a:spcPts val="1400"/>
              </a:spcBef>
              <a:spcAft>
                <a:spcPts val="0"/>
              </a:spcAft>
              <a:buNone/>
            </a:pPr>
            <a:r>
              <a:t/>
            </a:r>
            <a:endParaRPr sz="1500">
              <a:solidFill>
                <a:srgbClr val="23242A"/>
              </a:solidFill>
              <a:highlight>
                <a:srgbClr val="FFFFFF"/>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a4e4053e64_0_61"/>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g1a4e4053e64_0_61"/>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34" name="Google Shape;134;g1a4e4053e64_0_61"/>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Bias cognitivi</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35" name="Google Shape;135;g1a4e4053e64_0_61"/>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1a4e4053e64_0_61"/>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37" name="Google Shape;137;g1a4e4053e64_0_61"/>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Bias cognitivi</a:t>
            </a:r>
            <a:endParaRPr sz="2420">
              <a:solidFill>
                <a:srgbClr val="45818E"/>
              </a:solidFill>
              <a:latin typeface="Lato Black"/>
              <a:ea typeface="Lato Black"/>
              <a:cs typeface="Lato Black"/>
              <a:sym typeface="Lato Black"/>
            </a:endParaRPr>
          </a:p>
        </p:txBody>
      </p:sp>
      <p:sp>
        <p:nvSpPr>
          <p:cNvPr id="138" name="Google Shape;138;g1a4e4053e64_0_61"/>
          <p:cNvSpPr txBox="1"/>
          <p:nvPr/>
        </p:nvSpPr>
        <p:spPr>
          <a:xfrm>
            <a:off x="403400" y="1078350"/>
            <a:ext cx="5810700" cy="426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it" sz="1350">
                <a:solidFill>
                  <a:schemeClr val="dk1"/>
                </a:solidFill>
                <a:highlight>
                  <a:srgbClr val="FFFFFF"/>
                </a:highlight>
                <a:latin typeface="Lato"/>
                <a:ea typeface="Lato"/>
                <a:cs typeface="Lato"/>
                <a:sym typeface="Lato"/>
              </a:rPr>
              <a:t>Le storie sono migliori quando bilanciano le tendenze statistiche alle esperienze delle persone</a:t>
            </a:r>
            <a:endParaRPr b="1"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b="1"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rPr lang="it" sz="1350">
                <a:solidFill>
                  <a:schemeClr val="dk1"/>
                </a:solidFill>
                <a:highlight>
                  <a:srgbClr val="FFFFFF"/>
                </a:highlight>
                <a:latin typeface="Lato"/>
                <a:ea typeface="Lato"/>
                <a:cs typeface="Lato"/>
                <a:sym typeface="Lato"/>
              </a:rPr>
              <a:t>Quando usiamo sia dati quantitativi che qualitativi per i nostri progetti invitiamo i lettori a considerare tanto i dati statistici sui fattori esterni quanto il modo in cui i dati si riflettono sulle esperienze personali. </a:t>
            </a:r>
            <a:endParaRPr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rPr lang="it" sz="1350">
                <a:solidFill>
                  <a:schemeClr val="dk1"/>
                </a:solidFill>
                <a:highlight>
                  <a:srgbClr val="FFFFFF"/>
                </a:highlight>
                <a:latin typeface="Lato"/>
                <a:ea typeface="Lato"/>
                <a:cs typeface="Lato"/>
                <a:sym typeface="Lato"/>
              </a:rPr>
              <a:t>Dovremmo anche prendere in considerazione progetti interattivi, che invitano i lettori a ritrovarsi nei dati.</a:t>
            </a:r>
            <a:endParaRPr b="1"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250">
              <a:solidFill>
                <a:srgbClr val="23242A"/>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2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350">
              <a:solidFill>
                <a:schemeClr val="dk1"/>
              </a:solidFill>
              <a:highlight>
                <a:srgbClr val="FFFFFF"/>
              </a:highlight>
              <a:latin typeface="Lato"/>
              <a:ea typeface="Lato"/>
              <a:cs typeface="Lato"/>
              <a:sym typeface="Lato"/>
            </a:endParaRPr>
          </a:p>
          <a:p>
            <a:pPr indent="0" lvl="0" marL="0" rtl="0" algn="l">
              <a:spcBef>
                <a:spcPts val="1400"/>
              </a:spcBef>
              <a:spcAft>
                <a:spcPts val="0"/>
              </a:spcAft>
              <a:buNone/>
            </a:pPr>
            <a:r>
              <a:t/>
            </a:r>
            <a:endParaRPr sz="1500">
              <a:solidFill>
                <a:srgbClr val="23242A"/>
              </a:solidFill>
              <a:highlight>
                <a:srgbClr val="FFFFFF"/>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a4e4053e64_0_73"/>
          <p:cNvSpPr/>
          <p:nvPr/>
        </p:nvSpPr>
        <p:spPr>
          <a:xfrm>
            <a:off x="-14625" y="4748600"/>
            <a:ext cx="9158700" cy="394800"/>
          </a:xfrm>
          <a:prstGeom prst="rect">
            <a:avLst/>
          </a:prstGeom>
          <a:solidFill>
            <a:srgbClr val="3341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g1a4e4053e64_0_73"/>
          <p:cNvPicPr preferRelativeResize="0"/>
          <p:nvPr/>
        </p:nvPicPr>
        <p:blipFill rotWithShape="1">
          <a:blip r:embed="rId3">
            <a:alphaModFix/>
          </a:blip>
          <a:srcRect b="0" l="0" r="0" t="0"/>
          <a:stretch/>
        </p:blipFill>
        <p:spPr>
          <a:xfrm>
            <a:off x="110750" y="4830849"/>
            <a:ext cx="1410350" cy="228250"/>
          </a:xfrm>
          <a:prstGeom prst="rect">
            <a:avLst/>
          </a:prstGeom>
          <a:noFill/>
          <a:ln>
            <a:noFill/>
          </a:ln>
        </p:spPr>
      </p:pic>
      <p:sp>
        <p:nvSpPr>
          <p:cNvPr id="145" name="Google Shape;145;g1a4e4053e64_0_73"/>
          <p:cNvSpPr txBox="1"/>
          <p:nvPr/>
        </p:nvSpPr>
        <p:spPr>
          <a:xfrm>
            <a:off x="6214100" y="4745675"/>
            <a:ext cx="4228800" cy="825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2800"/>
              <a:buFont typeface="Arial"/>
              <a:buNone/>
            </a:pPr>
            <a:r>
              <a:rPr b="1" lang="it" sz="1700">
                <a:solidFill>
                  <a:schemeClr val="lt1"/>
                </a:solidFill>
                <a:latin typeface="Lato"/>
                <a:ea typeface="Lato"/>
                <a:cs typeface="Lato"/>
                <a:sym typeface="Lato"/>
              </a:rPr>
              <a:t>Bias cognitivi</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chemeClr val="dk1"/>
              </a:buClr>
              <a:buSzPts val="1400"/>
              <a:buFont typeface="Arial"/>
              <a:buNone/>
            </a:pPr>
            <a:r>
              <a:t/>
            </a:r>
            <a:endParaRPr b="1">
              <a:solidFill>
                <a:schemeClr val="lt1"/>
              </a:solidFill>
              <a:latin typeface="Lato"/>
              <a:ea typeface="Lato"/>
              <a:cs typeface="Lato"/>
              <a:sym typeface="Lato"/>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Lato"/>
              <a:ea typeface="Lato"/>
              <a:cs typeface="Lato"/>
              <a:sym typeface="Lato"/>
            </a:endParaRPr>
          </a:p>
        </p:txBody>
      </p:sp>
      <p:sp>
        <p:nvSpPr>
          <p:cNvPr id="146" name="Google Shape;146;g1a4e4053e64_0_73"/>
          <p:cNvSpPr/>
          <p:nvPr/>
        </p:nvSpPr>
        <p:spPr>
          <a:xfrm>
            <a:off x="6706550" y="3188975"/>
            <a:ext cx="2402700" cy="155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a4e4053e64_0_73"/>
          <p:cNvSpPr txBox="1"/>
          <p:nvPr>
            <p:ph type="title"/>
          </p:nvPr>
        </p:nvSpPr>
        <p:spPr>
          <a:xfrm>
            <a:off x="6998550" y="3818075"/>
            <a:ext cx="2004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100"/>
              <a:buNone/>
            </a:pPr>
            <a:r>
              <a:rPr b="1" lang="it" sz="1200">
                <a:latin typeface="Lato"/>
                <a:ea typeface="Lato"/>
                <a:cs typeface="Lato"/>
                <a:sym typeface="Lato"/>
              </a:rPr>
              <a:t>VIDEO DA SEDUTO</a:t>
            </a:r>
            <a:endParaRPr b="1" sz="1200">
              <a:latin typeface="Lato"/>
              <a:ea typeface="Lato"/>
              <a:cs typeface="Lato"/>
              <a:sym typeface="Lato"/>
            </a:endParaRPr>
          </a:p>
          <a:p>
            <a:pPr indent="0" lvl="0" marL="0" rtl="0" algn="ctr">
              <a:lnSpc>
                <a:spcPct val="100000"/>
              </a:lnSpc>
              <a:spcBef>
                <a:spcPts val="1200"/>
              </a:spcBef>
              <a:spcAft>
                <a:spcPts val="0"/>
              </a:spcAft>
              <a:buSzPts val="990"/>
              <a:buNone/>
            </a:pPr>
            <a:r>
              <a:t/>
            </a:r>
            <a:endParaRPr b="1" sz="1200">
              <a:latin typeface="Lato"/>
              <a:ea typeface="Lato"/>
              <a:cs typeface="Lato"/>
              <a:sym typeface="Lato"/>
            </a:endParaRPr>
          </a:p>
        </p:txBody>
      </p:sp>
      <p:sp>
        <p:nvSpPr>
          <p:cNvPr id="148" name="Google Shape;148;g1a4e4053e64_0_73"/>
          <p:cNvSpPr txBox="1"/>
          <p:nvPr>
            <p:ph type="title"/>
          </p:nvPr>
        </p:nvSpPr>
        <p:spPr>
          <a:xfrm>
            <a:off x="311700" y="1836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it" sz="2420">
                <a:solidFill>
                  <a:srgbClr val="45818E"/>
                </a:solidFill>
                <a:latin typeface="Lato Black"/>
                <a:ea typeface="Lato Black"/>
                <a:cs typeface="Lato Black"/>
                <a:sym typeface="Lato Black"/>
              </a:rPr>
              <a:t>Bias cognitivi</a:t>
            </a:r>
            <a:endParaRPr sz="2420">
              <a:solidFill>
                <a:srgbClr val="45818E"/>
              </a:solidFill>
              <a:latin typeface="Lato Black"/>
              <a:ea typeface="Lato Black"/>
              <a:cs typeface="Lato Black"/>
              <a:sym typeface="Lato Black"/>
            </a:endParaRPr>
          </a:p>
        </p:txBody>
      </p:sp>
      <p:sp>
        <p:nvSpPr>
          <p:cNvPr id="149" name="Google Shape;149;g1a4e4053e64_0_73"/>
          <p:cNvSpPr txBox="1"/>
          <p:nvPr/>
        </p:nvSpPr>
        <p:spPr>
          <a:xfrm>
            <a:off x="403400" y="1078350"/>
            <a:ext cx="5810700" cy="408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it" sz="1350">
                <a:solidFill>
                  <a:schemeClr val="dk1"/>
                </a:solidFill>
                <a:highlight>
                  <a:srgbClr val="FFFFFF"/>
                </a:highlight>
                <a:latin typeface="Lato"/>
                <a:ea typeface="Lato"/>
                <a:cs typeface="Lato"/>
                <a:sym typeface="Lato"/>
              </a:rPr>
              <a:t>È facile concentrarsi sui prodotti del nostro processo di progettazione dei dati, ma sarebbe saggio esaminare il processo stesso</a:t>
            </a:r>
            <a:endParaRPr b="1"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rPr lang="it" sz="1350">
                <a:solidFill>
                  <a:schemeClr val="dk1"/>
                </a:solidFill>
                <a:highlight>
                  <a:srgbClr val="FFFFFF"/>
                </a:highlight>
                <a:latin typeface="Lato"/>
                <a:ea typeface="Lato"/>
                <a:cs typeface="Lato"/>
                <a:sym typeface="Lato"/>
              </a:rPr>
              <a:t>Guardando indietro agli eventi, potremmo concentrarci sul risultato, credendo che fosse inevitabile (bias del senno di poi). Può essere facile trascurare il processo, il che rende difficile valutare le decisioni prese (bias di risultato). Questo è aggravato dai nostri ricordi, che sono pesantemente influenzati da cose accadute dopo eventi reali (effetto misinformazione).</a:t>
            </a:r>
            <a:endParaRPr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3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250">
              <a:solidFill>
                <a:srgbClr val="23242A"/>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250">
              <a:solidFill>
                <a:schemeClr val="dk1"/>
              </a:solidFill>
              <a:highlight>
                <a:srgbClr val="FFFFFF"/>
              </a:highlight>
              <a:latin typeface="Lato"/>
              <a:ea typeface="Lato"/>
              <a:cs typeface="Lato"/>
              <a:sym typeface="Lato"/>
            </a:endParaRPr>
          </a:p>
          <a:p>
            <a:pPr indent="0" lvl="0" marL="0" rtl="0" algn="l">
              <a:lnSpc>
                <a:spcPct val="115000"/>
              </a:lnSpc>
              <a:spcBef>
                <a:spcPts val="1400"/>
              </a:spcBef>
              <a:spcAft>
                <a:spcPts val="0"/>
              </a:spcAft>
              <a:buNone/>
            </a:pPr>
            <a:r>
              <a:t/>
            </a:r>
            <a:endParaRPr sz="1350">
              <a:solidFill>
                <a:schemeClr val="dk1"/>
              </a:solidFill>
              <a:highlight>
                <a:srgbClr val="FFFFFF"/>
              </a:highlight>
              <a:latin typeface="Lato"/>
              <a:ea typeface="Lato"/>
              <a:cs typeface="Lato"/>
              <a:sym typeface="Lato"/>
            </a:endParaRPr>
          </a:p>
          <a:p>
            <a:pPr indent="0" lvl="0" marL="0" rtl="0" algn="l">
              <a:spcBef>
                <a:spcPts val="1400"/>
              </a:spcBef>
              <a:spcAft>
                <a:spcPts val="0"/>
              </a:spcAft>
              <a:buNone/>
            </a:pPr>
            <a:r>
              <a:t/>
            </a:r>
            <a:endParaRPr sz="1500">
              <a:solidFill>
                <a:srgbClr val="23242A"/>
              </a:solidFill>
              <a:highlight>
                <a:srgbClr val="FFFFFF"/>
              </a:highlight>
              <a:latin typeface="Lato"/>
              <a:ea typeface="Lato"/>
              <a:cs typeface="Lato"/>
              <a:sym typeface="Lato"/>
            </a:endParaRPr>
          </a:p>
        </p:txBody>
      </p:sp>
      <p:pic>
        <p:nvPicPr>
          <p:cNvPr id="150" name="Google Shape;150;g1a4e4053e64_0_73"/>
          <p:cNvPicPr preferRelativeResize="0"/>
          <p:nvPr/>
        </p:nvPicPr>
        <p:blipFill>
          <a:blip r:embed="rId4">
            <a:alphaModFix/>
          </a:blip>
          <a:stretch>
            <a:fillRect/>
          </a:stretch>
        </p:blipFill>
        <p:spPr>
          <a:xfrm>
            <a:off x="6304425" y="249325"/>
            <a:ext cx="2625101" cy="17509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