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ato"/>
      <p:regular r:id="rId23"/>
      <p:bold r:id="rId24"/>
      <p:italic r:id="rId25"/>
      <p:boldItalic r:id="rId26"/>
    </p:embeddedFont>
    <p:embeddedFont>
      <p:font typeface="Montserrat"/>
      <p:regular r:id="rId27"/>
      <p:bold r:id="rId28"/>
      <p:italic r:id="rId29"/>
      <p:boldItalic r:id="rId30"/>
    </p:embeddedFont>
    <p:embeddedFont>
      <p:font typeface="Lato Light"/>
      <p:regular r:id="rId31"/>
      <p:bold r:id="rId32"/>
      <p:italic r:id="rId33"/>
      <p:boldItalic r:id="rId34"/>
    </p:embeddedFont>
    <p:embeddedFont>
      <p:font typeface="Lato Black"/>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jOIqNNzmoKJNimsJeLSV3wHsIM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Light-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Light-italic.fntdata"/><Relationship Id="rId10" Type="http://schemas.openxmlformats.org/officeDocument/2006/relationships/slide" Target="slides/slide5.xml"/><Relationship Id="rId32" Type="http://schemas.openxmlformats.org/officeDocument/2006/relationships/font" Target="fonts/LatoLight-bold.fntdata"/><Relationship Id="rId13" Type="http://schemas.openxmlformats.org/officeDocument/2006/relationships/slide" Target="slides/slide8.xml"/><Relationship Id="rId35" Type="http://schemas.openxmlformats.org/officeDocument/2006/relationships/font" Target="fonts/LatoBlack-bold.fntdata"/><Relationship Id="rId12" Type="http://schemas.openxmlformats.org/officeDocument/2006/relationships/slide" Target="slides/slide7.xml"/><Relationship Id="rId34" Type="http://schemas.openxmlformats.org/officeDocument/2006/relationships/font" Target="fonts/LatoLight-bold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LatoBlack-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usinessinsider.com/pie-charts-are-the-worst-2013-6" TargetMode="External"/><Relationship Id="rId3" Type="http://schemas.openxmlformats.org/officeDocument/2006/relationships/hyperlink" Target="http://www.storytellingwithdata.com/blog/2011/07/death-to-pie-charts" TargetMode="External"/><Relationship Id="rId4" Type="http://schemas.openxmlformats.org/officeDocument/2006/relationships/hyperlink" Target="http://www.insightsquared.com/2014/02/why-pie-charts-are-the-worst/" TargetMode="External"/><Relationship Id="rId5" Type="http://schemas.openxmlformats.org/officeDocument/2006/relationships/hyperlink" Target="https://visuanalyze.wordpress.com/2013/02/05/bad_piecharts/" TargetMode="External"/><Relationship Id="rId6" Type="http://schemas.openxmlformats.org/officeDocument/2006/relationships/hyperlink" Target="https://www.stevefenton.co.uk/2009/04/pie-charts-are-bad/"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Proprio perche’ la visualizzazioni e’ cosi’ potente e’ anche molto pericolosa. A volte basta presentare gli stessi dati in modo diverso per cambiare completamente il senso percepito dall’audience.</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9969720b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b9969720b1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it" sz="1500">
                <a:solidFill>
                  <a:srgbClr val="292929"/>
                </a:solidFill>
                <a:highlight>
                  <a:srgbClr val="FFFFFF"/>
                </a:highlight>
                <a:latin typeface="Georgia"/>
                <a:ea typeface="Georgia"/>
                <a:cs typeface="Georgia"/>
                <a:sym typeface="Georgia"/>
              </a:rPr>
              <a:t>Q</a:t>
            </a:r>
            <a:r>
              <a:rPr lang="it" sz="1500">
                <a:solidFill>
                  <a:srgbClr val="292929"/>
                </a:solidFill>
                <a:highlight>
                  <a:srgbClr val="FFFFFF"/>
                </a:highlight>
                <a:latin typeface="Georgia"/>
                <a:ea typeface="Georgia"/>
                <a:cs typeface="Georgia"/>
                <a:sym typeface="Georgia"/>
              </a:rPr>
              <a:t>uando li ridimensioniamo alla stessa scala, è chiaro che la quantità di sconfinamento è molto più vicina allo stesso livello. È anche molto più chiaro che, grazie agli incidenti stradali, Main Street ha più violazioni in totale, qualcosa che i grafici iniziali a colpo d'occhio non ti direbbero.</a:t>
            </a:r>
            <a:endParaRPr sz="13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SzPts val="1100"/>
              <a:buNone/>
            </a:pPr>
            <a:r>
              <a:rPr lang="it" sz="1500">
                <a:solidFill>
                  <a:srgbClr val="292929"/>
                </a:solidFill>
                <a:highlight>
                  <a:srgbClr val="FFFFFF"/>
                </a:highlight>
                <a:latin typeface="Georgia"/>
                <a:ea typeface="Georgia"/>
                <a:cs typeface="Georgia"/>
                <a:sym typeface="Georgia"/>
              </a:rPr>
              <a:t>A differenza del primo problema, questo è più spesso un errore. Il comportamento predefinito delle visualizzazioni spesso introduce automaticamente il problema. Basta ricordare l'importanza di avere mele contro mele quando si confrontano i grafici e si guardano gli assi.</a:t>
            </a:r>
            <a:endParaRPr sz="13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9969720b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b9969720b1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sz="1500">
                <a:solidFill>
                  <a:srgbClr val="292929"/>
                </a:solidFill>
                <a:highlight>
                  <a:srgbClr val="FFFFFF"/>
                </a:highlight>
                <a:latin typeface="Lato"/>
                <a:ea typeface="Lato"/>
                <a:cs typeface="Lato"/>
                <a:sym typeface="Lato"/>
              </a:rPr>
              <a:t>Un istogramma visualizza i dati numerici raggruppando i dati in "contenitori" di uguale larghezza. Ogni bin viene tracciato come una barra la cui altezza corrisponde al numero di punti dati presenti in quel bin.</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SzPts val="1100"/>
              <a:buNone/>
            </a:pPr>
            <a:r>
              <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SzPts val="1100"/>
              <a:buNone/>
            </a:pPr>
            <a:r>
              <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500">
                <a:solidFill>
                  <a:srgbClr val="292929"/>
                </a:solidFill>
                <a:highlight>
                  <a:srgbClr val="FFFFFF"/>
                </a:highlight>
                <a:latin typeface="Lato"/>
                <a:ea typeface="Lato"/>
                <a:cs typeface="Lato"/>
                <a:sym typeface="Lato"/>
              </a:rPr>
              <a:t>Ma prima consideriamo come può apparire un diverso binning con una sequenza di istogrammi:</a:t>
            </a:r>
            <a:endParaRPr sz="1500">
              <a:solidFill>
                <a:srgbClr val="292929"/>
              </a:solidFill>
              <a:highlight>
                <a:srgbClr val="FFFFFF"/>
              </a:highlight>
              <a:latin typeface="Lato"/>
              <a:ea typeface="Lato"/>
              <a:cs typeface="Lato"/>
              <a:sym typeface="Lato"/>
            </a:endParaRPr>
          </a:p>
          <a:p>
            <a:pPr indent="0" lvl="0" marL="0" rtl="0" algn="l">
              <a:lnSpc>
                <a:spcPct val="100000"/>
              </a:lnSpc>
              <a:spcBef>
                <a:spcPts val="1200"/>
              </a:spcBef>
              <a:spcAft>
                <a:spcPts val="0"/>
              </a:spcAft>
              <a:buSzPts val="1100"/>
              <a:buNone/>
            </a:pPr>
            <a:r>
              <a:t/>
            </a:r>
            <a:endParaRPr sz="13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9969720b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b9969720b1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300">
                <a:solidFill>
                  <a:srgbClr val="292929"/>
                </a:solidFill>
                <a:highlight>
                  <a:srgbClr val="FFFFFF"/>
                </a:highlight>
                <a:latin typeface="Lato"/>
                <a:ea typeface="Lato"/>
                <a:cs typeface="Lato"/>
                <a:sym typeface="Lato"/>
              </a:rPr>
              <a:t>Ma prima consideriamo come può apparire un diverso binning con una sequenza di istogrammi: </a:t>
            </a:r>
            <a:r>
              <a:rPr lang="it" sz="1300">
                <a:solidFill>
                  <a:srgbClr val="292929"/>
                </a:solidFill>
                <a:highlight>
                  <a:srgbClr val="FFFFFF"/>
                </a:highlight>
                <a:latin typeface="Georgia"/>
                <a:ea typeface="Georgia"/>
                <a:cs typeface="Georgia"/>
                <a:sym typeface="Georgia"/>
              </a:rPr>
              <a:t>Negli esempi precedenti, non è difficile vedere come cambiando i contenitori possono cambiare le intuizioni. Attraverso un accurato raggruppamento, alcune irregolarità possono essere oscurate o i valori anomali a un valore specifico possono essere smussati.C'è anche il cambio di scala dell'asse y con i contenitori che devono essere considerati. Se sono presenti 500 valori totali suddivisi in 5 bin rispetto a 100 bin, ciò può produrre un elevato grado di ridimensionamento. Se gli istogrammi vengono confrontati l'uno con l'altro, ricordarsi di assicurarsi che i contenitori siano gli stessi e anche l'asse.</a:t>
            </a:r>
            <a:endParaRPr sz="13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SzPts val="1100"/>
              <a:buNone/>
            </a:pPr>
            <a:r>
              <a:t/>
            </a:r>
            <a:endParaRPr>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b9969720b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b9969720b1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b9969720b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b9969720b1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rPr lang="it" sz="1300">
                <a:solidFill>
                  <a:srgbClr val="292929"/>
                </a:solidFill>
                <a:highlight>
                  <a:srgbClr val="FFFFFF"/>
                </a:highlight>
                <a:latin typeface="Georgia"/>
                <a:ea typeface="Georgia"/>
                <a:cs typeface="Georgia"/>
                <a:sym typeface="Georgia"/>
              </a:rPr>
              <a:t>Dai un'occhiata al grafico a torta a sinistra senza etichette e prova a indovinare i vari rapporti proporzionali e poi a destra dove vengono aggiunte le etichette.La fetta verde è in realtà pari a un quarto di quella gialla, e il rosa è un terzo del valore della fetta viola. È difficile per i nostri marchi trasporre e confrontare quando è sotto forma di grafico a torta.L'antipatia per i grafici a torta è ampiamente condivisa e </a:t>
            </a:r>
            <a:r>
              <a:rPr lang="it" sz="1300" u="sng">
                <a:solidFill>
                  <a:schemeClr val="hlink"/>
                </a:solidFill>
                <a:highlight>
                  <a:srgbClr val="FFFFFF"/>
                </a:highlight>
                <a:latin typeface="Georgia"/>
                <a:ea typeface="Georgia"/>
                <a:cs typeface="Georgia"/>
                <a:sym typeface="Georgia"/>
                <a:hlinkClick r:id="rId2"/>
              </a:rPr>
              <a:t>molti </a:t>
            </a:r>
            <a:r>
              <a:rPr lang="it" sz="1300" u="sng">
                <a:solidFill>
                  <a:schemeClr val="hlink"/>
                </a:solidFill>
                <a:highlight>
                  <a:srgbClr val="FFFFFF"/>
                </a:highlight>
                <a:latin typeface="Georgia"/>
                <a:ea typeface="Georgia"/>
                <a:cs typeface="Georgia"/>
                <a:sym typeface="Georgia"/>
                <a:hlinkClick r:id="rId3"/>
              </a:rPr>
              <a:t>articoli </a:t>
            </a:r>
            <a:r>
              <a:rPr lang="it" sz="1300" u="sng">
                <a:solidFill>
                  <a:schemeClr val="hlink"/>
                </a:solidFill>
                <a:highlight>
                  <a:srgbClr val="FFFFFF"/>
                </a:highlight>
                <a:latin typeface="Georgia"/>
                <a:ea typeface="Georgia"/>
                <a:cs typeface="Georgia"/>
                <a:sym typeface="Georgia"/>
                <a:hlinkClick r:id="rId4"/>
              </a:rPr>
              <a:t>sono </a:t>
            </a:r>
            <a:r>
              <a:rPr lang="it" sz="1300" u="sng">
                <a:solidFill>
                  <a:schemeClr val="hlink"/>
                </a:solidFill>
                <a:highlight>
                  <a:srgbClr val="FFFFFF"/>
                </a:highlight>
                <a:latin typeface="Georgia"/>
                <a:ea typeface="Georgia"/>
                <a:cs typeface="Georgia"/>
                <a:sym typeface="Georgia"/>
                <a:hlinkClick r:id="rId5"/>
              </a:rPr>
              <a:t>stati </a:t>
            </a:r>
            <a:r>
              <a:rPr lang="it" sz="1300" u="sng">
                <a:solidFill>
                  <a:schemeClr val="hlink"/>
                </a:solidFill>
                <a:highlight>
                  <a:srgbClr val="FFFFFF"/>
                </a:highlight>
                <a:latin typeface="Georgia"/>
                <a:ea typeface="Georgia"/>
                <a:cs typeface="Georgia"/>
                <a:sym typeface="Georgia"/>
                <a:hlinkClick r:id="rId6"/>
              </a:rPr>
              <a:t>scritti</a:t>
            </a:r>
            <a:r>
              <a:rPr lang="it" sz="1300">
                <a:solidFill>
                  <a:srgbClr val="292929"/>
                </a:solidFill>
                <a:highlight>
                  <a:srgbClr val="FFFFFF"/>
                </a:highlight>
                <a:latin typeface="Georgia"/>
                <a:ea typeface="Georgia"/>
                <a:cs typeface="Georgia"/>
                <a:sym typeface="Georgia"/>
              </a:rPr>
              <a:t> sull'argomento. Anche l'ordine delle fette può giocare brutti scherzi mentali. </a:t>
            </a:r>
            <a:endParaRPr sz="13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SzPts val="1100"/>
              <a:buNone/>
            </a:pPr>
            <a:r>
              <a:t/>
            </a:r>
            <a:endParaRPr sz="13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b9969720b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b9969720b1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0"/>
              </a:spcBef>
              <a:spcAft>
                <a:spcPts val="0"/>
              </a:spcAft>
              <a:buClr>
                <a:schemeClr val="dk1"/>
              </a:buClr>
              <a:buSzPts val="1100"/>
              <a:buFont typeface="Arial"/>
              <a:buNone/>
            </a:pPr>
            <a:r>
              <a:rPr lang="it" sz="1200">
                <a:solidFill>
                  <a:srgbClr val="292929"/>
                </a:solidFill>
                <a:highlight>
                  <a:srgbClr val="FFFFFF"/>
                </a:highlight>
                <a:latin typeface="Georgia"/>
                <a:ea typeface="Georgia"/>
                <a:cs typeface="Georgia"/>
                <a:sym typeface="Georgia"/>
              </a:rPr>
              <a:t>Anche l'ordine delle fette può giocare brutti scherzi mentali. Al di sotto del Maine e del Vermont hanno in realtà lo stesso valore, ma sarebbe difficile indovinarlo a mano.</a:t>
            </a:r>
            <a:r>
              <a:rPr lang="it" sz="1500">
                <a:solidFill>
                  <a:srgbClr val="292929"/>
                </a:solidFill>
                <a:highlight>
                  <a:srgbClr val="FFFFFF"/>
                </a:highlight>
                <a:latin typeface="Georgia"/>
                <a:ea typeface="Georgia"/>
                <a:cs typeface="Georgia"/>
                <a:sym typeface="Georgia"/>
              </a:rPr>
              <a:t>Ecco un altro esempio di cinque fette abbastanza vicine, una delle quali è circa il 3% in più rispetto alle altre. Prova a indovinare quale. Se scegli il New Hampshire ti sbaglieresti, in realtà era il Maryland. L'effetto 3D aggiunge visivamente più volume a quella fetta, ingannando i tuoi occhi. Senza etichette che indichino le percentuali ci sarebbe poca o nessuna possibilità di indovinarlo con precisione.</a:t>
            </a:r>
            <a:endParaRPr sz="12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endParaRPr>
          </a:p>
          <a:p>
            <a:pPr indent="0" lvl="0" marL="0" rtl="0" algn="l">
              <a:lnSpc>
                <a:spcPct val="115000"/>
              </a:lnSpc>
              <a:spcBef>
                <a:spcPts val="1200"/>
              </a:spcBef>
              <a:spcAft>
                <a:spcPts val="0"/>
              </a:spcAft>
              <a:buSzPts val="1100"/>
              <a:buNone/>
            </a:pPr>
            <a:r>
              <a:t/>
            </a:r>
            <a:endParaRPr sz="10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b9969720b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b9969720b1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rPr lang="it" sz="1500">
                <a:solidFill>
                  <a:srgbClr val="292929"/>
                </a:solidFill>
                <a:highlight>
                  <a:srgbClr val="FFFFFF"/>
                </a:highlight>
                <a:latin typeface="Georgia"/>
                <a:ea typeface="Georgia"/>
                <a:cs typeface="Georgia"/>
                <a:sym typeface="Georgia"/>
              </a:rPr>
              <a:t>I grafici possono effettivamente avere due assi verticali indipendenti a sinistra ea destra. A volte questo tipo di grafico può essere utilizzato per mostrare la correlazione tra due grafici, ma la relazione può essere tenue se non addirittura inesistente.</a:t>
            </a:r>
            <a:endParaRPr sz="15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SzPts val="1100"/>
              <a:buNone/>
            </a:pPr>
            <a:r>
              <a:rPr lang="it" sz="1500">
                <a:solidFill>
                  <a:srgbClr val="292929"/>
                </a:solidFill>
                <a:highlight>
                  <a:srgbClr val="FFFFFF"/>
                </a:highlight>
                <a:latin typeface="Georgia"/>
                <a:ea typeface="Georgia"/>
                <a:cs typeface="Georgia"/>
                <a:sym typeface="Georgia"/>
              </a:rPr>
              <a:t>Utilizzando il ritaglio dell'asse e il ridimensionamento dell'asse sopra menzionati, le piccole pendenze possono diventare dirupi e i dati non conformi possono essere tagliati per tracciare false correlazioni e confronti. Di seguito è riportato un esempio : Non è difficile immaginare che qualcuno potrebbe non notare che due scale separate e credere che Count 1 e Count 2 del New Hampshire siano gli stessi quando c'è una differenza di oltre 250. La mancanza di chiarezza può essere ulteriormente esasperata quando uno è percentuale e il altro è qualcosa come la valuta. L'utilizzo di due assi può essere utile quando si tracciano correlazioni accurate tra due serie di dati, ma quando qualcuno lo sta facendo, assicurati di guardare l'asse per la scala e comprendere eventuali altre modifiche che potrebbero essere state apportate.</a:t>
            </a:r>
            <a:endParaRPr sz="15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SzPts val="1100"/>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b9969720b1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b9969720b1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3000"/>
              </a:spcBef>
              <a:spcAft>
                <a:spcPts val="0"/>
              </a:spcAft>
              <a:buSzPts val="1100"/>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rPr lang="it" sz="1500">
                <a:solidFill>
                  <a:srgbClr val="292929"/>
                </a:solidFill>
                <a:highlight>
                  <a:srgbClr val="FFFFFF"/>
                </a:highlight>
                <a:latin typeface="Georgia"/>
                <a:ea typeface="Georgia"/>
                <a:cs typeface="Georgia"/>
                <a:sym typeface="Georgia"/>
              </a:rPr>
              <a:t>Utilizziamo le visualizzazioni per comprimere i dati per creare una comprensione intuitiva delle tendenze. Esamineremo alcuni degli errori di base che possono essere commessi durante la presentazione dei dati, ma prima diamo una rapida occhiata all'anatomia di un grafico:</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4e4053e6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a4e4053e6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rPr lang="it" sz="1500">
                <a:solidFill>
                  <a:srgbClr val="292929"/>
                </a:solidFill>
                <a:highlight>
                  <a:srgbClr val="FFFFFF"/>
                </a:highlight>
                <a:latin typeface="Georgia"/>
                <a:ea typeface="Georgia"/>
                <a:cs typeface="Georgia"/>
                <a:sym typeface="Georgia"/>
              </a:rPr>
              <a:t>Gli elementi di una visualizzazione possono essere modificati in modo da enfatizzare o diminuire l'impatto dei dati. Una modifica al numero di griglie o ticks può enfatizzare la granularità, le etichette possono essere create per creare pregiudizi o le scelte di colore possono evocare reazioni emotive inconsce. Esplorerò i modi in cui le visualizzazioni possono essere modificate, tra cui:</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9969720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1b9969720b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rPr lang="it" sz="1500">
                <a:solidFill>
                  <a:srgbClr val="292929"/>
                </a:solidFill>
                <a:highlight>
                  <a:srgbClr val="FFFFFF"/>
                </a:highlight>
                <a:latin typeface="Georgia"/>
                <a:ea typeface="Georgia"/>
                <a:cs typeface="Georgia"/>
                <a:sym typeface="Georgia"/>
              </a:rPr>
              <a:t>Per ognuno di questi ci sono situazioni specifiche in cui queste tecniche possono essere utilizzate anche per aiutare una visualizzazione a rendere una storia più chiara, quindi come la maggior parte delle cose nella scienza dei dati sono strumenti che possono essere usati o abusati</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9969720b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b9969720b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9969720b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b9969720b1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0"/>
              </a:spcBef>
              <a:spcAft>
                <a:spcPts val="0"/>
              </a:spcAft>
              <a:buClr>
                <a:schemeClr val="dk1"/>
              </a:buClr>
              <a:buSzPts val="1100"/>
              <a:buFont typeface="Arial"/>
              <a:buNone/>
            </a:pPr>
            <a:r>
              <a:rPr lang="it" sz="1300">
                <a:solidFill>
                  <a:srgbClr val="292929"/>
                </a:solidFill>
                <a:highlight>
                  <a:srgbClr val="FFFFFF"/>
                </a:highlight>
                <a:latin typeface="Georgia"/>
                <a:ea typeface="Georgia"/>
                <a:cs typeface="Georgia"/>
                <a:sym typeface="Georgia"/>
              </a:rPr>
              <a:t>Ecco tre istogrammi degli stessi dati. Limitando l'asse, non solo riduce quanto è visibile dal rapporto si sposta anche. Nell'esempio del ritaglio dell'asse y fa sembrare l'aumento più ripido rispetto a quando non è modificato.A volte c'è una buona ragione per ritagliare. Se l'idea di una visualizzazione è raccontare una storia, questo può essere uno strumento prezioso per enfatizzare un cambiamento. </a:t>
            </a:r>
            <a:r>
              <a:rPr lang="it" sz="1500">
                <a:solidFill>
                  <a:srgbClr val="292929"/>
                </a:solidFill>
                <a:highlight>
                  <a:srgbClr val="FFFFFF"/>
                </a:highlight>
                <a:latin typeface="Georgia"/>
                <a:ea typeface="Georgia"/>
                <a:cs typeface="Georgia"/>
                <a:sym typeface="Georgia"/>
              </a:rPr>
              <a:t>Tuttavia, sono più esempi in cui viene utilizzato per confondere le persone esagerando eccessivamente la scala relazionale, facendo sembrare le differenze più grandi di quanto non siano in realtà (reso ancora peggiore quando i numeri sull'asse vengono omessi del tutto).</a:t>
            </a:r>
            <a:endParaRPr sz="13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SzPts val="1100"/>
              <a:buNone/>
            </a:pPr>
            <a:r>
              <a:t/>
            </a:r>
            <a:endParaRPr sz="13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9969720b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b9969720b1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it" sz="1500">
                <a:solidFill>
                  <a:srgbClr val="292929"/>
                </a:solidFill>
                <a:highlight>
                  <a:srgbClr val="FFFFFF"/>
                </a:highlight>
                <a:latin typeface="Georgia"/>
                <a:ea typeface="Georgia"/>
                <a:cs typeface="Georgia"/>
                <a:sym typeface="Georgia"/>
              </a:rPr>
              <a:t>Questo grafico di ABC News è stato pesantemente modificato per far sembrare qualcosa di diverso dai risultati effettivi rispetto al trapasso di Trump:</a:t>
            </a:r>
            <a:endParaRPr sz="13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SzPts val="1100"/>
              <a:buNone/>
            </a:pPr>
            <a:r>
              <a:rPr lang="it" sz="1350">
                <a:solidFill>
                  <a:schemeClr val="dk1"/>
                </a:solidFill>
                <a:highlight>
                  <a:srgbClr val="FFFFFF"/>
                </a:highlight>
              </a:rPr>
              <a:t>Qualcuno alla ABC News si è davvero sforzato di mascherare i numeri. La visualizzazione è ovviamente truccata: Obama al 79% dovrebbe essere il doppio del 40% di Trump, ma non lo è di certo. </a:t>
            </a:r>
            <a:r>
              <a:rPr lang="it" sz="1050">
                <a:solidFill>
                  <a:schemeClr val="dk1"/>
                </a:solidFill>
                <a:highlight>
                  <a:srgbClr val="FFFFFF"/>
                </a:highlight>
              </a:rPr>
              <a:t>Falsificare i grafici può richiedere tanto impegno quanto crearne di accurati.</a:t>
            </a:r>
            <a:endParaRPr sz="1050">
              <a:solidFill>
                <a:schemeClr val="dk1"/>
              </a:solidFill>
              <a:highlight>
                <a:srgbClr val="FFFFFF"/>
              </a:highlight>
            </a:endParaRPr>
          </a:p>
          <a:p>
            <a:pPr indent="0" lvl="0" marL="0" rtl="0" algn="l">
              <a:lnSpc>
                <a:spcPct val="115000"/>
              </a:lnSpc>
              <a:spcBef>
                <a:spcPts val="0"/>
              </a:spcBef>
              <a:spcAft>
                <a:spcPts val="0"/>
              </a:spcAft>
              <a:buSzPts val="1100"/>
              <a:buNone/>
            </a:pPr>
            <a:r>
              <a:rPr lang="it" sz="1250">
                <a:solidFill>
                  <a:schemeClr val="dk1"/>
                </a:solidFill>
                <a:highlight>
                  <a:srgbClr val="FFFFFF"/>
                </a:highlight>
              </a:rPr>
              <a:t>Il grafico di </a:t>
            </a:r>
            <a:r>
              <a:rPr i="1" lang="it" sz="1250">
                <a:solidFill>
                  <a:schemeClr val="dk1"/>
                </a:solidFill>
                <a:highlight>
                  <a:srgbClr val="FFFFFF"/>
                </a:highlight>
              </a:rPr>
              <a:t>ABC News comprende cinque diverse scale. </a:t>
            </a:r>
            <a:r>
              <a:rPr lang="it" sz="1250">
                <a:solidFill>
                  <a:schemeClr val="dk1"/>
                </a:solidFill>
                <a:highlight>
                  <a:srgbClr val="FFFFFF"/>
                </a:highlight>
              </a:rPr>
              <a:t>Per ogni presidente, una percentuale di dissidenti è stata rimossa dal grafico. La quantità di distorsione varia dal 15% al ​​47% degli intervistati.</a:t>
            </a:r>
            <a:r>
              <a:rPr lang="it" sz="1050">
                <a:solidFill>
                  <a:schemeClr val="dk1"/>
                </a:solidFill>
                <a:highlight>
                  <a:srgbClr val="FFFFFF"/>
                </a:highlight>
              </a:rPr>
              <a:t> È il momento del trucco del logo. Vedete, l'estremità destra delle ultime due battute può essere naturalmente accorciata.</a:t>
            </a:r>
            <a:endParaRPr sz="1050">
              <a:solidFill>
                <a:schemeClr val="dk1"/>
              </a:solidFill>
              <a:highlight>
                <a:srgbClr val="FFFFFF"/>
              </a:highlight>
            </a:endParaRPr>
          </a:p>
          <a:p>
            <a:pPr indent="0" lvl="0" marL="0" rtl="0" algn="l">
              <a:lnSpc>
                <a:spcPct val="115000"/>
              </a:lnSpc>
              <a:spcBef>
                <a:spcPts val="1500"/>
              </a:spcBef>
              <a:spcAft>
                <a:spcPts val="0"/>
              </a:spcAft>
              <a:buSzPts val="1100"/>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50">
              <a:solidFill>
                <a:schemeClr val="dk1"/>
              </a:solidFill>
              <a:highlight>
                <a:srgbClr val="FFFFFF"/>
              </a:highlight>
            </a:endParaRPr>
          </a:p>
          <a:p>
            <a:pPr indent="0" lvl="0" marL="0" rtl="0" algn="l">
              <a:lnSpc>
                <a:spcPct val="100000"/>
              </a:lnSpc>
              <a:spcBef>
                <a:spcPts val="1500"/>
              </a:spcBef>
              <a:spcAft>
                <a:spcPts val="0"/>
              </a:spcAft>
              <a:buSzPts val="1100"/>
              <a:buNone/>
            </a:pPr>
            <a:r>
              <a:t/>
            </a:r>
            <a:endParaRPr sz="135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9969720b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b9969720b1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sz="13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9969720b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b9969720b1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rPr lang="it" sz="1500">
                <a:solidFill>
                  <a:srgbClr val="292929"/>
                </a:solidFill>
                <a:highlight>
                  <a:srgbClr val="FFFFFF"/>
                </a:highlight>
                <a:latin typeface="Georgia"/>
                <a:ea typeface="Georgia"/>
                <a:cs typeface="Georgia"/>
                <a:sym typeface="Georgia"/>
              </a:rPr>
              <a:t>Ecco due diverse strade di Burlington con il conteggio delle violazioni per ognuna. Sopra sembra che Church Street superi Main Street in termini di sconfinamento di un fattore quattro, </a:t>
            </a:r>
            <a:endParaRPr sz="1300">
              <a:solidFill>
                <a:srgbClr val="292929"/>
              </a:solidFill>
              <a:highlight>
                <a:srgbClr val="FFFFFF"/>
              </a:highlight>
              <a:latin typeface="Georgia"/>
              <a:ea typeface="Georgia"/>
              <a:cs typeface="Georgia"/>
              <a:sym typeface="Georg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93875" y="-8520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46925" y="286000"/>
            <a:ext cx="9144000" cy="10539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5000"/>
              <a:buFont typeface="Arial"/>
              <a:buNone/>
            </a:pPr>
            <a:r>
              <a:rPr b="1" i="0" lang="it" sz="5000" u="none" cap="none" strike="noStrike">
                <a:solidFill>
                  <a:srgbClr val="FFFFFF"/>
                </a:solidFill>
                <a:latin typeface="Lato"/>
                <a:ea typeface="Lato"/>
                <a:cs typeface="Lato"/>
                <a:sym typeface="Lato"/>
              </a:rPr>
              <a:t>Data Visualization</a:t>
            </a:r>
            <a:endParaRPr b="1" i="0" sz="5000" u="none" cap="none" strike="noStrike">
              <a:solidFill>
                <a:srgbClr val="FFFFFF"/>
              </a:solidFill>
              <a:latin typeface="Lato"/>
              <a:ea typeface="Lato"/>
              <a:cs typeface="Lato"/>
              <a:sym typeface="Lato"/>
            </a:endParaRPr>
          </a:p>
        </p:txBody>
      </p:sp>
      <p:sp>
        <p:nvSpPr>
          <p:cNvPr id="56" name="Google Shape;56;p1"/>
          <p:cNvSpPr txBox="1"/>
          <p:nvPr/>
        </p:nvSpPr>
        <p:spPr>
          <a:xfrm>
            <a:off x="25" y="1184725"/>
            <a:ext cx="9144000" cy="599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ato"/>
              <a:ea typeface="Lato"/>
              <a:cs typeface="Lato"/>
              <a:sym typeface="Lato"/>
            </a:endParaRPr>
          </a:p>
        </p:txBody>
      </p:sp>
      <p:pic>
        <p:nvPicPr>
          <p:cNvPr id="57" name="Google Shape;57;p1"/>
          <p:cNvPicPr preferRelativeResize="0"/>
          <p:nvPr/>
        </p:nvPicPr>
        <p:blipFill rotWithShape="1">
          <a:blip r:embed="rId3">
            <a:alphaModFix/>
          </a:blip>
          <a:srcRect b="0" l="0" r="0" t="0"/>
          <a:stretch/>
        </p:blipFill>
        <p:spPr>
          <a:xfrm>
            <a:off x="3752625" y="4434200"/>
            <a:ext cx="1638725" cy="265225"/>
          </a:xfrm>
          <a:prstGeom prst="rect">
            <a:avLst/>
          </a:prstGeom>
          <a:noFill/>
          <a:ln>
            <a:noFill/>
          </a:ln>
        </p:spPr>
      </p:pic>
      <p:sp>
        <p:nvSpPr>
          <p:cNvPr id="58" name="Google Shape;58;p1"/>
          <p:cNvSpPr txBox="1"/>
          <p:nvPr/>
        </p:nvSpPr>
        <p:spPr>
          <a:xfrm>
            <a:off x="-46925" y="2374675"/>
            <a:ext cx="9144000" cy="538800"/>
          </a:xfrm>
          <a:prstGeom prst="rect">
            <a:avLst/>
          </a:prstGeom>
          <a:noFill/>
          <a:ln>
            <a:noFill/>
          </a:ln>
        </p:spPr>
        <p:txBody>
          <a:bodyPr anchorCtr="0" anchor="b" bIns="91425" lIns="91425" spcFirstLastPara="1" rIns="91425" wrap="square" tIns="91425">
            <a:normAutofit/>
          </a:bodyPr>
          <a:lstStyle/>
          <a:p>
            <a:pPr indent="0" lvl="0" marL="0" marR="0" rtl="0" algn="ctr">
              <a:lnSpc>
                <a:spcPct val="80000"/>
              </a:lnSpc>
              <a:spcBef>
                <a:spcPts val="0"/>
              </a:spcBef>
              <a:spcAft>
                <a:spcPts val="0"/>
              </a:spcAft>
              <a:buClr>
                <a:srgbClr val="000000"/>
              </a:buClr>
              <a:buSzPts val="2800"/>
              <a:buFont typeface="Arial"/>
              <a:buNone/>
            </a:pPr>
            <a:r>
              <a:rPr b="1" lang="it" sz="2300">
                <a:solidFill>
                  <a:srgbClr val="FFFFFF"/>
                </a:solidFill>
                <a:latin typeface="Lato"/>
                <a:ea typeface="Lato"/>
                <a:cs typeface="Lato"/>
                <a:sym typeface="Lato"/>
              </a:rPr>
              <a:t>Storie false</a:t>
            </a:r>
            <a:endParaRPr b="1" i="0" sz="2300" u="none" cap="none" strike="noStrike">
              <a:solidFill>
                <a:srgbClr val="FFFFFF"/>
              </a:solidFill>
              <a:latin typeface="Lato"/>
              <a:ea typeface="Lato"/>
              <a:cs typeface="Lato"/>
              <a:sym typeface="Lato"/>
            </a:endParaRPr>
          </a:p>
        </p:txBody>
      </p:sp>
      <p:sp>
        <p:nvSpPr>
          <p:cNvPr id="59" name="Google Shape;59;p1"/>
          <p:cNvSpPr txBox="1"/>
          <p:nvPr/>
        </p:nvSpPr>
        <p:spPr>
          <a:xfrm>
            <a:off x="-93875" y="3824900"/>
            <a:ext cx="9237900" cy="639000"/>
          </a:xfrm>
          <a:prstGeom prst="rect">
            <a:avLst/>
          </a:prstGeom>
          <a:noFill/>
          <a:ln>
            <a:noFill/>
          </a:ln>
        </p:spPr>
        <p:txBody>
          <a:bodyPr anchorCtr="0" anchor="b"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40"/>
              <a:buFont typeface="Arial"/>
              <a:buNone/>
            </a:pPr>
            <a:r>
              <a:rPr b="0" i="0" lang="it" sz="1140" u="none" cap="none" strike="noStrike">
                <a:solidFill>
                  <a:srgbClr val="FFFFFF"/>
                </a:solidFill>
                <a:latin typeface="Lato"/>
                <a:ea typeface="Lato"/>
                <a:cs typeface="Lato"/>
                <a:sym typeface="Lato"/>
              </a:rPr>
              <a:t>presentato da</a:t>
            </a:r>
            <a:endParaRPr b="0" i="0" sz="1140" u="none" cap="none" strike="noStrike">
              <a:solidFill>
                <a:srgbClr val="FFFFFF"/>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640"/>
              <a:buFont typeface="Arial"/>
              <a:buNone/>
            </a:pPr>
            <a:r>
              <a:rPr b="0" i="0" lang="it" sz="1640" u="none" cap="none" strike="noStrike">
                <a:solidFill>
                  <a:srgbClr val="FFFFFF"/>
                </a:solidFill>
                <a:latin typeface="Lato"/>
                <a:ea typeface="Lato"/>
                <a:cs typeface="Lato"/>
                <a:sym typeface="Lato"/>
              </a:rPr>
              <a:t>Cristina D’Onorio De Meo</a:t>
            </a:r>
            <a:endParaRPr b="0" i="0" sz="1640" u="none" cap="none" strike="noStrike">
              <a:solidFill>
                <a:srgbClr val="FFFFFF"/>
              </a:solidFill>
              <a:latin typeface="Lato"/>
              <a:ea typeface="Lato"/>
              <a:cs typeface="Lato"/>
              <a:sym typeface="Lato"/>
            </a:endParaRPr>
          </a:p>
        </p:txBody>
      </p:sp>
      <p:sp>
        <p:nvSpPr>
          <p:cNvPr id="60" name="Google Shape;60;p1"/>
          <p:cNvSpPr txBox="1"/>
          <p:nvPr/>
        </p:nvSpPr>
        <p:spPr>
          <a:xfrm>
            <a:off x="-46937"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rgbClr val="FFFFFF"/>
                </a:solidFill>
                <a:latin typeface="Lato Light"/>
                <a:ea typeface="Lato Light"/>
                <a:cs typeface="Lato Light"/>
                <a:sym typeface="Lato Light"/>
              </a:rPr>
              <a:t>Etica</a:t>
            </a:r>
            <a:endParaRPr b="0" i="0" sz="2400" u="none" cap="none" strike="noStrike">
              <a:solidFill>
                <a:srgbClr val="FFFFFF"/>
              </a:solidFill>
              <a:latin typeface="Lato Light"/>
              <a:ea typeface="Lato Light"/>
              <a:cs typeface="Lato Light"/>
              <a:sym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b9969720b1_0_12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2" name="Google Shape;172;g1b9969720b1_0_126"/>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73" name="Google Shape;173;g1b9969720b1_0_126"/>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74" name="Google Shape;174;g1b9969720b1_0_126"/>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1b9969720b1_0_126"/>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76" name="Google Shape;176;g1b9969720b1_0_126"/>
          <p:cNvSpPr txBox="1"/>
          <p:nvPr>
            <p:ph type="title"/>
          </p:nvPr>
        </p:nvSpPr>
        <p:spPr>
          <a:xfrm>
            <a:off x="311700" y="2197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Ridimensionamento dell’asse</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177" name="Google Shape;177;g1b9969720b1_0_126"/>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178" name="Google Shape;178;g1b9969720b1_0_126"/>
          <p:cNvSpPr txBox="1"/>
          <p:nvPr/>
        </p:nvSpPr>
        <p:spPr>
          <a:xfrm>
            <a:off x="403400" y="1078350"/>
            <a:ext cx="517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p:txBody>
      </p:sp>
      <p:sp>
        <p:nvSpPr>
          <p:cNvPr id="179" name="Google Shape;179;g1b9969720b1_0_126"/>
          <p:cNvSpPr txBox="1"/>
          <p:nvPr/>
        </p:nvSpPr>
        <p:spPr>
          <a:xfrm>
            <a:off x="403400" y="1078350"/>
            <a:ext cx="517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latin typeface="Lato"/>
              <a:ea typeface="Lato"/>
              <a:cs typeface="Lato"/>
              <a:sym typeface="Lato"/>
            </a:endParaRPr>
          </a:p>
        </p:txBody>
      </p:sp>
      <p:pic>
        <p:nvPicPr>
          <p:cNvPr id="180" name="Google Shape;180;g1b9969720b1_0_126"/>
          <p:cNvPicPr preferRelativeResize="0"/>
          <p:nvPr/>
        </p:nvPicPr>
        <p:blipFill>
          <a:blip r:embed="rId4">
            <a:alphaModFix/>
          </a:blip>
          <a:stretch>
            <a:fillRect/>
          </a:stretch>
        </p:blipFill>
        <p:spPr>
          <a:xfrm>
            <a:off x="187875" y="881525"/>
            <a:ext cx="3815275" cy="2218327"/>
          </a:xfrm>
          <a:prstGeom prst="rect">
            <a:avLst/>
          </a:prstGeom>
          <a:noFill/>
          <a:ln>
            <a:noFill/>
          </a:ln>
        </p:spPr>
      </p:pic>
      <p:pic>
        <p:nvPicPr>
          <p:cNvPr id="181" name="Google Shape;181;g1b9969720b1_0_126"/>
          <p:cNvPicPr preferRelativeResize="0"/>
          <p:nvPr/>
        </p:nvPicPr>
        <p:blipFill rotWithShape="1">
          <a:blip r:embed="rId5">
            <a:alphaModFix/>
          </a:blip>
          <a:srcRect b="-3168" l="1988" r="-8326" t="-3168"/>
          <a:stretch/>
        </p:blipFill>
        <p:spPr>
          <a:xfrm>
            <a:off x="4340454" y="572338"/>
            <a:ext cx="4281471" cy="248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b9969720b1_0_14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g1b9969720b1_0_143"/>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88" name="Google Shape;188;g1b9969720b1_0_143"/>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89" name="Google Shape;189;g1b9969720b1_0_143"/>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1b9969720b1_0_143"/>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91" name="Google Shape;191;g1b9969720b1_0_143"/>
          <p:cNvSpPr txBox="1"/>
          <p:nvPr>
            <p:ph type="title"/>
          </p:nvPr>
        </p:nvSpPr>
        <p:spPr>
          <a:xfrm>
            <a:off x="311700" y="2197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Binning</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192" name="Google Shape;192;g1b9969720b1_0_143"/>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193" name="Google Shape;193;g1b9969720b1_0_143"/>
          <p:cNvSpPr txBox="1"/>
          <p:nvPr/>
        </p:nvSpPr>
        <p:spPr>
          <a:xfrm>
            <a:off x="403400" y="1078350"/>
            <a:ext cx="517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p:txBody>
      </p:sp>
      <p:sp>
        <p:nvSpPr>
          <p:cNvPr id="194" name="Google Shape;194;g1b9969720b1_0_143"/>
          <p:cNvSpPr txBox="1"/>
          <p:nvPr/>
        </p:nvSpPr>
        <p:spPr>
          <a:xfrm>
            <a:off x="403400" y="1078350"/>
            <a:ext cx="517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latin typeface="Lato"/>
              <a:ea typeface="Lato"/>
              <a:cs typeface="Lato"/>
              <a:sym typeface="Lato"/>
            </a:endParaRPr>
          </a:p>
        </p:txBody>
      </p:sp>
      <p:sp>
        <p:nvSpPr>
          <p:cNvPr id="195" name="Google Shape;195;g1b9969720b1_0_143"/>
          <p:cNvSpPr txBox="1"/>
          <p:nvPr/>
        </p:nvSpPr>
        <p:spPr>
          <a:xfrm>
            <a:off x="403400" y="1078350"/>
            <a:ext cx="51726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rgbClr val="292929"/>
                </a:solidFill>
                <a:highlight>
                  <a:srgbClr val="FFFFFF"/>
                </a:highlight>
                <a:latin typeface="Lato"/>
                <a:ea typeface="Lato"/>
                <a:cs typeface="Lato"/>
                <a:sym typeface="Lato"/>
              </a:rPr>
              <a:t>Gli istogrammi sono modi molto utili per comprendere la distribuzione dei dati. In un certo senso scambia l'accuratezza assoluta con la comprensione generale contando il numero di punti dati che si trovano all'interno di un certo intervallo. </a:t>
            </a:r>
            <a:endParaRPr sz="18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8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8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rPr lang="it" sz="1800">
                <a:solidFill>
                  <a:srgbClr val="292929"/>
                </a:solidFill>
                <a:highlight>
                  <a:srgbClr val="FFFFFF"/>
                </a:highlight>
                <a:latin typeface="Lato"/>
                <a:ea typeface="Lato"/>
                <a:cs typeface="Lato"/>
                <a:sym typeface="Lato"/>
              </a:rPr>
              <a:t>Questo si chiama binning, un valore bin di 10 verrà suddiviso da zero al massimo in 10 bucket.</a:t>
            </a:r>
            <a:endParaRPr sz="18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8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800">
              <a:solidFill>
                <a:srgbClr val="292929"/>
              </a:solidFill>
              <a:highlight>
                <a:srgbClr val="FFFFFF"/>
              </a:highlight>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b9969720b1_0_15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g1b9969720b1_0_159"/>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202" name="Google Shape;202;g1b9969720b1_0_159"/>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203" name="Google Shape;203;g1b9969720b1_0_159"/>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1b9969720b1_0_159"/>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205" name="Google Shape;205;g1b9969720b1_0_159"/>
          <p:cNvSpPr txBox="1"/>
          <p:nvPr>
            <p:ph type="title"/>
          </p:nvPr>
        </p:nvSpPr>
        <p:spPr>
          <a:xfrm>
            <a:off x="311700" y="2197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Binning</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206" name="Google Shape;206;g1b9969720b1_0_159"/>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207" name="Google Shape;207;g1b9969720b1_0_159"/>
          <p:cNvSpPr txBox="1"/>
          <p:nvPr/>
        </p:nvSpPr>
        <p:spPr>
          <a:xfrm>
            <a:off x="403400" y="1078350"/>
            <a:ext cx="517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p:txBody>
      </p:sp>
      <p:sp>
        <p:nvSpPr>
          <p:cNvPr id="208" name="Google Shape;208;g1b9969720b1_0_159"/>
          <p:cNvSpPr txBox="1"/>
          <p:nvPr/>
        </p:nvSpPr>
        <p:spPr>
          <a:xfrm>
            <a:off x="403400" y="1078350"/>
            <a:ext cx="517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latin typeface="Lato"/>
              <a:ea typeface="Lato"/>
              <a:cs typeface="Lato"/>
              <a:sym typeface="Lato"/>
            </a:endParaRPr>
          </a:p>
        </p:txBody>
      </p:sp>
      <p:sp>
        <p:nvSpPr>
          <p:cNvPr id="209" name="Google Shape;209;g1b9969720b1_0_159"/>
          <p:cNvSpPr txBox="1"/>
          <p:nvPr/>
        </p:nvSpPr>
        <p:spPr>
          <a:xfrm>
            <a:off x="403400" y="1078350"/>
            <a:ext cx="5172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p:txBody>
      </p:sp>
      <p:pic>
        <p:nvPicPr>
          <p:cNvPr id="210" name="Google Shape;210;g1b9969720b1_0_159"/>
          <p:cNvPicPr preferRelativeResize="0"/>
          <p:nvPr/>
        </p:nvPicPr>
        <p:blipFill>
          <a:blip r:embed="rId4">
            <a:alphaModFix/>
          </a:blip>
          <a:stretch>
            <a:fillRect/>
          </a:stretch>
        </p:blipFill>
        <p:spPr>
          <a:xfrm>
            <a:off x="632750" y="674175"/>
            <a:ext cx="5522220" cy="3943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b9969720b1_0_17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6" name="Google Shape;216;g1b9969720b1_0_173"/>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217" name="Google Shape;217;g1b9969720b1_0_173"/>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218" name="Google Shape;218;g1b9969720b1_0_173"/>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1b9969720b1_0_173"/>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220" name="Google Shape;220;g1b9969720b1_0_173"/>
          <p:cNvSpPr txBox="1"/>
          <p:nvPr>
            <p:ph type="title"/>
          </p:nvPr>
        </p:nvSpPr>
        <p:spPr>
          <a:xfrm>
            <a:off x="311700" y="2197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Grafici a torta</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221" name="Google Shape;221;g1b9969720b1_0_173"/>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222" name="Google Shape;222;g1b9969720b1_0_173"/>
          <p:cNvSpPr txBox="1"/>
          <p:nvPr/>
        </p:nvSpPr>
        <p:spPr>
          <a:xfrm>
            <a:off x="403400" y="1078350"/>
            <a:ext cx="517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p:txBody>
      </p:sp>
      <p:sp>
        <p:nvSpPr>
          <p:cNvPr id="223" name="Google Shape;223;g1b9969720b1_0_173"/>
          <p:cNvSpPr txBox="1"/>
          <p:nvPr/>
        </p:nvSpPr>
        <p:spPr>
          <a:xfrm>
            <a:off x="403400" y="1078350"/>
            <a:ext cx="517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latin typeface="Lato"/>
              <a:ea typeface="Lato"/>
              <a:cs typeface="Lato"/>
              <a:sym typeface="Lato"/>
            </a:endParaRPr>
          </a:p>
        </p:txBody>
      </p:sp>
      <p:sp>
        <p:nvSpPr>
          <p:cNvPr id="224" name="Google Shape;224;g1b9969720b1_0_173"/>
          <p:cNvSpPr txBox="1"/>
          <p:nvPr/>
        </p:nvSpPr>
        <p:spPr>
          <a:xfrm>
            <a:off x="403400" y="1078350"/>
            <a:ext cx="51726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rgbClr val="292929"/>
                </a:solidFill>
                <a:highlight>
                  <a:srgbClr val="FFFFFF"/>
                </a:highlight>
                <a:latin typeface="Lato"/>
                <a:ea typeface="Lato"/>
                <a:cs typeface="Lato"/>
                <a:sym typeface="Lato"/>
              </a:rPr>
              <a:t>I grafici a torta generalmente sono un modo non troppo efficace per mostrare informazioni complesse. I nostri cervelli non si adattano bene al tentativo di confrontare le fette quando ce ne sono più di tre o giù di lì. </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rPr lang="it" sz="1500">
                <a:solidFill>
                  <a:srgbClr val="292929"/>
                </a:solidFill>
                <a:highlight>
                  <a:srgbClr val="FFFFFF"/>
                </a:highlight>
                <a:latin typeface="Lato"/>
                <a:ea typeface="Lato"/>
                <a:cs typeface="Lato"/>
                <a:sym typeface="Lato"/>
              </a:rPr>
              <a:t>A peggiorare le cose, molti spesso mancano di un'etichettatura appropriata o di effetti confusi che sembrano belli ma in realtà sono illeggibili.</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b9969720b1_0_18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0" name="Google Shape;230;g1b9969720b1_0_188"/>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231" name="Google Shape;231;g1b9969720b1_0_188"/>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232" name="Google Shape;232;g1b9969720b1_0_188"/>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1b9969720b1_0_188"/>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234" name="Google Shape;234;g1b9969720b1_0_188"/>
          <p:cNvSpPr txBox="1"/>
          <p:nvPr>
            <p:ph type="title"/>
          </p:nvPr>
        </p:nvSpPr>
        <p:spPr>
          <a:xfrm>
            <a:off x="311700" y="2197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Grafici a torta</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235" name="Google Shape;235;g1b9969720b1_0_188"/>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236" name="Google Shape;236;g1b9969720b1_0_188"/>
          <p:cNvSpPr txBox="1"/>
          <p:nvPr/>
        </p:nvSpPr>
        <p:spPr>
          <a:xfrm>
            <a:off x="403400" y="1078350"/>
            <a:ext cx="517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p:txBody>
      </p:sp>
      <p:sp>
        <p:nvSpPr>
          <p:cNvPr id="237" name="Google Shape;237;g1b9969720b1_0_188"/>
          <p:cNvSpPr txBox="1"/>
          <p:nvPr/>
        </p:nvSpPr>
        <p:spPr>
          <a:xfrm>
            <a:off x="403400" y="1078350"/>
            <a:ext cx="517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latin typeface="Lato"/>
              <a:ea typeface="Lato"/>
              <a:cs typeface="Lato"/>
              <a:sym typeface="Lato"/>
            </a:endParaRPr>
          </a:p>
        </p:txBody>
      </p:sp>
      <p:sp>
        <p:nvSpPr>
          <p:cNvPr id="238" name="Google Shape;238;g1b9969720b1_0_188"/>
          <p:cNvSpPr txBox="1"/>
          <p:nvPr/>
        </p:nvSpPr>
        <p:spPr>
          <a:xfrm>
            <a:off x="403400" y="1078350"/>
            <a:ext cx="5172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p:txBody>
      </p:sp>
      <p:pic>
        <p:nvPicPr>
          <p:cNvPr id="239" name="Google Shape;239;g1b9969720b1_0_188"/>
          <p:cNvPicPr preferRelativeResize="0"/>
          <p:nvPr/>
        </p:nvPicPr>
        <p:blipFill>
          <a:blip r:embed="rId4">
            <a:alphaModFix/>
          </a:blip>
          <a:stretch>
            <a:fillRect/>
          </a:stretch>
        </p:blipFill>
        <p:spPr>
          <a:xfrm>
            <a:off x="403400" y="1078350"/>
            <a:ext cx="4024124" cy="2488250"/>
          </a:xfrm>
          <a:prstGeom prst="rect">
            <a:avLst/>
          </a:prstGeom>
          <a:noFill/>
          <a:ln>
            <a:noFill/>
          </a:ln>
        </p:spPr>
      </p:pic>
      <p:pic>
        <p:nvPicPr>
          <p:cNvPr id="240" name="Google Shape;240;g1b9969720b1_0_188"/>
          <p:cNvPicPr preferRelativeResize="0"/>
          <p:nvPr/>
        </p:nvPicPr>
        <p:blipFill>
          <a:blip r:embed="rId5">
            <a:alphaModFix/>
          </a:blip>
          <a:stretch>
            <a:fillRect/>
          </a:stretch>
        </p:blipFill>
        <p:spPr>
          <a:xfrm>
            <a:off x="4255687" y="148273"/>
            <a:ext cx="4747763" cy="293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b9969720b1_0_20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6" name="Google Shape;246;g1b9969720b1_0_205"/>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247" name="Google Shape;247;g1b9969720b1_0_205"/>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248" name="Google Shape;248;g1b9969720b1_0_205"/>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b9969720b1_0_205"/>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250" name="Google Shape;250;g1b9969720b1_0_205"/>
          <p:cNvSpPr txBox="1"/>
          <p:nvPr>
            <p:ph type="title"/>
          </p:nvPr>
        </p:nvSpPr>
        <p:spPr>
          <a:xfrm>
            <a:off x="311700" y="2197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Grafici a torta</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251" name="Google Shape;251;g1b9969720b1_0_205"/>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252" name="Google Shape;252;g1b9969720b1_0_205"/>
          <p:cNvSpPr txBox="1"/>
          <p:nvPr/>
        </p:nvSpPr>
        <p:spPr>
          <a:xfrm>
            <a:off x="403400" y="1078350"/>
            <a:ext cx="517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p:txBody>
      </p:sp>
      <p:sp>
        <p:nvSpPr>
          <p:cNvPr id="253" name="Google Shape;253;g1b9969720b1_0_205"/>
          <p:cNvSpPr txBox="1"/>
          <p:nvPr/>
        </p:nvSpPr>
        <p:spPr>
          <a:xfrm>
            <a:off x="403400" y="1078350"/>
            <a:ext cx="517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latin typeface="Lato"/>
              <a:ea typeface="Lato"/>
              <a:cs typeface="Lato"/>
              <a:sym typeface="Lato"/>
            </a:endParaRPr>
          </a:p>
        </p:txBody>
      </p:sp>
      <p:sp>
        <p:nvSpPr>
          <p:cNvPr id="254" name="Google Shape;254;g1b9969720b1_0_205"/>
          <p:cNvSpPr txBox="1"/>
          <p:nvPr/>
        </p:nvSpPr>
        <p:spPr>
          <a:xfrm>
            <a:off x="403400" y="1078350"/>
            <a:ext cx="5172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p:txBody>
      </p:sp>
      <p:pic>
        <p:nvPicPr>
          <p:cNvPr id="255" name="Google Shape;255;g1b9969720b1_0_205"/>
          <p:cNvPicPr preferRelativeResize="0"/>
          <p:nvPr/>
        </p:nvPicPr>
        <p:blipFill>
          <a:blip r:embed="rId4">
            <a:alphaModFix/>
          </a:blip>
          <a:stretch>
            <a:fillRect/>
          </a:stretch>
        </p:blipFill>
        <p:spPr>
          <a:xfrm>
            <a:off x="110750" y="936450"/>
            <a:ext cx="4747775" cy="2935710"/>
          </a:xfrm>
          <a:prstGeom prst="rect">
            <a:avLst/>
          </a:prstGeom>
          <a:noFill/>
          <a:ln>
            <a:noFill/>
          </a:ln>
        </p:spPr>
      </p:pic>
      <p:pic>
        <p:nvPicPr>
          <p:cNvPr id="256" name="Google Shape;256;g1b9969720b1_0_205"/>
          <p:cNvPicPr preferRelativeResize="0"/>
          <p:nvPr/>
        </p:nvPicPr>
        <p:blipFill>
          <a:blip r:embed="rId5">
            <a:alphaModFix/>
          </a:blip>
          <a:stretch>
            <a:fillRect/>
          </a:stretch>
        </p:blipFill>
        <p:spPr>
          <a:xfrm>
            <a:off x="4299050" y="271301"/>
            <a:ext cx="4718634" cy="291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b9969720b1_0_22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2" name="Google Shape;262;g1b9969720b1_0_225"/>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263" name="Google Shape;263;g1b9969720b1_0_225"/>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264" name="Google Shape;264;g1b9969720b1_0_225"/>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1b9969720b1_0_225"/>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266" name="Google Shape;266;g1b9969720b1_0_225"/>
          <p:cNvSpPr txBox="1"/>
          <p:nvPr>
            <p:ph type="title"/>
          </p:nvPr>
        </p:nvSpPr>
        <p:spPr>
          <a:xfrm>
            <a:off x="311700" y="2197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Grafici a 2 assi</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267" name="Google Shape;267;g1b9969720b1_0_225"/>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268" name="Google Shape;268;g1b9969720b1_0_225"/>
          <p:cNvSpPr txBox="1"/>
          <p:nvPr/>
        </p:nvSpPr>
        <p:spPr>
          <a:xfrm>
            <a:off x="403400" y="1078350"/>
            <a:ext cx="517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p:txBody>
      </p:sp>
      <p:sp>
        <p:nvSpPr>
          <p:cNvPr id="269" name="Google Shape;269;g1b9969720b1_0_225"/>
          <p:cNvSpPr txBox="1"/>
          <p:nvPr/>
        </p:nvSpPr>
        <p:spPr>
          <a:xfrm>
            <a:off x="403400" y="1078350"/>
            <a:ext cx="517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latin typeface="Lato"/>
              <a:ea typeface="Lato"/>
              <a:cs typeface="Lato"/>
              <a:sym typeface="Lato"/>
            </a:endParaRPr>
          </a:p>
        </p:txBody>
      </p:sp>
      <p:sp>
        <p:nvSpPr>
          <p:cNvPr id="270" name="Google Shape;270;g1b9969720b1_0_225"/>
          <p:cNvSpPr txBox="1"/>
          <p:nvPr/>
        </p:nvSpPr>
        <p:spPr>
          <a:xfrm>
            <a:off x="403400" y="1078350"/>
            <a:ext cx="5172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92929"/>
              </a:solidFill>
              <a:highlight>
                <a:srgbClr val="FFFFFF"/>
              </a:highlight>
              <a:latin typeface="Lato"/>
              <a:ea typeface="Lato"/>
              <a:cs typeface="Lato"/>
              <a:sym typeface="Lato"/>
            </a:endParaRPr>
          </a:p>
        </p:txBody>
      </p:sp>
      <p:pic>
        <p:nvPicPr>
          <p:cNvPr id="271" name="Google Shape;271;g1b9969720b1_0_225"/>
          <p:cNvPicPr preferRelativeResize="0"/>
          <p:nvPr/>
        </p:nvPicPr>
        <p:blipFill>
          <a:blip r:embed="rId4">
            <a:alphaModFix/>
          </a:blip>
          <a:stretch>
            <a:fillRect/>
          </a:stretch>
        </p:blipFill>
        <p:spPr>
          <a:xfrm>
            <a:off x="403400" y="1078350"/>
            <a:ext cx="5357024" cy="331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b9969720b1_0_24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7" name="Google Shape;277;g1b9969720b1_0_243"/>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278" name="Google Shape;278;g1b9969720b1_0_243"/>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279" name="Google Shape;279;g1b9969720b1_0_243"/>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1b9969720b1_0_243"/>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281" name="Google Shape;281;g1b9969720b1_0_243"/>
          <p:cNvSpPr txBox="1"/>
          <p:nvPr>
            <p:ph type="title"/>
          </p:nvPr>
        </p:nvSpPr>
        <p:spPr>
          <a:xfrm>
            <a:off x="311700" y="2197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Conclusioni</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282" name="Google Shape;282;g1b9969720b1_0_243"/>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283" name="Google Shape;283;g1b9969720b1_0_243"/>
          <p:cNvSpPr txBox="1"/>
          <p:nvPr/>
        </p:nvSpPr>
        <p:spPr>
          <a:xfrm>
            <a:off x="403400" y="1078350"/>
            <a:ext cx="517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p:txBody>
      </p:sp>
      <p:sp>
        <p:nvSpPr>
          <p:cNvPr id="284" name="Google Shape;284;g1b9969720b1_0_243"/>
          <p:cNvSpPr txBox="1"/>
          <p:nvPr/>
        </p:nvSpPr>
        <p:spPr>
          <a:xfrm>
            <a:off x="403400" y="1078350"/>
            <a:ext cx="517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latin typeface="Lato"/>
              <a:ea typeface="Lato"/>
              <a:cs typeface="Lato"/>
              <a:sym typeface="Lato"/>
            </a:endParaRPr>
          </a:p>
        </p:txBody>
      </p:sp>
      <p:sp>
        <p:nvSpPr>
          <p:cNvPr id="285" name="Google Shape;285;g1b9969720b1_0_243"/>
          <p:cNvSpPr txBox="1"/>
          <p:nvPr/>
        </p:nvSpPr>
        <p:spPr>
          <a:xfrm>
            <a:off x="403400" y="1078350"/>
            <a:ext cx="56901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rgbClr val="292929"/>
                </a:solidFill>
                <a:highlight>
                  <a:srgbClr val="FFFFFF"/>
                </a:highlight>
                <a:latin typeface="Lato"/>
                <a:ea typeface="Lato"/>
                <a:cs typeface="Lato"/>
                <a:sym typeface="Lato"/>
              </a:rPr>
              <a:t>Utilizziamo le visualizzazioni per esplorare i dati e capire come vengono commessi errori, intenzionali o meno, ci renderà più bravi a trarre conclusioni accurate. </a:t>
            </a:r>
            <a:endParaRPr sz="18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8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800">
              <a:solidFill>
                <a:srgbClr val="292929"/>
              </a:solidFill>
              <a:highlight>
                <a:srgbClr val="FFFFFF"/>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it" sz="1800">
                <a:solidFill>
                  <a:srgbClr val="292929"/>
                </a:solidFill>
                <a:highlight>
                  <a:srgbClr val="FFFFFF"/>
                </a:highlight>
                <a:latin typeface="Lato"/>
                <a:ea typeface="Lato"/>
                <a:cs typeface="Lato"/>
                <a:sym typeface="Lato"/>
              </a:rPr>
              <a:t>Man mano che i dati diventano sempre più fondamentali non capire le visualizzazioni è a tuo rischio e pericolo. E saper essere scettici può fare la differenza.</a:t>
            </a:r>
            <a:endParaRPr sz="1800">
              <a:solidFill>
                <a:srgbClr val="292929"/>
              </a:solidFill>
              <a:highlight>
                <a:srgbClr val="FFFFFF"/>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 name="Google Shape;66;p5"/>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67" name="Google Shape;67;p5"/>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68" name="Google Shape;68;p5"/>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70" name="Google Shape;70;p5"/>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Le visualizzazioni possono mentire</a:t>
            </a:r>
            <a:endParaRPr sz="2420">
              <a:solidFill>
                <a:srgbClr val="45818E"/>
              </a:solidFill>
              <a:latin typeface="Lato Black"/>
              <a:ea typeface="Lato Black"/>
              <a:cs typeface="Lato Black"/>
              <a:sym typeface="Lato Black"/>
            </a:endParaRPr>
          </a:p>
        </p:txBody>
      </p:sp>
      <p:sp>
        <p:nvSpPr>
          <p:cNvPr id="71" name="Google Shape;71;p5"/>
          <p:cNvSpPr txBox="1"/>
          <p:nvPr/>
        </p:nvSpPr>
        <p:spPr>
          <a:xfrm>
            <a:off x="403400" y="1078350"/>
            <a:ext cx="58107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lang="it" sz="1800">
                <a:solidFill>
                  <a:srgbClr val="292929"/>
                </a:solidFill>
                <a:highlight>
                  <a:srgbClr val="FFFFFF"/>
                </a:highlight>
                <a:latin typeface="Lato"/>
                <a:ea typeface="Lato"/>
                <a:cs typeface="Lato"/>
                <a:sym typeface="Lato"/>
              </a:rPr>
              <a:t>In un mondo sempre più guidato dai dati, i grafici hanno iniziato ad apparire ovunque, dai feed di notizie al tracker di attività. </a:t>
            </a:r>
            <a:endParaRPr sz="1800">
              <a:solidFill>
                <a:srgbClr val="292929"/>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500"/>
              <a:buFont typeface="Arial"/>
              <a:buNone/>
            </a:pPr>
            <a:r>
              <a:t/>
            </a:r>
            <a:endParaRPr sz="1800">
              <a:solidFill>
                <a:srgbClr val="292929"/>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500"/>
              <a:buFont typeface="Arial"/>
              <a:buNone/>
            </a:pPr>
            <a:r>
              <a:rPr lang="it" sz="1800">
                <a:solidFill>
                  <a:srgbClr val="292929"/>
                </a:solidFill>
                <a:highlight>
                  <a:srgbClr val="FFFFFF"/>
                </a:highlight>
                <a:latin typeface="Lato"/>
                <a:ea typeface="Lato"/>
                <a:cs typeface="Lato"/>
                <a:sym typeface="Lato"/>
              </a:rPr>
              <a:t>Alcuni sono magnificamente visualizzati ma il più delle volte la qualità può mancare e i risultati possono essere confusi o addirittura fuorvianti.</a:t>
            </a:r>
            <a:endParaRPr i="0" sz="1700" u="none" cap="none" strike="noStrike">
              <a:solidFill>
                <a:srgbClr val="23242A"/>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a4e4053e64_0_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7" name="Google Shape;77;g1a4e4053e64_0_2"/>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78" name="Google Shape;78;g1a4e4053e64_0_2"/>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79" name="Google Shape;79;g1a4e4053e64_0_2"/>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a4e4053e64_0_2"/>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81" name="Google Shape;81;g1a4e4053e64_0_2"/>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Le visualizzazioni possono mentire</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82" name="Google Shape;82;g1a4e4053e64_0_2"/>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pic>
        <p:nvPicPr>
          <p:cNvPr id="83" name="Google Shape;83;g1a4e4053e64_0_2"/>
          <p:cNvPicPr preferRelativeResize="0"/>
          <p:nvPr/>
        </p:nvPicPr>
        <p:blipFill>
          <a:blip r:embed="rId4">
            <a:alphaModFix/>
          </a:blip>
          <a:stretch>
            <a:fillRect/>
          </a:stretch>
        </p:blipFill>
        <p:spPr>
          <a:xfrm>
            <a:off x="311700" y="1269850"/>
            <a:ext cx="5513081" cy="2965250"/>
          </a:xfrm>
          <a:prstGeom prst="rect">
            <a:avLst/>
          </a:prstGeom>
          <a:noFill/>
          <a:ln>
            <a:noFill/>
          </a:ln>
        </p:spPr>
      </p:pic>
      <p:sp>
        <p:nvSpPr>
          <p:cNvPr id="84" name="Google Shape;84;g1a4e4053e64_0_2"/>
          <p:cNvSpPr txBox="1"/>
          <p:nvPr/>
        </p:nvSpPr>
        <p:spPr>
          <a:xfrm>
            <a:off x="5805500" y="556750"/>
            <a:ext cx="3592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b9969720b1_0_1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0" name="Google Shape;90;g1b9969720b1_0_11"/>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91" name="Google Shape;91;g1b9969720b1_0_11"/>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92" name="Google Shape;92;g1b9969720b1_0_11"/>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1b9969720b1_0_11"/>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94" name="Google Shape;94;g1b9969720b1_0_11"/>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 visualizzazioni possono mentire</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95" name="Google Shape;95;g1b9969720b1_0_11"/>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96" name="Google Shape;96;g1b9969720b1_0_11"/>
          <p:cNvSpPr txBox="1"/>
          <p:nvPr/>
        </p:nvSpPr>
        <p:spPr>
          <a:xfrm>
            <a:off x="403400" y="1078350"/>
            <a:ext cx="5172600" cy="2928600"/>
          </a:xfrm>
          <a:prstGeom prst="rect">
            <a:avLst/>
          </a:prstGeom>
          <a:noFill/>
          <a:ln>
            <a:noFill/>
          </a:ln>
        </p:spPr>
        <p:txBody>
          <a:bodyPr anchorCtr="0" anchor="t" bIns="91425" lIns="91425" spcFirstLastPara="1" rIns="91425" wrap="square" tIns="91425">
            <a:spAutoFit/>
          </a:bodyPr>
          <a:lstStyle/>
          <a:p>
            <a:pPr indent="-336550" lvl="0" marL="749300" rtl="0" algn="l">
              <a:lnSpc>
                <a:spcPct val="190909"/>
              </a:lnSpc>
              <a:spcBef>
                <a:spcPts val="3200"/>
              </a:spcBef>
              <a:spcAft>
                <a:spcPts val="0"/>
              </a:spcAft>
              <a:buClr>
                <a:srgbClr val="292929"/>
              </a:buClr>
              <a:buSzPts val="1700"/>
              <a:buFont typeface="Lato"/>
              <a:buChar char="●"/>
            </a:pPr>
            <a:r>
              <a:rPr lang="it" sz="1700">
                <a:solidFill>
                  <a:srgbClr val="292929"/>
                </a:solidFill>
                <a:highlight>
                  <a:srgbClr val="FFFFFF"/>
                </a:highlight>
                <a:latin typeface="Lato"/>
                <a:ea typeface="Lato"/>
                <a:cs typeface="Lato"/>
                <a:sym typeface="Lato"/>
              </a:rPr>
              <a:t>Ritaglio dell'asse</a:t>
            </a:r>
            <a:endParaRPr sz="1700">
              <a:solidFill>
                <a:srgbClr val="292929"/>
              </a:solidFill>
              <a:highlight>
                <a:srgbClr val="FFFFFF"/>
              </a:highlight>
              <a:latin typeface="Lato"/>
              <a:ea typeface="Lato"/>
              <a:cs typeface="Lato"/>
              <a:sym typeface="Lato"/>
            </a:endParaRPr>
          </a:p>
          <a:p>
            <a:pPr indent="-336550" lvl="0" marL="749300" rtl="0" algn="l">
              <a:lnSpc>
                <a:spcPct val="190909"/>
              </a:lnSpc>
              <a:spcBef>
                <a:spcPts val="0"/>
              </a:spcBef>
              <a:spcAft>
                <a:spcPts val="0"/>
              </a:spcAft>
              <a:buClr>
                <a:srgbClr val="292929"/>
              </a:buClr>
              <a:buSzPts val="1700"/>
              <a:buFont typeface="Lato"/>
              <a:buChar char="●"/>
            </a:pPr>
            <a:r>
              <a:rPr lang="it" sz="1700">
                <a:solidFill>
                  <a:srgbClr val="292929"/>
                </a:solidFill>
                <a:highlight>
                  <a:srgbClr val="FFFFFF"/>
                </a:highlight>
                <a:latin typeface="Lato"/>
                <a:ea typeface="Lato"/>
                <a:cs typeface="Lato"/>
                <a:sym typeface="Lato"/>
              </a:rPr>
              <a:t>Ridimensionamento dell'asse</a:t>
            </a:r>
            <a:endParaRPr sz="1700">
              <a:solidFill>
                <a:srgbClr val="292929"/>
              </a:solidFill>
              <a:highlight>
                <a:srgbClr val="FFFFFF"/>
              </a:highlight>
              <a:latin typeface="Lato"/>
              <a:ea typeface="Lato"/>
              <a:cs typeface="Lato"/>
              <a:sym typeface="Lato"/>
            </a:endParaRPr>
          </a:p>
          <a:p>
            <a:pPr indent="-336550" lvl="0" marL="749300" rtl="0" algn="l">
              <a:lnSpc>
                <a:spcPct val="190909"/>
              </a:lnSpc>
              <a:spcBef>
                <a:spcPts val="0"/>
              </a:spcBef>
              <a:spcAft>
                <a:spcPts val="0"/>
              </a:spcAft>
              <a:buClr>
                <a:srgbClr val="292929"/>
              </a:buClr>
              <a:buSzPts val="1700"/>
              <a:buFont typeface="Lato"/>
              <a:buChar char="●"/>
            </a:pPr>
            <a:r>
              <a:rPr lang="it" sz="1700">
                <a:solidFill>
                  <a:srgbClr val="292929"/>
                </a:solidFill>
                <a:highlight>
                  <a:srgbClr val="FFFFFF"/>
                </a:highlight>
                <a:latin typeface="Lato"/>
                <a:ea typeface="Lato"/>
                <a:cs typeface="Lato"/>
                <a:sym typeface="Lato"/>
              </a:rPr>
              <a:t>Binning</a:t>
            </a:r>
            <a:endParaRPr sz="1700">
              <a:solidFill>
                <a:srgbClr val="292929"/>
              </a:solidFill>
              <a:highlight>
                <a:srgbClr val="FFFFFF"/>
              </a:highlight>
              <a:latin typeface="Lato"/>
              <a:ea typeface="Lato"/>
              <a:cs typeface="Lato"/>
              <a:sym typeface="Lato"/>
            </a:endParaRPr>
          </a:p>
          <a:p>
            <a:pPr indent="-336550" lvl="0" marL="749300" rtl="0" algn="l">
              <a:lnSpc>
                <a:spcPct val="190909"/>
              </a:lnSpc>
              <a:spcBef>
                <a:spcPts val="0"/>
              </a:spcBef>
              <a:spcAft>
                <a:spcPts val="0"/>
              </a:spcAft>
              <a:buClr>
                <a:srgbClr val="292929"/>
              </a:buClr>
              <a:buSzPts val="1700"/>
              <a:buFont typeface="Lato"/>
              <a:buChar char="●"/>
            </a:pPr>
            <a:r>
              <a:rPr lang="it" sz="1700">
                <a:solidFill>
                  <a:srgbClr val="292929"/>
                </a:solidFill>
                <a:highlight>
                  <a:srgbClr val="FFFFFF"/>
                </a:highlight>
                <a:latin typeface="Lato"/>
                <a:ea typeface="Lato"/>
                <a:cs typeface="Lato"/>
                <a:sym typeface="Lato"/>
              </a:rPr>
              <a:t>Grafici a torta</a:t>
            </a:r>
            <a:endParaRPr sz="1700">
              <a:solidFill>
                <a:srgbClr val="292929"/>
              </a:solidFill>
              <a:highlight>
                <a:srgbClr val="FFFFFF"/>
              </a:highlight>
              <a:latin typeface="Lato"/>
              <a:ea typeface="Lato"/>
              <a:cs typeface="Lato"/>
              <a:sym typeface="Lato"/>
            </a:endParaRPr>
          </a:p>
          <a:p>
            <a:pPr indent="-336550" lvl="0" marL="749300" rtl="0" algn="l">
              <a:lnSpc>
                <a:spcPct val="190909"/>
              </a:lnSpc>
              <a:spcBef>
                <a:spcPts val="0"/>
              </a:spcBef>
              <a:spcAft>
                <a:spcPts val="0"/>
              </a:spcAft>
              <a:buClr>
                <a:srgbClr val="292929"/>
              </a:buClr>
              <a:buSzPts val="1700"/>
              <a:buFont typeface="Lato"/>
              <a:buChar char="●"/>
            </a:pPr>
            <a:r>
              <a:rPr lang="it" sz="1700">
                <a:solidFill>
                  <a:srgbClr val="292929"/>
                </a:solidFill>
                <a:highlight>
                  <a:srgbClr val="FFFFFF"/>
                </a:highlight>
                <a:latin typeface="Lato"/>
                <a:ea typeface="Lato"/>
                <a:cs typeface="Lato"/>
                <a:sym typeface="Lato"/>
              </a:rPr>
              <a:t>Grafici a 2 assi</a:t>
            </a:r>
            <a:endParaRPr sz="17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6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b9969720b1_0_3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g1b9969720b1_0_39"/>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03" name="Google Shape;103;g1b9969720b1_0_39"/>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04" name="Google Shape;104;g1b9969720b1_0_39"/>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b9969720b1_0_39"/>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06" name="Google Shape;106;g1b9969720b1_0_39"/>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Ritaglio dell’asse</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107" name="Google Shape;107;g1b9969720b1_0_39"/>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108" name="Google Shape;108;g1b9969720b1_0_39"/>
          <p:cNvSpPr txBox="1"/>
          <p:nvPr/>
        </p:nvSpPr>
        <p:spPr>
          <a:xfrm>
            <a:off x="403400" y="1078350"/>
            <a:ext cx="60846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000">
                <a:solidFill>
                  <a:srgbClr val="292929"/>
                </a:solidFill>
                <a:highlight>
                  <a:srgbClr val="FFFFFF"/>
                </a:highlight>
                <a:latin typeface="Lato"/>
                <a:ea typeface="Lato"/>
                <a:cs typeface="Lato"/>
                <a:sym typeface="Lato"/>
              </a:rPr>
              <a:t>Gli assi X e Y sono la chiave per comprendere la scala e la relazione di una trama. Un’asse può essere ritagliato per la dimensione X o Y (o entrambe) per mostrare un sottoinsieme dei dati.</a:t>
            </a:r>
            <a:endParaRPr sz="20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20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rPr lang="it" sz="2000">
                <a:solidFill>
                  <a:srgbClr val="292929"/>
                </a:solidFill>
                <a:highlight>
                  <a:srgbClr val="FFFFFF"/>
                </a:highlight>
                <a:latin typeface="Lato"/>
                <a:ea typeface="Lato"/>
                <a:cs typeface="Lato"/>
                <a:sym typeface="Lato"/>
              </a:rPr>
              <a:t>A seconda del programma e del tipo di trama, ciò potrebbe accadere sia accidentalmente che deliberatamente</a:t>
            </a:r>
            <a:endParaRPr sz="2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b9969720b1_0_5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g1b9969720b1_0_53"/>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15" name="Google Shape;115;g1b9969720b1_0_53"/>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16" name="Google Shape;116;g1b9969720b1_0_53"/>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1b9969720b1_0_53"/>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18" name="Google Shape;118;g1b9969720b1_0_53"/>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Ritaglio dell’asse</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119" name="Google Shape;119;g1b9969720b1_0_53"/>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120" name="Google Shape;120;g1b9969720b1_0_53"/>
          <p:cNvSpPr txBox="1"/>
          <p:nvPr/>
        </p:nvSpPr>
        <p:spPr>
          <a:xfrm>
            <a:off x="403400" y="1078350"/>
            <a:ext cx="517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p:txBody>
      </p:sp>
      <p:pic>
        <p:nvPicPr>
          <p:cNvPr id="121" name="Google Shape;121;g1b9969720b1_0_53"/>
          <p:cNvPicPr preferRelativeResize="0"/>
          <p:nvPr/>
        </p:nvPicPr>
        <p:blipFill>
          <a:blip r:embed="rId4">
            <a:alphaModFix/>
          </a:blip>
          <a:stretch>
            <a:fillRect/>
          </a:stretch>
        </p:blipFill>
        <p:spPr>
          <a:xfrm>
            <a:off x="-49925" y="1320975"/>
            <a:ext cx="3176450" cy="2300200"/>
          </a:xfrm>
          <a:prstGeom prst="rect">
            <a:avLst/>
          </a:prstGeom>
          <a:noFill/>
          <a:ln>
            <a:noFill/>
          </a:ln>
        </p:spPr>
      </p:pic>
      <p:pic>
        <p:nvPicPr>
          <p:cNvPr id="122" name="Google Shape;122;g1b9969720b1_0_53"/>
          <p:cNvPicPr preferRelativeResize="0"/>
          <p:nvPr/>
        </p:nvPicPr>
        <p:blipFill>
          <a:blip r:embed="rId5">
            <a:alphaModFix/>
          </a:blip>
          <a:stretch>
            <a:fillRect/>
          </a:stretch>
        </p:blipFill>
        <p:spPr>
          <a:xfrm>
            <a:off x="3161825" y="2385883"/>
            <a:ext cx="3258776" cy="2359792"/>
          </a:xfrm>
          <a:prstGeom prst="rect">
            <a:avLst/>
          </a:prstGeom>
          <a:noFill/>
          <a:ln>
            <a:noFill/>
          </a:ln>
        </p:spPr>
      </p:pic>
      <p:pic>
        <p:nvPicPr>
          <p:cNvPr id="123" name="Google Shape;123;g1b9969720b1_0_53"/>
          <p:cNvPicPr preferRelativeResize="0"/>
          <p:nvPr/>
        </p:nvPicPr>
        <p:blipFill>
          <a:blip r:embed="rId6">
            <a:alphaModFix/>
          </a:blip>
          <a:stretch>
            <a:fillRect/>
          </a:stretch>
        </p:blipFill>
        <p:spPr>
          <a:xfrm>
            <a:off x="3193025" y="123575"/>
            <a:ext cx="3176450" cy="2245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b9969720b1_0_8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9" name="Google Shape;129;g1b9969720b1_0_88"/>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30" name="Google Shape;130;g1b9969720b1_0_88"/>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31" name="Google Shape;131;g1b9969720b1_0_88"/>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1b9969720b1_0_88"/>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33" name="Google Shape;133;g1b9969720b1_0_88"/>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Esempio ingannevole</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134" name="Google Shape;134;g1b9969720b1_0_88"/>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135" name="Google Shape;135;g1b9969720b1_0_88"/>
          <p:cNvSpPr txBox="1"/>
          <p:nvPr/>
        </p:nvSpPr>
        <p:spPr>
          <a:xfrm>
            <a:off x="403400" y="1078350"/>
            <a:ext cx="517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p:txBody>
      </p:sp>
      <p:pic>
        <p:nvPicPr>
          <p:cNvPr id="136" name="Google Shape;136;g1b9969720b1_0_88"/>
          <p:cNvPicPr preferRelativeResize="0"/>
          <p:nvPr/>
        </p:nvPicPr>
        <p:blipFill>
          <a:blip r:embed="rId4">
            <a:alphaModFix/>
          </a:blip>
          <a:stretch>
            <a:fillRect/>
          </a:stretch>
        </p:blipFill>
        <p:spPr>
          <a:xfrm>
            <a:off x="311700" y="915725"/>
            <a:ext cx="4798825" cy="3535125"/>
          </a:xfrm>
          <a:prstGeom prst="rect">
            <a:avLst/>
          </a:prstGeom>
          <a:noFill/>
          <a:ln>
            <a:noFill/>
          </a:ln>
        </p:spPr>
      </p:pic>
      <p:pic>
        <p:nvPicPr>
          <p:cNvPr id="137" name="Google Shape;137;g1b9969720b1_0_88"/>
          <p:cNvPicPr preferRelativeResize="0"/>
          <p:nvPr/>
        </p:nvPicPr>
        <p:blipFill>
          <a:blip r:embed="rId5">
            <a:alphaModFix/>
          </a:blip>
          <a:stretch>
            <a:fillRect/>
          </a:stretch>
        </p:blipFill>
        <p:spPr>
          <a:xfrm>
            <a:off x="5323625" y="476150"/>
            <a:ext cx="3679825" cy="2502277"/>
          </a:xfrm>
          <a:prstGeom prst="rect">
            <a:avLst/>
          </a:prstGeom>
          <a:noFill/>
          <a:ln>
            <a:noFill/>
          </a:ln>
        </p:spPr>
      </p:pic>
      <p:sp>
        <p:nvSpPr>
          <p:cNvPr id="138" name="Google Shape;138;g1b9969720b1_0_88"/>
          <p:cNvSpPr txBox="1"/>
          <p:nvPr/>
        </p:nvSpPr>
        <p:spPr>
          <a:xfrm>
            <a:off x="5720150" y="183650"/>
            <a:ext cx="33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Diverse scale</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b9969720b1_0_7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g1b9969720b1_0_71"/>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45" name="Google Shape;145;g1b9969720b1_0_71"/>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46" name="Google Shape;146;g1b9969720b1_0_71"/>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b9969720b1_0_71"/>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48" name="Google Shape;148;g1b9969720b1_0_71"/>
          <p:cNvSpPr txBox="1"/>
          <p:nvPr>
            <p:ph type="title"/>
          </p:nvPr>
        </p:nvSpPr>
        <p:spPr>
          <a:xfrm>
            <a:off x="311700" y="2197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Ridimensionamento dell’asse</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149" name="Google Shape;149;g1b9969720b1_0_71"/>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150" name="Google Shape;150;g1b9969720b1_0_71"/>
          <p:cNvSpPr txBox="1"/>
          <p:nvPr/>
        </p:nvSpPr>
        <p:spPr>
          <a:xfrm>
            <a:off x="403400" y="1078350"/>
            <a:ext cx="517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p:txBody>
      </p:sp>
      <p:sp>
        <p:nvSpPr>
          <p:cNvPr id="151" name="Google Shape;151;g1b9969720b1_0_71"/>
          <p:cNvSpPr txBox="1"/>
          <p:nvPr/>
        </p:nvSpPr>
        <p:spPr>
          <a:xfrm>
            <a:off x="403400" y="1078350"/>
            <a:ext cx="69339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000">
                <a:solidFill>
                  <a:srgbClr val="292929"/>
                </a:solidFill>
                <a:highlight>
                  <a:srgbClr val="FFFFFF"/>
                </a:highlight>
                <a:latin typeface="Lato"/>
                <a:ea typeface="Lato"/>
                <a:cs typeface="Lato"/>
                <a:sym typeface="Lato"/>
              </a:rPr>
              <a:t>Quando si confrontano i grafici, è importante capire se entrambi sono impostati sulla stessa scala. </a:t>
            </a:r>
            <a:endParaRPr sz="20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20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rPr lang="it" sz="2000">
                <a:solidFill>
                  <a:srgbClr val="292929"/>
                </a:solidFill>
                <a:highlight>
                  <a:srgbClr val="FFFFFF"/>
                </a:highlight>
                <a:latin typeface="Lato"/>
                <a:ea typeface="Lato"/>
                <a:cs typeface="Lato"/>
                <a:sym typeface="Lato"/>
              </a:rPr>
              <a:t>Gli assi vengono spesso ridimensionati automaticamente per adattarsi al meglio a seconda del programma di visualizzazione utilizzato.</a:t>
            </a:r>
            <a:endParaRPr sz="20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20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20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b9969720b1_0_10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 name="Google Shape;157;g1b9969720b1_0_109"/>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58" name="Google Shape;158;g1b9969720b1_0_109"/>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Storie false</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59" name="Google Shape;159;g1b9969720b1_0_109"/>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1b9969720b1_0_109"/>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61" name="Google Shape;161;g1b9969720b1_0_109"/>
          <p:cNvSpPr txBox="1"/>
          <p:nvPr>
            <p:ph type="title"/>
          </p:nvPr>
        </p:nvSpPr>
        <p:spPr>
          <a:xfrm>
            <a:off x="311700" y="2197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Ridimensionamento dell’asse</a:t>
            </a:r>
            <a:endParaRPr sz="2420">
              <a:solidFill>
                <a:srgbClr val="45818E"/>
              </a:solidFill>
              <a:latin typeface="Lato Black"/>
              <a:ea typeface="Lato Black"/>
              <a:cs typeface="Lato Black"/>
              <a:sym typeface="Lato Black"/>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162" name="Google Shape;162;g1b9969720b1_0_109"/>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3242A"/>
              </a:solidFill>
              <a:latin typeface="Lato"/>
              <a:ea typeface="Lato"/>
              <a:cs typeface="Lato"/>
              <a:sym typeface="Lato"/>
            </a:endParaRPr>
          </a:p>
        </p:txBody>
      </p:sp>
      <p:sp>
        <p:nvSpPr>
          <p:cNvPr id="163" name="Google Shape;163;g1b9969720b1_0_109"/>
          <p:cNvSpPr txBox="1"/>
          <p:nvPr/>
        </p:nvSpPr>
        <p:spPr>
          <a:xfrm>
            <a:off x="403400" y="1078350"/>
            <a:ext cx="517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p:txBody>
      </p:sp>
      <p:sp>
        <p:nvSpPr>
          <p:cNvPr id="164" name="Google Shape;164;g1b9969720b1_0_109"/>
          <p:cNvSpPr txBox="1"/>
          <p:nvPr/>
        </p:nvSpPr>
        <p:spPr>
          <a:xfrm>
            <a:off x="403400" y="1078350"/>
            <a:ext cx="517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latin typeface="Lato"/>
              <a:ea typeface="Lato"/>
              <a:cs typeface="Lato"/>
              <a:sym typeface="Lato"/>
            </a:endParaRPr>
          </a:p>
        </p:txBody>
      </p:sp>
      <p:pic>
        <p:nvPicPr>
          <p:cNvPr id="165" name="Google Shape;165;g1b9969720b1_0_109"/>
          <p:cNvPicPr preferRelativeResize="0"/>
          <p:nvPr/>
        </p:nvPicPr>
        <p:blipFill>
          <a:blip r:embed="rId4">
            <a:alphaModFix/>
          </a:blip>
          <a:stretch>
            <a:fillRect/>
          </a:stretch>
        </p:blipFill>
        <p:spPr>
          <a:xfrm>
            <a:off x="0" y="866625"/>
            <a:ext cx="3832801" cy="2269175"/>
          </a:xfrm>
          <a:prstGeom prst="rect">
            <a:avLst/>
          </a:prstGeom>
          <a:noFill/>
          <a:ln>
            <a:noFill/>
          </a:ln>
        </p:spPr>
      </p:pic>
      <p:pic>
        <p:nvPicPr>
          <p:cNvPr id="166" name="Google Shape;166;g1b9969720b1_0_109"/>
          <p:cNvPicPr preferRelativeResize="0"/>
          <p:nvPr/>
        </p:nvPicPr>
        <p:blipFill>
          <a:blip r:embed="rId5">
            <a:alphaModFix/>
          </a:blip>
          <a:stretch>
            <a:fillRect/>
          </a:stretch>
        </p:blipFill>
        <p:spPr>
          <a:xfrm>
            <a:off x="4277175" y="657650"/>
            <a:ext cx="3832801" cy="226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