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ato"/>
      <p:regular r:id="rId13"/>
      <p:bold r:id="rId14"/>
      <p:italic r:id="rId15"/>
      <p:boldItalic r:id="rId16"/>
    </p:embeddedFont>
    <p:embeddedFont>
      <p:font typeface="Lato Light"/>
      <p:regular r:id="rId17"/>
      <p:bold r:id="rId18"/>
      <p:italic r:id="rId19"/>
      <p:boldItalic r:id="rId20"/>
    </p:embeddedFont>
    <p:embeddedFont>
      <p:font typeface="Lat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iQ+PIHtMR5mGwirSdKMESeCUlv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Light-boldItalic.fntdata"/><Relationship Id="rId11" Type="http://schemas.openxmlformats.org/officeDocument/2006/relationships/slide" Target="slides/slide6.xml"/><Relationship Id="rId22" Type="http://schemas.openxmlformats.org/officeDocument/2006/relationships/font" Target="fonts/LatoBlack-boldItalic.fntdata"/><Relationship Id="rId10" Type="http://schemas.openxmlformats.org/officeDocument/2006/relationships/slide" Target="slides/slide5.xml"/><Relationship Id="rId21" Type="http://schemas.openxmlformats.org/officeDocument/2006/relationships/font" Target="fonts/LatoBlack-bold.fntdata"/><Relationship Id="rId13" Type="http://schemas.openxmlformats.org/officeDocument/2006/relationships/font" Target="fonts/Lato-regular.fntdata"/><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LatoLight-regular.fntdata"/><Relationship Id="rId16" Type="http://schemas.openxmlformats.org/officeDocument/2006/relationships/font" Target="fonts/Lato-boldItalic.fntdata"/><Relationship Id="rId5" Type="http://schemas.openxmlformats.org/officeDocument/2006/relationships/notesMaster" Target="notesMasters/notesMaster1.xml"/><Relationship Id="rId19" Type="http://schemas.openxmlformats.org/officeDocument/2006/relationships/font" Target="fonts/LatoLight-italic.fntdata"/><Relationship Id="rId6" Type="http://schemas.openxmlformats.org/officeDocument/2006/relationships/slide" Target="slides/slide1.xml"/><Relationship Id="rId18" Type="http://schemas.openxmlformats.org/officeDocument/2006/relationships/font" Target="fonts/LatoLigh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solidFill>
                  <a:schemeClr val="dk1"/>
                </a:solidFill>
              </a:rPr>
              <a:t>Per comprendere come gestire al meglio il lavoro con la Data VIsualization abbiamo bisogno di studiare una serie di logiche e di principi che regolano la maniera con cui noi percepiamo il mondo che ci circonda. In questo modo possiamo andare a comprendere quali sono i punti fondamentali che toccheranno anche la Data Visualization, i grafici e la nostra capacità di comprendere simboli e strutture e potremo sfruttarli a nostro vantaggio. </a:t>
            </a:r>
            <a:br>
              <a:rPr lang="it">
                <a:solidFill>
                  <a:schemeClr val="dk1"/>
                </a:solidFill>
              </a:rPr>
            </a:br>
            <a:br>
              <a:rPr lang="it">
                <a:solidFill>
                  <a:schemeClr val="dk1"/>
                </a:solidFill>
              </a:rPr>
            </a:br>
            <a:r>
              <a:rPr lang="it">
                <a:solidFill>
                  <a:schemeClr val="dk1"/>
                </a:solidFill>
              </a:rPr>
              <a:t>Partiamo quindi dalle basi: come percepiamo il mondo che ci circonda? </a:t>
            </a:r>
            <a:endParaRPr>
              <a:solidFill>
                <a:schemeClr val="dk1"/>
              </a:solidFill>
            </a:endParaRPr>
          </a:p>
          <a:p>
            <a:pPr indent="0" lvl="0" marL="0" rtl="0" algn="l">
              <a:spcBef>
                <a:spcPts val="0"/>
              </a:spcBef>
              <a:spcAft>
                <a:spcPts val="0"/>
              </a:spcAft>
              <a:buClr>
                <a:schemeClr val="dk1"/>
              </a:buClr>
              <a:buSzPts val="1100"/>
              <a:buFont typeface="Arial"/>
              <a:buNone/>
            </a:pPr>
            <a:r>
              <a:rPr lang="it">
                <a:solidFill>
                  <a:schemeClr val="dk1"/>
                </a:solidFill>
              </a:rPr>
              <a:t>La prima risposta è: attraverso i nostri  sensi, che ci danno degli input esterni che verranno filtrati e interpretati dalla nostra mente grazie al cervello.</a:t>
            </a:r>
            <a:br>
              <a:rPr lang="it">
                <a:solidFill>
                  <a:schemeClr val="dk1"/>
                </a:solidFill>
              </a:rPr>
            </a:br>
            <a:r>
              <a:rPr lang="it">
                <a:solidFill>
                  <a:schemeClr val="dk1"/>
                </a:solidFill>
              </a:rPr>
              <a:t>La seconda risposta è: attraverso i pensieri. I dati processati dalla mente diventano disponibili alla nostra mente attraverso i pensieri.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Esistono principalmente 2 modalità di pensiero, totalmente diversi tra di loro, che sono costantemente attivi e che ci permettono di avere idee sul mondo che ci circonda. Li chiameremo sistema 1 e sistema 2. </a:t>
            </a:r>
            <a:br>
              <a:rPr lang="it"/>
            </a:br>
            <a:br>
              <a:rPr lang="it"/>
            </a:br>
            <a:r>
              <a:rPr lang="it"/>
              <a:t>Il sistema 1 è veloce, reattivo e intuitivo. Non richiede sforzo ed è il modo più immediato che abbiamo di ragionare sul mondo che ci circonda. E’ quasi una reazione istintiva della mente al mondo esterno, è in grado di produrre pensieri e impressioni senza che venga richiesto sforzo o concentrazione.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Il sistema 2 è invece più lento del precedente, ma</a:t>
            </a:r>
            <a:r>
              <a:rPr lang="it"/>
              <a:t> allo </a:t>
            </a:r>
            <a:r>
              <a:rPr lang="it"/>
              <a:t>stesso tempo più riflessivo ed efficace nei ragionamenti rispetto al primo. Questo modo di pensare richiede volontà e attenzione per inseguire un certo pensiero, serve concentrazione per riuscire a trovare una conclusione definitiva da un problema o una situazione che bisogna risolvere.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Andiamo a vedere entrambi questi sistemi di pensiero più nel dettaglio.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Partiamo dall’approfondire il sistema 1, cioè il pensiero veloce. </a:t>
            </a:r>
            <a:endParaRPr/>
          </a:p>
          <a:p>
            <a:pPr indent="0" lvl="0" marL="0" rtl="0" algn="l">
              <a:lnSpc>
                <a:spcPct val="100000"/>
              </a:lnSpc>
              <a:spcBef>
                <a:spcPts val="0"/>
              </a:spcBef>
              <a:spcAft>
                <a:spcPts val="0"/>
              </a:spcAft>
              <a:buSzPts val="1100"/>
              <a:buNone/>
            </a:pPr>
            <a:r>
              <a:rPr lang="it"/>
              <a:t>Se guardiamo le immagini, riusciamo immediatamente e senza sforzo a comprendere molte cose.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Nella prima foto ci viene spontaneo comprendere che l’uomo è arrabbiato, comprendiamo anche dalla maniera in cui è vestito che probabilmente è in un ambiente lavorativo. Questo porta la mente anche a ipotizzare vari scenari e varie motivazioni sul perché questa persona è arrabbiata. Tutto questo avviene senza sforzi particolarmente importanti per la mente. </a:t>
            </a:r>
            <a:br>
              <a:rPr lang="it"/>
            </a:br>
            <a:br>
              <a:rPr lang="it"/>
            </a:br>
            <a:r>
              <a:rPr lang="it"/>
              <a:t>Guardiamo la seconda foto, anche qui sono tante le informazioni che riusciamo a comprendere subito. Comprendiamo che tipo di evento è dai vestiti delle persone, comprendiamo che è una cerimonia, le due persone si stanno sposando. Comprendiamo il loro livello di senetià, comprendiamo la tanta emotività e notiamo che l’uomo sta probabilmente piangendo di gioia e di emozione. Dietro di loro ci sono molte persone che applaudono e intuiamo che anche molti di loro sono emozionati ed entusiasti. Tutto queste informazioni sono quasi istantanee, lo comprendiamo immediatamente e senza sforzo.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Il sistema 1, o pensiero veloce, ci permette di ottenere informazioni utili per navigare la vita attraverso una serie di ragionamenti o considerazioni immediate senza nessun senso di controllo volontario da parte nostra. Altri esempi di pensiero veloce possono essere:</a:t>
            </a:r>
            <a:endParaRPr/>
          </a:p>
          <a:p>
            <a:pPr indent="-298450" lvl="0" marL="457200" rtl="0" algn="l">
              <a:lnSpc>
                <a:spcPct val="100000"/>
              </a:lnSpc>
              <a:spcBef>
                <a:spcPts val="0"/>
              </a:spcBef>
              <a:spcAft>
                <a:spcPts val="0"/>
              </a:spcAft>
              <a:buSzPts val="1100"/>
              <a:buChar char="-"/>
            </a:pPr>
            <a:r>
              <a:rPr lang="it"/>
              <a:t>il riuscire ad eseguire calcoli matematici molto semplici</a:t>
            </a:r>
            <a:endParaRPr/>
          </a:p>
          <a:p>
            <a:pPr indent="-298450" lvl="0" marL="457200" rtl="0" algn="l">
              <a:lnSpc>
                <a:spcPct val="100000"/>
              </a:lnSpc>
              <a:spcBef>
                <a:spcPts val="0"/>
              </a:spcBef>
              <a:spcAft>
                <a:spcPts val="0"/>
              </a:spcAft>
              <a:buSzPts val="1100"/>
              <a:buChar char="-"/>
            </a:pPr>
            <a:r>
              <a:rPr lang="it"/>
              <a:t>comprendere frasi brevi e poco complesse</a:t>
            </a:r>
            <a:endParaRPr/>
          </a:p>
          <a:p>
            <a:pPr indent="-298450" lvl="0" marL="457200" rtl="0" algn="l">
              <a:lnSpc>
                <a:spcPct val="100000"/>
              </a:lnSpc>
              <a:spcBef>
                <a:spcPts val="0"/>
              </a:spcBef>
              <a:spcAft>
                <a:spcPts val="0"/>
              </a:spcAft>
              <a:buSzPts val="1100"/>
              <a:buChar char="-"/>
            </a:pPr>
            <a:r>
              <a:rPr lang="it"/>
              <a:t>Notare e comprendere la distanza approssimativa degli oggetti rispetto alla nostra posizione</a:t>
            </a:r>
            <a:endParaRPr/>
          </a:p>
          <a:p>
            <a:pPr indent="-298450" lvl="0" marL="457200" rtl="0" algn="l">
              <a:lnSpc>
                <a:spcPct val="100000"/>
              </a:lnSpc>
              <a:spcBef>
                <a:spcPts val="0"/>
              </a:spcBef>
              <a:spcAft>
                <a:spcPts val="0"/>
              </a:spcAft>
              <a:buSzPts val="1100"/>
              <a:buChar char="-"/>
            </a:pPr>
            <a:r>
              <a:rPr lang="it"/>
              <a:t>Guidare la macchina quando non c’è traffico, mentre noi siamo concentrati su altro (questa si chiama “ipnosi dell’automobilista”).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Il secondo sistema di pensiero, che possiamo chiamare anche “pensiero lento”, ha invece bisogno di un intervento volontario e cosciente da parte nostra per riuscire a risolvere un problema o ad avere un’impressione corretta da una situazione. Per fare tutto ciò il cervello viene utilizzato in molte più parti rispetto al sistema 1, lo sforzo generale è molto più serio.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Esempi di pensiero lento possono essere calcoli complessi, come la moltiplicazione 24x19. Non c’è una risposta immediata che ci sovviene alla mente, dobbiamo metterci a ragionare con metodo ad una soluzione (se te lo stai chiedendo, il risultato è 456).</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Altri esempi possono essere il riuscire a concentrarsi solamente sulla voce di un amico che ci sta parlando, durante una festa a cui partecipano molte persone e che parlano tutte contemporaneamente.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Un altro esempio che coinvolge i nostri sensi può essere il riuscire a comprendere quante volte compare la lettera B in una pagina di testo, come per esempio questa slide (la risposta è 1 volta sola).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Un altro ambito di ragionamento particolarmente impegnativo è quello riguardante la nostra socialità. Siamo creature molto sociali, che lo vogliamo o meno, un task impegnativo per la mente può essere rendersi conto se ci stiamo comportando in maniera adeguata alla situazione sociale in cui ci troviamo in uno specifico momento.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solidFill>
                  <a:schemeClr val="dk1"/>
                </a:solidFill>
                <a:highlight>
                  <a:srgbClr val="FFFFFF"/>
                </a:highlight>
              </a:rPr>
              <a:t>Nel 2005 lo psicologo Shane Frederick ideò un test chiamato </a:t>
            </a:r>
            <a:r>
              <a:rPr lang="it">
                <a:solidFill>
                  <a:schemeClr val="dk1"/>
                </a:solidFill>
                <a:highlight>
                  <a:srgbClr val="FFFFFF"/>
                </a:highlight>
              </a:rPr>
              <a:t>Cognitive Reflection Test (CRT), </a:t>
            </a:r>
            <a:r>
              <a:rPr lang="it">
                <a:solidFill>
                  <a:schemeClr val="dk1"/>
                </a:solidFill>
                <a:highlight>
                  <a:srgbClr val="FFFFFF"/>
                </a:highlight>
              </a:rPr>
              <a:t>composto da sole 3 domande, per vedere se venivano affrontate in modo riflessivo o in modo intuitivo (cioè con il sistema 1 o il sistema 2).</a:t>
            </a:r>
            <a:br>
              <a:rPr lang="it">
                <a:solidFill>
                  <a:schemeClr val="dk1"/>
                </a:solidFill>
                <a:highlight>
                  <a:srgbClr val="FFFFFF"/>
                </a:highlight>
              </a:rPr>
            </a:br>
            <a:br>
              <a:rPr lang="it">
                <a:solidFill>
                  <a:schemeClr val="dk1"/>
                </a:solidFill>
                <a:highlight>
                  <a:srgbClr val="FFFFFF"/>
                </a:highlight>
              </a:rPr>
            </a:br>
            <a:r>
              <a:rPr lang="it">
                <a:solidFill>
                  <a:schemeClr val="dk1"/>
                </a:solidFill>
                <a:highlight>
                  <a:srgbClr val="FFFFFF"/>
                </a:highlight>
              </a:rPr>
              <a:t>Propongo anche a voi questo test, per vedere i risultati sulla vostra pelle. Vi invito a notare che avrete sempre la situazione in cui il cervello proporrà innanzitutto una risposta basata sul sistema 1, ma la risposta corretta la troverete solamente quando vi metterete a ragionare per bene attraverso il sistema 2. </a:t>
            </a:r>
            <a:endParaRPr>
              <a:solidFill>
                <a:schemeClr val="dk1"/>
              </a:solidFill>
              <a:highlight>
                <a:srgbClr val="FFFFFF"/>
              </a:highlight>
            </a:endParaRPr>
          </a:p>
          <a:p>
            <a:pPr indent="0" lvl="0" marL="0" rtl="0" algn="l">
              <a:lnSpc>
                <a:spcPct val="100000"/>
              </a:lnSpc>
              <a:spcBef>
                <a:spcPts val="0"/>
              </a:spcBef>
              <a:spcAft>
                <a:spcPts val="0"/>
              </a:spcAft>
              <a:buSzPts val="1100"/>
              <a:buNone/>
            </a:pPr>
            <a:r>
              <a:t/>
            </a:r>
            <a:endParaRPr>
              <a:solidFill>
                <a:schemeClr val="dk1"/>
              </a:solidFill>
              <a:highlight>
                <a:srgbClr val="FFFFFF"/>
              </a:highlight>
            </a:endParaRPr>
          </a:p>
          <a:p>
            <a:pPr indent="0" lvl="0" marL="0" rtl="0" algn="l">
              <a:spcBef>
                <a:spcPts val="1200"/>
              </a:spcBef>
              <a:spcAft>
                <a:spcPts val="0"/>
              </a:spcAft>
              <a:buSzPts val="1100"/>
              <a:buNone/>
            </a:pPr>
            <a:r>
              <a:rPr lang="it">
                <a:solidFill>
                  <a:srgbClr val="37474F"/>
                </a:solidFill>
                <a:latin typeface="Lato"/>
                <a:ea typeface="Lato"/>
                <a:cs typeface="Lato"/>
                <a:sym typeface="Lato"/>
              </a:rPr>
              <a:t>1) </a:t>
            </a:r>
            <a:r>
              <a:rPr b="1" lang="it">
                <a:solidFill>
                  <a:schemeClr val="dk1"/>
                </a:solidFill>
                <a:latin typeface="Lato"/>
                <a:ea typeface="Lato"/>
                <a:cs typeface="Lato"/>
                <a:sym typeface="Lato"/>
              </a:rPr>
              <a:t>Una mazza e una palla insieme costano 1 euro e 10 centesimi. La mazza costa 1 euro in più della palla. Quanto costa la palla?</a:t>
            </a:r>
            <a:br>
              <a:rPr b="1" lang="it">
                <a:solidFill>
                  <a:schemeClr val="dk1"/>
                </a:solidFill>
                <a:latin typeface="Lato"/>
                <a:ea typeface="Lato"/>
                <a:cs typeface="Lato"/>
                <a:sym typeface="Lato"/>
              </a:rPr>
            </a:br>
            <a:br>
              <a:rPr b="1" lang="it">
                <a:solidFill>
                  <a:schemeClr val="dk1"/>
                </a:solidFill>
                <a:latin typeface="Lato"/>
                <a:ea typeface="Lato"/>
                <a:cs typeface="Lato"/>
                <a:sym typeface="Lato"/>
              </a:rPr>
            </a:br>
            <a:r>
              <a:rPr lang="it">
                <a:solidFill>
                  <a:schemeClr val="dk1"/>
                </a:solidFill>
                <a:latin typeface="Lato"/>
                <a:ea typeface="Lato"/>
                <a:cs typeface="Lato"/>
                <a:sym typeface="Lato"/>
              </a:rPr>
              <a:t>Qui la risposta immediata che ci viene da dire è: la palla costa 10 centesimi. </a:t>
            </a:r>
            <a:endParaRPr>
              <a:solidFill>
                <a:schemeClr val="dk1"/>
              </a:solidFill>
              <a:latin typeface="Lato"/>
              <a:ea typeface="Lato"/>
              <a:cs typeface="Lato"/>
              <a:sym typeface="Lato"/>
            </a:endParaRPr>
          </a:p>
          <a:p>
            <a:pPr indent="0" lvl="0" marL="0" rtl="0" algn="l">
              <a:spcBef>
                <a:spcPts val="1200"/>
              </a:spcBef>
              <a:spcAft>
                <a:spcPts val="0"/>
              </a:spcAft>
              <a:buSzPts val="1100"/>
              <a:buNone/>
            </a:pPr>
            <a:r>
              <a:rPr lang="it">
                <a:solidFill>
                  <a:schemeClr val="dk1"/>
                </a:solidFill>
                <a:latin typeface="Lato"/>
                <a:ea typeface="Lato"/>
                <a:cs typeface="Lato"/>
                <a:sym typeface="Lato"/>
              </a:rPr>
              <a:t>- La risposta corretta però è 5 centesimi. </a:t>
            </a:r>
            <a:r>
              <a:rPr lang="it">
                <a:solidFill>
                  <a:srgbClr val="666666"/>
                </a:solidFill>
                <a:highlight>
                  <a:srgbClr val="FFFFFF"/>
                </a:highlight>
              </a:rPr>
              <a:t>La palla costa 5 cent, che sommati a 1,05€ della mazza fa 1,10€. Se la palla fosse costata 10 centesimi, la somma totale sarebbe stata 1,20€. </a:t>
            </a:r>
            <a:br>
              <a:rPr lang="it">
                <a:solidFill>
                  <a:srgbClr val="666666"/>
                </a:solidFill>
                <a:highlight>
                  <a:srgbClr val="FFFFFF"/>
                </a:highlight>
              </a:rPr>
            </a:br>
            <a:endParaRPr>
              <a:solidFill>
                <a:srgbClr val="666666"/>
              </a:solidFill>
              <a:highlight>
                <a:srgbClr val="FFFFFF"/>
              </a:highlight>
            </a:endParaRPr>
          </a:p>
          <a:p>
            <a:pPr indent="0" lvl="0" marL="0" rtl="0" algn="l">
              <a:spcBef>
                <a:spcPts val="1200"/>
              </a:spcBef>
              <a:spcAft>
                <a:spcPts val="0"/>
              </a:spcAft>
              <a:buSzPts val="1100"/>
              <a:buNone/>
            </a:pPr>
            <a:r>
              <a:rPr lang="it">
                <a:solidFill>
                  <a:srgbClr val="666666"/>
                </a:solidFill>
                <a:highlight>
                  <a:srgbClr val="FFFFFF"/>
                </a:highlight>
              </a:rPr>
              <a:t>Passiamo alla prossima domanda: </a:t>
            </a:r>
            <a:endParaRPr>
              <a:solidFill>
                <a:srgbClr val="666666"/>
              </a:solidFill>
              <a:highlight>
                <a:srgbClr val="FFFFFF"/>
              </a:highlight>
            </a:endParaRPr>
          </a:p>
          <a:p>
            <a:pPr indent="0" lvl="0" marL="0" rtl="0" algn="l">
              <a:spcBef>
                <a:spcPts val="1200"/>
              </a:spcBef>
              <a:spcAft>
                <a:spcPts val="0"/>
              </a:spcAft>
              <a:buSzPts val="1100"/>
              <a:buNone/>
            </a:pPr>
            <a:r>
              <a:rPr lang="it">
                <a:solidFill>
                  <a:srgbClr val="666666"/>
                </a:solidFill>
                <a:highlight>
                  <a:srgbClr val="FFFFFF"/>
                </a:highlight>
              </a:rPr>
              <a:t>2) </a:t>
            </a:r>
            <a:r>
              <a:rPr b="1" lang="it">
                <a:solidFill>
                  <a:schemeClr val="dk1"/>
                </a:solidFill>
                <a:latin typeface="Lato"/>
                <a:ea typeface="Lato"/>
                <a:cs typeface="Lato"/>
                <a:sym typeface="Lato"/>
              </a:rPr>
              <a:t>Se occorrono cinque macchine, per creare cinque oggetti in cinque minuti, quanto tempo impiegherebbero 100 macchine per creare 100 oggetti?</a:t>
            </a:r>
            <a:endParaRPr b="1">
              <a:solidFill>
                <a:schemeClr val="dk1"/>
              </a:solidFill>
              <a:latin typeface="Lato"/>
              <a:ea typeface="Lato"/>
              <a:cs typeface="Lato"/>
              <a:sym typeface="Lato"/>
            </a:endParaRPr>
          </a:p>
          <a:p>
            <a:pPr indent="0" lvl="0" marL="0" rtl="0" algn="l">
              <a:spcBef>
                <a:spcPts val="1200"/>
              </a:spcBef>
              <a:spcAft>
                <a:spcPts val="0"/>
              </a:spcAft>
              <a:buSzPts val="1100"/>
              <a:buNone/>
            </a:pPr>
            <a:r>
              <a:rPr lang="it">
                <a:solidFill>
                  <a:schemeClr val="dk1"/>
                </a:solidFill>
                <a:latin typeface="Lato"/>
                <a:ea typeface="Lato"/>
                <a:cs typeface="Lato"/>
                <a:sym typeface="Lato"/>
              </a:rPr>
              <a:t>-Avete pensato 100 minuti?La risposta corretta è 5 minuti.  Se analizziamo il testo, si deduce che 1 macchina fa un pezzo in 5 minuti. Quindi 1’00 macchine produrranno 100 oggetti in 5 minuti. </a:t>
            </a:r>
            <a:endParaRPr>
              <a:solidFill>
                <a:schemeClr val="dk1"/>
              </a:solidFill>
              <a:latin typeface="Lato"/>
              <a:ea typeface="Lato"/>
              <a:cs typeface="Lato"/>
              <a:sym typeface="Lato"/>
            </a:endParaRPr>
          </a:p>
          <a:p>
            <a:pPr indent="0" lvl="0" marL="0" rtl="0" algn="l">
              <a:spcBef>
                <a:spcPts val="1200"/>
              </a:spcBef>
              <a:spcAft>
                <a:spcPts val="0"/>
              </a:spcAft>
              <a:buSzPts val="1100"/>
              <a:buNone/>
            </a:pPr>
            <a:r>
              <a:t/>
            </a:r>
            <a:endParaRPr>
              <a:solidFill>
                <a:schemeClr val="dk1"/>
              </a:solidFill>
              <a:latin typeface="Lato"/>
              <a:ea typeface="Lato"/>
              <a:cs typeface="Lato"/>
              <a:sym typeface="Lato"/>
            </a:endParaRPr>
          </a:p>
          <a:p>
            <a:pPr indent="0" lvl="0" marL="0" rtl="0" algn="l">
              <a:spcBef>
                <a:spcPts val="1200"/>
              </a:spcBef>
              <a:spcAft>
                <a:spcPts val="0"/>
              </a:spcAft>
              <a:buSzPts val="1100"/>
              <a:buNone/>
            </a:pPr>
            <a:r>
              <a:rPr lang="it">
                <a:solidFill>
                  <a:srgbClr val="37474F"/>
                </a:solidFill>
                <a:latin typeface="Lato"/>
                <a:ea typeface="Lato"/>
                <a:cs typeface="Lato"/>
                <a:sym typeface="Lato"/>
              </a:rPr>
              <a:t>3) </a:t>
            </a:r>
            <a:r>
              <a:rPr b="1" lang="it">
                <a:solidFill>
                  <a:schemeClr val="dk1"/>
                </a:solidFill>
                <a:latin typeface="Lato"/>
                <a:ea typeface="Lato"/>
                <a:cs typeface="Lato"/>
                <a:sym typeface="Lato"/>
              </a:rPr>
              <a:t>C’è una ninfea in un lago. Ogni giorno, la base della ninfea raddoppia. Se occorrono 48 giorni affinché la base della ninfea copra l’intero lago, quanto tempo impiegherebbe la ninfea per coprire solo la metà del lago?</a:t>
            </a:r>
            <a:endParaRPr b="1">
              <a:solidFill>
                <a:schemeClr val="dk1"/>
              </a:solidFill>
              <a:latin typeface="Lato"/>
              <a:ea typeface="Lato"/>
              <a:cs typeface="Lato"/>
              <a:sym typeface="Lato"/>
            </a:endParaRPr>
          </a:p>
          <a:p>
            <a:pPr indent="-298450" lvl="0" marL="457200" rtl="0" algn="l">
              <a:spcBef>
                <a:spcPts val="1200"/>
              </a:spcBef>
              <a:spcAft>
                <a:spcPts val="0"/>
              </a:spcAft>
              <a:buClr>
                <a:schemeClr val="dk1"/>
              </a:buClr>
              <a:buSzPts val="1100"/>
              <a:buFont typeface="Lato"/>
              <a:buChar char="-"/>
            </a:pPr>
            <a:r>
              <a:rPr lang="it">
                <a:solidFill>
                  <a:schemeClr val="dk1"/>
                </a:solidFill>
                <a:latin typeface="Lato"/>
                <a:ea typeface="Lato"/>
                <a:cs typeface="Lato"/>
                <a:sym typeface="Lato"/>
              </a:rPr>
              <a:t>Istintivamente viene da dire la metà di 48 giorni, quindi 24. La risposta corretta è però 47 giorni. </a:t>
            </a:r>
            <a:endParaRPr>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latin typeface="Lato"/>
              <a:ea typeface="Lato"/>
              <a:cs typeface="Lato"/>
              <a:sym typeface="Lato"/>
            </a:endParaRPr>
          </a:p>
          <a:p>
            <a:pPr indent="0" lvl="0" marL="0" rtl="0" algn="l">
              <a:spcBef>
                <a:spcPts val="1200"/>
              </a:spcBef>
              <a:spcAft>
                <a:spcPts val="0"/>
              </a:spcAft>
              <a:buNone/>
            </a:pPr>
            <a:r>
              <a:rPr lang="it">
                <a:solidFill>
                  <a:schemeClr val="dk1"/>
                </a:solidFill>
                <a:latin typeface="Lato"/>
                <a:ea typeface="Lato"/>
                <a:cs typeface="Lato"/>
                <a:sym typeface="Lato"/>
              </a:rPr>
              <a:t>Quello che dovrebbe suggerire questo test è che quando nella vita si ha bisogno di risolvere domande importanti, è sempre meglio pensarci su due volte prima di dare una risposta definitiva. </a:t>
            </a:r>
            <a:endParaRPr>
              <a:solidFill>
                <a:schemeClr val="dk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Un altra cosa che esce fuori dal test precedente è che la nostra prima reazione al mondo avviene attraverso il sistema 1, cioè il pensiero veloce. Il problema è che quest’ultimo tende da ingannarci, spesso non è corretto.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a:t>Guardiamo i segmenti sulla pagina: il sistema 1 cercherà di dirci che sono 3 segmenti di dimensioni diverse, quando in realtà sono lunghi uguali! E’ solo utilizzando il sistema 2 che possiamo andare ad analizzare più a fondo l’immagine, capendo che la direzione delle frecce inganna i nostri occhi e ci permetterà di notare che i segmenti tra le frecce sono di dimensioni uguali. </a:t>
            </a:r>
            <a:br>
              <a:rPr lang="it"/>
            </a:br>
            <a:br>
              <a:rPr lang="it"/>
            </a:br>
            <a:r>
              <a:rPr lang="it"/>
              <a:t>Questi errori sistematici si chiamano “bias”, sono errori dovuti da preconcetti della nostra mente, basati su esperienze passate o dati obsoleti che abbiamo immagazzinato. I bias ricorrono in maniera prevedibile e in determinate circostanze: per esempio, più una storia è personale, emotivamente coinvolgente o drammatica e più ne veniamo influenzati. Questo è un bias, l</a:t>
            </a:r>
            <a:r>
              <a:rPr lang="it">
                <a:solidFill>
                  <a:schemeClr val="dk1"/>
                </a:solidFill>
                <a:highlight>
                  <a:srgbClr val="FFFFFF"/>
                </a:highlight>
              </a:rPr>
              <a:t>o stesso identico contenuto presentato in maniera meno emotiva ci influenzerebbe molto meno.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Vediamo qualche altro esempio di bias, per riuscire a renderci conto di quanto affidabili riescono ad essere i nostri pensieri e ragionamenti. </a:t>
            </a:r>
            <a:endParaRPr/>
          </a:p>
          <a:p>
            <a:pPr indent="0" lvl="0" marL="0" rtl="0" algn="l">
              <a:lnSpc>
                <a:spcPct val="100000"/>
              </a:lnSpc>
              <a:spcBef>
                <a:spcPts val="0"/>
              </a:spcBef>
              <a:spcAft>
                <a:spcPts val="0"/>
              </a:spcAft>
              <a:buSzPts val="1100"/>
              <a:buNone/>
            </a:pPr>
            <a:r>
              <a:t/>
            </a:r>
            <a:endParaRPr/>
          </a:p>
          <a:p>
            <a:pPr indent="-298450" lvl="0" marL="457200" rtl="0" algn="l">
              <a:lnSpc>
                <a:spcPct val="115000"/>
              </a:lnSpc>
              <a:spcBef>
                <a:spcPts val="0"/>
              </a:spcBef>
              <a:spcAft>
                <a:spcPts val="0"/>
              </a:spcAft>
              <a:buClr>
                <a:schemeClr val="dk1"/>
              </a:buClr>
              <a:buSzPts val="1100"/>
              <a:buAutoNum type="arabicPeriod"/>
            </a:pPr>
            <a:r>
              <a:rPr lang="it">
                <a:solidFill>
                  <a:schemeClr val="dk1"/>
                </a:solidFill>
                <a:highlight>
                  <a:srgbClr val="FFFFFF"/>
                </a:highlight>
              </a:rPr>
              <a:t>Uno dei bias che nasce proprio dalla nostra tendenza ad affidarci al sistema 1 è chiamato “Meccanismo associativo” </a:t>
            </a:r>
            <a:br>
              <a:rPr lang="it">
                <a:solidFill>
                  <a:schemeClr val="dk1"/>
                </a:solidFill>
                <a:highlight>
                  <a:srgbClr val="FFFFFF"/>
                </a:highlight>
              </a:rPr>
            </a:br>
            <a:br>
              <a:rPr lang="it">
                <a:solidFill>
                  <a:schemeClr val="dk1"/>
                </a:solidFill>
                <a:highlight>
                  <a:srgbClr val="FFFFFF"/>
                </a:highlight>
              </a:rPr>
            </a:br>
            <a:r>
              <a:rPr lang="it">
                <a:solidFill>
                  <a:schemeClr val="dk1"/>
                </a:solidFill>
                <a:highlight>
                  <a:srgbClr val="FFFFFF"/>
                </a:highlight>
              </a:rPr>
              <a:t>Secondo questo bias tendiamo ad associare in automatico ad uno stimolo sensazioni di piacere o dolore. Sostanzialmente associamo ad eventi, situazioni o oggetti una sensazione che in realtà non ha nulla a che fare con loro.Questo è frutto del nostro Sistema 1, associamo questi sentimenti in modo automatico e immediato. Questo bias viene sfruttato nel marketing moderno nei modi più disparati!</a:t>
            </a:r>
            <a:br>
              <a:rPr lang="it">
                <a:solidFill>
                  <a:schemeClr val="dk1"/>
                </a:solidFill>
                <a:highlight>
                  <a:srgbClr val="FFFFFF"/>
                </a:highlight>
              </a:rPr>
            </a:br>
            <a:br>
              <a:rPr lang="it">
                <a:solidFill>
                  <a:schemeClr val="dk1"/>
                </a:solidFill>
                <a:highlight>
                  <a:srgbClr val="FFFFFF"/>
                </a:highlight>
              </a:rPr>
            </a:br>
            <a:r>
              <a:rPr lang="it">
                <a:solidFill>
                  <a:schemeClr val="dk1"/>
                </a:solidFill>
                <a:highlight>
                  <a:srgbClr val="FFFFFF"/>
                </a:highlight>
              </a:rPr>
              <a:t>Ti sei mai chiesto perché le pubblicità dei profumi abbiano quasi sempre al loro interno </a:t>
            </a:r>
            <a:r>
              <a:rPr lang="it">
                <a:solidFill>
                  <a:schemeClr val="dk1"/>
                </a:solidFill>
                <a:highlight>
                  <a:srgbClr val="FFFFFF"/>
                </a:highlight>
              </a:rPr>
              <a:t>persone attraenti e sexy? Perché così assocerai quel profumo ad una sensazione di piacere.  Quello che possiamo capire è che spesso compriamo prodotti o investiamo soldi solo perché associamo determinate cose a sensazioni positive, contro la nostra volontà diretta. </a:t>
            </a:r>
            <a:br>
              <a:rPr lang="it">
                <a:solidFill>
                  <a:schemeClr val="dk1"/>
                </a:solidFill>
                <a:highlight>
                  <a:srgbClr val="FFFFFF"/>
                </a:highlight>
              </a:rPr>
            </a:br>
            <a:endParaRPr i="1">
              <a:solidFill>
                <a:schemeClr val="dk1"/>
              </a:solidFill>
              <a:highlight>
                <a:srgbClr val="FFFFFF"/>
              </a:highlight>
            </a:endParaRPr>
          </a:p>
          <a:p>
            <a:pPr indent="-298450" lvl="0" marL="457200" rtl="0" algn="l">
              <a:lnSpc>
                <a:spcPct val="115000"/>
              </a:lnSpc>
              <a:spcBef>
                <a:spcPts val="0"/>
              </a:spcBef>
              <a:spcAft>
                <a:spcPts val="0"/>
              </a:spcAft>
              <a:buSzPts val="1100"/>
              <a:buAutoNum type="arabicPeriod"/>
            </a:pPr>
            <a:r>
              <a:rPr lang="it">
                <a:solidFill>
                  <a:schemeClr val="dk1"/>
                </a:solidFill>
                <a:highlight>
                  <a:srgbClr val="FFFFFF"/>
                </a:highlight>
              </a:rPr>
              <a:t>Un altro caso in cui si verifica questo meccanismo è chiamato Sindrome del messaggero Persiano. Sostanzialmente tendono a non piacerci le persone che ci comunicano cattive notizie anche se non sono loro la causa delle cattive notizie. </a:t>
            </a:r>
            <a:br>
              <a:rPr lang="it">
                <a:solidFill>
                  <a:schemeClr val="dk1"/>
                </a:solidFill>
                <a:highlight>
                  <a:srgbClr val="FFFFFF"/>
                </a:highlight>
              </a:rPr>
            </a:br>
            <a:br>
              <a:rPr lang="it">
                <a:solidFill>
                  <a:schemeClr val="dk1"/>
                </a:solidFill>
                <a:highlight>
                  <a:srgbClr val="FFFFFF"/>
                </a:highlight>
              </a:rPr>
            </a:br>
            <a:r>
              <a:rPr lang="it">
                <a:solidFill>
                  <a:schemeClr val="dk1"/>
                </a:solidFill>
                <a:highlight>
                  <a:srgbClr val="FFFFFF"/>
                </a:highlight>
              </a:rPr>
              <a:t>Il problema è che questa associazione rischia di incentivare le persone a non comunicarci le cattive notizie ma che ci piaccia o no sono cose con cui dobbiamo fare i conti. Per evitare di essere vittima del nostro sistema 1 in questi casi dobbiamo sforzarci di usare il sistema 2.</a:t>
            </a:r>
            <a:br>
              <a:rPr lang="it" sz="1350">
                <a:solidFill>
                  <a:schemeClr val="dk1"/>
                </a:solidFill>
                <a:highlight>
                  <a:srgbClr val="FFFFFF"/>
                </a:highlight>
              </a:rPr>
            </a:br>
            <a:endParaRPr sz="1350">
              <a:solidFill>
                <a:schemeClr val="dk1"/>
              </a:solidFill>
              <a:highlight>
                <a:srgbClr val="FFFFFF"/>
              </a:highlight>
            </a:endParaRPr>
          </a:p>
          <a:p>
            <a:pPr indent="-298450" lvl="0" marL="457200" rtl="0" algn="l">
              <a:lnSpc>
                <a:spcPct val="100000"/>
              </a:lnSpc>
              <a:spcBef>
                <a:spcPts val="0"/>
              </a:spcBef>
              <a:spcAft>
                <a:spcPts val="0"/>
              </a:spcAft>
              <a:buSzPts val="1100"/>
              <a:buAutoNum type="arabicPeriod"/>
            </a:pPr>
            <a:r>
              <a:rPr lang="it"/>
              <a:t>C’è poi un bias legato a vividezza e frequenza di un certo dato o situazione. </a:t>
            </a:r>
            <a:r>
              <a:rPr lang="it">
                <a:solidFill>
                  <a:schemeClr val="dk1"/>
                </a:solidFill>
                <a:highlight>
                  <a:srgbClr val="FFFFFF"/>
                </a:highlight>
              </a:rPr>
              <a:t>Secondo questo bias più un’informazione o un’esperienza è drammatica, personale o emozionale e più ne siamo influenzati. </a:t>
            </a:r>
            <a:br>
              <a:rPr lang="it">
                <a:solidFill>
                  <a:schemeClr val="dk1"/>
                </a:solidFill>
                <a:highlight>
                  <a:srgbClr val="FFFFFF"/>
                </a:highlight>
              </a:rPr>
            </a:br>
            <a:br>
              <a:rPr lang="it">
                <a:solidFill>
                  <a:schemeClr val="dk1"/>
                </a:solidFill>
                <a:highlight>
                  <a:srgbClr val="FFFFFF"/>
                </a:highlight>
              </a:rPr>
            </a:br>
            <a:r>
              <a:rPr lang="it">
                <a:solidFill>
                  <a:schemeClr val="dk1"/>
                </a:solidFill>
                <a:highlight>
                  <a:srgbClr val="FFFFFF"/>
                </a:highlight>
              </a:rPr>
              <a:t>Stalin una volta disse: “</a:t>
            </a:r>
            <a:r>
              <a:rPr i="1" lang="it">
                <a:solidFill>
                  <a:schemeClr val="dk1"/>
                </a:solidFill>
                <a:highlight>
                  <a:srgbClr val="FFFFFF"/>
                </a:highlight>
              </a:rPr>
              <a:t>Una morte è una tragedia, un milione di morti è statistica.” </a:t>
            </a:r>
            <a:br>
              <a:rPr i="1" lang="it">
                <a:solidFill>
                  <a:schemeClr val="dk1"/>
                </a:solidFill>
                <a:highlight>
                  <a:srgbClr val="FFFFFF"/>
                </a:highlight>
              </a:rPr>
            </a:br>
            <a:br>
              <a:rPr i="1" lang="it">
                <a:solidFill>
                  <a:schemeClr val="dk1"/>
                </a:solidFill>
                <a:highlight>
                  <a:srgbClr val="FFFFFF"/>
                </a:highlight>
              </a:rPr>
            </a:br>
            <a:r>
              <a:rPr lang="it">
                <a:solidFill>
                  <a:schemeClr val="dk1"/>
                </a:solidFill>
                <a:highlight>
                  <a:srgbClr val="FFFFFF"/>
                </a:highlight>
              </a:rPr>
              <a:t>Certo è una frase molto forte ma fa riflettere. Quando ci viene raccontata la morte di una persona a noi vicina o che comunque abbiamo conosciuto, siamo emotivamente coinvolti. Quando invece le morti vengono presentate, per esempio in tv, attraverso delle statistiche.. non proviamo quasi niente, è più difficile provare emotività. </a:t>
            </a:r>
            <a:br>
              <a:rPr lang="it">
                <a:solidFill>
                  <a:schemeClr val="dk1"/>
                </a:solidFill>
                <a:highlight>
                  <a:srgbClr val="FFFFFF"/>
                </a:highlight>
              </a:rPr>
            </a:br>
            <a:br>
              <a:rPr lang="it">
                <a:solidFill>
                  <a:schemeClr val="dk1"/>
                </a:solidFill>
                <a:highlight>
                  <a:srgbClr val="FFFFFF"/>
                </a:highlight>
              </a:rPr>
            </a:br>
            <a:r>
              <a:rPr i="1" lang="it">
                <a:solidFill>
                  <a:schemeClr val="dk1"/>
                </a:solidFill>
                <a:highlight>
                  <a:srgbClr val="FFFFFF"/>
                </a:highlight>
              </a:rPr>
              <a:t>“Le storie fanno emozionare, le statistiche no.” </a:t>
            </a:r>
            <a:r>
              <a:rPr lang="it">
                <a:solidFill>
                  <a:schemeClr val="dk1"/>
                </a:solidFill>
                <a:highlight>
                  <a:srgbClr val="FFFFFF"/>
                </a:highlight>
              </a:rPr>
              <a:t>Questa è una frase che dovrete cercare di apprendere molto bene, vi sarà molto utile nel riuscire a creare delle visualizzazioni di dati efficaci. Lì dove sarete in grado di costruire delle storie dai dati, riuscirete ad avere più successo.</a:t>
            </a:r>
            <a:br>
              <a:rPr lang="it">
                <a:solidFill>
                  <a:schemeClr val="dk1"/>
                </a:solidFill>
                <a:highlight>
                  <a:srgbClr val="FFFFFF"/>
                </a:highlight>
              </a:rPr>
            </a:br>
            <a:br>
              <a:rPr lang="it">
                <a:solidFill>
                  <a:schemeClr val="dk1"/>
                </a:solidFill>
                <a:highlight>
                  <a:srgbClr val="FFFFFF"/>
                </a:highlight>
              </a:rPr>
            </a:br>
            <a:r>
              <a:rPr lang="it">
                <a:solidFill>
                  <a:schemeClr val="dk1"/>
                </a:solidFill>
                <a:highlight>
                  <a:srgbClr val="FFFFFF"/>
                </a:highlight>
              </a:rPr>
              <a:t>Questo tipo di bias è legato anche alla frequenza di un evento. Spesso ci sembra che la frequenza di un evento sia aumentata solo perché ne sentiamo parlare più spesso (quando in realtà solo i dati possono darci una risposta reale).</a:t>
            </a:r>
            <a:r>
              <a:rPr i="1" lang="it">
                <a:solidFill>
                  <a:schemeClr val="dk1"/>
                </a:solidFill>
                <a:highlight>
                  <a:srgbClr val="FFFFFF"/>
                </a:highlight>
              </a:rPr>
              <a:t> </a:t>
            </a:r>
            <a:br>
              <a:rPr i="1" lang="it">
                <a:solidFill>
                  <a:schemeClr val="dk1"/>
                </a:solidFill>
                <a:highlight>
                  <a:srgbClr val="FFFFFF"/>
                </a:highlight>
              </a:rPr>
            </a:br>
            <a:br>
              <a:rPr i="1" lang="it">
                <a:solidFill>
                  <a:schemeClr val="dk1"/>
                </a:solidFill>
                <a:highlight>
                  <a:srgbClr val="FFFFFF"/>
                </a:highlight>
              </a:rPr>
            </a:br>
            <a:r>
              <a:rPr lang="it">
                <a:solidFill>
                  <a:schemeClr val="dk1"/>
                </a:solidFill>
                <a:highlight>
                  <a:srgbClr val="FFFFFF"/>
                </a:highlight>
              </a:rPr>
              <a:t>La stessa cosa si verifica puntualmente per nuove malattie, epidemie o per promuovere le campagne elettorali di qualche partito politico. Più ci viene raccontata  una cosa e più finiamo per venirne sovra-influenzati.</a:t>
            </a:r>
            <a:br>
              <a:rPr lang="it">
                <a:solidFill>
                  <a:schemeClr val="dk1"/>
                </a:solidFill>
                <a:highlight>
                  <a:srgbClr val="FFFFFF"/>
                </a:highlight>
              </a:rPr>
            </a:br>
            <a:br>
              <a:rPr lang="it">
                <a:solidFill>
                  <a:schemeClr val="dk1"/>
                </a:solidFill>
                <a:highlight>
                  <a:srgbClr val="FFFFFF"/>
                </a:highlight>
              </a:rPr>
            </a:br>
            <a:r>
              <a:rPr lang="it">
                <a:solidFill>
                  <a:schemeClr val="dk1"/>
                </a:solidFill>
                <a:highlight>
                  <a:srgbClr val="FFFFFF"/>
                </a:highlight>
              </a:rPr>
              <a:t>Anche questo è un bias pericoloso perché rischia di farci avere una percezione completamente distorta del mondo in cui viviamo, soprattutto se seguiamo abitualmente i media che comunicano notizie come i telegiornali.</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chemeClr val="dk1"/>
              </a:solidFill>
              <a:highlight>
                <a:srgbClr val="FFFFFF"/>
              </a:highlight>
            </a:endParaRPr>
          </a:p>
          <a:p>
            <a:pPr indent="0" lvl="0" marL="0" rtl="0" algn="l">
              <a:lnSpc>
                <a:spcPct val="100000"/>
              </a:lnSpc>
              <a:spcBef>
                <a:spcPts val="0"/>
              </a:spcBef>
              <a:spcAft>
                <a:spcPts val="0"/>
              </a:spcAft>
              <a:buNone/>
            </a:pPr>
            <a:r>
              <a:rPr lang="it">
                <a:solidFill>
                  <a:schemeClr val="dk1"/>
                </a:solidFill>
                <a:highlight>
                  <a:srgbClr val="FFFFFF"/>
                </a:highlight>
              </a:rPr>
              <a:t>Quindi, da tutto questo dobbiamo imparare che non sempre il sistema 1, cioè il pensiero veloce, è affidabile. Spesso ci trae in inganno per via di bias che non riusciamo a controllare se non utilizzando il sistema 2, cioè ragionando più a fondo sulle questioni che ci vengono presentate nella vita. In generale, dovremmo cercare di non prendere decisioni troppo affrettate, non bisogna valutare le cose con eccessiva fretta. </a:t>
            </a:r>
            <a:endParaRPr>
              <a:solidFill>
                <a:schemeClr val="dk1"/>
              </a:solidFill>
              <a:highlight>
                <a:srgbClr val="FFFFFF"/>
              </a:highlight>
            </a:endParaRPr>
          </a:p>
          <a:p>
            <a:pPr indent="0" lvl="0" marL="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93875" y="-8520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46925" y="286000"/>
            <a:ext cx="9144000" cy="10539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000"/>
              <a:buFont typeface="Arial"/>
              <a:buNone/>
            </a:pPr>
            <a:r>
              <a:rPr b="1" i="0" lang="it" sz="5000" u="none" cap="none" strike="noStrike">
                <a:solidFill>
                  <a:srgbClr val="FFFFFF"/>
                </a:solidFill>
                <a:latin typeface="Lato"/>
                <a:ea typeface="Lato"/>
                <a:cs typeface="Lato"/>
                <a:sym typeface="Lato"/>
              </a:rPr>
              <a:t>Data Visualization</a:t>
            </a:r>
            <a:endParaRPr b="1" i="0" sz="5000" u="none" cap="none" strike="noStrike">
              <a:solidFill>
                <a:srgbClr val="FFFFFF"/>
              </a:solidFill>
              <a:latin typeface="Lato"/>
              <a:ea typeface="Lato"/>
              <a:cs typeface="Lato"/>
              <a:sym typeface="Lato"/>
            </a:endParaRPr>
          </a:p>
        </p:txBody>
      </p:sp>
      <p:sp>
        <p:nvSpPr>
          <p:cNvPr id="56" name="Google Shape;56;p1"/>
          <p:cNvSpPr txBox="1"/>
          <p:nvPr/>
        </p:nvSpPr>
        <p:spPr>
          <a:xfrm>
            <a:off x="25" y="1184725"/>
            <a:ext cx="9144000" cy="599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ato"/>
              <a:ea typeface="Lato"/>
              <a:cs typeface="Lato"/>
              <a:sym typeface="Lato"/>
            </a:endParaRPr>
          </a:p>
        </p:txBody>
      </p:sp>
      <p:pic>
        <p:nvPicPr>
          <p:cNvPr id="57" name="Google Shape;57;p1"/>
          <p:cNvPicPr preferRelativeResize="0"/>
          <p:nvPr/>
        </p:nvPicPr>
        <p:blipFill rotWithShape="1">
          <a:blip r:embed="rId3">
            <a:alphaModFix/>
          </a:blip>
          <a:srcRect b="0" l="0" r="0" t="0"/>
          <a:stretch/>
        </p:blipFill>
        <p:spPr>
          <a:xfrm>
            <a:off x="3752625" y="4434200"/>
            <a:ext cx="1638725" cy="265225"/>
          </a:xfrm>
          <a:prstGeom prst="rect">
            <a:avLst/>
          </a:prstGeom>
          <a:noFill/>
          <a:ln>
            <a:noFill/>
          </a:ln>
        </p:spPr>
      </p:pic>
      <p:sp>
        <p:nvSpPr>
          <p:cNvPr id="58" name="Google Shape;58;p1"/>
          <p:cNvSpPr txBox="1"/>
          <p:nvPr/>
        </p:nvSpPr>
        <p:spPr>
          <a:xfrm>
            <a:off x="-46925" y="23746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marR="0" rtl="0" algn="ctr">
              <a:lnSpc>
                <a:spcPct val="100000"/>
              </a:lnSpc>
              <a:spcBef>
                <a:spcPts val="0"/>
              </a:spcBef>
              <a:spcAft>
                <a:spcPts val="0"/>
              </a:spcAft>
              <a:buClr>
                <a:srgbClr val="000000"/>
              </a:buClr>
              <a:buSzPts val="2800"/>
              <a:buFont typeface="Arial"/>
              <a:buNone/>
            </a:pPr>
            <a:r>
              <a:rPr b="1" i="0" lang="it" sz="2800" u="none" cap="none" strike="noStrike">
                <a:solidFill>
                  <a:srgbClr val="FFFFFF"/>
                </a:solidFill>
                <a:latin typeface="Lato"/>
                <a:ea typeface="Lato"/>
                <a:cs typeface="Lato"/>
                <a:sym typeface="Lato"/>
              </a:rPr>
              <a:t>Come il cervello umano percepisce il mondo</a:t>
            </a:r>
            <a:endParaRPr b="1" i="0" sz="2800" u="none" cap="none" strike="noStrike">
              <a:solidFill>
                <a:srgbClr val="FFFFFF"/>
              </a:solidFill>
              <a:latin typeface="Lato"/>
              <a:ea typeface="Lato"/>
              <a:cs typeface="Lato"/>
              <a:sym typeface="Lato"/>
            </a:endParaRPr>
          </a:p>
        </p:txBody>
      </p:sp>
      <p:sp>
        <p:nvSpPr>
          <p:cNvPr id="59" name="Google Shape;59;p1"/>
          <p:cNvSpPr txBox="1"/>
          <p:nvPr/>
        </p:nvSpPr>
        <p:spPr>
          <a:xfrm>
            <a:off x="-93875" y="3824900"/>
            <a:ext cx="9237900" cy="639000"/>
          </a:xfrm>
          <a:prstGeom prst="rect">
            <a:avLst/>
          </a:prstGeom>
          <a:noFill/>
          <a:ln>
            <a:noFill/>
          </a:ln>
        </p:spPr>
        <p:txBody>
          <a:bodyPr anchorCtr="0" anchor="b"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40"/>
              <a:buFont typeface="Arial"/>
              <a:buNone/>
            </a:pPr>
            <a:r>
              <a:rPr b="0" i="0" lang="it" sz="1140" u="none" cap="none" strike="noStrike">
                <a:solidFill>
                  <a:srgbClr val="FFFFFF"/>
                </a:solidFill>
                <a:latin typeface="Lato"/>
                <a:ea typeface="Lato"/>
                <a:cs typeface="Lato"/>
                <a:sym typeface="Lato"/>
              </a:rPr>
              <a:t>presentato da</a:t>
            </a:r>
            <a:endParaRPr b="0" i="0" sz="1140" u="none" cap="none" strike="noStrike">
              <a:solidFill>
                <a:srgbClr val="FFFFFF"/>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640"/>
              <a:buFont typeface="Arial"/>
              <a:buNone/>
            </a:pPr>
            <a:r>
              <a:rPr b="0" i="0" lang="it" sz="1640" u="none" cap="none" strike="noStrike">
                <a:solidFill>
                  <a:srgbClr val="FFFFFF"/>
                </a:solidFill>
                <a:latin typeface="Lato"/>
                <a:ea typeface="Lato"/>
                <a:cs typeface="Lato"/>
                <a:sym typeface="Lato"/>
              </a:rPr>
              <a:t>Cristina D’Onorio De Meo</a:t>
            </a:r>
            <a:endParaRPr b="0" i="0" sz="1640" u="none" cap="none" strike="noStrike">
              <a:solidFill>
                <a:srgbClr val="FFFFFF"/>
              </a:solidFill>
              <a:latin typeface="Lato"/>
              <a:ea typeface="Lato"/>
              <a:cs typeface="Lato"/>
              <a:sym typeface="Lato"/>
            </a:endParaRPr>
          </a:p>
        </p:txBody>
      </p:sp>
      <p:sp>
        <p:nvSpPr>
          <p:cNvPr id="60" name="Google Shape;60;p1"/>
          <p:cNvSpPr txBox="1"/>
          <p:nvPr/>
        </p:nvSpPr>
        <p:spPr>
          <a:xfrm>
            <a:off x="-46937"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rgbClr val="FFFFFF"/>
                </a:solidFill>
                <a:latin typeface="Lato Light"/>
                <a:ea typeface="Lato Light"/>
                <a:cs typeface="Lato Light"/>
                <a:sym typeface="Lato Light"/>
              </a:rPr>
              <a:t>Neuroscienze della visualizzazione</a:t>
            </a:r>
            <a:endParaRPr b="0" i="0" sz="2400" u="none" cap="none" strike="noStrike">
              <a:solidFill>
                <a:srgbClr val="FFFFFF"/>
              </a:solidFill>
              <a:latin typeface="Lato Light"/>
              <a:ea typeface="Lato Light"/>
              <a:cs typeface="Lato Light"/>
              <a:sym typeface="La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Come percepiamo il mondo?</a:t>
            </a:r>
            <a:endParaRPr sz="2420">
              <a:solidFill>
                <a:srgbClr val="45818E"/>
              </a:solidFill>
              <a:latin typeface="Lato"/>
              <a:ea typeface="Lato"/>
              <a:cs typeface="Lato"/>
              <a:sym typeface="Lato"/>
            </a:endParaRPr>
          </a:p>
        </p:txBody>
      </p:sp>
      <p:sp>
        <p:nvSpPr>
          <p:cNvPr id="66" name="Google Shape;66;p2"/>
          <p:cNvSpPr txBox="1"/>
          <p:nvPr>
            <p:ph type="title"/>
          </p:nvPr>
        </p:nvSpPr>
        <p:spPr>
          <a:xfrm>
            <a:off x="708575" y="1363500"/>
            <a:ext cx="4930800" cy="241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lang="it" sz="1500">
                <a:latin typeface="Lato"/>
                <a:ea typeface="Lato"/>
                <a:cs typeface="Lato"/>
                <a:sym typeface="Lato"/>
              </a:rPr>
              <a:t>Nella nostra mente agiscono principalmente 2 modalità di pensiero: </a:t>
            </a:r>
            <a:endParaRPr sz="1500">
              <a:latin typeface="Lato"/>
              <a:ea typeface="Lato"/>
              <a:cs typeface="Lato"/>
              <a:sym typeface="Lato"/>
            </a:endParaRPr>
          </a:p>
          <a:p>
            <a:pPr indent="-323850" lvl="0" marL="457200" rtl="0" algn="l">
              <a:lnSpc>
                <a:spcPct val="100000"/>
              </a:lnSpc>
              <a:spcBef>
                <a:spcPts val="1200"/>
              </a:spcBef>
              <a:spcAft>
                <a:spcPts val="0"/>
              </a:spcAft>
              <a:buSzPts val="1500"/>
              <a:buFont typeface="Lato"/>
              <a:buChar char="●"/>
            </a:pPr>
            <a:r>
              <a:rPr b="1" lang="it" sz="1500">
                <a:latin typeface="Lato"/>
                <a:ea typeface="Lato"/>
                <a:cs typeface="Lato"/>
                <a:sym typeface="Lato"/>
              </a:rPr>
              <a:t>il sistema 1 è la parte più intuitiva, che richiede meno sforzo ed è un modo immediato di pensare;</a:t>
            </a:r>
            <a:br>
              <a:rPr b="1" lang="it" sz="1500">
                <a:latin typeface="Lato"/>
                <a:ea typeface="Lato"/>
                <a:cs typeface="Lato"/>
                <a:sym typeface="Lato"/>
              </a:rPr>
            </a:br>
            <a:endParaRPr b="1" sz="1500">
              <a:latin typeface="Lato"/>
              <a:ea typeface="Lato"/>
              <a:cs typeface="Lato"/>
              <a:sym typeface="Lato"/>
            </a:endParaRPr>
          </a:p>
          <a:p>
            <a:pPr indent="-323850" lvl="0" marL="457200" rtl="0" algn="l">
              <a:lnSpc>
                <a:spcPct val="100000"/>
              </a:lnSpc>
              <a:spcBef>
                <a:spcPts val="0"/>
              </a:spcBef>
              <a:spcAft>
                <a:spcPts val="0"/>
              </a:spcAft>
              <a:buSzPts val="1500"/>
              <a:buFont typeface="Lato"/>
              <a:buChar char="●"/>
            </a:pPr>
            <a:r>
              <a:rPr b="1" lang="it" sz="1500">
                <a:latin typeface="Lato"/>
                <a:ea typeface="Lato"/>
                <a:cs typeface="Lato"/>
                <a:sym typeface="Lato"/>
              </a:rPr>
              <a:t>il sistema 2 è invece la parte più riflessiva e razionale, non si arriva subito a un pensiero definitivo perché è un modo più lento e approfondito di ragionare.</a:t>
            </a:r>
            <a:endParaRPr b="1" sz="1100">
              <a:solidFill>
                <a:srgbClr val="37474F"/>
              </a:solidFill>
              <a:latin typeface="Lato"/>
              <a:ea typeface="Lato"/>
              <a:cs typeface="Lato"/>
              <a:sym typeface="Lato"/>
            </a:endParaRPr>
          </a:p>
        </p:txBody>
      </p:sp>
      <p:sp>
        <p:nvSpPr>
          <p:cNvPr id="67" name="Google Shape;67;p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2"/>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69" name="Google Shape;69;p2"/>
          <p:cNvSpPr txBox="1"/>
          <p:nvPr/>
        </p:nvSpPr>
        <p:spPr>
          <a:xfrm>
            <a:off x="4458925" y="4748600"/>
            <a:ext cx="4685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percepisce il mondo</a:t>
            </a:r>
            <a:endParaRPr b="1" i="0" sz="1400" u="none" cap="none" strike="noStrike">
              <a:solidFill>
                <a:srgbClr val="FFFFFF"/>
              </a:solidFill>
              <a:latin typeface="Lato"/>
              <a:ea typeface="Lato"/>
              <a:cs typeface="Lato"/>
              <a:sym typeface="Lato"/>
            </a:endParaRPr>
          </a:p>
        </p:txBody>
      </p:sp>
      <p:sp>
        <p:nvSpPr>
          <p:cNvPr id="70" name="Google Shape;70;p2"/>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Come il cervello percepisce il mondo: </a:t>
            </a:r>
            <a:r>
              <a:rPr lang="it" sz="2420">
                <a:solidFill>
                  <a:srgbClr val="45818E"/>
                </a:solidFill>
                <a:latin typeface="Lato"/>
                <a:ea typeface="Lato"/>
                <a:cs typeface="Lato"/>
                <a:sym typeface="Lato"/>
              </a:rPr>
              <a:t>pensiero veloce</a:t>
            </a:r>
            <a:endParaRPr sz="2420">
              <a:solidFill>
                <a:srgbClr val="45818E"/>
              </a:solidFill>
              <a:latin typeface="Lato"/>
              <a:ea typeface="Lato"/>
              <a:cs typeface="Lato"/>
              <a:sym typeface="Lato"/>
            </a:endParaRPr>
          </a:p>
        </p:txBody>
      </p:sp>
      <p:sp>
        <p:nvSpPr>
          <p:cNvPr id="77" name="Google Shape;77;p3"/>
          <p:cNvSpPr txBox="1"/>
          <p:nvPr>
            <p:ph type="title"/>
          </p:nvPr>
        </p:nvSpPr>
        <p:spPr>
          <a:xfrm>
            <a:off x="262100" y="3077113"/>
            <a:ext cx="6083700" cy="1477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b="1" lang="it" sz="1300">
                <a:highlight>
                  <a:srgbClr val="FFFFFF"/>
                </a:highlight>
              </a:rPr>
              <a:t>Il Sistema 1, o pensiero veloce, opera in fretta e automaticamente con poco o nessuno sforzo e nessun senso di controllo volontario.</a:t>
            </a:r>
            <a:endParaRPr b="1" sz="1300">
              <a:latin typeface="Lato"/>
              <a:ea typeface="Lato"/>
              <a:cs typeface="Lato"/>
              <a:sym typeface="Lato"/>
            </a:endParaRPr>
          </a:p>
          <a:p>
            <a:pPr indent="-304800" lvl="0" marL="457200" rtl="0" algn="l">
              <a:lnSpc>
                <a:spcPct val="100000"/>
              </a:lnSpc>
              <a:spcBef>
                <a:spcPts val="1200"/>
              </a:spcBef>
              <a:spcAft>
                <a:spcPts val="0"/>
              </a:spcAft>
              <a:buClr>
                <a:srgbClr val="37474F"/>
              </a:buClr>
              <a:buSzPts val="1200"/>
              <a:buFont typeface="Lato"/>
              <a:buChar char="●"/>
            </a:pPr>
            <a:r>
              <a:rPr lang="it" sz="1200">
                <a:solidFill>
                  <a:srgbClr val="37474F"/>
                </a:solidFill>
                <a:latin typeface="Lato"/>
                <a:ea typeface="Lato"/>
                <a:cs typeface="Lato"/>
                <a:sym typeface="Lato"/>
              </a:rPr>
              <a:t>Rispondere a 2 + 2 </a:t>
            </a:r>
            <a:endParaRPr sz="1200">
              <a:solidFill>
                <a:srgbClr val="37474F"/>
              </a:solidFill>
              <a:latin typeface="Lato"/>
              <a:ea typeface="Lato"/>
              <a:cs typeface="Lato"/>
              <a:sym typeface="Lato"/>
            </a:endParaRPr>
          </a:p>
          <a:p>
            <a:pPr indent="-304800" lvl="0" marL="457200" rtl="0" algn="l">
              <a:lnSpc>
                <a:spcPct val="100000"/>
              </a:lnSpc>
              <a:spcBef>
                <a:spcPts val="0"/>
              </a:spcBef>
              <a:spcAft>
                <a:spcPts val="0"/>
              </a:spcAft>
              <a:buClr>
                <a:srgbClr val="37474F"/>
              </a:buClr>
              <a:buSzPts val="1200"/>
              <a:buFont typeface="Lato"/>
              <a:buChar char="●"/>
            </a:pPr>
            <a:r>
              <a:rPr lang="it" sz="1200">
                <a:solidFill>
                  <a:srgbClr val="37474F"/>
                </a:solidFill>
                <a:latin typeface="Lato"/>
                <a:ea typeface="Lato"/>
                <a:cs typeface="Lato"/>
                <a:sym typeface="Lato"/>
              </a:rPr>
              <a:t>Capire frasi semplici </a:t>
            </a:r>
            <a:endParaRPr sz="1200">
              <a:solidFill>
                <a:srgbClr val="37474F"/>
              </a:solidFill>
              <a:latin typeface="Lato"/>
              <a:ea typeface="Lato"/>
              <a:cs typeface="Lato"/>
              <a:sym typeface="Lato"/>
            </a:endParaRPr>
          </a:p>
          <a:p>
            <a:pPr indent="-304800" lvl="0" marL="457200" rtl="0" algn="l">
              <a:lnSpc>
                <a:spcPct val="100000"/>
              </a:lnSpc>
              <a:spcBef>
                <a:spcPts val="0"/>
              </a:spcBef>
              <a:spcAft>
                <a:spcPts val="0"/>
              </a:spcAft>
              <a:buClr>
                <a:srgbClr val="37474F"/>
              </a:buClr>
              <a:buSzPts val="1200"/>
              <a:buFont typeface="Lato"/>
              <a:buChar char="●"/>
            </a:pPr>
            <a:r>
              <a:rPr lang="it" sz="1200">
                <a:solidFill>
                  <a:srgbClr val="37474F"/>
                </a:solidFill>
                <a:latin typeface="Lato"/>
                <a:ea typeface="Lato"/>
                <a:cs typeface="Lato"/>
                <a:sym typeface="Lato"/>
              </a:rPr>
              <a:t>Notare che un oggetto è più lontano di un altro </a:t>
            </a:r>
            <a:endParaRPr sz="1200">
              <a:solidFill>
                <a:srgbClr val="37474F"/>
              </a:solidFill>
              <a:latin typeface="Lato"/>
              <a:ea typeface="Lato"/>
              <a:cs typeface="Lato"/>
              <a:sym typeface="Lato"/>
            </a:endParaRPr>
          </a:p>
          <a:p>
            <a:pPr indent="-304800" lvl="0" marL="457200" rtl="0" algn="l">
              <a:lnSpc>
                <a:spcPct val="100000"/>
              </a:lnSpc>
              <a:spcBef>
                <a:spcPts val="0"/>
              </a:spcBef>
              <a:spcAft>
                <a:spcPts val="0"/>
              </a:spcAft>
              <a:buClr>
                <a:srgbClr val="37474F"/>
              </a:buClr>
              <a:buSzPts val="1200"/>
              <a:buFont typeface="Lato"/>
              <a:buChar char="●"/>
            </a:pPr>
            <a:r>
              <a:rPr lang="it" sz="1200">
                <a:solidFill>
                  <a:srgbClr val="37474F"/>
                </a:solidFill>
                <a:latin typeface="Lato"/>
                <a:ea typeface="Lato"/>
                <a:cs typeface="Lato"/>
                <a:sym typeface="Lato"/>
              </a:rPr>
              <a:t>Guidare la macchina quando non c’è traffico</a:t>
            </a:r>
            <a:endParaRPr sz="1200">
              <a:solidFill>
                <a:srgbClr val="37474F"/>
              </a:solidFill>
              <a:latin typeface="Lato"/>
              <a:ea typeface="Lato"/>
              <a:cs typeface="Lato"/>
              <a:sym typeface="Lato"/>
            </a:endParaRPr>
          </a:p>
        </p:txBody>
      </p:sp>
      <p:sp>
        <p:nvSpPr>
          <p:cNvPr id="78" name="Google Shape;78;p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9" name="Google Shape;79;p3"/>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80" name="Google Shape;80;p3"/>
          <p:cNvSpPr txBox="1"/>
          <p:nvPr/>
        </p:nvSpPr>
        <p:spPr>
          <a:xfrm>
            <a:off x="4458925" y="4748600"/>
            <a:ext cx="4685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percepisce il mondo</a:t>
            </a:r>
            <a:endParaRPr b="1" i="0" sz="1400" u="none" cap="none" strike="noStrike">
              <a:solidFill>
                <a:srgbClr val="FFFFFF"/>
              </a:solidFill>
              <a:latin typeface="Lato"/>
              <a:ea typeface="Lato"/>
              <a:cs typeface="Lato"/>
              <a:sym typeface="Lato"/>
            </a:endParaRPr>
          </a:p>
        </p:txBody>
      </p:sp>
      <p:sp>
        <p:nvSpPr>
          <p:cNvPr id="81" name="Google Shape;81;p3"/>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83" name="Google Shape;83;p3"/>
          <p:cNvPicPr preferRelativeResize="0"/>
          <p:nvPr/>
        </p:nvPicPr>
        <p:blipFill>
          <a:blip r:embed="rId4">
            <a:alphaModFix/>
          </a:blip>
          <a:stretch>
            <a:fillRect/>
          </a:stretch>
        </p:blipFill>
        <p:spPr>
          <a:xfrm>
            <a:off x="152400" y="984950"/>
            <a:ext cx="3389619" cy="1939763"/>
          </a:xfrm>
          <a:prstGeom prst="rect">
            <a:avLst/>
          </a:prstGeom>
          <a:noFill/>
          <a:ln>
            <a:noFill/>
          </a:ln>
        </p:spPr>
      </p:pic>
      <p:pic>
        <p:nvPicPr>
          <p:cNvPr id="84" name="Google Shape;84;p3"/>
          <p:cNvPicPr preferRelativeResize="0"/>
          <p:nvPr/>
        </p:nvPicPr>
        <p:blipFill>
          <a:blip r:embed="rId5">
            <a:alphaModFix/>
          </a:blip>
          <a:stretch>
            <a:fillRect/>
          </a:stretch>
        </p:blipFill>
        <p:spPr>
          <a:xfrm>
            <a:off x="3694419" y="984950"/>
            <a:ext cx="2909645" cy="19397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p:nvPr/>
        </p:nvSpPr>
        <p:spPr>
          <a:xfrm>
            <a:off x="1629800" y="1255513"/>
            <a:ext cx="2478900" cy="1369500"/>
          </a:xfrm>
          <a:prstGeom prst="roundRect">
            <a:avLst>
              <a:gd fmla="val 16667" name="adj"/>
            </a:avLst>
          </a:prstGeom>
          <a:solidFill>
            <a:schemeClr val="lt1"/>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Come il cervello percepisce il mondo: </a:t>
            </a:r>
            <a:r>
              <a:rPr lang="it" sz="2420">
                <a:solidFill>
                  <a:srgbClr val="45818E"/>
                </a:solidFill>
                <a:latin typeface="Lato"/>
                <a:ea typeface="Lato"/>
                <a:cs typeface="Lato"/>
                <a:sym typeface="Lato"/>
              </a:rPr>
              <a:t>pensiero lento</a:t>
            </a:r>
            <a:endParaRPr sz="2420">
              <a:solidFill>
                <a:srgbClr val="45818E"/>
              </a:solidFill>
              <a:latin typeface="Lato"/>
              <a:ea typeface="Lato"/>
              <a:cs typeface="Lato"/>
              <a:sym typeface="Lato"/>
            </a:endParaRPr>
          </a:p>
        </p:txBody>
      </p:sp>
      <p:sp>
        <p:nvSpPr>
          <p:cNvPr id="91" name="Google Shape;91;p4"/>
          <p:cNvSpPr txBox="1"/>
          <p:nvPr>
            <p:ph type="title"/>
          </p:nvPr>
        </p:nvSpPr>
        <p:spPr>
          <a:xfrm>
            <a:off x="246125" y="3087250"/>
            <a:ext cx="5969400" cy="1508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b="1" lang="it" sz="1400">
                <a:highlight>
                  <a:srgbClr val="FFFFFF"/>
                </a:highlight>
                <a:latin typeface="Lato"/>
                <a:ea typeface="Lato"/>
                <a:cs typeface="Lato"/>
                <a:sym typeface="Lato"/>
              </a:rPr>
              <a:t>Il Sistema 2, cioè il pensiero lento, indirizza l’attenzione verso le attività mentali impegnative che richiedono focalizzazione.</a:t>
            </a:r>
            <a:endParaRPr sz="1200">
              <a:solidFill>
                <a:srgbClr val="37474F"/>
              </a:solidFill>
              <a:latin typeface="Lato"/>
              <a:ea typeface="Lato"/>
              <a:cs typeface="Lato"/>
              <a:sym typeface="Lato"/>
            </a:endParaRPr>
          </a:p>
          <a:p>
            <a:pPr indent="-304800" lvl="0" marL="457200" rtl="0" algn="l">
              <a:lnSpc>
                <a:spcPct val="100000"/>
              </a:lnSpc>
              <a:spcBef>
                <a:spcPts val="1200"/>
              </a:spcBef>
              <a:spcAft>
                <a:spcPts val="0"/>
              </a:spcAft>
              <a:buClr>
                <a:srgbClr val="37474F"/>
              </a:buClr>
              <a:buSzPts val="1200"/>
              <a:buFont typeface="Lato"/>
              <a:buChar char="●"/>
            </a:pPr>
            <a:r>
              <a:rPr lang="it" sz="1200">
                <a:solidFill>
                  <a:srgbClr val="37474F"/>
                </a:solidFill>
                <a:latin typeface="Lato"/>
                <a:ea typeface="Lato"/>
                <a:cs typeface="Lato"/>
                <a:sym typeface="Lato"/>
              </a:rPr>
              <a:t>Concentrarsi sulla voce di una particolare persona durante una festa </a:t>
            </a:r>
            <a:endParaRPr sz="1200">
              <a:solidFill>
                <a:srgbClr val="37474F"/>
              </a:solidFill>
              <a:latin typeface="Lato"/>
              <a:ea typeface="Lato"/>
              <a:cs typeface="Lato"/>
              <a:sym typeface="Lato"/>
            </a:endParaRPr>
          </a:p>
          <a:p>
            <a:pPr indent="-304800" lvl="0" marL="457200" rtl="0" algn="l">
              <a:lnSpc>
                <a:spcPct val="100000"/>
              </a:lnSpc>
              <a:spcBef>
                <a:spcPts val="0"/>
              </a:spcBef>
              <a:spcAft>
                <a:spcPts val="0"/>
              </a:spcAft>
              <a:buClr>
                <a:srgbClr val="37474F"/>
              </a:buClr>
              <a:buSzPts val="1200"/>
              <a:buFont typeface="Lato"/>
              <a:buChar char="●"/>
            </a:pPr>
            <a:r>
              <a:rPr lang="it" sz="1200">
                <a:solidFill>
                  <a:srgbClr val="37474F"/>
                </a:solidFill>
                <a:latin typeface="Lato"/>
                <a:ea typeface="Lato"/>
                <a:cs typeface="Lato"/>
                <a:sym typeface="Lato"/>
              </a:rPr>
              <a:t>Contare quante volte compare la lettera B in una pagina di testo </a:t>
            </a:r>
            <a:endParaRPr sz="1200">
              <a:solidFill>
                <a:srgbClr val="37474F"/>
              </a:solidFill>
              <a:latin typeface="Lato"/>
              <a:ea typeface="Lato"/>
              <a:cs typeface="Lato"/>
              <a:sym typeface="Lato"/>
            </a:endParaRPr>
          </a:p>
          <a:p>
            <a:pPr indent="-304800" lvl="0" marL="457200" rtl="0" algn="l">
              <a:lnSpc>
                <a:spcPct val="100000"/>
              </a:lnSpc>
              <a:spcBef>
                <a:spcPts val="0"/>
              </a:spcBef>
              <a:spcAft>
                <a:spcPts val="0"/>
              </a:spcAft>
              <a:buClr>
                <a:srgbClr val="37474F"/>
              </a:buClr>
              <a:buSzPts val="1200"/>
              <a:buFont typeface="Lato"/>
              <a:buChar char="●"/>
            </a:pPr>
            <a:r>
              <a:rPr lang="it" sz="1200">
                <a:solidFill>
                  <a:srgbClr val="37474F"/>
                </a:solidFill>
                <a:latin typeface="Lato"/>
                <a:ea typeface="Lato"/>
                <a:cs typeface="Lato"/>
                <a:sym typeface="Lato"/>
              </a:rPr>
              <a:t>Eseguire calcoli complessi </a:t>
            </a:r>
            <a:endParaRPr sz="1200">
              <a:solidFill>
                <a:srgbClr val="37474F"/>
              </a:solidFill>
              <a:latin typeface="Lato"/>
              <a:ea typeface="Lato"/>
              <a:cs typeface="Lato"/>
              <a:sym typeface="Lato"/>
            </a:endParaRPr>
          </a:p>
          <a:p>
            <a:pPr indent="-304800" lvl="0" marL="457200" rtl="0" algn="l">
              <a:lnSpc>
                <a:spcPct val="100000"/>
              </a:lnSpc>
              <a:spcBef>
                <a:spcPts val="0"/>
              </a:spcBef>
              <a:spcAft>
                <a:spcPts val="0"/>
              </a:spcAft>
              <a:buClr>
                <a:srgbClr val="37474F"/>
              </a:buClr>
              <a:buSzPts val="1200"/>
              <a:buFont typeface="Lato"/>
              <a:buChar char="●"/>
            </a:pPr>
            <a:r>
              <a:rPr lang="it" sz="1200">
                <a:solidFill>
                  <a:srgbClr val="37474F"/>
                </a:solidFill>
                <a:latin typeface="Lato"/>
                <a:ea typeface="Lato"/>
                <a:cs typeface="Lato"/>
                <a:sym typeface="Lato"/>
              </a:rPr>
              <a:t>Controllare l’adeguatezza del nostro comportamento in una situazione sociale</a:t>
            </a:r>
            <a:endParaRPr sz="1200">
              <a:solidFill>
                <a:srgbClr val="37474F"/>
              </a:solidFill>
              <a:latin typeface="Lato"/>
              <a:ea typeface="Lato"/>
              <a:cs typeface="Lato"/>
              <a:sym typeface="Lato"/>
            </a:endParaRPr>
          </a:p>
        </p:txBody>
      </p:sp>
      <p:sp>
        <p:nvSpPr>
          <p:cNvPr id="92" name="Google Shape;92;p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 name="Google Shape;93;p4"/>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94" name="Google Shape;94;p4"/>
          <p:cNvSpPr txBox="1"/>
          <p:nvPr/>
        </p:nvSpPr>
        <p:spPr>
          <a:xfrm>
            <a:off x="4458925" y="4748600"/>
            <a:ext cx="4685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percepisce il mondo</a:t>
            </a:r>
            <a:endParaRPr b="1" i="0" sz="1400" u="none" cap="none" strike="noStrike">
              <a:solidFill>
                <a:srgbClr val="FFFFFF"/>
              </a:solidFill>
              <a:latin typeface="Lato"/>
              <a:ea typeface="Lato"/>
              <a:cs typeface="Lato"/>
              <a:sym typeface="Lato"/>
            </a:endParaRPr>
          </a:p>
        </p:txBody>
      </p:sp>
      <p:sp>
        <p:nvSpPr>
          <p:cNvPr id="95" name="Google Shape;95;p4"/>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txBox="1"/>
          <p:nvPr>
            <p:ph type="title"/>
          </p:nvPr>
        </p:nvSpPr>
        <p:spPr>
          <a:xfrm>
            <a:off x="6998550" y="250422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97" name="Google Shape;97;p4"/>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98" name="Google Shape;98;p4"/>
          <p:cNvSpPr txBox="1"/>
          <p:nvPr/>
        </p:nvSpPr>
        <p:spPr>
          <a:xfrm>
            <a:off x="1096825" y="1652088"/>
            <a:ext cx="3569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1" lang="it" sz="2800" u="none" cap="none" strike="noStrike">
                <a:solidFill>
                  <a:srgbClr val="000000"/>
                </a:solidFill>
                <a:latin typeface="Lato"/>
                <a:ea typeface="Lato"/>
                <a:cs typeface="Lato"/>
                <a:sym typeface="Lato"/>
              </a:rPr>
              <a:t>24x19=?</a:t>
            </a:r>
            <a:endParaRPr b="1" i="1" sz="28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p:nvPr/>
        </p:nvSpPr>
        <p:spPr>
          <a:xfrm>
            <a:off x="6370500" y="756025"/>
            <a:ext cx="2435400" cy="1035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Piccolo test del QI</a:t>
            </a:r>
            <a:endParaRPr sz="2420">
              <a:solidFill>
                <a:srgbClr val="45818E"/>
              </a:solidFill>
              <a:latin typeface="Lato"/>
              <a:ea typeface="Lato"/>
              <a:cs typeface="Lato"/>
              <a:sym typeface="Lato"/>
            </a:endParaRPr>
          </a:p>
        </p:txBody>
      </p:sp>
      <p:sp>
        <p:nvSpPr>
          <p:cNvPr id="105" name="Google Shape;105;p5"/>
          <p:cNvSpPr txBox="1"/>
          <p:nvPr>
            <p:ph type="title"/>
          </p:nvPr>
        </p:nvSpPr>
        <p:spPr>
          <a:xfrm>
            <a:off x="466875" y="1030300"/>
            <a:ext cx="4993200" cy="585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lang="it" sz="1300">
                <a:solidFill>
                  <a:srgbClr val="37474F"/>
                </a:solidFill>
                <a:latin typeface="Lato"/>
                <a:ea typeface="Lato"/>
                <a:cs typeface="Lato"/>
                <a:sym typeface="Lato"/>
              </a:rPr>
              <a:t>1) </a:t>
            </a:r>
            <a:r>
              <a:rPr b="1" lang="it" sz="1300">
                <a:latin typeface="Lato"/>
                <a:ea typeface="Lato"/>
                <a:cs typeface="Lato"/>
                <a:sym typeface="Lato"/>
              </a:rPr>
              <a:t>Una mazza e una palla insieme costano 1 euro e 10 centesimi. La mazza costa 1 euro in più della palla. Quanto costa la palla?</a:t>
            </a:r>
            <a:endParaRPr b="1" sz="1100">
              <a:latin typeface="Lato"/>
              <a:ea typeface="Lato"/>
              <a:cs typeface="Lato"/>
              <a:sym typeface="Lato"/>
            </a:endParaRPr>
          </a:p>
        </p:txBody>
      </p:sp>
      <p:sp>
        <p:nvSpPr>
          <p:cNvPr id="106" name="Google Shape;106;p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7" name="Google Shape;107;p5"/>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08" name="Google Shape;108;p5"/>
          <p:cNvSpPr txBox="1"/>
          <p:nvPr/>
        </p:nvSpPr>
        <p:spPr>
          <a:xfrm>
            <a:off x="4458925" y="4748600"/>
            <a:ext cx="4685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percepisce il mondo</a:t>
            </a:r>
            <a:endParaRPr b="1" i="0" sz="1400" u="none" cap="none" strike="noStrike">
              <a:solidFill>
                <a:srgbClr val="FFFFFF"/>
              </a:solidFill>
              <a:latin typeface="Lato"/>
              <a:ea typeface="Lato"/>
              <a:cs typeface="Lato"/>
              <a:sym typeface="Lato"/>
            </a:endParaRPr>
          </a:p>
        </p:txBody>
      </p:sp>
      <p:sp>
        <p:nvSpPr>
          <p:cNvPr id="109" name="Google Shape;109;p5"/>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11" name="Google Shape;111;p5"/>
          <p:cNvSpPr txBox="1"/>
          <p:nvPr>
            <p:ph type="title"/>
          </p:nvPr>
        </p:nvSpPr>
        <p:spPr>
          <a:xfrm>
            <a:off x="466875" y="2148450"/>
            <a:ext cx="4901700" cy="78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lang="it" sz="1300">
                <a:solidFill>
                  <a:srgbClr val="37474F"/>
                </a:solidFill>
                <a:latin typeface="Lato"/>
                <a:ea typeface="Lato"/>
                <a:cs typeface="Lato"/>
                <a:sym typeface="Lato"/>
              </a:rPr>
              <a:t>2) </a:t>
            </a:r>
            <a:r>
              <a:rPr b="1" lang="it" sz="1300">
                <a:latin typeface="Lato"/>
                <a:ea typeface="Lato"/>
                <a:cs typeface="Lato"/>
                <a:sym typeface="Lato"/>
              </a:rPr>
              <a:t>Se occorrono cinque macchine, per creare cinque oggetti in cinque minuti, quanto tempo impiegherebbero 100 macchine per creare 100 oggetti?</a:t>
            </a:r>
            <a:endParaRPr b="1" sz="1100">
              <a:latin typeface="Lato"/>
              <a:ea typeface="Lato"/>
              <a:cs typeface="Lato"/>
              <a:sym typeface="Lato"/>
            </a:endParaRPr>
          </a:p>
        </p:txBody>
      </p:sp>
      <p:sp>
        <p:nvSpPr>
          <p:cNvPr id="112" name="Google Shape;112;p5"/>
          <p:cNvSpPr txBox="1"/>
          <p:nvPr>
            <p:ph type="title"/>
          </p:nvPr>
        </p:nvSpPr>
        <p:spPr>
          <a:xfrm>
            <a:off x="466875" y="3335425"/>
            <a:ext cx="5295600" cy="98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lang="it" sz="1300">
                <a:solidFill>
                  <a:srgbClr val="37474F"/>
                </a:solidFill>
                <a:latin typeface="Lato"/>
                <a:ea typeface="Lato"/>
                <a:cs typeface="Lato"/>
                <a:sym typeface="Lato"/>
              </a:rPr>
              <a:t>3) </a:t>
            </a:r>
            <a:r>
              <a:rPr b="1" lang="it" sz="1300">
                <a:latin typeface="Lato"/>
                <a:ea typeface="Lato"/>
                <a:cs typeface="Lato"/>
                <a:sym typeface="Lato"/>
              </a:rPr>
              <a:t>C’è una ninfea in un lago. Ogni giorno, la base della ninfea raddoppia. Se occorrono 48 giorni affinché la base della ninfea copra l’intero lago, quanto tempo impiegherebbe la ninfea per coprire solo la metà del lago?</a:t>
            </a:r>
            <a:endParaRPr b="1" sz="1100">
              <a:latin typeface="Lato"/>
              <a:ea typeface="Lato"/>
              <a:cs typeface="Lato"/>
              <a:sym typeface="Lato"/>
            </a:endParaRPr>
          </a:p>
        </p:txBody>
      </p:sp>
      <p:sp>
        <p:nvSpPr>
          <p:cNvPr id="113" name="Google Shape;113;p5"/>
          <p:cNvSpPr txBox="1"/>
          <p:nvPr/>
        </p:nvSpPr>
        <p:spPr>
          <a:xfrm>
            <a:off x="6491400" y="931775"/>
            <a:ext cx="2209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it" sz="1200" u="none" cap="none" strike="noStrike">
                <a:solidFill>
                  <a:schemeClr val="lt1"/>
                </a:solidFill>
                <a:latin typeface="Lato"/>
                <a:ea typeface="Lato"/>
                <a:cs typeface="Lato"/>
                <a:sym typeface="Lato"/>
              </a:rPr>
              <a:t>A tutti noi viene naturale dare la prima risposta intuitiva che </a:t>
            </a:r>
            <a:r>
              <a:rPr lang="it" sz="1200">
                <a:solidFill>
                  <a:schemeClr val="lt1"/>
                </a:solidFill>
                <a:latin typeface="Lato"/>
                <a:ea typeface="Lato"/>
                <a:cs typeface="Lato"/>
                <a:sym typeface="Lato"/>
              </a:rPr>
              <a:t>ci v</a:t>
            </a:r>
            <a:r>
              <a:rPr b="0" i="0" lang="it" sz="1200" u="none" cap="none" strike="noStrike">
                <a:solidFill>
                  <a:schemeClr val="lt1"/>
                </a:solidFill>
                <a:latin typeface="Lato"/>
                <a:ea typeface="Lato"/>
                <a:cs typeface="Lato"/>
                <a:sym typeface="Lato"/>
              </a:rPr>
              <a:t>iene in mente.</a:t>
            </a:r>
            <a:endParaRPr b="0" i="0" sz="1100" u="none" cap="none" strike="noStrike">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Come il cervello percepisce il mondo: </a:t>
            </a:r>
            <a:r>
              <a:rPr lang="it" sz="2420">
                <a:solidFill>
                  <a:srgbClr val="45818E"/>
                </a:solidFill>
                <a:latin typeface="Lato"/>
                <a:ea typeface="Lato"/>
                <a:cs typeface="Lato"/>
                <a:sym typeface="Lato"/>
              </a:rPr>
              <a:t>i bias</a:t>
            </a:r>
            <a:endParaRPr sz="2420">
              <a:solidFill>
                <a:srgbClr val="45818E"/>
              </a:solidFill>
              <a:latin typeface="Lato"/>
              <a:ea typeface="Lato"/>
              <a:cs typeface="Lato"/>
              <a:sym typeface="Lato"/>
            </a:endParaRPr>
          </a:p>
        </p:txBody>
      </p:sp>
      <p:sp>
        <p:nvSpPr>
          <p:cNvPr id="119" name="Google Shape;119;p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0" name="Google Shape;120;p6"/>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21" name="Google Shape;121;p6"/>
          <p:cNvSpPr txBox="1"/>
          <p:nvPr/>
        </p:nvSpPr>
        <p:spPr>
          <a:xfrm>
            <a:off x="4458925" y="4748600"/>
            <a:ext cx="4685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percepisce il mondo</a:t>
            </a:r>
            <a:endParaRPr b="1" i="0" sz="1400" u="none" cap="none" strike="noStrike">
              <a:solidFill>
                <a:srgbClr val="FFFFFF"/>
              </a:solidFill>
              <a:latin typeface="Lato"/>
              <a:ea typeface="Lato"/>
              <a:cs typeface="Lato"/>
              <a:sym typeface="Lato"/>
            </a:endParaRPr>
          </a:p>
        </p:txBody>
      </p:sp>
      <p:sp>
        <p:nvSpPr>
          <p:cNvPr id="122" name="Google Shape;122;p6"/>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24" name="Google Shape;124;p6"/>
          <p:cNvSpPr txBox="1"/>
          <p:nvPr>
            <p:ph type="title"/>
          </p:nvPr>
        </p:nvSpPr>
        <p:spPr>
          <a:xfrm>
            <a:off x="3866200" y="1582125"/>
            <a:ext cx="2728800" cy="585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SzPts val="1100"/>
              <a:buNone/>
            </a:pPr>
            <a:r>
              <a:rPr b="1" lang="it" sz="1300">
                <a:highlight>
                  <a:srgbClr val="FFFFFF"/>
                </a:highlight>
                <a:latin typeface="Lato"/>
                <a:ea typeface="Lato"/>
                <a:cs typeface="Lato"/>
                <a:sym typeface="Lato"/>
              </a:rPr>
              <a:t>Il problema principale del pensiero veloce è che tende ad ingannarci. </a:t>
            </a:r>
            <a:endParaRPr sz="1100">
              <a:solidFill>
                <a:srgbClr val="37474F"/>
              </a:solidFill>
              <a:latin typeface="Lato"/>
              <a:ea typeface="Lato"/>
              <a:cs typeface="Lato"/>
              <a:sym typeface="Lato"/>
            </a:endParaRPr>
          </a:p>
        </p:txBody>
      </p:sp>
      <p:pic>
        <p:nvPicPr>
          <p:cNvPr id="125" name="Google Shape;125;p6"/>
          <p:cNvPicPr preferRelativeResize="0"/>
          <p:nvPr/>
        </p:nvPicPr>
        <p:blipFill rotWithShape="1">
          <a:blip r:embed="rId4">
            <a:alphaModFix/>
          </a:blip>
          <a:srcRect b="0" l="0" r="0" t="0"/>
          <a:stretch/>
        </p:blipFill>
        <p:spPr>
          <a:xfrm>
            <a:off x="460450" y="1134100"/>
            <a:ext cx="3405750" cy="1668825"/>
          </a:xfrm>
          <a:prstGeom prst="rect">
            <a:avLst/>
          </a:prstGeom>
          <a:noFill/>
          <a:ln>
            <a:noFill/>
          </a:ln>
        </p:spPr>
      </p:pic>
      <p:sp>
        <p:nvSpPr>
          <p:cNvPr id="126" name="Google Shape;126;p6"/>
          <p:cNvSpPr txBox="1"/>
          <p:nvPr>
            <p:ph type="title"/>
          </p:nvPr>
        </p:nvSpPr>
        <p:spPr>
          <a:xfrm>
            <a:off x="421400" y="3104475"/>
            <a:ext cx="5459700" cy="1139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b="1" lang="it" sz="1300">
                <a:highlight>
                  <a:srgbClr val="FFFFFF"/>
                </a:highlight>
                <a:latin typeface="Lato"/>
                <a:ea typeface="Lato"/>
                <a:cs typeface="Lato"/>
                <a:sym typeface="Lato"/>
              </a:rPr>
              <a:t>Questi errori sistematici sono chiamati Bias, ovvero preconcetti che ricorrono in maniera prevedibile in determinate circostanze.</a:t>
            </a:r>
            <a:endParaRPr b="1" sz="1300">
              <a:highlight>
                <a:srgbClr val="FFFFFF"/>
              </a:highlight>
              <a:latin typeface="Lato"/>
              <a:ea typeface="Lato"/>
              <a:cs typeface="Lato"/>
              <a:sym typeface="Lato"/>
            </a:endParaRPr>
          </a:p>
          <a:p>
            <a:pPr indent="0" lvl="0" marL="457200" rtl="0" algn="l">
              <a:lnSpc>
                <a:spcPct val="100000"/>
              </a:lnSpc>
              <a:spcBef>
                <a:spcPts val="1200"/>
              </a:spcBef>
              <a:spcAft>
                <a:spcPts val="1200"/>
              </a:spcAft>
              <a:buSzPts val="1100"/>
              <a:buNone/>
            </a:pPr>
            <a:r>
              <a:rPr lang="it" sz="1300">
                <a:solidFill>
                  <a:srgbClr val="37474F"/>
                </a:solidFill>
                <a:highlight>
                  <a:srgbClr val="FFFFFF"/>
                </a:highlight>
                <a:latin typeface="Lato"/>
                <a:ea typeface="Lato"/>
                <a:cs typeface="Lato"/>
                <a:sym typeface="Lato"/>
              </a:rPr>
              <a:t>Più un racconto è personale, emotivo o drammatico e più ne veniamo influenzati. Questo è un bias!</a:t>
            </a:r>
            <a:endParaRPr sz="1300">
              <a:solidFill>
                <a:srgbClr val="37474F"/>
              </a:solidFill>
              <a:highlight>
                <a:srgbClr val="FFFFFF"/>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Come il cervello percepisce il mondo: </a:t>
            </a:r>
            <a:r>
              <a:rPr lang="it" sz="2420">
                <a:solidFill>
                  <a:srgbClr val="45818E"/>
                </a:solidFill>
                <a:latin typeface="Lato"/>
                <a:ea typeface="Lato"/>
                <a:cs typeface="Lato"/>
                <a:sym typeface="Lato"/>
              </a:rPr>
              <a:t>i bias</a:t>
            </a:r>
            <a:endParaRPr sz="2420">
              <a:solidFill>
                <a:srgbClr val="45818E"/>
              </a:solidFill>
              <a:latin typeface="Lato"/>
              <a:ea typeface="Lato"/>
              <a:cs typeface="Lato"/>
              <a:sym typeface="Lato"/>
            </a:endParaRPr>
          </a:p>
        </p:txBody>
      </p:sp>
      <p:sp>
        <p:nvSpPr>
          <p:cNvPr id="132" name="Google Shape;132;p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7"/>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34" name="Google Shape;134;p7"/>
          <p:cNvSpPr txBox="1"/>
          <p:nvPr/>
        </p:nvSpPr>
        <p:spPr>
          <a:xfrm>
            <a:off x="4458925" y="4748600"/>
            <a:ext cx="4685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percepisce il mondo</a:t>
            </a:r>
            <a:endParaRPr b="1" i="0" sz="1400" u="none" cap="none" strike="noStrike">
              <a:solidFill>
                <a:srgbClr val="FFFFFF"/>
              </a:solidFill>
              <a:latin typeface="Lato"/>
              <a:ea typeface="Lato"/>
              <a:cs typeface="Lato"/>
              <a:sym typeface="Lato"/>
            </a:endParaRPr>
          </a:p>
        </p:txBody>
      </p:sp>
      <p:sp>
        <p:nvSpPr>
          <p:cNvPr id="135" name="Google Shape;135;p7"/>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37" name="Google Shape;137;p7"/>
          <p:cNvSpPr txBox="1"/>
          <p:nvPr>
            <p:ph type="title"/>
          </p:nvPr>
        </p:nvSpPr>
        <p:spPr>
          <a:xfrm>
            <a:off x="1400750" y="1798413"/>
            <a:ext cx="3858600" cy="1739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lang="it" sz="1600">
                <a:highlight>
                  <a:srgbClr val="FFFFFF"/>
                </a:highlight>
                <a:latin typeface="Lato"/>
                <a:ea typeface="Lato"/>
                <a:cs typeface="Lato"/>
                <a:sym typeface="Lato"/>
              </a:rPr>
              <a:t>Esempi di bias: </a:t>
            </a:r>
            <a:endParaRPr sz="1600">
              <a:highlight>
                <a:srgbClr val="FFFFFF"/>
              </a:highlight>
              <a:latin typeface="Lato"/>
              <a:ea typeface="Lato"/>
              <a:cs typeface="Lato"/>
              <a:sym typeface="Lato"/>
            </a:endParaRPr>
          </a:p>
          <a:p>
            <a:pPr indent="-323850" lvl="0" marL="457200" rtl="0" algn="l">
              <a:lnSpc>
                <a:spcPct val="100000"/>
              </a:lnSpc>
              <a:spcBef>
                <a:spcPts val="1200"/>
              </a:spcBef>
              <a:spcAft>
                <a:spcPts val="0"/>
              </a:spcAft>
              <a:buSzPts val="1500"/>
              <a:buFont typeface="Lato"/>
              <a:buAutoNum type="arabicPeriod"/>
            </a:pPr>
            <a:r>
              <a:rPr b="1" lang="it" sz="1500">
                <a:highlight>
                  <a:srgbClr val="FFFFFF"/>
                </a:highlight>
                <a:latin typeface="Lato"/>
                <a:ea typeface="Lato"/>
                <a:cs typeface="Lato"/>
                <a:sym typeface="Lato"/>
              </a:rPr>
              <a:t>Meccanismo associativo</a:t>
            </a:r>
            <a:br>
              <a:rPr b="1" lang="it" sz="1500">
                <a:highlight>
                  <a:srgbClr val="FFFFFF"/>
                </a:highlight>
                <a:latin typeface="Lato"/>
                <a:ea typeface="Lato"/>
                <a:cs typeface="Lato"/>
                <a:sym typeface="Lato"/>
              </a:rPr>
            </a:br>
            <a:endParaRPr b="1" sz="1500">
              <a:highlight>
                <a:srgbClr val="FFFFFF"/>
              </a:highlight>
              <a:latin typeface="Lato"/>
              <a:ea typeface="Lato"/>
              <a:cs typeface="Lato"/>
              <a:sym typeface="Lato"/>
            </a:endParaRPr>
          </a:p>
          <a:p>
            <a:pPr indent="-323850" lvl="0" marL="457200" rtl="0" algn="l">
              <a:lnSpc>
                <a:spcPct val="100000"/>
              </a:lnSpc>
              <a:spcBef>
                <a:spcPts val="0"/>
              </a:spcBef>
              <a:spcAft>
                <a:spcPts val="0"/>
              </a:spcAft>
              <a:buSzPts val="1500"/>
              <a:buFont typeface="Lato"/>
              <a:buAutoNum type="arabicPeriod"/>
            </a:pPr>
            <a:r>
              <a:rPr b="1" lang="it" sz="1500">
                <a:highlight>
                  <a:srgbClr val="FFFFFF"/>
                </a:highlight>
                <a:latin typeface="Lato"/>
                <a:ea typeface="Lato"/>
                <a:cs typeface="Lato"/>
                <a:sym typeface="Lato"/>
              </a:rPr>
              <a:t>Sindrome del messaggero persiano</a:t>
            </a:r>
            <a:br>
              <a:rPr b="1" lang="it" sz="1500">
                <a:highlight>
                  <a:srgbClr val="FFFFFF"/>
                </a:highlight>
                <a:latin typeface="Lato"/>
                <a:ea typeface="Lato"/>
                <a:cs typeface="Lato"/>
                <a:sym typeface="Lato"/>
              </a:rPr>
            </a:br>
            <a:endParaRPr b="1" sz="1500">
              <a:highlight>
                <a:srgbClr val="FFFFFF"/>
              </a:highlight>
              <a:latin typeface="Lato"/>
              <a:ea typeface="Lato"/>
              <a:cs typeface="Lato"/>
              <a:sym typeface="Lato"/>
            </a:endParaRPr>
          </a:p>
          <a:p>
            <a:pPr indent="-323850" lvl="0" marL="457200" rtl="0" algn="l">
              <a:lnSpc>
                <a:spcPct val="100000"/>
              </a:lnSpc>
              <a:spcBef>
                <a:spcPts val="0"/>
              </a:spcBef>
              <a:spcAft>
                <a:spcPts val="0"/>
              </a:spcAft>
              <a:buSzPts val="1500"/>
              <a:buFont typeface="Lato"/>
              <a:buAutoNum type="arabicPeriod"/>
            </a:pPr>
            <a:r>
              <a:rPr b="1" lang="it" sz="1500">
                <a:highlight>
                  <a:srgbClr val="FFFFFF"/>
                </a:highlight>
                <a:latin typeface="Lato"/>
                <a:ea typeface="Lato"/>
                <a:cs typeface="Lato"/>
                <a:sym typeface="Lato"/>
              </a:rPr>
              <a:t>Vividness and Recency</a:t>
            </a:r>
            <a:endParaRPr b="1" sz="1500">
              <a:highlight>
                <a:srgbClr val="FFFFFF"/>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