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Lato"/>
      <p:regular r:id="rId18"/>
      <p:bold r:id="rId19"/>
      <p:italic r:id="rId20"/>
      <p:boldItalic r:id="rId21"/>
    </p:embeddedFont>
    <p:embeddedFont>
      <p:font typeface="Lato Light"/>
      <p:regular r:id="rId22"/>
      <p:bold r:id="rId23"/>
      <p:italic r:id="rId24"/>
      <p:boldItalic r:id="rId25"/>
    </p:embeddedFont>
    <p:embeddedFont>
      <p:font typeface="Lato Black"/>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jVhm9MpI6WBPxbFpdy70fC+afN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LatoLight-regular.fntdata"/><Relationship Id="rId21" Type="http://schemas.openxmlformats.org/officeDocument/2006/relationships/font" Target="fonts/Lato-boldItalic.fntdata"/><Relationship Id="rId24" Type="http://schemas.openxmlformats.org/officeDocument/2006/relationships/font" Target="fonts/LatoLight-italic.fntdata"/><Relationship Id="rId23" Type="http://schemas.openxmlformats.org/officeDocument/2006/relationships/font" Target="fonts/Lat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lack-bold.fntdata"/><Relationship Id="rId25" Type="http://schemas.openxmlformats.org/officeDocument/2006/relationships/font" Target="fonts/LatoLight-boldItalic.fntdata"/><Relationship Id="rId28" Type="http://customschemas.google.com/relationships/presentationmetadata" Target="metadata"/><Relationship Id="rId27" Type="http://schemas.openxmlformats.org/officeDocument/2006/relationships/font" Target="fonts/La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Un aspetto fondamentale del mondo in cui opera il nostro cervello è la capacità di mantenere  archiviate informazioni nel breve o nel lungo termine. Questa capacità del cervello umano la chiamiamo memoria. Andiamo a vedere più nel dettaglio di cosa si tratta.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Cos’è la memoria, quindi?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it" sz="1200">
                <a:solidFill>
                  <a:srgbClr val="151212"/>
                </a:solidFill>
                <a:highlight>
                  <a:srgbClr val="FFFFFF"/>
                </a:highlight>
                <a:latin typeface="Roboto"/>
                <a:ea typeface="Roboto"/>
                <a:cs typeface="Roboto"/>
                <a:sym typeface="Roboto"/>
              </a:rPr>
              <a:t>La memoria è la capacità di conservare mentalmente informazioni e di richiamarle quando è necessario. </a:t>
            </a:r>
            <a:br>
              <a:rPr lang="it" sz="1200">
                <a:solidFill>
                  <a:srgbClr val="151212"/>
                </a:solidFill>
                <a:highlight>
                  <a:srgbClr val="FFFFFF"/>
                </a:highlight>
                <a:latin typeface="Roboto"/>
                <a:ea typeface="Roboto"/>
                <a:cs typeface="Roboto"/>
                <a:sym typeface="Roboto"/>
              </a:rPr>
            </a:br>
            <a:br>
              <a:rPr lang="it" sz="1200">
                <a:solidFill>
                  <a:srgbClr val="151212"/>
                </a:solidFill>
                <a:highlight>
                  <a:srgbClr val="FFFFFF"/>
                </a:highlight>
                <a:latin typeface="Roboto"/>
                <a:ea typeface="Roboto"/>
                <a:cs typeface="Roboto"/>
                <a:sym typeface="Roboto"/>
              </a:rPr>
            </a:br>
            <a:r>
              <a:rPr lang="it" sz="1200">
                <a:solidFill>
                  <a:srgbClr val="151212"/>
                </a:solidFill>
                <a:highlight>
                  <a:srgbClr val="FFFFFF"/>
                </a:highlight>
                <a:latin typeface="Roboto"/>
                <a:ea typeface="Roboto"/>
                <a:cs typeface="Roboto"/>
                <a:sym typeface="Roboto"/>
              </a:rPr>
              <a:t>La letteratura scientifica identifica infatti tre passaggi nel processo di elaborazione mnemonica: la codifica dell'informazione. la sua ritenzione ed il recupero, consapevole o inconsapevole. </a:t>
            </a:r>
            <a:br>
              <a:rPr lang="it" sz="1200">
                <a:solidFill>
                  <a:srgbClr val="151212"/>
                </a:solidFill>
                <a:highlight>
                  <a:srgbClr val="FFFFFF"/>
                </a:highlight>
                <a:latin typeface="Roboto"/>
                <a:ea typeface="Roboto"/>
                <a:cs typeface="Roboto"/>
                <a:sym typeface="Roboto"/>
              </a:rPr>
            </a:br>
            <a:br>
              <a:rPr lang="it" sz="1200">
                <a:solidFill>
                  <a:srgbClr val="151212"/>
                </a:solidFill>
                <a:highlight>
                  <a:srgbClr val="FFFFFF"/>
                </a:highlight>
                <a:latin typeface="Roboto"/>
                <a:ea typeface="Roboto"/>
                <a:cs typeface="Roboto"/>
                <a:sym typeface="Roboto"/>
              </a:rPr>
            </a:br>
            <a:r>
              <a:rPr lang="it" sz="1200">
                <a:solidFill>
                  <a:srgbClr val="151212"/>
                </a:solidFill>
                <a:highlight>
                  <a:srgbClr val="FFFFFF"/>
                </a:highlight>
                <a:latin typeface="Roboto"/>
                <a:ea typeface="Roboto"/>
                <a:cs typeface="Roboto"/>
                <a:sym typeface="Roboto"/>
              </a:rPr>
              <a:t>C’è da sottolineare una cosa importante: la memoria non è una dote innata, la nostra capacità di ricordare certe informazioni non è da dare per scontato perché cambierà sempre nel corso della nostra vita. Piuttosto, possiamo pensare alla memoria come una capacità del cervello che possiamo allenare, migliorare e perfezionare a seconda delle necessità che abbiamo. Uno studioso di medicina, per esempio, dovrà tenere la sua capacità di immagazzinare informazioni ben al di sopra della media delle altre persone. </a:t>
            </a:r>
            <a:br>
              <a:rPr lang="it" sz="1200">
                <a:solidFill>
                  <a:srgbClr val="151212"/>
                </a:solidFill>
                <a:highlight>
                  <a:srgbClr val="FFFFFF"/>
                </a:highlight>
                <a:latin typeface="Roboto"/>
                <a:ea typeface="Roboto"/>
                <a:cs typeface="Roboto"/>
                <a:sym typeface="Roboto"/>
              </a:rPr>
            </a:br>
            <a:br>
              <a:rPr lang="it" sz="1200">
                <a:solidFill>
                  <a:srgbClr val="151212"/>
                </a:solidFill>
                <a:highlight>
                  <a:srgbClr val="FFFFFF"/>
                </a:highlight>
                <a:latin typeface="Roboto"/>
                <a:ea typeface="Roboto"/>
                <a:cs typeface="Roboto"/>
                <a:sym typeface="Roboto"/>
              </a:rPr>
            </a:br>
            <a:br>
              <a:rPr lang="it" sz="1200">
                <a:solidFill>
                  <a:srgbClr val="151212"/>
                </a:solidFill>
                <a:highlight>
                  <a:srgbClr val="FFFFFF"/>
                </a:highlight>
                <a:latin typeface="Roboto"/>
                <a:ea typeface="Roboto"/>
                <a:cs typeface="Roboto"/>
                <a:sym typeface="Roboto"/>
              </a:rPr>
            </a:br>
            <a:br>
              <a:rPr lang="it" sz="1200">
                <a:solidFill>
                  <a:srgbClr val="151212"/>
                </a:solidFill>
                <a:highlight>
                  <a:srgbClr val="FFFFFF"/>
                </a:highlight>
                <a:latin typeface="Roboto"/>
                <a:ea typeface="Roboto"/>
                <a:cs typeface="Roboto"/>
                <a:sym typeface="Roboto"/>
              </a:rPr>
            </a:br>
            <a:r>
              <a:rPr lang="it" sz="1200">
                <a:solidFill>
                  <a:srgbClr val="151212"/>
                </a:solidFill>
                <a:highlight>
                  <a:srgbClr val="FFFFFF"/>
                </a:highlight>
                <a:latin typeface="Roboto"/>
                <a:ea typeface="Roboto"/>
                <a:cs typeface="Roboto"/>
                <a:sym typeface="Roboto"/>
              </a:rPr>
              <a:t>Secondo gli studiosi, esistono tre principali tipologie di memoria: sensoriale, a breve termine e a lungo termine. Andiamo ad analizzarle una per una.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Il primo esempio che analizziamo è la memoria sensoriale, che è alla base della creazione di un ricordo. Quelli che percepiamo attraverso i sensi sono i primissimi dati che siamo in grado di immagazzinare nella nostra memoria. Essendo dei dati totalmente legati alle situazioni e all’ambiente circostante, sono informazioni che vengono trattenute per pochi istanti. Per esempio, le informazioni visive vengono trattenute per poco più di mezzo secondo, qualche secondo in più per quelle sonore. </a:t>
            </a:r>
            <a:br>
              <a:rPr lang="it"/>
            </a:br>
            <a:br>
              <a:rPr lang="it"/>
            </a:br>
            <a:r>
              <a:rPr lang="it"/>
              <a:t>Immaginate di fare una passeggiata senza nessun particolare intento, non sarete in grado di ricordare tutto quello che vedete o sentite perché non vi è utile. La maggior parte delle informazioni sensoriali che immagazzinerete durante la passeggiata durerà pochi secondi, proprio perché non c’è utilità nel trattenere per più tempo quelle informazioni. </a:t>
            </a:r>
            <a:endParaRPr/>
          </a:p>
          <a:p>
            <a:pPr indent="0" lvl="0" marL="0" rtl="0" algn="l">
              <a:lnSpc>
                <a:spcPct val="100000"/>
              </a:lnSpc>
              <a:spcBef>
                <a:spcPts val="0"/>
              </a:spcBef>
              <a:spcAft>
                <a:spcPts val="0"/>
              </a:spcAft>
              <a:buSzPts val="1100"/>
              <a:buNone/>
            </a:pPr>
            <a:r>
              <a:t/>
            </a:r>
            <a:endParaRPr/>
          </a:p>
          <a:p>
            <a:pPr indent="0" lvl="0" marL="457200" rtl="0" algn="l">
              <a:spcBef>
                <a:spcPts val="1200"/>
              </a:spcBef>
              <a:spcAft>
                <a:spcPts val="1200"/>
              </a:spcAft>
              <a:buClr>
                <a:schemeClr val="dk1"/>
              </a:buClr>
              <a:buSzPts val="1100"/>
              <a:buFont typeface="Arial"/>
              <a:buNone/>
            </a:pPr>
            <a:r>
              <a:rPr b="1" lang="it" sz="1300">
                <a:solidFill>
                  <a:srgbClr val="37474F"/>
                </a:solidFill>
                <a:latin typeface="Lato"/>
                <a:ea typeface="Lato"/>
                <a:cs typeface="Lato"/>
                <a:sym typeface="Lato"/>
              </a:rPr>
              <a:t>Per l’innesco di una qualsiasi creazione di ricordo, la memoria sensoriale necessita quindi di una percezione, sia essa visiva, uditiva o tattile.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Il secondo tipo di memoria che analizziamo è quella a breve termine. </a:t>
            </a:r>
            <a:endParaRPr/>
          </a:p>
          <a:p>
            <a:pPr indent="0" lvl="0" marL="0" rtl="0" algn="l">
              <a:lnSpc>
                <a:spcPct val="100000"/>
              </a:lnSpc>
              <a:spcBef>
                <a:spcPts val="0"/>
              </a:spcBef>
              <a:spcAft>
                <a:spcPts val="0"/>
              </a:spcAft>
              <a:buSzPts val="1100"/>
              <a:buNone/>
            </a:pPr>
            <a:r>
              <a:rPr lang="it"/>
              <a:t>In questo tipo di memoria vengono mantenute informazioni per un tempo un pò più lungo rispetto alla memoria sensoriale, ma che è comunque limitato. Parliamo di 10 o 20 secondi, dipende dai casi. </a:t>
            </a:r>
            <a:br>
              <a:rPr lang="it"/>
            </a:br>
            <a:br>
              <a:rPr lang="it"/>
            </a:br>
            <a:r>
              <a:rPr lang="it"/>
              <a:t>Utilizziamo la memoria a breve termine di frequente durante le nostre giornate, alcuni esempi possono essere: </a:t>
            </a:r>
            <a:endParaRPr/>
          </a:p>
          <a:p>
            <a:pPr indent="0" lvl="0" marL="0" rtl="0" algn="l">
              <a:lnSpc>
                <a:spcPct val="100000"/>
              </a:lnSpc>
              <a:spcBef>
                <a:spcPts val="0"/>
              </a:spcBef>
              <a:spcAft>
                <a:spcPts val="0"/>
              </a:spcAft>
              <a:buSzPts val="1100"/>
              <a:buNone/>
            </a:pPr>
            <a:r>
              <a:rPr lang="it"/>
              <a:t>ricordarsi alcuni numeri specifici (per esempio un OTP quando si accede al proprio conto in banca), alcuni elementi di una lista della spesa o ricordare il nome di un operatore di call center che ti ha appena chiamato. </a:t>
            </a:r>
            <a:br>
              <a:rPr lang="it"/>
            </a:br>
            <a:endParaRPr/>
          </a:p>
          <a:p>
            <a:pPr indent="0" lvl="0" marL="0" rtl="0" algn="l">
              <a:lnSpc>
                <a:spcPct val="100000"/>
              </a:lnSpc>
              <a:spcBef>
                <a:spcPts val="0"/>
              </a:spcBef>
              <a:spcAft>
                <a:spcPts val="0"/>
              </a:spcAft>
              <a:buSzPts val="1100"/>
              <a:buNone/>
            </a:pPr>
            <a:r>
              <a:rPr lang="it"/>
              <a:t>Bisogna comprendere bene che la Memoria a Breve Termine </a:t>
            </a:r>
            <a:r>
              <a:rPr lang="it" sz="1200">
                <a:solidFill>
                  <a:schemeClr val="dk1"/>
                </a:solidFill>
                <a:latin typeface="Lato"/>
                <a:ea typeface="Lato"/>
                <a:cs typeface="Lato"/>
                <a:sym typeface="Lato"/>
              </a:rPr>
              <a:t>si colloca tra la memoria sensoriale e quella a lungo termine, svolgendo di conseguenza una funzione transitoria.</a:t>
            </a:r>
            <a:br>
              <a:rPr lang="it" sz="1200">
                <a:solidFill>
                  <a:schemeClr val="dk1"/>
                </a:solidFill>
                <a:latin typeface="Lato"/>
                <a:ea typeface="Lato"/>
                <a:cs typeface="Lato"/>
                <a:sym typeface="Lato"/>
              </a:rPr>
            </a:br>
            <a:r>
              <a:rPr lang="it" sz="1200">
                <a:solidFill>
                  <a:schemeClr val="dk1"/>
                </a:solidFill>
                <a:latin typeface="Lato"/>
                <a:ea typeface="Lato"/>
                <a:cs typeface="Lato"/>
                <a:sym typeface="Lato"/>
              </a:rPr>
              <a:t>Trascorsi i 10 o 20 secondi in cui la memoria a breve termine immagazzina un’informazione, quest’ultima scompare a meno che non venga trasferita in quella che viene definita “memoria a lungo termine”.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Legato alla memoria a breve termine possiamo introdurre anche un’altro particolare caso di memoria, legato strettamente all’ambito lavorativo. </a:t>
            </a:r>
            <a:endParaRPr/>
          </a:p>
          <a:p>
            <a:pPr indent="0" lvl="0" marL="0" rtl="0" algn="l">
              <a:spcBef>
                <a:spcPts val="1200"/>
              </a:spcBef>
              <a:spcAft>
                <a:spcPts val="0"/>
              </a:spcAft>
              <a:buClr>
                <a:schemeClr val="dk1"/>
              </a:buClr>
              <a:buSzPts val="2800"/>
              <a:buFont typeface="Arial"/>
              <a:buNone/>
            </a:pPr>
            <a:r>
              <a:rPr lang="it">
                <a:solidFill>
                  <a:schemeClr val="dk1"/>
                </a:solidFill>
                <a:latin typeface="Lato"/>
                <a:ea typeface="Lato"/>
                <a:cs typeface="Lato"/>
                <a:sym typeface="Lato"/>
              </a:rPr>
              <a:t>Nel 1974 Alan Baddeley e Graham Hitch hanno introdotto, nell’ambito della MBT, un’ulteriore tipologia di memoria: </a:t>
            </a:r>
            <a:r>
              <a:rPr b="1" lang="it">
                <a:solidFill>
                  <a:schemeClr val="dk1"/>
                </a:solidFill>
                <a:latin typeface="Lato"/>
                <a:ea typeface="Lato"/>
                <a:cs typeface="Lato"/>
                <a:sym typeface="Lato"/>
              </a:rPr>
              <a:t>la Memoria di Lavoro (MDL)</a:t>
            </a:r>
            <a:r>
              <a:rPr lang="it">
                <a:solidFill>
                  <a:schemeClr val="dk1"/>
                </a:solidFill>
                <a:latin typeface="Lato"/>
                <a:ea typeface="Lato"/>
                <a:cs typeface="Lato"/>
                <a:sym typeface="Lato"/>
              </a:rPr>
              <a:t>.</a:t>
            </a:r>
            <a:endParaRPr>
              <a:solidFill>
                <a:srgbClr val="37474F"/>
              </a:solidFill>
              <a:latin typeface="Lato"/>
              <a:ea typeface="Lato"/>
              <a:cs typeface="Lato"/>
              <a:sym typeface="Lato"/>
            </a:endParaRPr>
          </a:p>
          <a:p>
            <a:pPr indent="0" lvl="0" marL="0" rtl="0" algn="l">
              <a:spcBef>
                <a:spcPts val="1200"/>
              </a:spcBef>
              <a:spcAft>
                <a:spcPts val="0"/>
              </a:spcAft>
              <a:buClr>
                <a:schemeClr val="dk1"/>
              </a:buClr>
              <a:buSzPts val="1200"/>
              <a:buFont typeface="Arial"/>
              <a:buNone/>
            </a:pPr>
            <a:r>
              <a:rPr lang="it" sz="1200">
                <a:solidFill>
                  <a:srgbClr val="37474F"/>
                </a:solidFill>
                <a:latin typeface="Lato"/>
                <a:ea typeface="Lato"/>
                <a:cs typeface="Lato"/>
                <a:sym typeface="Lato"/>
              </a:rPr>
              <a:t>E’ un processo basato sul mantenimento temporaneo dell’informazione finalizzato ad un utilizzo immediato: esecuzione di un’attività che presuppone un impegno cognitivo, come ad esempio la comprensione, il ragionamento e l’apprendimento.</a:t>
            </a:r>
            <a:endParaRPr sz="14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Un ricordo passa per la memoria sensoriale, segue la memoria a breve termine e se le informazioni apprese sono utili da mantenere più a lungo allora passano nella Memoria a Lungo Termine. </a:t>
            </a:r>
            <a:br>
              <a:rPr lang="it"/>
            </a:br>
            <a:endParaRPr/>
          </a:p>
          <a:p>
            <a:pPr indent="0" lvl="0" marL="0" rtl="0" algn="l">
              <a:spcBef>
                <a:spcPts val="1200"/>
              </a:spcBef>
              <a:spcAft>
                <a:spcPts val="1200"/>
              </a:spcAft>
              <a:buSzPts val="1300"/>
              <a:buNone/>
            </a:pPr>
            <a:r>
              <a:rPr lang="it">
                <a:solidFill>
                  <a:srgbClr val="37474F"/>
                </a:solidFill>
                <a:latin typeface="Lato"/>
                <a:ea typeface="Lato"/>
                <a:cs typeface="Lato"/>
                <a:sym typeface="Lato"/>
              </a:rPr>
              <a:t>E’ un ‘archivio’ senza limiti spazio-temporali, nel quale sono conservate le esperienze vissute e le conoscenze acquisite nel corso della vita.</a:t>
            </a:r>
            <a:br>
              <a:rPr lang="it">
                <a:solidFill>
                  <a:srgbClr val="37474F"/>
                </a:solidFill>
                <a:latin typeface="Lato"/>
                <a:ea typeface="Lato"/>
                <a:cs typeface="Lato"/>
                <a:sym typeface="Lato"/>
              </a:rPr>
            </a:br>
            <a:br>
              <a:rPr lang="it">
                <a:solidFill>
                  <a:srgbClr val="37474F"/>
                </a:solidFill>
                <a:latin typeface="Lato"/>
                <a:ea typeface="Lato"/>
                <a:cs typeface="Lato"/>
                <a:sym typeface="Lato"/>
              </a:rPr>
            </a:br>
            <a:r>
              <a:rPr lang="it">
                <a:solidFill>
                  <a:srgbClr val="37474F"/>
                </a:solidFill>
                <a:latin typeface="Lato"/>
                <a:ea typeface="Lato"/>
                <a:cs typeface="Lato"/>
                <a:sym typeface="Lato"/>
              </a:rPr>
              <a:t>Grazie alla memorai a lungo termine abbiamo ricordi che ci permettono di avere un’identità, un carattere specifico e un nostro sistema di valori. </a:t>
            </a:r>
            <a:br>
              <a:rPr lang="it">
                <a:solidFill>
                  <a:srgbClr val="37474F"/>
                </a:solidFill>
                <a:latin typeface="Lato"/>
                <a:ea typeface="Lato"/>
                <a:cs typeface="Lato"/>
                <a:sym typeface="Lato"/>
              </a:rPr>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it"/>
              <a:t>Possiamo ulteriormente approfondire la memorai a lungo termine dividendola in due macro categorie: la memoria esplicita e la memoria implicita. </a:t>
            </a:r>
            <a:br>
              <a:rPr lang="it"/>
            </a:br>
            <a:br>
              <a:rPr lang="it"/>
            </a:br>
            <a:r>
              <a:rPr lang="it"/>
              <a:t>La memoria esplicita è</a:t>
            </a:r>
            <a:r>
              <a:rPr lang="it">
                <a:solidFill>
                  <a:schemeClr val="dk1"/>
                </a:solidFill>
                <a:latin typeface="Lato"/>
                <a:ea typeface="Lato"/>
                <a:cs typeface="Lato"/>
                <a:sym typeface="Lato"/>
              </a:rPr>
              <a:t> un tipo di memoria che immagazzina situazioni ed eventi inerenti alla vita di ognuno di noi; permette, per esempio, di ricordare nomi di cose, di persone e luoghi. Numeri di telefono importanti, la via di casa o il supermercato più vicino a noi. </a:t>
            </a:r>
            <a:endParaRPr>
              <a:solidFill>
                <a:schemeClr val="dk1"/>
              </a:solidFill>
              <a:latin typeface="Lato"/>
              <a:ea typeface="Lato"/>
              <a:cs typeface="Lato"/>
              <a:sym typeface="Lato"/>
            </a:endParaRPr>
          </a:p>
          <a:p>
            <a:pPr indent="0" lvl="0" marL="0" rtl="0" algn="l">
              <a:lnSpc>
                <a:spcPct val="100000"/>
              </a:lnSpc>
              <a:spcBef>
                <a:spcPts val="0"/>
              </a:spcBef>
              <a:spcAft>
                <a:spcPts val="0"/>
              </a:spcAft>
              <a:buSzPts val="1100"/>
              <a:buNone/>
            </a:pPr>
            <a:r>
              <a:t/>
            </a:r>
            <a:endParaRPr>
              <a:solidFill>
                <a:schemeClr val="dk1"/>
              </a:solidFill>
              <a:latin typeface="Lato"/>
              <a:ea typeface="Lato"/>
              <a:cs typeface="Lato"/>
              <a:sym typeface="Lato"/>
            </a:endParaRPr>
          </a:p>
          <a:p>
            <a:pPr indent="0" lvl="0" marL="0" rtl="0" algn="l">
              <a:lnSpc>
                <a:spcPct val="100000"/>
              </a:lnSpc>
              <a:spcBef>
                <a:spcPts val="0"/>
              </a:spcBef>
              <a:spcAft>
                <a:spcPts val="0"/>
              </a:spcAft>
              <a:buSzPts val="1100"/>
              <a:buNone/>
            </a:pPr>
            <a:r>
              <a:rPr lang="it">
                <a:solidFill>
                  <a:schemeClr val="dk1"/>
                </a:solidFill>
                <a:latin typeface="Lato"/>
                <a:ea typeface="Lato"/>
                <a:cs typeface="Lato"/>
                <a:sym typeface="Lato"/>
              </a:rPr>
              <a:t>Le informazioni immagazzinate all’interno della memoria esplicita possono essere rievocate volontariamente, cioè in base alle nostre necessità. </a:t>
            </a:r>
            <a:endParaRPr>
              <a:solidFill>
                <a:schemeClr val="dk1"/>
              </a:solidFill>
              <a:latin typeface="Lato"/>
              <a:ea typeface="Lato"/>
              <a:cs typeface="Lato"/>
              <a:sym typeface="Lato"/>
            </a:endParaRPr>
          </a:p>
          <a:p>
            <a:pPr indent="0" lvl="0" marL="0" rtl="0" algn="l">
              <a:lnSpc>
                <a:spcPct val="100000"/>
              </a:lnSpc>
              <a:spcBef>
                <a:spcPts val="0"/>
              </a:spcBef>
              <a:spcAft>
                <a:spcPts val="0"/>
              </a:spcAft>
              <a:buSzPts val="1100"/>
              <a:buNone/>
            </a:pPr>
            <a:r>
              <a:t/>
            </a:r>
            <a:endParaRPr>
              <a:solidFill>
                <a:schemeClr val="dk1"/>
              </a:solidFill>
              <a:latin typeface="Lato"/>
              <a:ea typeface="Lato"/>
              <a:cs typeface="Lato"/>
              <a:sym typeface="Lato"/>
            </a:endParaRPr>
          </a:p>
          <a:p>
            <a:pPr indent="0" lvl="0" marL="0" rtl="0" algn="l">
              <a:lnSpc>
                <a:spcPct val="100000"/>
              </a:lnSpc>
              <a:spcBef>
                <a:spcPts val="0"/>
              </a:spcBef>
              <a:spcAft>
                <a:spcPts val="0"/>
              </a:spcAft>
              <a:buSzPts val="1100"/>
              <a:buNone/>
            </a:pPr>
            <a:r>
              <a:rPr lang="it">
                <a:solidFill>
                  <a:schemeClr val="dk1"/>
                </a:solidFill>
                <a:latin typeface="Lato"/>
                <a:ea typeface="Lato"/>
                <a:cs typeface="Lato"/>
                <a:sym typeface="Lato"/>
              </a:rPr>
              <a:t>Possiamo anche descrivere 3 sottocategoria della memoria esplicita: </a:t>
            </a:r>
            <a:br>
              <a:rPr lang="it">
                <a:solidFill>
                  <a:schemeClr val="dk1"/>
                </a:solidFill>
                <a:latin typeface="Lato"/>
                <a:ea typeface="Lato"/>
                <a:cs typeface="Lato"/>
                <a:sym typeface="Lato"/>
              </a:rPr>
            </a:br>
            <a:endParaRPr>
              <a:solidFill>
                <a:schemeClr val="dk1"/>
              </a:solidFill>
              <a:latin typeface="Lato"/>
              <a:ea typeface="Lato"/>
              <a:cs typeface="Lato"/>
              <a:sym typeface="Lato"/>
            </a:endParaRPr>
          </a:p>
          <a:p>
            <a:pPr indent="-298450" lvl="0" marL="457200" rtl="0" algn="l">
              <a:lnSpc>
                <a:spcPct val="100000"/>
              </a:lnSpc>
              <a:spcBef>
                <a:spcPts val="0"/>
              </a:spcBef>
              <a:spcAft>
                <a:spcPts val="0"/>
              </a:spcAft>
              <a:buClr>
                <a:schemeClr val="dk1"/>
              </a:buClr>
              <a:buSzPts val="1100"/>
              <a:buFont typeface="Lato"/>
              <a:buAutoNum type="arabicPeriod"/>
            </a:pPr>
            <a:r>
              <a:rPr b="1" lang="it">
                <a:solidFill>
                  <a:schemeClr val="dk1"/>
                </a:solidFill>
                <a:latin typeface="Lato"/>
                <a:ea typeface="Lato"/>
                <a:cs typeface="Lato"/>
                <a:sym typeface="Lato"/>
              </a:rPr>
              <a:t>Memoria episodica</a:t>
            </a:r>
            <a:r>
              <a:rPr lang="it">
                <a:solidFill>
                  <a:schemeClr val="dk1"/>
                </a:solidFill>
                <a:latin typeface="Lato"/>
                <a:ea typeface="Lato"/>
                <a:cs typeface="Lato"/>
                <a:sym typeface="Lato"/>
              </a:rPr>
              <a:t>: E’ un tipo di memoria che immagazzina situazioni ed eventi inerenti alla vita di ognuno di noi; permette di ricordare nomi di cose, di persone e luoghi.</a:t>
            </a:r>
            <a:br>
              <a:rPr lang="it">
                <a:solidFill>
                  <a:schemeClr val="dk1"/>
                </a:solidFill>
                <a:latin typeface="Lato"/>
                <a:ea typeface="Lato"/>
                <a:cs typeface="Lato"/>
                <a:sym typeface="Lato"/>
              </a:rPr>
            </a:br>
            <a:endParaRPr>
              <a:solidFill>
                <a:schemeClr val="dk1"/>
              </a:solidFill>
              <a:latin typeface="Lato"/>
              <a:ea typeface="Lato"/>
              <a:cs typeface="Lato"/>
              <a:sym typeface="Lato"/>
            </a:endParaRPr>
          </a:p>
          <a:p>
            <a:pPr indent="-298450" lvl="0" marL="457200" rtl="0" algn="l">
              <a:lnSpc>
                <a:spcPct val="100000"/>
              </a:lnSpc>
              <a:spcBef>
                <a:spcPts val="0"/>
              </a:spcBef>
              <a:spcAft>
                <a:spcPts val="0"/>
              </a:spcAft>
              <a:buClr>
                <a:schemeClr val="dk1"/>
              </a:buClr>
              <a:buSzPts val="1100"/>
              <a:buFont typeface="Lato"/>
              <a:buAutoNum type="arabicPeriod"/>
            </a:pPr>
            <a:r>
              <a:rPr b="1" lang="it">
                <a:solidFill>
                  <a:schemeClr val="dk1"/>
                </a:solidFill>
                <a:latin typeface="Lato"/>
                <a:ea typeface="Lato"/>
                <a:cs typeface="Lato"/>
                <a:sym typeface="Lato"/>
              </a:rPr>
              <a:t>Memoria semantica</a:t>
            </a:r>
            <a:r>
              <a:rPr lang="it">
                <a:solidFill>
                  <a:schemeClr val="dk1"/>
                </a:solidFill>
                <a:latin typeface="Lato"/>
                <a:ea typeface="Lato"/>
                <a:cs typeface="Lato"/>
                <a:sym typeface="Lato"/>
              </a:rPr>
              <a:t>: </a:t>
            </a:r>
            <a:r>
              <a:rPr lang="it">
                <a:solidFill>
                  <a:srgbClr val="141323"/>
                </a:solidFill>
                <a:highlight>
                  <a:srgbClr val="FFFFFF"/>
                </a:highlight>
              </a:rPr>
              <a:t>è la memoria che permette di imparare e ricordare i fatti quando si studia un nuovo argomento.I bambini usano la memoria semantica quando imparano i colori, i numeri, le forme e gli oggetti. Gli adolescenti e gli adulti usano la memoria semantica nei corsi educativi e sul lavoro. Grazie a questo tipo di memoria comprendiamo una lingua, sappiamo che il cielo è blu, sappiamo scrivere numeri o siano in grado di ricordarci chi è il presidente di una nazione. La memoria semantica è senza dubbio uno degli aspetti più rilevanti della nostra mente. </a:t>
            </a:r>
            <a:br>
              <a:rPr lang="it">
                <a:solidFill>
                  <a:srgbClr val="141323"/>
                </a:solidFill>
                <a:highlight>
                  <a:srgbClr val="FFFFFF"/>
                </a:highlight>
              </a:rPr>
            </a:br>
            <a:endParaRPr>
              <a:solidFill>
                <a:srgbClr val="141323"/>
              </a:solidFill>
              <a:highlight>
                <a:srgbClr val="FFFFFF"/>
              </a:highlight>
            </a:endParaRPr>
          </a:p>
          <a:p>
            <a:pPr indent="-298450" lvl="0" marL="457200" rtl="0" algn="l">
              <a:lnSpc>
                <a:spcPct val="100000"/>
              </a:lnSpc>
              <a:spcBef>
                <a:spcPts val="0"/>
              </a:spcBef>
              <a:spcAft>
                <a:spcPts val="0"/>
              </a:spcAft>
              <a:buClr>
                <a:srgbClr val="141323"/>
              </a:buClr>
              <a:buSzPts val="1100"/>
              <a:buAutoNum type="arabicPeriod"/>
            </a:pPr>
            <a:r>
              <a:rPr lang="it">
                <a:solidFill>
                  <a:srgbClr val="202124"/>
                </a:solidFill>
                <a:highlight>
                  <a:srgbClr val="FFFFFF"/>
                </a:highlight>
              </a:rPr>
              <a:t>Con il termine </a:t>
            </a:r>
            <a:r>
              <a:rPr b="1" lang="it">
                <a:solidFill>
                  <a:srgbClr val="202124"/>
                </a:solidFill>
                <a:highlight>
                  <a:srgbClr val="FFFFFF"/>
                </a:highlight>
              </a:rPr>
              <a:t>memoria prospettica si intende</a:t>
            </a:r>
            <a:r>
              <a:rPr lang="it">
                <a:solidFill>
                  <a:srgbClr val="202124"/>
                </a:solidFill>
                <a:highlight>
                  <a:srgbClr val="FFFFFF"/>
                </a:highlight>
              </a:rPr>
              <a:t> il ricordarsi di portare a termine quelle intenzioni che, per diverse ragioni, non possono essere realizzate nel momento stesso in cui vengono formulate, ma devono essere rimandate ad un momento successivo.</a:t>
            </a:r>
            <a:endParaRPr>
              <a:solidFill>
                <a:srgbClr val="141323"/>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it">
                <a:solidFill>
                  <a:schemeClr val="dk1"/>
                </a:solidFill>
                <a:highlight>
                  <a:srgbClr val="FFFFFF"/>
                </a:highlight>
              </a:rPr>
              <a:t>La memoria procedurale o implicita si utilizza nel momento in cui dobbiamo fornire una performance. </a:t>
            </a:r>
            <a:r>
              <a:rPr lang="it">
                <a:solidFill>
                  <a:schemeClr val="dk1"/>
                </a:solidFill>
                <a:latin typeface="Lato"/>
                <a:ea typeface="Lato"/>
                <a:cs typeface="Lato"/>
                <a:sym typeface="Lato"/>
              </a:rPr>
              <a:t>Si tratta di una memoria basata sulla ripetizione e che pertanto si instaura gradualmente; la ritenzione delle informazioni è inconsapevole e non intenzionale.</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Consiste in quella forma di memoria a cui non possiamo accedere consapevolmente. Per esempio una forma di memoria implicita è quella legata all’ imparare a leggere. Nel momento in cui, ad esempio, leggiamo non dobbiamo ripartire da zero, come se fosse la prima volta, ma automaticamente andiamo a pescare quei ricordi che ci consentono di eseguire quel determinato compito. Tutto questo avviene in maniera inconscia, senza l’ausilio della nostra volontà, sono processi mnemonici eseguiti in automatico dalla nostra mente. </a:t>
            </a:r>
            <a:br>
              <a:rPr lang="it">
                <a:solidFill>
                  <a:schemeClr val="dk1"/>
                </a:solidFill>
                <a:highlight>
                  <a:srgbClr val="FFFFFF"/>
                </a:highlight>
              </a:rPr>
            </a:br>
            <a:br>
              <a:rPr lang="it">
                <a:solidFill>
                  <a:schemeClr val="dk1"/>
                </a:solidFill>
                <a:highlight>
                  <a:srgbClr val="FFFFFF"/>
                </a:highlight>
              </a:rPr>
            </a:br>
            <a:r>
              <a:rPr lang="it">
                <a:solidFill>
                  <a:schemeClr val="dk1"/>
                </a:solidFill>
                <a:highlight>
                  <a:srgbClr val="FFFFFF"/>
                </a:highlight>
              </a:rPr>
              <a:t>Questa dell’essere inconscia è la differenza principale tra memoria implicita e memoria esplicita, che invece è totalmente volontaria e cosciente. </a:t>
            </a:r>
            <a:endParaRPr>
              <a:solidFill>
                <a:schemeClr val="dk1"/>
              </a:solidFill>
              <a:highlight>
                <a:srgbClr val="FFFFFF"/>
              </a:highlight>
            </a:endParaRPr>
          </a:p>
          <a:p>
            <a:pPr indent="0" lvl="0" marL="0" rtl="0" algn="l">
              <a:spcBef>
                <a:spcPts val="1200"/>
              </a:spcBef>
              <a:spcAft>
                <a:spcPts val="1200"/>
              </a:spcAft>
              <a:buClr>
                <a:schemeClr val="dk1"/>
              </a:buClr>
              <a:buSzPts val="2800"/>
              <a:buFont typeface="Arial"/>
              <a:buNone/>
            </a:pPr>
            <a:r>
              <a:t/>
            </a:r>
            <a:endParaRPr sz="13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56" name="Google Shape;56;p1"/>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57" name="Google Shape;57;p1"/>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58" name="Google Shape;58;p1"/>
          <p:cNvSpPr txBox="1"/>
          <p:nvPr/>
        </p:nvSpPr>
        <p:spPr>
          <a:xfrm>
            <a:off x="-46925" y="2374675"/>
            <a:ext cx="9144000" cy="538800"/>
          </a:xfrm>
          <a:prstGeom prst="rect">
            <a:avLst/>
          </a:prstGeom>
          <a:noFill/>
          <a:ln>
            <a:noFill/>
          </a:ln>
        </p:spPr>
        <p:txBody>
          <a:bodyPr anchorCtr="0" anchor="b" bIns="91425" lIns="91425" spcFirstLastPara="1" rIns="91425" wrap="square" tIns="91425">
            <a:normAutofit lnSpcReduction="20000"/>
          </a:bodyPr>
          <a:lstStyle/>
          <a:p>
            <a:pPr indent="0" lvl="0" marL="0" marR="0" rtl="0" algn="ctr">
              <a:lnSpc>
                <a:spcPct val="100000"/>
              </a:lnSpc>
              <a:spcBef>
                <a:spcPts val="0"/>
              </a:spcBef>
              <a:spcAft>
                <a:spcPts val="0"/>
              </a:spcAft>
              <a:buClr>
                <a:srgbClr val="000000"/>
              </a:buClr>
              <a:buSzPts val="2800"/>
              <a:buFont typeface="Arial"/>
              <a:buNone/>
            </a:pPr>
            <a:r>
              <a:rPr b="1" i="0" lang="it" sz="2800" u="none" cap="none" strike="noStrike">
                <a:solidFill>
                  <a:srgbClr val="FFFFFF"/>
                </a:solidFill>
                <a:latin typeface="Lato"/>
                <a:ea typeface="Lato"/>
                <a:cs typeface="Lato"/>
                <a:sym typeface="Lato"/>
              </a:rPr>
              <a:t>Come il cervello umano conserva le informazioni?</a:t>
            </a:r>
            <a:endParaRPr b="1" i="0" sz="2800" u="none" cap="none" strike="noStrike">
              <a:solidFill>
                <a:srgbClr val="FFFFFF"/>
              </a:solidFill>
              <a:latin typeface="Lato"/>
              <a:ea typeface="Lato"/>
              <a:cs typeface="Lato"/>
              <a:sym typeface="Lato"/>
            </a:endParaRPr>
          </a:p>
        </p:txBody>
      </p:sp>
      <p:sp>
        <p:nvSpPr>
          <p:cNvPr id="59" name="Google Shape;59;p1"/>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60" name="Google Shape;60;p1"/>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chemeClr val="lt1"/>
                </a:solidFill>
                <a:latin typeface="Lato Light"/>
                <a:ea typeface="Lato Light"/>
                <a:cs typeface="Lato Light"/>
                <a:sym typeface="Lato Light"/>
              </a:rPr>
              <a:t>Neuroscienze della visualizzazione</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La memoria</a:t>
            </a:r>
            <a:endParaRPr sz="2420">
              <a:solidFill>
                <a:srgbClr val="45818E"/>
              </a:solidFill>
              <a:latin typeface="Lato Black"/>
              <a:ea typeface="Lato Black"/>
              <a:cs typeface="Lato Black"/>
              <a:sym typeface="Lato Black"/>
            </a:endParaRPr>
          </a:p>
        </p:txBody>
      </p:sp>
      <p:sp>
        <p:nvSpPr>
          <p:cNvPr id="66" name="Google Shape;66;p2"/>
          <p:cNvSpPr txBox="1"/>
          <p:nvPr>
            <p:ph type="title"/>
          </p:nvPr>
        </p:nvSpPr>
        <p:spPr>
          <a:xfrm>
            <a:off x="792900" y="1331925"/>
            <a:ext cx="4616400" cy="677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1200"/>
              </a:spcBef>
              <a:spcAft>
                <a:spcPts val="1200"/>
              </a:spcAft>
              <a:buSzPts val="1100"/>
              <a:buNone/>
            </a:pPr>
            <a:r>
              <a:rPr b="1" lang="it" sz="1600">
                <a:latin typeface="Lato"/>
                <a:ea typeface="Lato"/>
                <a:cs typeface="Lato"/>
                <a:sym typeface="Lato"/>
              </a:rPr>
              <a:t>La memoria è la capacità di conservare informazioni e di richiamarle quando necessario.</a:t>
            </a:r>
            <a:endParaRPr sz="1200">
              <a:solidFill>
                <a:srgbClr val="37474F"/>
              </a:solidFill>
              <a:latin typeface="Lato"/>
              <a:ea typeface="Lato"/>
              <a:cs typeface="Lato"/>
              <a:sym typeface="Lato"/>
            </a:endParaRPr>
          </a:p>
        </p:txBody>
      </p:sp>
      <p:sp>
        <p:nvSpPr>
          <p:cNvPr id="67" name="Google Shape;67;p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69" name="Google Shape;69;p2"/>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conserva le informazioni?</a:t>
            </a:r>
            <a:endParaRPr b="1" i="0" sz="1400" u="none" cap="none" strike="noStrike">
              <a:solidFill>
                <a:srgbClr val="FFFFFF"/>
              </a:solidFill>
              <a:latin typeface="Lato"/>
              <a:ea typeface="Lato"/>
              <a:cs typeface="Lato"/>
              <a:sym typeface="Lato"/>
            </a:endParaRPr>
          </a:p>
        </p:txBody>
      </p:sp>
      <p:sp>
        <p:nvSpPr>
          <p:cNvPr id="70" name="Google Shape;70;p2"/>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72" name="Google Shape;72;p2"/>
          <p:cNvSpPr txBox="1"/>
          <p:nvPr>
            <p:ph type="title"/>
          </p:nvPr>
        </p:nvSpPr>
        <p:spPr>
          <a:xfrm>
            <a:off x="588750" y="2096950"/>
            <a:ext cx="5024700" cy="8313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400">
                <a:solidFill>
                  <a:schemeClr val="lt1"/>
                </a:solidFill>
                <a:latin typeface="Lato"/>
                <a:ea typeface="Lato"/>
                <a:cs typeface="Lato"/>
                <a:sym typeface="Lato"/>
              </a:rPr>
              <a:t>La memoria non è una dote innata ma una capacità del cervello di immagazzinare informazioni; ciò significa che può essere migliorata attraverso un allenamento mirato.</a:t>
            </a:r>
            <a:endParaRPr sz="1400">
              <a:solidFill>
                <a:schemeClr val="lt1"/>
              </a:solidFill>
              <a:latin typeface="Lato"/>
              <a:ea typeface="Lato"/>
              <a:cs typeface="Lato"/>
              <a:sym typeface="Lato"/>
            </a:endParaRPr>
          </a:p>
        </p:txBody>
      </p:sp>
      <p:sp>
        <p:nvSpPr>
          <p:cNvPr id="73" name="Google Shape;73;p2"/>
          <p:cNvSpPr txBox="1"/>
          <p:nvPr/>
        </p:nvSpPr>
        <p:spPr>
          <a:xfrm>
            <a:off x="513450" y="3249500"/>
            <a:ext cx="5175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1200"/>
              </a:spcAft>
              <a:buClr>
                <a:srgbClr val="000000"/>
              </a:buClr>
              <a:buSzPts val="1400"/>
              <a:buFont typeface="Arial"/>
              <a:buNone/>
            </a:pPr>
            <a:r>
              <a:rPr lang="it">
                <a:solidFill>
                  <a:schemeClr val="dk1"/>
                </a:solidFill>
                <a:latin typeface="Lato"/>
                <a:ea typeface="Lato"/>
                <a:cs typeface="Lato"/>
                <a:sym typeface="Lato"/>
              </a:rPr>
              <a:t>E</a:t>
            </a:r>
            <a:r>
              <a:rPr b="0" i="0" lang="it" sz="1400" u="none" cap="none" strike="noStrike">
                <a:solidFill>
                  <a:schemeClr val="dk1"/>
                </a:solidFill>
                <a:latin typeface="Lato"/>
                <a:ea typeface="Lato"/>
                <a:cs typeface="Lato"/>
                <a:sym typeface="Lato"/>
              </a:rPr>
              <a:t>sistono tre tipologie di memoria:</a:t>
            </a:r>
            <a:r>
              <a:rPr b="1" i="0" lang="it" sz="1400" u="none" cap="none" strike="noStrike">
                <a:solidFill>
                  <a:schemeClr val="dk1"/>
                </a:solidFill>
                <a:latin typeface="Lato"/>
                <a:ea typeface="Lato"/>
                <a:cs typeface="Lato"/>
                <a:sym typeface="Lato"/>
              </a:rPr>
              <a:t> sensoriale</a:t>
            </a:r>
            <a:r>
              <a:rPr b="0" i="0" lang="it" sz="1400" u="none" cap="none" strike="noStrike">
                <a:solidFill>
                  <a:schemeClr val="dk1"/>
                </a:solidFill>
                <a:latin typeface="Lato"/>
                <a:ea typeface="Lato"/>
                <a:cs typeface="Lato"/>
                <a:sym typeface="Lato"/>
              </a:rPr>
              <a:t>, a </a:t>
            </a:r>
            <a:r>
              <a:rPr b="1" i="0" lang="it" sz="1400" u="none" cap="none" strike="noStrike">
                <a:solidFill>
                  <a:schemeClr val="dk1"/>
                </a:solidFill>
                <a:latin typeface="Lato"/>
                <a:ea typeface="Lato"/>
                <a:cs typeface="Lato"/>
                <a:sym typeface="Lato"/>
              </a:rPr>
              <a:t>breve termine</a:t>
            </a:r>
            <a:r>
              <a:rPr b="0" i="0" lang="it" sz="1400" u="none" cap="none" strike="noStrike">
                <a:solidFill>
                  <a:schemeClr val="dk1"/>
                </a:solidFill>
                <a:latin typeface="Lato"/>
                <a:ea typeface="Lato"/>
                <a:cs typeface="Lato"/>
                <a:sym typeface="Lato"/>
              </a:rPr>
              <a:t> e a </a:t>
            </a:r>
            <a:r>
              <a:rPr b="1" i="0" lang="it" sz="1400" u="none" cap="none" strike="noStrike">
                <a:solidFill>
                  <a:schemeClr val="dk1"/>
                </a:solidFill>
                <a:latin typeface="Lato"/>
                <a:ea typeface="Lato"/>
                <a:cs typeface="Lato"/>
                <a:sym typeface="Lato"/>
              </a:rPr>
              <a:t>lungo termine</a:t>
            </a:r>
            <a:r>
              <a:rPr b="0" i="0" lang="it" sz="1400" u="none" cap="none" strike="noStrike">
                <a:solidFill>
                  <a:schemeClr val="dk1"/>
                </a:solidFill>
                <a:latin typeface="Lato"/>
                <a:ea typeface="Lato"/>
                <a:cs typeface="Lato"/>
                <a:sym typeface="Lat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Memoria sensoriale</a:t>
            </a:r>
            <a:endParaRPr sz="2420">
              <a:solidFill>
                <a:srgbClr val="45818E"/>
              </a:solidFill>
              <a:latin typeface="Lato Black"/>
              <a:ea typeface="Lato Black"/>
              <a:cs typeface="Lato Black"/>
              <a:sym typeface="Lato Black"/>
            </a:endParaRPr>
          </a:p>
        </p:txBody>
      </p:sp>
      <p:sp>
        <p:nvSpPr>
          <p:cNvPr id="79" name="Google Shape;79;p3"/>
          <p:cNvSpPr txBox="1"/>
          <p:nvPr>
            <p:ph type="title"/>
          </p:nvPr>
        </p:nvSpPr>
        <p:spPr>
          <a:xfrm>
            <a:off x="466875" y="1361525"/>
            <a:ext cx="6036000" cy="2662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b="1" lang="it" sz="1500">
                <a:latin typeface="Lato"/>
                <a:ea typeface="Lato"/>
                <a:cs typeface="Lato"/>
                <a:sym typeface="Lato"/>
              </a:rPr>
              <a:t>La memoria sensoriale rappresenta il primo stadio della memoria ed è legato indissolubilmente e imprescindibilmente ai sensi.</a:t>
            </a:r>
            <a:endParaRPr b="1" sz="1500">
              <a:latin typeface="Lato"/>
              <a:ea typeface="Lato"/>
              <a:cs typeface="Lato"/>
              <a:sym typeface="Lato"/>
            </a:endParaRPr>
          </a:p>
          <a:p>
            <a:pPr indent="0" lvl="0" marL="0" rtl="0" algn="l">
              <a:lnSpc>
                <a:spcPct val="100000"/>
              </a:lnSpc>
              <a:spcBef>
                <a:spcPts val="1200"/>
              </a:spcBef>
              <a:spcAft>
                <a:spcPts val="0"/>
              </a:spcAft>
              <a:buSzPts val="1100"/>
              <a:buNone/>
            </a:pPr>
            <a:r>
              <a:t/>
            </a:r>
            <a:endParaRPr b="1" sz="1500">
              <a:latin typeface="Lato"/>
              <a:ea typeface="Lato"/>
              <a:cs typeface="Lato"/>
              <a:sym typeface="Lato"/>
            </a:endParaRPr>
          </a:p>
          <a:p>
            <a:pPr indent="0" lvl="0" marL="0" rtl="0" algn="l">
              <a:lnSpc>
                <a:spcPct val="100000"/>
              </a:lnSpc>
              <a:spcBef>
                <a:spcPts val="1200"/>
              </a:spcBef>
              <a:spcAft>
                <a:spcPts val="0"/>
              </a:spcAft>
              <a:buSzPts val="1100"/>
              <a:buNone/>
            </a:pPr>
            <a:r>
              <a:rPr lang="it" sz="1500">
                <a:latin typeface="Lato"/>
                <a:ea typeface="Lato"/>
                <a:cs typeface="Lato"/>
                <a:sym typeface="Lato"/>
              </a:rPr>
              <a:t>Le informazioni sensoriali vengono trattenute per pochissimi istanti: poco più di mezzo secondo per quanto riguarda le informazioni visive e 3 o 4 secondi per quelle sonore.</a:t>
            </a:r>
            <a:br>
              <a:rPr lang="it" sz="1500">
                <a:latin typeface="Lato"/>
                <a:ea typeface="Lato"/>
                <a:cs typeface="Lato"/>
                <a:sym typeface="Lato"/>
              </a:rPr>
            </a:br>
            <a:endParaRPr b="1" sz="1500">
              <a:latin typeface="Lato"/>
              <a:ea typeface="Lato"/>
              <a:cs typeface="Lato"/>
              <a:sym typeface="Lato"/>
            </a:endParaRPr>
          </a:p>
          <a:p>
            <a:pPr indent="0" lvl="0" marL="457200" rtl="0" algn="l">
              <a:lnSpc>
                <a:spcPct val="100000"/>
              </a:lnSpc>
              <a:spcBef>
                <a:spcPts val="1200"/>
              </a:spcBef>
              <a:spcAft>
                <a:spcPts val="1200"/>
              </a:spcAft>
              <a:buSzPts val="1100"/>
              <a:buNone/>
            </a:pPr>
            <a:r>
              <a:rPr b="1" lang="it" sz="1300">
                <a:solidFill>
                  <a:srgbClr val="37474F"/>
                </a:solidFill>
                <a:latin typeface="Lato"/>
                <a:ea typeface="Lato"/>
                <a:cs typeface="Lato"/>
                <a:sym typeface="Lato"/>
              </a:rPr>
              <a:t>Per l’innesco di una qualsiasi creazione di ricordo, la memoria sensoriale necessita quindi di una percezione, sia essa visiva, uditiva o tattile.</a:t>
            </a:r>
            <a:endParaRPr b="1" sz="1100">
              <a:solidFill>
                <a:srgbClr val="37474F"/>
              </a:solidFill>
              <a:latin typeface="Lato"/>
              <a:ea typeface="Lato"/>
              <a:cs typeface="Lato"/>
              <a:sym typeface="Lato"/>
            </a:endParaRPr>
          </a:p>
        </p:txBody>
      </p:sp>
      <p:sp>
        <p:nvSpPr>
          <p:cNvPr id="80" name="Google Shape;80;p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82" name="Google Shape;82;p3"/>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conserva le informazioni?</a:t>
            </a:r>
            <a:endParaRPr b="1" i="0" sz="1400" u="none" cap="none" strike="noStrike">
              <a:solidFill>
                <a:srgbClr val="FFFFFF"/>
              </a:solidFill>
              <a:latin typeface="Lato"/>
              <a:ea typeface="Lato"/>
              <a:cs typeface="Lato"/>
              <a:sym typeface="Lato"/>
            </a:endParaRPr>
          </a:p>
        </p:txBody>
      </p:sp>
      <p:sp>
        <p:nvSpPr>
          <p:cNvPr id="83" name="Google Shape;83;p3"/>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85" name="Google Shape;85;p3"/>
          <p:cNvSpPr/>
          <p:nvPr/>
        </p:nvSpPr>
        <p:spPr>
          <a:xfrm>
            <a:off x="0" y="3537000"/>
            <a:ext cx="926400" cy="346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Memoria a breve termine</a:t>
            </a:r>
            <a:endParaRPr sz="2420">
              <a:solidFill>
                <a:srgbClr val="45818E"/>
              </a:solidFill>
              <a:latin typeface="Lato Black"/>
              <a:ea typeface="Lato Black"/>
              <a:cs typeface="Lato Black"/>
              <a:sym typeface="Lato Black"/>
            </a:endParaRPr>
          </a:p>
        </p:txBody>
      </p:sp>
      <p:sp>
        <p:nvSpPr>
          <p:cNvPr id="91" name="Google Shape;91;p4"/>
          <p:cNvSpPr txBox="1"/>
          <p:nvPr>
            <p:ph type="title"/>
          </p:nvPr>
        </p:nvSpPr>
        <p:spPr>
          <a:xfrm>
            <a:off x="485825" y="1011375"/>
            <a:ext cx="6255600" cy="1431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500">
                <a:latin typeface="Lato"/>
                <a:ea typeface="Lato"/>
                <a:cs typeface="Lato"/>
                <a:sym typeface="Lato"/>
              </a:rPr>
              <a:t>La memoria a breve termine (MBT) trattiene le informazioni per pochi secondi; le stime si aggirano intorno a un tempo che oscilla tra i 10 e i 20 secondi.</a:t>
            </a:r>
            <a:endParaRPr b="1" sz="1500">
              <a:latin typeface="Lato"/>
              <a:ea typeface="Lato"/>
              <a:cs typeface="Lato"/>
              <a:sym typeface="Lato"/>
            </a:endParaRPr>
          </a:p>
          <a:p>
            <a:pPr indent="0" lvl="0" marL="457200" rtl="0" algn="l">
              <a:lnSpc>
                <a:spcPct val="100000"/>
              </a:lnSpc>
              <a:spcBef>
                <a:spcPts val="1200"/>
              </a:spcBef>
              <a:spcAft>
                <a:spcPts val="1200"/>
              </a:spcAft>
              <a:buSzPts val="1100"/>
              <a:buNone/>
            </a:pPr>
            <a:r>
              <a:rPr lang="it" sz="1300">
                <a:solidFill>
                  <a:srgbClr val="37474F"/>
                </a:solidFill>
                <a:latin typeface="Lato"/>
                <a:ea typeface="Lato"/>
                <a:cs typeface="Lato"/>
                <a:sym typeface="Lato"/>
              </a:rPr>
              <a:t>Trascorso tale termine la traccia scompare, a meno che non venga </a:t>
            </a:r>
            <a:br>
              <a:rPr lang="it" sz="1300">
                <a:solidFill>
                  <a:srgbClr val="37474F"/>
                </a:solidFill>
                <a:latin typeface="Lato"/>
                <a:ea typeface="Lato"/>
                <a:cs typeface="Lato"/>
                <a:sym typeface="Lato"/>
              </a:rPr>
            </a:br>
            <a:r>
              <a:rPr lang="it" sz="1300">
                <a:solidFill>
                  <a:srgbClr val="37474F"/>
                </a:solidFill>
                <a:latin typeface="Lato"/>
                <a:ea typeface="Lato"/>
                <a:cs typeface="Lato"/>
                <a:sym typeface="Lato"/>
              </a:rPr>
              <a:t>trasferita in quella che viene definita memoria a lungo termine.</a:t>
            </a:r>
            <a:endParaRPr sz="1100">
              <a:solidFill>
                <a:srgbClr val="37474F"/>
              </a:solidFill>
              <a:latin typeface="Lato"/>
              <a:ea typeface="Lato"/>
              <a:cs typeface="Lato"/>
              <a:sym typeface="Lato"/>
            </a:endParaRPr>
          </a:p>
        </p:txBody>
      </p:sp>
      <p:sp>
        <p:nvSpPr>
          <p:cNvPr id="92" name="Google Shape;92;p4"/>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p4"/>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94" name="Google Shape;94;p4"/>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conserva le informazioni?</a:t>
            </a:r>
            <a:endParaRPr b="1" i="0" sz="1400" u="none" cap="none" strike="noStrike">
              <a:solidFill>
                <a:srgbClr val="FFFFFF"/>
              </a:solidFill>
              <a:latin typeface="Lato"/>
              <a:ea typeface="Lato"/>
              <a:cs typeface="Lato"/>
              <a:sym typeface="Lato"/>
            </a:endParaRPr>
          </a:p>
        </p:txBody>
      </p:sp>
      <p:sp>
        <p:nvSpPr>
          <p:cNvPr id="95" name="Google Shape;95;p4"/>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97" name="Google Shape;97;p4"/>
          <p:cNvSpPr/>
          <p:nvPr/>
        </p:nvSpPr>
        <p:spPr>
          <a:xfrm>
            <a:off x="0" y="1962450"/>
            <a:ext cx="926400" cy="346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
          <p:cNvSpPr txBox="1"/>
          <p:nvPr>
            <p:ph type="title"/>
          </p:nvPr>
        </p:nvSpPr>
        <p:spPr>
          <a:xfrm>
            <a:off x="334500" y="2974825"/>
            <a:ext cx="5758500" cy="11082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200"/>
              </a:spcBef>
              <a:spcAft>
                <a:spcPts val="0"/>
              </a:spcAft>
              <a:buSzPts val="1200"/>
              <a:buFont typeface="Lato"/>
              <a:buChar char="●"/>
            </a:pPr>
            <a:r>
              <a:rPr lang="it" sz="1200">
                <a:latin typeface="Lato"/>
                <a:ea typeface="Lato"/>
                <a:cs typeface="Lato"/>
                <a:sym typeface="Lato"/>
              </a:rPr>
              <a:t>La memoria a breve termine è utilizzata di frequente nel corso della giornata: per ricordare un numero di telefono, la lista della spesa ecc.</a:t>
            </a:r>
            <a:br>
              <a:rPr lang="it" sz="1200">
                <a:latin typeface="Lato"/>
                <a:ea typeface="Lato"/>
                <a:cs typeface="Lato"/>
                <a:sym typeface="Lato"/>
              </a:rPr>
            </a:br>
            <a:endParaRPr sz="1200">
              <a:latin typeface="Lato"/>
              <a:ea typeface="Lato"/>
              <a:cs typeface="Lato"/>
              <a:sym typeface="Lato"/>
            </a:endParaRPr>
          </a:p>
          <a:p>
            <a:pPr indent="-304800" lvl="0" marL="457200" rtl="0" algn="l">
              <a:lnSpc>
                <a:spcPct val="100000"/>
              </a:lnSpc>
              <a:spcBef>
                <a:spcPts val="0"/>
              </a:spcBef>
              <a:spcAft>
                <a:spcPts val="0"/>
              </a:spcAft>
              <a:buSzPts val="1200"/>
              <a:buFont typeface="Lato"/>
              <a:buChar char="●"/>
            </a:pPr>
            <a:r>
              <a:rPr lang="it" sz="1200">
                <a:latin typeface="Lato"/>
                <a:ea typeface="Lato"/>
                <a:cs typeface="Lato"/>
                <a:sym typeface="Lato"/>
              </a:rPr>
              <a:t>La MBT si colloca tra la memoria sensoriale e quella a lungo termine, svolgendo di conseguenza una funzione transitoria.</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Memoria a breve termine </a:t>
            </a:r>
            <a:r>
              <a:rPr lang="it" sz="2420">
                <a:solidFill>
                  <a:srgbClr val="45818E"/>
                </a:solidFill>
                <a:latin typeface="Lato"/>
                <a:ea typeface="Lato"/>
                <a:cs typeface="Lato"/>
                <a:sym typeface="Lato"/>
              </a:rPr>
              <a:t>- Memoria di lavoro</a:t>
            </a:r>
            <a:endParaRPr sz="2420">
              <a:solidFill>
                <a:srgbClr val="45818E"/>
              </a:solidFill>
              <a:latin typeface="Lato"/>
              <a:ea typeface="Lato"/>
              <a:cs typeface="Lato"/>
              <a:sym typeface="Lato"/>
            </a:endParaRPr>
          </a:p>
        </p:txBody>
      </p:sp>
      <p:sp>
        <p:nvSpPr>
          <p:cNvPr id="104" name="Google Shape;104;p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p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06" name="Google Shape;106;p5"/>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conserva le informazioni?</a:t>
            </a:r>
            <a:endParaRPr b="1" i="0" sz="1400" u="none" cap="none" strike="noStrike">
              <a:solidFill>
                <a:srgbClr val="FFFFFF"/>
              </a:solidFill>
              <a:latin typeface="Lato"/>
              <a:ea typeface="Lato"/>
              <a:cs typeface="Lato"/>
              <a:sym typeface="Lato"/>
            </a:endParaRPr>
          </a:p>
        </p:txBody>
      </p:sp>
      <p:sp>
        <p:nvSpPr>
          <p:cNvPr id="107" name="Google Shape;107;p5"/>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09" name="Google Shape;109;p5"/>
          <p:cNvSpPr txBox="1"/>
          <p:nvPr>
            <p:ph type="title"/>
          </p:nvPr>
        </p:nvSpPr>
        <p:spPr>
          <a:xfrm>
            <a:off x="498800" y="1591950"/>
            <a:ext cx="6004800" cy="61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2800"/>
              <a:buNone/>
            </a:pPr>
            <a:r>
              <a:rPr lang="it" sz="1400">
                <a:latin typeface="Lato"/>
                <a:ea typeface="Lato"/>
                <a:cs typeface="Lato"/>
                <a:sym typeface="Lato"/>
              </a:rPr>
              <a:t>Nel 1974 Alan Baddeley e Graham Hitch hanno introdotto, nell’ambito della MBT, un’ulteriore tipologia di memoria: </a:t>
            </a:r>
            <a:r>
              <a:rPr b="1" lang="it" sz="1400">
                <a:latin typeface="Lato"/>
                <a:ea typeface="Lato"/>
                <a:cs typeface="Lato"/>
                <a:sym typeface="Lato"/>
              </a:rPr>
              <a:t>la Memoria di Lavoro (MDL)</a:t>
            </a:r>
            <a:r>
              <a:rPr lang="it" sz="1400">
                <a:latin typeface="Lato"/>
                <a:ea typeface="Lato"/>
                <a:cs typeface="Lato"/>
                <a:sym typeface="Lato"/>
              </a:rPr>
              <a:t>.</a:t>
            </a:r>
            <a:endParaRPr sz="1200">
              <a:solidFill>
                <a:srgbClr val="37474F"/>
              </a:solidFill>
              <a:latin typeface="Lato"/>
              <a:ea typeface="Lato"/>
              <a:cs typeface="Lato"/>
              <a:sym typeface="Lato"/>
            </a:endParaRPr>
          </a:p>
        </p:txBody>
      </p:sp>
      <p:sp>
        <p:nvSpPr>
          <p:cNvPr id="110" name="Google Shape;110;p5"/>
          <p:cNvSpPr/>
          <p:nvPr/>
        </p:nvSpPr>
        <p:spPr>
          <a:xfrm>
            <a:off x="0" y="2621950"/>
            <a:ext cx="926400" cy="66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txBox="1"/>
          <p:nvPr/>
        </p:nvSpPr>
        <p:spPr>
          <a:xfrm>
            <a:off x="953800" y="2492350"/>
            <a:ext cx="46050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1200"/>
              </a:spcAft>
              <a:buClr>
                <a:srgbClr val="000000"/>
              </a:buClr>
              <a:buSzPts val="1200"/>
              <a:buFont typeface="Arial"/>
              <a:buNone/>
            </a:pPr>
            <a:r>
              <a:rPr b="0" i="0" lang="it" sz="1200" u="none" cap="none" strike="noStrike">
                <a:solidFill>
                  <a:srgbClr val="37474F"/>
                </a:solidFill>
                <a:latin typeface="Lato"/>
                <a:ea typeface="Lato"/>
                <a:cs typeface="Lato"/>
                <a:sym typeface="Lato"/>
              </a:rPr>
              <a:t>E’ un processo basato sul mantenimento temporaneo dell’informazione finalizzato ad un utilizzo immediato: esecuzione di un’attività che presuppone un impegno cognitivo, come ad esempio la comprensione, il ragionamento e l’apprendimento.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Memoria a lungo termine </a:t>
            </a:r>
            <a:r>
              <a:rPr lang="it" sz="2420">
                <a:solidFill>
                  <a:srgbClr val="45818E"/>
                </a:solidFill>
                <a:latin typeface="Lato"/>
                <a:ea typeface="Lato"/>
                <a:cs typeface="Lato"/>
                <a:sym typeface="Lato"/>
              </a:rPr>
              <a:t>- cos’è</a:t>
            </a:r>
            <a:endParaRPr sz="2420">
              <a:solidFill>
                <a:srgbClr val="45818E"/>
              </a:solidFill>
              <a:latin typeface="Lato"/>
              <a:ea typeface="Lato"/>
              <a:cs typeface="Lato"/>
              <a:sym typeface="Lato"/>
            </a:endParaRPr>
          </a:p>
        </p:txBody>
      </p:sp>
      <p:sp>
        <p:nvSpPr>
          <p:cNvPr id="117" name="Google Shape;117;p6"/>
          <p:cNvSpPr txBox="1"/>
          <p:nvPr>
            <p:ph type="title"/>
          </p:nvPr>
        </p:nvSpPr>
        <p:spPr>
          <a:xfrm>
            <a:off x="466875" y="1423738"/>
            <a:ext cx="5055300" cy="1062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SzPts val="1100"/>
              <a:buNone/>
            </a:pPr>
            <a:r>
              <a:rPr b="1" lang="it" sz="1500">
                <a:latin typeface="Lato"/>
                <a:ea typeface="Lato"/>
                <a:cs typeface="Lato"/>
                <a:sym typeface="Lato"/>
              </a:rPr>
              <a:t>La memoria che interviene in quei processi in cui le informazioni vengono immagazzinate per lunghi periodi prende il nome di ‘Memoria a Lungo Termine’ (MLT).</a:t>
            </a:r>
            <a:br>
              <a:rPr lang="it" sz="1500">
                <a:latin typeface="Lato"/>
                <a:ea typeface="Lato"/>
                <a:cs typeface="Lato"/>
                <a:sym typeface="Lato"/>
              </a:rPr>
            </a:br>
            <a:endParaRPr i="1" sz="1200">
              <a:solidFill>
                <a:srgbClr val="37474F"/>
              </a:solidFill>
              <a:latin typeface="Lato"/>
              <a:ea typeface="Lato"/>
              <a:cs typeface="Lato"/>
              <a:sym typeface="Lato"/>
            </a:endParaRPr>
          </a:p>
        </p:txBody>
      </p:sp>
      <p:sp>
        <p:nvSpPr>
          <p:cNvPr id="118" name="Google Shape;118;p6"/>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 name="Google Shape;119;p6"/>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20" name="Google Shape;120;p6"/>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conserva le informazioni?</a:t>
            </a:r>
            <a:endParaRPr b="1" i="0" sz="1400" u="none" cap="none" strike="noStrike">
              <a:solidFill>
                <a:srgbClr val="FFFFFF"/>
              </a:solidFill>
              <a:latin typeface="Lato"/>
              <a:ea typeface="Lato"/>
              <a:cs typeface="Lato"/>
              <a:sym typeface="Lato"/>
            </a:endParaRPr>
          </a:p>
        </p:txBody>
      </p:sp>
      <p:sp>
        <p:nvSpPr>
          <p:cNvPr id="121" name="Google Shape;121;p6"/>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23" name="Google Shape;123;p6"/>
          <p:cNvSpPr txBox="1"/>
          <p:nvPr/>
        </p:nvSpPr>
        <p:spPr>
          <a:xfrm>
            <a:off x="1000100" y="3076925"/>
            <a:ext cx="51618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1200"/>
              </a:spcAft>
              <a:buClr>
                <a:srgbClr val="000000"/>
              </a:buClr>
              <a:buSzPts val="1300"/>
              <a:buFont typeface="Arial"/>
              <a:buNone/>
            </a:pPr>
            <a:r>
              <a:rPr b="0" i="0" lang="it" sz="1300" u="none" cap="none" strike="noStrike">
                <a:solidFill>
                  <a:srgbClr val="37474F"/>
                </a:solidFill>
                <a:latin typeface="Lato"/>
                <a:ea typeface="Lato"/>
                <a:cs typeface="Lato"/>
                <a:sym typeface="Lato"/>
              </a:rPr>
              <a:t>E’ un ‘archivio’ senza limiti spazio-temporali, nel quale sono conservate le esperienze vissute e le conoscenze acquisite nel corso della vita. Questi ricordi hanno formato e segnato il nostro carattere.</a:t>
            </a:r>
            <a:endParaRPr b="0" i="0" sz="1100" u="none" cap="none" strike="noStrike">
              <a:solidFill>
                <a:srgbClr val="37474F"/>
              </a:solidFill>
              <a:latin typeface="Lato"/>
              <a:ea typeface="Lato"/>
              <a:cs typeface="Lato"/>
              <a:sym typeface="Lato"/>
            </a:endParaRPr>
          </a:p>
        </p:txBody>
      </p:sp>
      <p:sp>
        <p:nvSpPr>
          <p:cNvPr id="124" name="Google Shape;124;p6"/>
          <p:cNvSpPr/>
          <p:nvPr/>
        </p:nvSpPr>
        <p:spPr>
          <a:xfrm>
            <a:off x="0" y="3137375"/>
            <a:ext cx="926400" cy="66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Memoria a lungo termine </a:t>
            </a:r>
            <a:r>
              <a:rPr lang="it" sz="2420">
                <a:solidFill>
                  <a:srgbClr val="45818E"/>
                </a:solidFill>
                <a:latin typeface="Lato"/>
                <a:ea typeface="Lato"/>
                <a:cs typeface="Lato"/>
                <a:sym typeface="Lato"/>
              </a:rPr>
              <a:t>- Memoria esplicita </a:t>
            </a:r>
            <a:endParaRPr sz="2420">
              <a:solidFill>
                <a:srgbClr val="45818E"/>
              </a:solidFill>
              <a:latin typeface="Lato"/>
              <a:ea typeface="Lato"/>
              <a:cs typeface="Lato"/>
              <a:sym typeface="Lato"/>
            </a:endParaRPr>
          </a:p>
        </p:txBody>
      </p:sp>
      <p:sp>
        <p:nvSpPr>
          <p:cNvPr id="130" name="Google Shape;130;p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2" name="Google Shape;132;p7"/>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conserva le informazioni?</a:t>
            </a:r>
            <a:endParaRPr b="1" i="0" sz="1400" u="none" cap="none" strike="noStrike">
              <a:solidFill>
                <a:srgbClr val="FFFFFF"/>
              </a:solidFill>
              <a:latin typeface="Lato"/>
              <a:ea typeface="Lato"/>
              <a:cs typeface="Lato"/>
              <a:sym typeface="Lato"/>
            </a:endParaRPr>
          </a:p>
        </p:txBody>
      </p:sp>
      <p:sp>
        <p:nvSpPr>
          <p:cNvPr id="133" name="Google Shape;133;p7"/>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35" name="Google Shape;135;p7"/>
          <p:cNvSpPr txBox="1"/>
          <p:nvPr>
            <p:ph type="title"/>
          </p:nvPr>
        </p:nvSpPr>
        <p:spPr>
          <a:xfrm>
            <a:off x="530825" y="2974713"/>
            <a:ext cx="5295600" cy="1139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SzPts val="1100"/>
              <a:buNone/>
            </a:pPr>
            <a:r>
              <a:rPr lang="it" sz="1300">
                <a:latin typeface="Lato"/>
                <a:ea typeface="Lato"/>
                <a:cs typeface="Lato"/>
                <a:sym typeface="Lato"/>
              </a:rPr>
              <a:t>3 sottocategorie:</a:t>
            </a:r>
            <a:endParaRPr sz="1300">
              <a:latin typeface="Lato"/>
              <a:ea typeface="Lato"/>
              <a:cs typeface="Lato"/>
              <a:sym typeface="Lato"/>
            </a:endParaRPr>
          </a:p>
          <a:p>
            <a:pPr indent="-311150" lvl="0" marL="457200" rtl="0" algn="l">
              <a:lnSpc>
                <a:spcPct val="100000"/>
              </a:lnSpc>
              <a:spcBef>
                <a:spcPts val="1200"/>
              </a:spcBef>
              <a:spcAft>
                <a:spcPts val="0"/>
              </a:spcAft>
              <a:buSzPts val="1300"/>
              <a:buFont typeface="Lato"/>
              <a:buAutoNum type="arabicPeriod"/>
            </a:pPr>
            <a:r>
              <a:rPr b="1" lang="it" sz="1300">
                <a:latin typeface="Lato"/>
                <a:ea typeface="Lato"/>
                <a:cs typeface="Lato"/>
                <a:sym typeface="Lato"/>
              </a:rPr>
              <a:t>Memoria episodica</a:t>
            </a:r>
            <a:endParaRPr b="1" sz="1300">
              <a:latin typeface="Lato"/>
              <a:ea typeface="Lato"/>
              <a:cs typeface="Lato"/>
              <a:sym typeface="Lato"/>
            </a:endParaRPr>
          </a:p>
          <a:p>
            <a:pPr indent="-311150" lvl="0" marL="457200" rtl="0" algn="l">
              <a:lnSpc>
                <a:spcPct val="100000"/>
              </a:lnSpc>
              <a:spcBef>
                <a:spcPts val="0"/>
              </a:spcBef>
              <a:spcAft>
                <a:spcPts val="0"/>
              </a:spcAft>
              <a:buSzPts val="1300"/>
              <a:buFont typeface="Lato"/>
              <a:buAutoNum type="arabicPeriod"/>
            </a:pPr>
            <a:r>
              <a:rPr b="1" lang="it" sz="1300">
                <a:latin typeface="Lato"/>
                <a:ea typeface="Lato"/>
                <a:cs typeface="Lato"/>
                <a:sym typeface="Lato"/>
              </a:rPr>
              <a:t>Memoria semantica</a:t>
            </a:r>
            <a:endParaRPr b="1" sz="1300">
              <a:latin typeface="Lato"/>
              <a:ea typeface="Lato"/>
              <a:cs typeface="Lato"/>
              <a:sym typeface="Lato"/>
            </a:endParaRPr>
          </a:p>
          <a:p>
            <a:pPr indent="-311150" lvl="0" marL="457200" rtl="0" algn="l">
              <a:lnSpc>
                <a:spcPct val="100000"/>
              </a:lnSpc>
              <a:spcBef>
                <a:spcPts val="0"/>
              </a:spcBef>
              <a:spcAft>
                <a:spcPts val="0"/>
              </a:spcAft>
              <a:buSzPts val="1300"/>
              <a:buFont typeface="Lato"/>
              <a:buAutoNum type="arabicPeriod"/>
            </a:pPr>
            <a:r>
              <a:rPr b="1" lang="it" sz="1300">
                <a:latin typeface="Lato"/>
                <a:ea typeface="Lato"/>
                <a:cs typeface="Lato"/>
                <a:sym typeface="Lato"/>
              </a:rPr>
              <a:t>Memoria prospettica</a:t>
            </a:r>
            <a:endParaRPr b="1" sz="1300">
              <a:latin typeface="Lato"/>
              <a:ea typeface="Lato"/>
              <a:cs typeface="Lato"/>
              <a:sym typeface="Lato"/>
            </a:endParaRPr>
          </a:p>
        </p:txBody>
      </p:sp>
      <p:sp>
        <p:nvSpPr>
          <p:cNvPr id="136" name="Google Shape;136;p7"/>
          <p:cNvSpPr txBox="1"/>
          <p:nvPr/>
        </p:nvSpPr>
        <p:spPr>
          <a:xfrm>
            <a:off x="506600" y="1120150"/>
            <a:ext cx="5075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it" sz="1400" u="none" cap="none" strike="noStrike">
                <a:solidFill>
                  <a:srgbClr val="000000"/>
                </a:solidFill>
                <a:latin typeface="Lato"/>
                <a:ea typeface="Lato"/>
                <a:cs typeface="Lato"/>
                <a:sym typeface="Lato"/>
              </a:rPr>
              <a:t>E’ un tipo di memoria che immagazzina situazioni ed eventi inerenti alla vita di ognuno di noi; permette di ricordare nomi di cose, di persone e luoghi.</a:t>
            </a:r>
            <a:endParaRPr b="1" i="0" sz="1400" u="none" cap="none" strike="noStrike">
              <a:solidFill>
                <a:srgbClr val="000000"/>
              </a:solidFill>
              <a:latin typeface="Lato"/>
              <a:ea typeface="Lato"/>
              <a:cs typeface="Lato"/>
              <a:sym typeface="Lato"/>
            </a:endParaRPr>
          </a:p>
        </p:txBody>
      </p:sp>
      <p:sp>
        <p:nvSpPr>
          <p:cNvPr id="137" name="Google Shape;137;p7"/>
          <p:cNvSpPr txBox="1"/>
          <p:nvPr/>
        </p:nvSpPr>
        <p:spPr>
          <a:xfrm>
            <a:off x="506600" y="2093150"/>
            <a:ext cx="4153200" cy="664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500"/>
              </a:spcAft>
              <a:buClr>
                <a:srgbClr val="000000"/>
              </a:buClr>
              <a:buSzPts val="1450"/>
              <a:buFont typeface="Arial"/>
              <a:buNone/>
            </a:pPr>
            <a:r>
              <a:rPr b="0" i="0" lang="it" sz="1450" u="none" cap="none" strike="noStrike">
                <a:solidFill>
                  <a:schemeClr val="lt1"/>
                </a:solidFill>
                <a:highlight>
                  <a:schemeClr val="accent5"/>
                </a:highlight>
                <a:latin typeface="Roboto"/>
                <a:ea typeface="Roboto"/>
                <a:cs typeface="Roboto"/>
                <a:sym typeface="Roboto"/>
              </a:rPr>
              <a:t>Le informazioni immagazzinate al suo interno possono essere rievocate volontariamente.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311700" y="259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Memoria a lungo termine </a:t>
            </a:r>
            <a:r>
              <a:rPr lang="it" sz="2420">
                <a:solidFill>
                  <a:srgbClr val="45818E"/>
                </a:solidFill>
                <a:latin typeface="Lato"/>
                <a:ea typeface="Lato"/>
                <a:cs typeface="Lato"/>
                <a:sym typeface="Lato"/>
              </a:rPr>
              <a:t>- Memoria implicita</a:t>
            </a:r>
            <a:endParaRPr sz="2420">
              <a:solidFill>
                <a:srgbClr val="45818E"/>
              </a:solidFill>
              <a:latin typeface="Lato"/>
              <a:ea typeface="Lato"/>
              <a:cs typeface="Lato"/>
              <a:sym typeface="Lato"/>
            </a:endParaRPr>
          </a:p>
        </p:txBody>
      </p:sp>
      <p:sp>
        <p:nvSpPr>
          <p:cNvPr id="143" name="Google Shape;143;p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8"/>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45" name="Google Shape;145;p8"/>
          <p:cNvSpPr txBox="1"/>
          <p:nvPr/>
        </p:nvSpPr>
        <p:spPr>
          <a:xfrm>
            <a:off x="4171400" y="4748600"/>
            <a:ext cx="49728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0" lang="it" sz="1400" u="none" cap="none" strike="noStrike">
                <a:solidFill>
                  <a:srgbClr val="FFFFFF"/>
                </a:solidFill>
                <a:latin typeface="Lato"/>
                <a:ea typeface="Lato"/>
                <a:cs typeface="Lato"/>
                <a:sym typeface="Lato"/>
              </a:rPr>
              <a:t>Come il cervello umano conserva le informazioni?</a:t>
            </a:r>
            <a:endParaRPr b="1" i="0" sz="1400" u="none" cap="none" strike="noStrike">
              <a:solidFill>
                <a:srgbClr val="FFFFFF"/>
              </a:solidFill>
              <a:latin typeface="Lato"/>
              <a:ea typeface="Lato"/>
              <a:cs typeface="Lato"/>
              <a:sym typeface="Lato"/>
            </a:endParaRPr>
          </a:p>
        </p:txBody>
      </p:sp>
      <p:sp>
        <p:nvSpPr>
          <p:cNvPr id="146" name="Google Shape;146;p8"/>
          <p:cNvSpPr/>
          <p:nvPr/>
        </p:nvSpPr>
        <p:spPr>
          <a:xfrm>
            <a:off x="6741425"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48" name="Google Shape;148;p8"/>
          <p:cNvSpPr txBox="1"/>
          <p:nvPr/>
        </p:nvSpPr>
        <p:spPr>
          <a:xfrm>
            <a:off x="506600" y="1466300"/>
            <a:ext cx="5075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it" sz="1400" u="none" cap="none" strike="noStrike">
                <a:solidFill>
                  <a:srgbClr val="000000"/>
                </a:solidFill>
                <a:latin typeface="Lato"/>
                <a:ea typeface="Lato"/>
                <a:cs typeface="Lato"/>
                <a:sym typeface="Lato"/>
              </a:rPr>
              <a:t>Si tratta di una memoria basata sulla ripetizione e che pertanto si instaura gradualmente; la ritenzione delle informazioni è inconsapevole e non intenzionale.</a:t>
            </a:r>
            <a:endParaRPr b="1" i="0" sz="1400" u="none" cap="none" strike="noStrike">
              <a:solidFill>
                <a:srgbClr val="000000"/>
              </a:solidFill>
              <a:latin typeface="Lato"/>
              <a:ea typeface="Lato"/>
              <a:cs typeface="Lato"/>
              <a:sym typeface="Lato"/>
            </a:endParaRPr>
          </a:p>
        </p:txBody>
      </p:sp>
      <p:sp>
        <p:nvSpPr>
          <p:cNvPr id="149" name="Google Shape;149;p8"/>
          <p:cNvSpPr txBox="1"/>
          <p:nvPr/>
        </p:nvSpPr>
        <p:spPr>
          <a:xfrm>
            <a:off x="506600" y="3190850"/>
            <a:ext cx="5590800" cy="6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500"/>
              </a:spcAft>
              <a:buClr>
                <a:srgbClr val="000000"/>
              </a:buClr>
              <a:buSzPts val="1450"/>
              <a:buFont typeface="Arial"/>
              <a:buNone/>
            </a:pPr>
            <a:r>
              <a:rPr b="0" i="0" lang="it" sz="1550" u="none" cap="none" strike="noStrike">
                <a:solidFill>
                  <a:schemeClr val="lt1"/>
                </a:solidFill>
                <a:highlight>
                  <a:schemeClr val="accent5"/>
                </a:highlight>
                <a:latin typeface="Roboto"/>
                <a:ea typeface="Roboto"/>
                <a:cs typeface="Roboto"/>
                <a:sym typeface="Roboto"/>
              </a:rPr>
              <a:t>A differenza di quella esplicita la memoria implicita non è consapevole, ovvero non dipende da processi consci.</a:t>
            </a:r>
            <a:endParaRPr b="0" i="0" sz="15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