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Lato"/>
      <p:regular r:id="rId14"/>
      <p:bold r:id="rId15"/>
      <p:italic r:id="rId16"/>
      <p:boldItalic r:id="rId17"/>
    </p:embeddedFont>
    <p:embeddedFont>
      <p:font typeface="Lato Light"/>
      <p:regular r:id="rId18"/>
      <p:bold r:id="rId19"/>
      <p:italic r:id="rId20"/>
      <p:boldItalic r:id="rId21"/>
    </p:embeddedFont>
    <p:embeddedFont>
      <p:font typeface="Lato Black"/>
      <p:bold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in5dmuZzNQDvUQurhcWl0ohUtl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Light-italic.fntdata"/><Relationship Id="rId11" Type="http://schemas.openxmlformats.org/officeDocument/2006/relationships/slide" Target="slides/slide6.xml"/><Relationship Id="rId22" Type="http://schemas.openxmlformats.org/officeDocument/2006/relationships/font" Target="fonts/LatoBlack-bold.fntdata"/><Relationship Id="rId10" Type="http://schemas.openxmlformats.org/officeDocument/2006/relationships/slide" Target="slides/slide5.xml"/><Relationship Id="rId21" Type="http://schemas.openxmlformats.org/officeDocument/2006/relationships/font" Target="fonts/LatoLight-boldItalic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LatoBlack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Light-bold.fntdata"/><Relationship Id="rId6" Type="http://schemas.openxmlformats.org/officeDocument/2006/relationships/slide" Target="slides/slide1.xml"/><Relationship Id="rId18" Type="http://schemas.openxmlformats.org/officeDocument/2006/relationships/font" Target="fonts/Lato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/>
              <a:t>In questo capitolo andiamo ad approfondire la maniera in cui il nostro cervello percepisce la realtà che ci circonda.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it">
                <a:solidFill>
                  <a:srgbClr val="353535"/>
                </a:solidFill>
                <a:highlight>
                  <a:srgbClr val="FFFFFF"/>
                </a:highlight>
              </a:rPr>
              <a:t>La</a:t>
            </a:r>
            <a:r>
              <a:rPr b="1" lang="it">
                <a:solidFill>
                  <a:srgbClr val="353535"/>
                </a:solidFill>
                <a:highlight>
                  <a:srgbClr val="FFFFFF"/>
                </a:highlight>
              </a:rPr>
              <a:t> psicologia della Gestalt</a:t>
            </a:r>
            <a:r>
              <a:rPr lang="it">
                <a:solidFill>
                  <a:srgbClr val="353535"/>
                </a:solidFill>
                <a:highlight>
                  <a:srgbClr val="FFFFFF"/>
                </a:highlight>
              </a:rPr>
              <a:t> è nata nel </a:t>
            </a:r>
            <a:r>
              <a:rPr b="1" lang="it">
                <a:solidFill>
                  <a:srgbClr val="353535"/>
                </a:solidFill>
                <a:highlight>
                  <a:srgbClr val="FFFFFF"/>
                </a:highlight>
              </a:rPr>
              <a:t>XX secolo </a:t>
            </a:r>
            <a:r>
              <a:rPr lang="it">
                <a:solidFill>
                  <a:srgbClr val="353535"/>
                </a:solidFill>
                <a:highlight>
                  <a:srgbClr val="FFFFFF"/>
                </a:highlight>
              </a:rPr>
              <a:t>ed è una corrente psicologica che si focalizza sul modo in cui viene percepita la realtà. Secondo tale teoria, l'insieme è diverso dalla somma delle sue singoli parti. </a:t>
            </a:r>
            <a:br>
              <a:rPr lang="it">
                <a:solidFill>
                  <a:srgbClr val="353535"/>
                </a:solidFill>
                <a:highlight>
                  <a:srgbClr val="FFFFFF"/>
                </a:highlight>
              </a:rPr>
            </a:br>
            <a:br>
              <a:rPr lang="it">
                <a:solidFill>
                  <a:srgbClr val="353535"/>
                </a:solidFill>
                <a:highlight>
                  <a:srgbClr val="FFFFFF"/>
                </a:highlight>
              </a:rPr>
            </a:br>
            <a:r>
              <a:rPr lang="it">
                <a:solidFill>
                  <a:srgbClr val="353535"/>
                </a:solidFill>
                <a:highlight>
                  <a:srgbClr val="FFFFFF"/>
                </a:highlight>
              </a:rPr>
              <a:t>L’essere umano tende a cercare di attribuire un certo grado di </a:t>
            </a:r>
            <a:r>
              <a:rPr b="1" lang="it">
                <a:solidFill>
                  <a:srgbClr val="353535"/>
                </a:solidFill>
                <a:highlight>
                  <a:srgbClr val="FFFFFF"/>
                </a:highlight>
              </a:rPr>
              <a:t>ordine</a:t>
            </a:r>
            <a:r>
              <a:rPr lang="it">
                <a:solidFill>
                  <a:srgbClr val="353535"/>
                </a:solidFill>
                <a:highlight>
                  <a:srgbClr val="FFFFFF"/>
                </a:highlight>
              </a:rPr>
              <a:t> e di</a:t>
            </a:r>
            <a:r>
              <a:rPr b="1" lang="it">
                <a:solidFill>
                  <a:srgbClr val="353535"/>
                </a:solidFill>
                <a:highlight>
                  <a:srgbClr val="FFFFFF"/>
                </a:highlight>
              </a:rPr>
              <a:t> coerenza</a:t>
            </a:r>
            <a:r>
              <a:rPr lang="it">
                <a:solidFill>
                  <a:srgbClr val="353535"/>
                </a:solidFill>
                <a:highlight>
                  <a:srgbClr val="FFFFFF"/>
                </a:highlight>
              </a:rPr>
              <a:t> al mondo attorno a sé, in modo da poter elaborare più facilmente il grande numero di stimoli che lo circondano. Per farlo, si raggruppano elementi “simili” o in qualche modo coerenti tra di loro, riducendo in questa maniera gli elementi da elaborare. </a:t>
            </a:r>
            <a:br>
              <a:rPr lang="it">
                <a:solidFill>
                  <a:srgbClr val="353535"/>
                </a:solidFill>
                <a:highlight>
                  <a:srgbClr val="FFFFFF"/>
                </a:highlight>
              </a:rPr>
            </a:br>
            <a:br>
              <a:rPr lang="it">
                <a:solidFill>
                  <a:srgbClr val="353535"/>
                </a:solidFill>
                <a:highlight>
                  <a:srgbClr val="FFFFFF"/>
                </a:highlight>
              </a:rPr>
            </a:br>
            <a:r>
              <a:rPr lang="it">
                <a:solidFill>
                  <a:srgbClr val="353535"/>
                </a:solidFill>
                <a:highlight>
                  <a:srgbClr val="FFFFFF"/>
                </a:highlight>
              </a:rPr>
              <a:t>A livello percettivo, allora, secondo la </a:t>
            </a:r>
            <a:r>
              <a:rPr b="1" lang="it">
                <a:solidFill>
                  <a:srgbClr val="353535"/>
                </a:solidFill>
                <a:highlight>
                  <a:srgbClr val="FFFFFF"/>
                </a:highlight>
              </a:rPr>
              <a:t>visione della Gestalt</a:t>
            </a:r>
            <a:r>
              <a:rPr lang="it">
                <a:solidFill>
                  <a:srgbClr val="353535"/>
                </a:solidFill>
                <a:highlight>
                  <a:srgbClr val="FFFFFF"/>
                </a:highlight>
              </a:rPr>
              <a:t>, si tende a </a:t>
            </a:r>
            <a:r>
              <a:rPr b="1" lang="it">
                <a:solidFill>
                  <a:srgbClr val="353535"/>
                </a:solidFill>
                <a:highlight>
                  <a:srgbClr val="FFFFFF"/>
                </a:highlight>
              </a:rPr>
              <a:t>organizzare gli oggetti</a:t>
            </a:r>
            <a:r>
              <a:rPr lang="it">
                <a:solidFill>
                  <a:srgbClr val="353535"/>
                </a:solidFill>
                <a:highlight>
                  <a:srgbClr val="FFFFFF"/>
                </a:highlight>
              </a:rPr>
              <a:t> in «</a:t>
            </a:r>
            <a:r>
              <a:rPr b="1" i="1" lang="it">
                <a:solidFill>
                  <a:srgbClr val="353535"/>
                </a:solidFill>
                <a:highlight>
                  <a:srgbClr val="FFFFFF"/>
                </a:highlight>
              </a:rPr>
              <a:t>gruppi coerenti</a:t>
            </a:r>
            <a:r>
              <a:rPr lang="it">
                <a:solidFill>
                  <a:srgbClr val="353535"/>
                </a:solidFill>
                <a:highlight>
                  <a:srgbClr val="FFFFFF"/>
                </a:highlight>
              </a:rPr>
              <a:t>», in modo da dar loro una </a:t>
            </a:r>
            <a:r>
              <a:rPr b="1" lang="it">
                <a:solidFill>
                  <a:srgbClr val="353535"/>
                </a:solidFill>
                <a:highlight>
                  <a:srgbClr val="FFFFFF"/>
                </a:highlight>
              </a:rPr>
              <a:t>struttura</a:t>
            </a:r>
            <a:r>
              <a:rPr lang="it">
                <a:solidFill>
                  <a:srgbClr val="353535"/>
                </a:solidFill>
                <a:highlight>
                  <a:srgbClr val="FFFFFF"/>
                </a:highlight>
              </a:rPr>
              <a:t> “</a:t>
            </a:r>
            <a:r>
              <a:rPr b="1" lang="it">
                <a:solidFill>
                  <a:srgbClr val="353535"/>
                </a:solidFill>
                <a:highlight>
                  <a:srgbClr val="FFFFFF"/>
                </a:highlight>
              </a:rPr>
              <a:t>significativa</a:t>
            </a:r>
            <a:r>
              <a:rPr lang="it">
                <a:solidFill>
                  <a:srgbClr val="353535"/>
                </a:solidFill>
                <a:highlight>
                  <a:srgbClr val="FFFFFF"/>
                </a:highlight>
              </a:rPr>
              <a:t>“.</a:t>
            </a:r>
            <a:endParaRPr>
              <a:solidFill>
                <a:srgbClr val="35353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rgbClr val="353535"/>
                </a:solidFill>
                <a:highlight>
                  <a:srgbClr val="FFFFFF"/>
                </a:highlight>
              </a:rPr>
              <a:t>Il termine Gestalt, in tedesco, significa letteralmente “</a:t>
            </a:r>
            <a:r>
              <a:rPr b="1" lang="it">
                <a:solidFill>
                  <a:srgbClr val="353535"/>
                </a:solidFill>
                <a:highlight>
                  <a:srgbClr val="FFFFFF"/>
                </a:highlight>
              </a:rPr>
              <a:t>forma</a:t>
            </a:r>
            <a:r>
              <a:rPr lang="it">
                <a:solidFill>
                  <a:srgbClr val="353535"/>
                </a:solidFill>
                <a:highlight>
                  <a:srgbClr val="FFFFFF"/>
                </a:highlight>
              </a:rPr>
              <a:t>” e, secondo l’approccio in questione noto anche come </a:t>
            </a:r>
            <a:r>
              <a:rPr b="1" i="1" lang="it">
                <a:solidFill>
                  <a:srgbClr val="353535"/>
                </a:solidFill>
                <a:highlight>
                  <a:srgbClr val="FFFFFF"/>
                </a:highlight>
              </a:rPr>
              <a:t>psicologia della forma</a:t>
            </a:r>
            <a:r>
              <a:rPr lang="it">
                <a:solidFill>
                  <a:srgbClr val="353535"/>
                </a:solidFill>
                <a:highlight>
                  <a:srgbClr val="FFFFFF"/>
                </a:highlight>
              </a:rPr>
              <a:t>, «</a:t>
            </a:r>
            <a:r>
              <a:rPr i="1" lang="it">
                <a:solidFill>
                  <a:srgbClr val="353535"/>
                </a:solidFill>
                <a:highlight>
                  <a:srgbClr val="FFFFFF"/>
                </a:highlight>
              </a:rPr>
              <a:t>il</a:t>
            </a:r>
            <a:r>
              <a:rPr b="1" i="1" lang="it">
                <a:solidFill>
                  <a:srgbClr val="353535"/>
                </a:solidFill>
                <a:highlight>
                  <a:srgbClr val="FFFFFF"/>
                </a:highlight>
              </a:rPr>
              <a:t> tutto </a:t>
            </a:r>
            <a:r>
              <a:rPr i="1" lang="it">
                <a:solidFill>
                  <a:srgbClr val="353535"/>
                </a:solidFill>
                <a:highlight>
                  <a:srgbClr val="FFFFFF"/>
                </a:highlight>
              </a:rPr>
              <a:t>è </a:t>
            </a:r>
            <a:r>
              <a:rPr b="1" i="1" lang="it">
                <a:solidFill>
                  <a:srgbClr val="353535"/>
                </a:solidFill>
                <a:highlight>
                  <a:srgbClr val="FFFFFF"/>
                </a:highlight>
              </a:rPr>
              <a:t>diverso</a:t>
            </a:r>
            <a:r>
              <a:rPr i="1" lang="it">
                <a:solidFill>
                  <a:srgbClr val="353535"/>
                </a:solidFill>
                <a:highlight>
                  <a:srgbClr val="FFFFFF"/>
                </a:highlight>
              </a:rPr>
              <a:t> dalla </a:t>
            </a:r>
            <a:r>
              <a:rPr b="1" i="1" lang="it">
                <a:solidFill>
                  <a:srgbClr val="353535"/>
                </a:solidFill>
                <a:highlight>
                  <a:srgbClr val="FFFFFF"/>
                </a:highlight>
              </a:rPr>
              <a:t>somma delle sue parti</a:t>
            </a:r>
            <a:r>
              <a:rPr lang="it">
                <a:solidFill>
                  <a:srgbClr val="353535"/>
                </a:solidFill>
                <a:highlight>
                  <a:srgbClr val="FFFFFF"/>
                </a:highlight>
              </a:rPr>
              <a:t>». </a:t>
            </a:r>
            <a:endParaRPr>
              <a:solidFill>
                <a:srgbClr val="35353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it">
                <a:solidFill>
                  <a:srgbClr val="353535"/>
                </a:solidFill>
                <a:highlight>
                  <a:srgbClr val="FFFFFF"/>
                </a:highlight>
              </a:rPr>
              <a:t>Secondo la Gestalt il processo percettivo segue delle</a:t>
            </a:r>
            <a:r>
              <a:rPr b="1" lang="it">
                <a:solidFill>
                  <a:srgbClr val="353535"/>
                </a:solidFill>
                <a:highlight>
                  <a:srgbClr val="FFFFFF"/>
                </a:highlight>
              </a:rPr>
              <a:t> regole </a:t>
            </a:r>
            <a:r>
              <a:rPr lang="it">
                <a:solidFill>
                  <a:srgbClr val="353535"/>
                </a:solidFill>
                <a:highlight>
                  <a:srgbClr val="FFFFFF"/>
                </a:highlight>
              </a:rPr>
              <a:t>specifiche</a:t>
            </a:r>
            <a:r>
              <a:rPr b="1" lang="it">
                <a:solidFill>
                  <a:srgbClr val="353535"/>
                </a:solidFill>
                <a:highlight>
                  <a:srgbClr val="FFFFFF"/>
                </a:highlight>
              </a:rPr>
              <a:t> di organizzazione percettiva. Quelle che a noi sono più utili da analizzare ai fini della Data Visualization sono 5: </a:t>
            </a:r>
            <a:endParaRPr b="1">
              <a:solidFill>
                <a:srgbClr val="353535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AutoNum type="arabicPeriod"/>
            </a:pPr>
            <a:r>
              <a:rPr b="1" lang="it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Legge della semplicità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AutoNum type="arabicPeriod"/>
            </a:pPr>
            <a:r>
              <a:rPr b="1" lang="it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Legge della vicinanza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AutoNum type="arabicPeriod"/>
            </a:pPr>
            <a:r>
              <a:rPr b="1" lang="it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Legge della somiglianza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AutoNum type="arabicPeriod"/>
            </a:pPr>
            <a:r>
              <a:rPr b="1" lang="it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Legge della figura - sfondo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AutoNum type="arabicPeriod"/>
            </a:pPr>
            <a:r>
              <a:rPr b="1" lang="it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Legge del punto focale</a:t>
            </a:r>
            <a:endParaRPr b="1">
              <a:solidFill>
                <a:srgbClr val="35353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/>
              <a:t>Partiamo dalla legge della semplicità.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>
                <a:solidFill>
                  <a:schemeClr val="dk1"/>
                </a:solidFill>
                <a:highlight>
                  <a:srgbClr val="FFFFFF"/>
                </a:highlight>
              </a:rPr>
              <a:t>Il cervello umano tende a mettere in relazione </a:t>
            </a:r>
            <a:r>
              <a:rPr b="1" lang="it">
                <a:solidFill>
                  <a:schemeClr val="dk1"/>
                </a:solidFill>
                <a:highlight>
                  <a:srgbClr val="FFFFFF"/>
                </a:highlight>
              </a:rPr>
              <a:t>oggetti simili</a:t>
            </a:r>
            <a:r>
              <a:rPr lang="it">
                <a:solidFill>
                  <a:schemeClr val="dk1"/>
                </a:solidFill>
                <a:highlight>
                  <a:srgbClr val="FFFFFF"/>
                </a:highlight>
              </a:rPr>
              <a:t> tra loro in modo automatico. Li può classificare per forma, per colore o per dimensione. Inoltre, </a:t>
            </a:r>
            <a:r>
              <a:rPr lang="it">
                <a:solidFill>
                  <a:schemeClr val="dk1"/>
                </a:solidFill>
              </a:rPr>
              <a:t>La legge della semplicità si riferisce alla capacità di percepire il significato visivo con il minimo sforzo cognitivo.</a:t>
            </a:r>
            <a:endParaRPr>
              <a:solidFill>
                <a:srgbClr val="3747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>
                <a:solidFill>
                  <a:schemeClr val="dk1"/>
                </a:solidFill>
                <a:highlight>
                  <a:srgbClr val="FFFFFF"/>
                </a:highlight>
              </a:rPr>
              <a:t>Tra i 2 grafici, quela grafico è più facile da leggere: A o B?</a:t>
            </a:r>
            <a:br>
              <a:rPr lang="it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it">
                <a:solidFill>
                  <a:schemeClr val="dk1"/>
                </a:solidFill>
                <a:highlight>
                  <a:srgbClr val="FFFFFF"/>
                </a:highlight>
              </a:rPr>
              <a:t>La risposta è ovviamente B, perché si possono dedurre informazioni e rapporti tra gli elementi del grafico con molta più facilità rispetto al grafico A.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 sz="1300">
                <a:solidFill>
                  <a:srgbClr val="353535"/>
                </a:solidFill>
                <a:highlight>
                  <a:srgbClr val="FFFFFF"/>
                </a:highlight>
              </a:rPr>
              <a:t>Legge della prossimità: il cervello tende a raggruppare gli elementi che si ritrovano in una posizione ravvicinata, separandoli da quelli che si ritrovano più lontani;  Quindi, </a:t>
            </a:r>
            <a:r>
              <a:rPr lang="it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Quando gli elementi sono posizionati vicini l'uno all'altro, vengono visti come parte di un gruppo piuttosto che quando sono distanziati.</a:t>
            </a:r>
            <a:endParaRPr sz="900">
              <a:solidFill>
                <a:srgbClr val="3747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300">
              <a:solidFill>
                <a:srgbClr val="35353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 sz="1300">
                <a:solidFill>
                  <a:srgbClr val="353535"/>
                </a:solidFill>
                <a:highlight>
                  <a:srgbClr val="FFFFFF"/>
                </a:highlight>
              </a:rPr>
              <a:t>Se guardiamo le etichette dei due grafici, viene naturale associare correttamente le etichette solamente nel grafico B. Nel grafico A, l’etichetta in basso è posizionata in maniera anomala rispetto alle altre etichette, motivo per cui viene facile percepirla come elemento separato dal grafico. </a:t>
            </a:r>
            <a:endParaRPr sz="1300">
              <a:solidFill>
                <a:srgbClr val="35353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/>
              <a:t>Continuiamo con la legge della somiglianza. </a:t>
            </a:r>
            <a:br>
              <a:rPr lang="it"/>
            </a:br>
            <a:br>
              <a:rPr lang="it"/>
            </a:br>
            <a:r>
              <a:rPr lang="it">
                <a:solidFill>
                  <a:srgbClr val="353535"/>
                </a:solidFill>
                <a:highlight>
                  <a:srgbClr val="FFFFFF"/>
                </a:highlight>
              </a:rPr>
              <a:t>Il cervello tende a percepire come forma o insieme unitario gli elementi con caratteristiche simili tra loro (come forma, dimensione o colore); </a:t>
            </a:r>
            <a:r>
              <a:rPr lang="it">
                <a:solidFill>
                  <a:schemeClr val="dk1"/>
                </a:solidFill>
              </a:rPr>
              <a:t>Gli elementi simili, quindi,  vengono raggruppati visivamente, indipendentemente dalla loro vicinanza. Gli esseri umani tendono a cercare l'omogeneità.</a:t>
            </a:r>
            <a:endParaRPr>
              <a:solidFill>
                <a:srgbClr val="3747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35353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>
                <a:solidFill>
                  <a:srgbClr val="353535"/>
                </a:solidFill>
                <a:highlight>
                  <a:srgbClr val="FFFFFF"/>
                </a:highlight>
              </a:rPr>
              <a:t>Nei due grafici, è molto più semplice distinguere diversi gruppi grazie all’assegnazione di colori condivisi tra elementi con caratteristiche simili. </a:t>
            </a:r>
            <a:endParaRPr>
              <a:solidFill>
                <a:srgbClr val="35353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>
                <a:solidFill>
                  <a:srgbClr val="353535"/>
                </a:solidFill>
                <a:highlight>
                  <a:srgbClr val="FFFFFF"/>
                </a:highlight>
              </a:rPr>
              <a:t>Procediamo con la legge della Figura - Sondo. Quando si osserva un’immagine , tendiamo a percepirla assegnando a determinati elementi – le cosiddetta “figure” – un ruolo primario e invece ad altri – detti “sfondi” – un ruolo secondario. </a:t>
            </a:r>
            <a:br>
              <a:rPr lang="it">
                <a:solidFill>
                  <a:srgbClr val="353535"/>
                </a:solidFill>
                <a:highlight>
                  <a:srgbClr val="FFFFFF"/>
                </a:highlight>
              </a:rPr>
            </a:br>
            <a:br>
              <a:rPr lang="it">
                <a:solidFill>
                  <a:srgbClr val="353535"/>
                </a:solidFill>
                <a:highlight>
                  <a:srgbClr val="FFFFFF"/>
                </a:highlight>
              </a:rPr>
            </a:br>
            <a:r>
              <a:rPr lang="it">
                <a:solidFill>
                  <a:srgbClr val="353535"/>
                </a:solidFill>
                <a:highlight>
                  <a:srgbClr val="FFFFFF"/>
                </a:highlight>
              </a:rPr>
              <a:t>Per “figura” si intende l’elemento (o anche gruppo di elementi) che attira per primo l’attenzione, mentre lo sfondo sarebbe la parte dell’immagine intorno alla figura, che sembra più lontana e meno definita (percepita quindi, in termini visivi, come secondaria).</a:t>
            </a:r>
            <a:br>
              <a:rPr lang="it">
                <a:solidFill>
                  <a:srgbClr val="353535"/>
                </a:solidFill>
                <a:highlight>
                  <a:srgbClr val="FFFFFF"/>
                </a:highlight>
              </a:rPr>
            </a:br>
            <a:br>
              <a:rPr lang="it">
                <a:solidFill>
                  <a:srgbClr val="353535"/>
                </a:solidFill>
                <a:highlight>
                  <a:srgbClr val="FFFFFF"/>
                </a:highlight>
              </a:rPr>
            </a:br>
            <a:r>
              <a:rPr lang="it">
                <a:solidFill>
                  <a:srgbClr val="353535"/>
                </a:solidFill>
                <a:highlight>
                  <a:srgbClr val="FFFFFF"/>
                </a:highlight>
              </a:rPr>
              <a:t>Le caratteristiche principali che contraddistinguono forme e sfondi sono la sfocattura degli elementi, la loro dimensione e il contrasto che c’è tra di loro. </a:t>
            </a:r>
            <a:endParaRPr>
              <a:solidFill>
                <a:srgbClr val="35353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35353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>
                <a:solidFill>
                  <a:srgbClr val="353535"/>
                </a:solidFill>
                <a:highlight>
                  <a:srgbClr val="FFFFFF"/>
                </a:highlight>
              </a:rPr>
              <a:t>Nell’esempio dei due grafici, è chiaro che quello più leggibile è il grafico B perché ha una netta distinzione tra figure e sfondo, cosa che non è gestita correttamente nel grafico A.</a:t>
            </a:r>
            <a:endParaRPr>
              <a:solidFill>
                <a:srgbClr val="35353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/>
              <a:t>Un altro aspetto molto importante che potrai utilizzare all’interno dei tuoi grafici è la legge del punto focale. Dando la giusta enfasi su alcuni elementi rispetto ad altri, si riescono a creare gerarchie di elementi che rendono alcuni oggetti più prioritari rispetto ad altri. </a:t>
            </a:r>
            <a:br>
              <a:rPr lang="it"/>
            </a:br>
            <a:br>
              <a:rPr lang="it"/>
            </a:br>
            <a:r>
              <a:rPr lang="it">
                <a:solidFill>
                  <a:schemeClr val="dk1"/>
                </a:solidFill>
              </a:rPr>
              <a:t>Il principio del punto focale, infatti,  afferma che tutto ciò che risalta visivamente sarà oggetto di attenzione prioritaria. In altre parole, gli elementi che si distinguono dall'ambiente circostante sono più evidenti.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>
                <a:solidFill>
                  <a:schemeClr val="dk1"/>
                </a:solidFill>
              </a:rPr>
              <a:t>Guarda i due grafici, per ognuno dei due esempi, dove è che va la tua attenzione? Nel primo caso non c’è un vero punto focale, mentre nel secondo è chiaro quale è l’elemento gerarchicamente più importante.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/>
              <a:t>Grazie agli studi della Gestalt sono molte le discipline che hanno tratto benefici in ambito comunicativo, in maniera particolare tutte quelle legate all’ambito grafico. La Data VIsualization è una di quelle materie che possono fare tesoro di tali principi: comprendendo il modo in cui le persone percepiscono i grafici e i layout, siamo in grado di guidare l’occhio lì dove vogliamo per comunicare informazioni in maniera più efficace, costruendo immagini psicologicamente stabili e studiate.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-93875" y="-8520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-46925" y="286000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it" sz="5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b="1" i="0" sz="50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52625" y="4434200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"/>
          <p:cNvSpPr txBox="1"/>
          <p:nvPr/>
        </p:nvSpPr>
        <p:spPr>
          <a:xfrm>
            <a:off x="-46925" y="23746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it" sz="28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Principi della Gestalt</a:t>
            </a:r>
            <a:endParaRPr b="1" i="0" sz="28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-93875" y="3824900"/>
            <a:ext cx="92379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"/>
              <a:buFont typeface="Arial"/>
              <a:buNone/>
            </a:pPr>
            <a:r>
              <a:rPr b="0" i="0" lang="it" sz="114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b="0" i="0" sz="114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40"/>
              <a:buFont typeface="Arial"/>
              <a:buNone/>
            </a:pPr>
            <a:r>
              <a:rPr b="0" i="0" lang="it" sz="164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Cristina D’Onorio De Meo</a:t>
            </a:r>
            <a:endParaRPr b="0" i="0" sz="164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-46937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it" sz="24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Neuroscienze della visualizzazione</a:t>
            </a:r>
            <a:endParaRPr b="0" i="0" sz="2400" u="none" cap="none" strike="noStrike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Cos’è la Gestalt?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6" name="Google Shape;66;p2"/>
          <p:cNvSpPr txBox="1"/>
          <p:nvPr>
            <p:ph type="title"/>
          </p:nvPr>
        </p:nvSpPr>
        <p:spPr>
          <a:xfrm>
            <a:off x="311700" y="981825"/>
            <a:ext cx="46722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it" sz="1400">
                <a:latin typeface="Lato"/>
                <a:ea typeface="Lato"/>
                <a:cs typeface="Lato"/>
                <a:sym typeface="Lato"/>
              </a:rPr>
              <a:t>Si tratta di una corrente psicologica. I suoi studi possono essere impiegati per migliorare le modalità in cui intendiamo rappresentare le informazioni.</a:t>
            </a:r>
            <a:endParaRPr b="1" sz="14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lang="it" sz="1300">
                <a:solidFill>
                  <a:srgbClr val="37474F"/>
                </a:solidFill>
                <a:latin typeface="Lato"/>
                <a:ea typeface="Lato"/>
                <a:cs typeface="Lato"/>
                <a:sym typeface="Lato"/>
              </a:rPr>
              <a:t>“Il tutto è più della somma delle singole parti”</a:t>
            </a:r>
            <a:endParaRPr sz="1100">
              <a:solidFill>
                <a:srgbClr val="37474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" name="Google Shape;67;p2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"/>
          <p:cNvSpPr txBox="1"/>
          <p:nvPr/>
        </p:nvSpPr>
        <p:spPr>
          <a:xfrm>
            <a:off x="4171400" y="4748600"/>
            <a:ext cx="497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Principi della Gestalt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" name="Google Shape;70;p2"/>
          <p:cNvSpPr/>
          <p:nvPr/>
        </p:nvSpPr>
        <p:spPr>
          <a:xfrm>
            <a:off x="6741425" y="3188975"/>
            <a:ext cx="2402700" cy="15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 txBox="1"/>
          <p:nvPr>
            <p:ph type="title"/>
          </p:nvPr>
        </p:nvSpPr>
        <p:spPr>
          <a:xfrm>
            <a:off x="6998550" y="3818075"/>
            <a:ext cx="200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it" sz="1200">
                <a:latin typeface="Lato"/>
                <a:ea typeface="Lato"/>
                <a:cs typeface="Lato"/>
                <a:sym typeface="Lato"/>
              </a:rPr>
              <a:t>VIDEO DA SEDUTO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466875" y="3076913"/>
            <a:ext cx="3000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AutoNum type="arabicPeriod"/>
            </a:pPr>
            <a:r>
              <a:rPr b="1" i="0" lang="it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Legge della semplicità</a:t>
            </a:r>
            <a:endParaRPr b="1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AutoNum type="arabicPeriod"/>
            </a:pPr>
            <a:r>
              <a:rPr b="1" i="0" lang="it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Legge della vicinanza</a:t>
            </a:r>
            <a:endParaRPr b="1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AutoNum type="arabicPeriod"/>
            </a:pPr>
            <a:r>
              <a:rPr b="1" i="0" lang="it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Legge della somiglianza</a:t>
            </a:r>
            <a:endParaRPr b="1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AutoNum type="arabicPeriod"/>
            </a:pPr>
            <a:r>
              <a:rPr b="1" i="0" lang="it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Legge della figura - sfondo</a:t>
            </a:r>
            <a:endParaRPr b="1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AutoNum type="arabicPeriod"/>
            </a:pPr>
            <a:r>
              <a:rPr b="1" i="0" lang="it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Legge del punto focale</a:t>
            </a:r>
            <a:endParaRPr b="1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" name="Google Shape;73;p2"/>
          <p:cNvSpPr txBox="1"/>
          <p:nvPr/>
        </p:nvSpPr>
        <p:spPr>
          <a:xfrm>
            <a:off x="255575" y="2554650"/>
            <a:ext cx="492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t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Esploriamo i cinque più utili alla DataViz: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Legge della semplicità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79" name="Google Shape;79;p3"/>
          <p:cNvSpPr txBox="1"/>
          <p:nvPr>
            <p:ph type="title"/>
          </p:nvPr>
        </p:nvSpPr>
        <p:spPr>
          <a:xfrm>
            <a:off x="695050" y="3872850"/>
            <a:ext cx="4142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lang="it" sz="1200">
                <a:latin typeface="Lato"/>
                <a:ea typeface="Lato"/>
                <a:cs typeface="Lato"/>
                <a:sym typeface="Lato"/>
              </a:rPr>
              <a:t>La legge della semplicità si riferisce alla capacità di percepire il significato visivo con il minimo sforzo cognitivo.</a:t>
            </a:r>
            <a:endParaRPr sz="900">
              <a:solidFill>
                <a:srgbClr val="37474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" name="Google Shape;80;p3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3"/>
          <p:cNvSpPr txBox="1"/>
          <p:nvPr/>
        </p:nvSpPr>
        <p:spPr>
          <a:xfrm>
            <a:off x="4171400" y="4748600"/>
            <a:ext cx="497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Principi della Gestalt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" name="Google Shape;83;p3"/>
          <p:cNvSpPr/>
          <p:nvPr/>
        </p:nvSpPr>
        <p:spPr>
          <a:xfrm>
            <a:off x="6741425" y="3188975"/>
            <a:ext cx="2402700" cy="15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"/>
          <p:cNvSpPr txBox="1"/>
          <p:nvPr>
            <p:ph type="title"/>
          </p:nvPr>
        </p:nvSpPr>
        <p:spPr>
          <a:xfrm>
            <a:off x="6998550" y="3818075"/>
            <a:ext cx="200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it" sz="1200">
                <a:latin typeface="Lato"/>
                <a:ea typeface="Lato"/>
                <a:cs typeface="Lato"/>
                <a:sym typeface="Lato"/>
              </a:rPr>
              <a:t>VIDEO DA SEDUTO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5" name="Google Shape;8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0" y="984950"/>
            <a:ext cx="3234320" cy="202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39520" y="984950"/>
            <a:ext cx="3166480" cy="19790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3"/>
          <p:cNvSpPr txBox="1"/>
          <p:nvPr/>
        </p:nvSpPr>
        <p:spPr>
          <a:xfrm>
            <a:off x="1332650" y="3006400"/>
            <a:ext cx="4052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it" sz="1200" u="none" cap="none" strike="noStrike">
                <a:solidFill>
                  <a:srgbClr val="37474F"/>
                </a:solidFill>
                <a:latin typeface="Lato"/>
                <a:ea typeface="Lato"/>
                <a:cs typeface="Lato"/>
                <a:sym typeface="Lato"/>
              </a:rPr>
              <a:t> Quale grafico è più facile da leggere: A o B?    </a:t>
            </a:r>
            <a:r>
              <a:rPr b="0" i="1" lang="it" sz="1300" u="none" cap="none" strike="noStrike">
                <a:solidFill>
                  <a:schemeClr val="lt1"/>
                </a:solidFill>
                <a:highlight>
                  <a:schemeClr val="accent5"/>
                </a:highlight>
                <a:latin typeface="Lato"/>
                <a:ea typeface="Lato"/>
                <a:cs typeface="Lato"/>
                <a:sym typeface="Lato"/>
              </a:rPr>
              <a:t>    </a:t>
            </a:r>
            <a:endParaRPr b="0" i="1" sz="1100" u="none" cap="none" strike="noStrike">
              <a:solidFill>
                <a:schemeClr val="lt1"/>
              </a:solidFill>
              <a:highlight>
                <a:schemeClr val="accent5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3"/>
          <p:cNvSpPr/>
          <p:nvPr/>
        </p:nvSpPr>
        <p:spPr>
          <a:xfrm>
            <a:off x="0" y="3976500"/>
            <a:ext cx="652500" cy="346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Legge della prossimità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94" name="Google Shape;94;p4"/>
          <p:cNvSpPr txBox="1"/>
          <p:nvPr>
            <p:ph type="title"/>
          </p:nvPr>
        </p:nvSpPr>
        <p:spPr>
          <a:xfrm>
            <a:off x="695050" y="3872850"/>
            <a:ext cx="5000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lang="it" sz="1200">
                <a:latin typeface="Lato"/>
                <a:ea typeface="Lato"/>
                <a:cs typeface="Lato"/>
                <a:sym typeface="Lato"/>
              </a:rPr>
              <a:t>Quando gli elementi sono posizionati vicini l'uno all'altro, vengono visti come parte di un gruppo piuttosto che quando sono distanziati.</a:t>
            </a:r>
            <a:endParaRPr sz="900">
              <a:solidFill>
                <a:srgbClr val="37474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4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4"/>
          <p:cNvSpPr txBox="1"/>
          <p:nvPr/>
        </p:nvSpPr>
        <p:spPr>
          <a:xfrm>
            <a:off x="4171400" y="4748600"/>
            <a:ext cx="497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Principi della Gestalt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4"/>
          <p:cNvSpPr/>
          <p:nvPr/>
        </p:nvSpPr>
        <p:spPr>
          <a:xfrm>
            <a:off x="6741425" y="3188975"/>
            <a:ext cx="2402700" cy="15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"/>
          <p:cNvSpPr txBox="1"/>
          <p:nvPr>
            <p:ph type="title"/>
          </p:nvPr>
        </p:nvSpPr>
        <p:spPr>
          <a:xfrm>
            <a:off x="6998550" y="3818075"/>
            <a:ext cx="200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it" sz="1200">
                <a:latin typeface="Lato"/>
                <a:ea typeface="Lato"/>
                <a:cs typeface="Lato"/>
                <a:sym typeface="Lato"/>
              </a:rPr>
              <a:t>VIDEO DA SEDUTO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4"/>
          <p:cNvSpPr txBox="1"/>
          <p:nvPr/>
        </p:nvSpPr>
        <p:spPr>
          <a:xfrm>
            <a:off x="110750" y="2983575"/>
            <a:ext cx="6040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it" sz="1200" u="none" cap="none" strike="noStrike">
                <a:solidFill>
                  <a:srgbClr val="37474F"/>
                </a:solidFill>
                <a:latin typeface="Lato"/>
                <a:ea typeface="Lato"/>
                <a:cs typeface="Lato"/>
                <a:sym typeface="Lato"/>
              </a:rPr>
              <a:t>Quante etichette viene spontaneo associare all’esempio A rispetto all’esempio B?</a:t>
            </a:r>
            <a:endParaRPr b="0" i="1" sz="1100" u="none" cap="none" strike="noStrike">
              <a:solidFill>
                <a:schemeClr val="lt1"/>
              </a:solidFill>
              <a:highlight>
                <a:schemeClr val="accent5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4"/>
          <p:cNvSpPr/>
          <p:nvPr/>
        </p:nvSpPr>
        <p:spPr>
          <a:xfrm>
            <a:off x="0" y="3976500"/>
            <a:ext cx="652500" cy="346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4925" y="984950"/>
            <a:ext cx="2172140" cy="1869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30790" y="984950"/>
            <a:ext cx="2990480" cy="186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Legge della somiglianza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09" name="Google Shape;109;p5"/>
          <p:cNvSpPr txBox="1"/>
          <p:nvPr>
            <p:ph type="title"/>
          </p:nvPr>
        </p:nvSpPr>
        <p:spPr>
          <a:xfrm>
            <a:off x="695050" y="3872850"/>
            <a:ext cx="5000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lang="it" sz="1200">
                <a:latin typeface="Lato"/>
                <a:ea typeface="Lato"/>
                <a:cs typeface="Lato"/>
                <a:sym typeface="Lato"/>
              </a:rPr>
              <a:t>Gli elementi simili vengono raggruppati visivamente, indipendentemente dalla loro vicinanza. Gli esseri umani tendono a cercare l'omogeneità.</a:t>
            </a:r>
            <a:endParaRPr sz="900">
              <a:solidFill>
                <a:srgbClr val="37474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5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5"/>
          <p:cNvSpPr txBox="1"/>
          <p:nvPr/>
        </p:nvSpPr>
        <p:spPr>
          <a:xfrm>
            <a:off x="4171400" y="4748600"/>
            <a:ext cx="497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Principi della Gestalt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5"/>
          <p:cNvSpPr/>
          <p:nvPr/>
        </p:nvSpPr>
        <p:spPr>
          <a:xfrm>
            <a:off x="6741425" y="3188975"/>
            <a:ext cx="2402700" cy="15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"/>
          <p:cNvSpPr txBox="1"/>
          <p:nvPr>
            <p:ph type="title"/>
          </p:nvPr>
        </p:nvSpPr>
        <p:spPr>
          <a:xfrm>
            <a:off x="6998550" y="3818075"/>
            <a:ext cx="200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it" sz="1200">
                <a:latin typeface="Lato"/>
                <a:ea typeface="Lato"/>
                <a:cs typeface="Lato"/>
                <a:sym typeface="Lato"/>
              </a:rPr>
              <a:t>VIDEO DA SEDUTO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110750" y="3013675"/>
            <a:ext cx="6040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it" sz="1200" u="none" cap="none" strike="noStrike">
                <a:solidFill>
                  <a:srgbClr val="37474F"/>
                </a:solidFill>
                <a:latin typeface="Lato"/>
                <a:ea typeface="Lato"/>
                <a:cs typeface="Lato"/>
                <a:sym typeface="Lato"/>
              </a:rPr>
              <a:t>Nell’esempio B è molto più facile distinguere i diversi gruppi del grafico.</a:t>
            </a:r>
            <a:endParaRPr b="0" i="1" sz="1100" u="none" cap="none" strike="noStrike">
              <a:solidFill>
                <a:schemeClr val="lt1"/>
              </a:solidFill>
              <a:highlight>
                <a:schemeClr val="accent5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5"/>
          <p:cNvSpPr/>
          <p:nvPr/>
        </p:nvSpPr>
        <p:spPr>
          <a:xfrm>
            <a:off x="0" y="3976500"/>
            <a:ext cx="652500" cy="346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2496" y="825275"/>
            <a:ext cx="2063401" cy="218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47212" y="825275"/>
            <a:ext cx="2035031" cy="2158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Legge della figura-sfondo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24" name="Google Shape;124;p6"/>
          <p:cNvSpPr txBox="1"/>
          <p:nvPr>
            <p:ph type="title"/>
          </p:nvPr>
        </p:nvSpPr>
        <p:spPr>
          <a:xfrm>
            <a:off x="695050" y="3411525"/>
            <a:ext cx="5101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lang="it" sz="1000">
                <a:latin typeface="Lato"/>
                <a:ea typeface="Lato"/>
                <a:cs typeface="Lato"/>
                <a:sym typeface="Lato"/>
              </a:rPr>
              <a:t>Il principio della figura-sfondo descrive la capacità di percepire la relazione tra la forma e lo spazio circostante per creare un significato. Il senso di completezza o di unità dipende da come si percepisce la relazione tra un oggetto e l'area in cui è contenuto.</a:t>
            </a:r>
            <a:endParaRPr sz="700">
              <a:solidFill>
                <a:srgbClr val="37474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6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6"/>
          <p:cNvSpPr txBox="1"/>
          <p:nvPr/>
        </p:nvSpPr>
        <p:spPr>
          <a:xfrm>
            <a:off x="4171400" y="4748600"/>
            <a:ext cx="497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Principi della Gestalt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6"/>
          <p:cNvSpPr/>
          <p:nvPr/>
        </p:nvSpPr>
        <p:spPr>
          <a:xfrm>
            <a:off x="6741425" y="3188975"/>
            <a:ext cx="2402700" cy="15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6"/>
          <p:cNvSpPr txBox="1"/>
          <p:nvPr>
            <p:ph type="title"/>
          </p:nvPr>
        </p:nvSpPr>
        <p:spPr>
          <a:xfrm>
            <a:off x="6998550" y="3818075"/>
            <a:ext cx="200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it" sz="1200">
                <a:latin typeface="Lato"/>
                <a:ea typeface="Lato"/>
                <a:cs typeface="Lato"/>
                <a:sym typeface="Lato"/>
              </a:rPr>
              <a:t>VIDEO DA SEDUTO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6"/>
          <p:cNvSpPr txBox="1"/>
          <p:nvPr/>
        </p:nvSpPr>
        <p:spPr>
          <a:xfrm>
            <a:off x="311700" y="2571750"/>
            <a:ext cx="6040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it" sz="1200" u="none" cap="none" strike="noStrike">
                <a:solidFill>
                  <a:srgbClr val="37474F"/>
                </a:solidFill>
                <a:latin typeface="Lato"/>
                <a:ea typeface="Lato"/>
                <a:cs typeface="Lato"/>
                <a:sym typeface="Lato"/>
              </a:rPr>
              <a:t>Quale grafico è più leggibile?</a:t>
            </a:r>
            <a:endParaRPr b="0" i="1" sz="1100" u="none" cap="none" strike="noStrike">
              <a:solidFill>
                <a:schemeClr val="lt1"/>
              </a:solidFill>
              <a:highlight>
                <a:schemeClr val="accent5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6"/>
          <p:cNvSpPr/>
          <p:nvPr/>
        </p:nvSpPr>
        <p:spPr>
          <a:xfrm>
            <a:off x="0" y="3515175"/>
            <a:ext cx="652500" cy="514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907250"/>
            <a:ext cx="3318930" cy="165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03256" y="907250"/>
            <a:ext cx="3318930" cy="165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6"/>
          <p:cNvSpPr txBox="1"/>
          <p:nvPr>
            <p:ph type="title"/>
          </p:nvPr>
        </p:nvSpPr>
        <p:spPr>
          <a:xfrm>
            <a:off x="740025" y="4021975"/>
            <a:ext cx="87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b="1" lang="it" sz="1100">
                <a:latin typeface="Lato"/>
                <a:ea typeface="Lato"/>
                <a:cs typeface="Lato"/>
                <a:sym typeface="Lato"/>
              </a:rPr>
              <a:t>Sfocatura</a:t>
            </a:r>
            <a:endParaRPr b="1" sz="1100">
              <a:solidFill>
                <a:srgbClr val="37474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6"/>
          <p:cNvSpPr txBox="1"/>
          <p:nvPr>
            <p:ph type="title"/>
          </p:nvPr>
        </p:nvSpPr>
        <p:spPr>
          <a:xfrm>
            <a:off x="2025475" y="4021975"/>
            <a:ext cx="1021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b="1" lang="it" sz="1100">
                <a:latin typeface="Lato"/>
                <a:ea typeface="Lato"/>
                <a:cs typeface="Lato"/>
                <a:sym typeface="Lato"/>
              </a:rPr>
              <a:t>Dimensione</a:t>
            </a:r>
            <a:endParaRPr b="1" sz="1100">
              <a:solidFill>
                <a:srgbClr val="37474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6"/>
          <p:cNvSpPr txBox="1"/>
          <p:nvPr>
            <p:ph type="title"/>
          </p:nvPr>
        </p:nvSpPr>
        <p:spPr>
          <a:xfrm>
            <a:off x="3581950" y="4021975"/>
            <a:ext cx="92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b="1" lang="it" sz="1100">
                <a:latin typeface="Lato"/>
                <a:ea typeface="Lato"/>
                <a:cs typeface="Lato"/>
                <a:sym typeface="Lato"/>
              </a:rPr>
              <a:t>Contrasto</a:t>
            </a:r>
            <a:endParaRPr b="1" sz="1100">
              <a:solidFill>
                <a:srgbClr val="37474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Legge del punto focale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42" name="Google Shape;142;p7"/>
          <p:cNvSpPr txBox="1"/>
          <p:nvPr>
            <p:ph type="title"/>
          </p:nvPr>
        </p:nvSpPr>
        <p:spPr>
          <a:xfrm>
            <a:off x="695050" y="3683650"/>
            <a:ext cx="5393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lang="it" sz="1200">
                <a:latin typeface="Lato"/>
                <a:ea typeface="Lato"/>
                <a:cs typeface="Lato"/>
                <a:sym typeface="Lato"/>
              </a:rPr>
              <a:t>Il principio del punto focale afferma che tutto ciò che risalta visivamente sarà oggetto di attenzione prioritaria. In altre parole, gli elementi che si distinguono dall'ambiente circostante sono più evidenti.</a:t>
            </a:r>
            <a:endParaRPr sz="900">
              <a:solidFill>
                <a:srgbClr val="37474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7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7"/>
          <p:cNvSpPr txBox="1"/>
          <p:nvPr/>
        </p:nvSpPr>
        <p:spPr>
          <a:xfrm>
            <a:off x="4171400" y="4748600"/>
            <a:ext cx="497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Principi della Gestalt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7"/>
          <p:cNvSpPr/>
          <p:nvPr/>
        </p:nvSpPr>
        <p:spPr>
          <a:xfrm>
            <a:off x="6741425" y="3188975"/>
            <a:ext cx="2402700" cy="15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7"/>
          <p:cNvSpPr txBox="1"/>
          <p:nvPr>
            <p:ph type="title"/>
          </p:nvPr>
        </p:nvSpPr>
        <p:spPr>
          <a:xfrm>
            <a:off x="6998550" y="3818075"/>
            <a:ext cx="200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it" sz="1200">
                <a:latin typeface="Lato"/>
                <a:ea typeface="Lato"/>
                <a:cs typeface="Lato"/>
                <a:sym typeface="Lato"/>
              </a:rPr>
              <a:t>VIDEO DA SEDUTO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7"/>
          <p:cNvSpPr txBox="1"/>
          <p:nvPr/>
        </p:nvSpPr>
        <p:spPr>
          <a:xfrm>
            <a:off x="170100" y="2890450"/>
            <a:ext cx="6040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it" sz="1200" u="none" cap="none" strike="noStrike">
                <a:solidFill>
                  <a:srgbClr val="37474F"/>
                </a:solidFill>
                <a:latin typeface="Lato"/>
                <a:ea typeface="Lato"/>
                <a:cs typeface="Lato"/>
                <a:sym typeface="Lato"/>
              </a:rPr>
              <a:t>Per ognuno dei due esempi, dove è che va la tua attenzione?</a:t>
            </a:r>
            <a:endParaRPr b="0" i="1" sz="1100" u="none" cap="none" strike="noStrike">
              <a:solidFill>
                <a:schemeClr val="lt1"/>
              </a:solidFill>
              <a:highlight>
                <a:schemeClr val="accent5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7"/>
          <p:cNvSpPr/>
          <p:nvPr/>
        </p:nvSpPr>
        <p:spPr>
          <a:xfrm>
            <a:off x="0" y="3787300"/>
            <a:ext cx="652500" cy="52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50" y="984950"/>
            <a:ext cx="3002120" cy="18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10170" y="984950"/>
            <a:ext cx="3002120" cy="18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"/>
          <p:cNvSpPr/>
          <p:nvPr/>
        </p:nvSpPr>
        <p:spPr>
          <a:xfrm>
            <a:off x="0" y="2648638"/>
            <a:ext cx="6179400" cy="1075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8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I principi della Gestalt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58" name="Google Shape;158;p8"/>
          <p:cNvSpPr txBox="1"/>
          <p:nvPr>
            <p:ph type="title"/>
          </p:nvPr>
        </p:nvSpPr>
        <p:spPr>
          <a:xfrm>
            <a:off x="695050" y="2817088"/>
            <a:ext cx="5393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b="1" lang="it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Comprendendo il modo in cui le persone percepiscono i grafici e i layout, è possibile costruire immagini psicologicamente stabili che comunicano le informazioni in modo efficace.</a:t>
            </a:r>
            <a:endParaRPr b="1"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8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8"/>
          <p:cNvSpPr txBox="1"/>
          <p:nvPr/>
        </p:nvSpPr>
        <p:spPr>
          <a:xfrm>
            <a:off x="4171400" y="4748600"/>
            <a:ext cx="497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Principi della Gestalt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8"/>
          <p:cNvSpPr/>
          <p:nvPr/>
        </p:nvSpPr>
        <p:spPr>
          <a:xfrm>
            <a:off x="6741425" y="3188975"/>
            <a:ext cx="2402700" cy="15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8"/>
          <p:cNvSpPr txBox="1"/>
          <p:nvPr>
            <p:ph type="title"/>
          </p:nvPr>
        </p:nvSpPr>
        <p:spPr>
          <a:xfrm>
            <a:off x="6998550" y="3818075"/>
            <a:ext cx="200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it" sz="1200">
                <a:latin typeface="Lato"/>
                <a:ea typeface="Lato"/>
                <a:cs typeface="Lato"/>
                <a:sym typeface="Lato"/>
              </a:rPr>
              <a:t>VIDEO DA SEDUTO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8"/>
          <p:cNvSpPr txBox="1"/>
          <p:nvPr/>
        </p:nvSpPr>
        <p:spPr>
          <a:xfrm>
            <a:off x="170100" y="1938963"/>
            <a:ext cx="6040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it" sz="1600" u="none" cap="none" strike="noStrike">
                <a:solidFill>
                  <a:srgbClr val="37474F"/>
                </a:solidFill>
                <a:latin typeface="Lato"/>
                <a:ea typeface="Lato"/>
                <a:cs typeface="Lato"/>
                <a:sym typeface="Lato"/>
              </a:rPr>
              <a:t>I principi della Gestalt sono nella mente, non nell'occhio.</a:t>
            </a:r>
            <a:endParaRPr b="0" i="1" sz="1500" u="none" cap="none" strike="noStrike">
              <a:solidFill>
                <a:schemeClr val="lt1"/>
              </a:solidFill>
              <a:highlight>
                <a:schemeClr val="accent5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