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JC2uwSHlLmXrRGzEBpSiu+FlB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LatoBlack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italic.fntdata"/><Relationship Id="rId6" Type="http://schemas.openxmlformats.org/officeDocument/2006/relationships/slide" Target="slides/slide1.xml"/><Relationship Id="rId18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Continuiamo a parlare di ottimizzazione, stavolta introducendo il concetto di clutter e capendo come gestirlo per avere il massimo dell’efficacia dal tuo lavoro.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Che cosa significa clutter?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E’ una parola inglese e significa disorcine, confusione. Non è utilizzata solamente in ambito lavorativo ma la si può usare in generale nella vita negli ambiti più disparati. </a:t>
            </a:r>
            <a:br>
              <a:rPr lang="it"/>
            </a:br>
            <a:br>
              <a:rPr lang="it"/>
            </a:br>
            <a:r>
              <a:rPr lang="it"/>
              <a:t>Per fare un esempio attuale, è andato di moda il concetto di “decluttering” legato alle cose che una persona possiede in una casa ma che sono inutili o di troppo. Il decluttering permette di eliminare tutto quello che è superfluo e lascia la tua vita piena solo di oggetti che ti possono tornare utili o che in generale sono indispensabili.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Lo stesso concetto lo possiamo riportare nella data visualization, dove clutter diventa tutto ciò che possiamo eliminare da una visualizzazioen riuscendo a mantenere chiari i messaggi chiave che vogliamo trasmettere.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L’obiettivo è quindi quello di ridurre il più possibile gli elementi non necessari dai tuoi lavori, di modo da andare a minimizzare il carico cognitivo, rendendo le tue visualizzazioni più fruibili e comprensibili.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Cerchiamo sempre di non rendere troppo complicato qualcosa che è possibile fare con più chiarezza e semplicità.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Uno dei primissimi e più importanti modi che abbiamo per ridurre il clutter è comprendere e aver studiato molto bene i principi della Gestalt. Applicando correttamente tali principi, sappiamo guidare efficacemente l’attenzione del lettore attraverso il nostro grafico. </a:t>
            </a:r>
            <a:br>
              <a:rPr lang="it"/>
            </a:br>
            <a:br>
              <a:rPr lang="it"/>
            </a:br>
            <a:r>
              <a:rPr lang="it"/>
              <a:t>Questo è un argomento che abbiamo già affrontato, se non lo hai ancora studiato a fondo consiglio di approfondirlo il più possibile perché è alla base della comprensione su come percepiamo la realtà.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Uno dei concetti più rilevanti per creare delle visualizzazioni efficaci è quello di saper ordinare correttamente gli elementi che hai a disposizione. E’ importantissimo che sia chiara ed evidente una specifica gerarchia di informazioni. </a:t>
            </a:r>
            <a:br>
              <a:rPr lang="it"/>
            </a:br>
            <a:br>
              <a:rPr lang="it"/>
            </a:br>
            <a:r>
              <a:rPr lang="it"/>
              <a:t>Per craere la gerarchia di informazioni corretta, sfrutta bene gli spazi negativi nelle tue visualizzazioni, che sono necessari per riuscira ad enfatizzare alcuni elementi rispetto ad altri. </a:t>
            </a:r>
            <a:br>
              <a:rPr lang="it"/>
            </a:br>
            <a:br>
              <a:rPr lang="it"/>
            </a:br>
            <a:r>
              <a:rPr lang="it"/>
              <a:t>Poi, non dimenticarti mai di creare delle legende semplici e immediate, specificando il significato degli acronimi e scegliendo bene le etichette all’interno dei tuoi grafici. Nessuno vuole leggere parole incomprensibili o termini troppo complessi, cerca sempre di usare parole semplici lì dove è possibile farlo.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Uno dei modi più facili per creare clutter è quello di utilizzare troppi colori o di utilizzarli in maniera sconsiderata, senza una logica.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Il corretto utilizzo dei colori permette di creare gerarchie, contrasti o gruppi di elementi.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Cerca di comprendere quando è sufficiente utilizzare una palette di colori monocromatica o quando invece hai bisogno di più colori diversi tra di loro. Per esempio, quando hai dei grafici univariati, sfrutta i colori monocromatici. QUando invece hai elementi di categorie differenti tra di loro, sfrutta colori complementari. </a:t>
            </a:r>
            <a:br>
              <a:rPr lang="it"/>
            </a:br>
            <a:br>
              <a:rPr lang="it"/>
            </a:br>
            <a:r>
              <a:rPr lang="it"/>
              <a:t>In generale, non utilizzare mai i colori solo a fini decorativi, utilizzali solo quando hanno un valore pratico, quando aggiungono un’informazione. Altrimenti, i colori utilizzati solo per decorare sono solamente clutter, quindi da eliminare.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La cosa più importante di tutte è quella di non perdere mai di vista l’obiettivo principale delle tue visualizzazioni. C’è sempre un messaggio centrale che si deve trasmettere, è importante focalizzarsi su quello più che su tutto il resto. </a:t>
            </a:r>
            <a:br>
              <a:rPr lang="it"/>
            </a:br>
            <a:br>
              <a:rPr lang="it"/>
            </a:br>
            <a:r>
              <a:rPr lang="it"/>
              <a:t>Quindi, innanzitutto bisogna definire chiaramente qual’è l’obiettivo di una visualizzazione ancor prima di crearle. </a:t>
            </a:r>
            <a:br>
              <a:rPr lang="it"/>
            </a:br>
            <a:br>
              <a:rPr lang="it"/>
            </a:br>
            <a:r>
              <a:rPr lang="it"/>
              <a:t>Dopodichè trova sempre il modo di mettere in secondo piano, o addirittura di elimiare, le informazioni secondarie o superflue rispetto al messaggio che vuoi comunicare.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Valuta sempre quando ha senso utilizzare le gridlines nei grafici dei tuoi progetti, sembra cosa di poco conto ma sono elementi in grado di appesantire inutilmente le visualizzazioni.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In generale, ricordatevi sempre che meno clutter c’è all’interno dei vostri lavori e più efficaci saranno le vostre visualizzazioni e quindi i vostri messaggi.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ridurre il clutter (l’ingombro)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Cos’è il clutter?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466875" y="1563600"/>
            <a:ext cx="529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500">
                <a:latin typeface="Lato"/>
                <a:ea typeface="Lato"/>
                <a:cs typeface="Lato"/>
                <a:sym typeface="Lato"/>
              </a:rPr>
              <a:t>Clutter significa ingombro (disordine, confusione).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5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Nel caso della DataViz, possiamo definire </a:t>
            </a:r>
            <a:r>
              <a:rPr b="1" i="1" lang="it" sz="15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clutter</a:t>
            </a:r>
            <a:r>
              <a:rPr b="1" lang="it" sz="15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tutto quello che possiamo eliminare da una visualizzazione riuscendo a mantenere chiari i messaggi chiave.</a:t>
            </a:r>
            <a:endParaRPr b="1" sz="15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ridurre il clutter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 cosa serve ridurre il clutter?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466875" y="1563600"/>
            <a:ext cx="518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Riducendo il clutter riusciamo a </a:t>
            </a:r>
            <a:r>
              <a:rPr b="1" lang="it" sz="1500">
                <a:latin typeface="Lato"/>
                <a:ea typeface="Lato"/>
                <a:cs typeface="Lato"/>
                <a:sym typeface="Lato"/>
              </a:rPr>
              <a:t>minimizzare il carico cognitivo</a:t>
            </a:r>
            <a:r>
              <a:rPr lang="it" sz="1500">
                <a:latin typeface="Lato"/>
                <a:ea typeface="Lato"/>
                <a:cs typeface="Lato"/>
                <a:sym typeface="Lato"/>
              </a:rPr>
              <a:t>, rendendo più fruibili le visualizzazioni.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L’obiettivo è non rendere troppo complicato qualcosa che puoi fare con più semplicità e chiarezza.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ridurre il clutter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466875" y="3239325"/>
            <a:ext cx="52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Meno clutter = visualizzazioni più efficaci</a:t>
            </a:r>
            <a:endParaRPr b="1" sz="1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Seguire i principi della Gestalt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9" name="Google Shape;89;p4"/>
          <p:cNvSpPr txBox="1"/>
          <p:nvPr>
            <p:ph type="title"/>
          </p:nvPr>
        </p:nvSpPr>
        <p:spPr>
          <a:xfrm>
            <a:off x="466875" y="1394725"/>
            <a:ext cx="573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400">
                <a:latin typeface="Lato"/>
                <a:ea typeface="Lato"/>
                <a:cs typeface="Lato"/>
                <a:sym typeface="Lato"/>
              </a:rPr>
              <a:t>La maniera in cui percepiamo il mondo segue involontariamente delle regole specifiche.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Possiamo sfruttare queste regole per migliorare le modalità in cui intendiamo rappresentare le informazioni.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ridurre il clutter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66875" y="2724188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b="1" i="0" lang="it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Principio della semplicità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b="1" i="0" lang="it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Principio della vicinanza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b="1" i="0" lang="it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Principio della somiglianza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b="1" i="0" lang="it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Principio della figura - sfondo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b="1" i="0" lang="it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Principio del punto focale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Ordine degli elementi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p5"/>
          <p:cNvSpPr txBox="1"/>
          <p:nvPr>
            <p:ph type="title"/>
          </p:nvPr>
        </p:nvSpPr>
        <p:spPr>
          <a:xfrm>
            <a:off x="466875" y="1235000"/>
            <a:ext cx="5922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500">
                <a:latin typeface="Lato"/>
                <a:ea typeface="Lato"/>
                <a:cs typeface="Lato"/>
                <a:sym typeface="Lato"/>
              </a:rPr>
              <a:t>L</a:t>
            </a:r>
            <a:r>
              <a:rPr b="1" lang="it" sz="1500">
                <a:latin typeface="Lato"/>
                <a:ea typeface="Lato"/>
                <a:cs typeface="Lato"/>
                <a:sym typeface="Lato"/>
              </a:rPr>
              <a:t>a quantità di informazioni giuste è importante, ma altrettanto importante è ordinare gli elementi a disposizione per riuscire a veicolare un messaggio ordinato.</a:t>
            </a:r>
            <a:br>
              <a:rPr b="1" lang="it" sz="1500">
                <a:latin typeface="Lato"/>
                <a:ea typeface="Lato"/>
                <a:cs typeface="Lato"/>
                <a:sym typeface="Lato"/>
              </a:rPr>
            </a:b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Crea sempre una gerarchia di informazioni;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Sfrutta correttamente gli spazi negativi, sono necessari per enfatizzare gli elementi importanti delle visualizzazioni.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Crea sempre legende leggere e chiare, specifica il significato degli acronimi e scegli bene le etichette nei tuoi grafici.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ridurre il clutter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Creare i giusti contrasti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2" name="Google Shape;112;p6"/>
          <p:cNvSpPr txBox="1"/>
          <p:nvPr>
            <p:ph type="title"/>
          </p:nvPr>
        </p:nvSpPr>
        <p:spPr>
          <a:xfrm>
            <a:off x="466875" y="1563600"/>
            <a:ext cx="5584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500">
                <a:latin typeface="Lato"/>
                <a:ea typeface="Lato"/>
                <a:cs typeface="Lato"/>
                <a:sym typeface="Lato"/>
              </a:rPr>
              <a:t>Il corretto utilizzo dei colori può fare la differenza nel mettere a fuoco uno o più elementi delle visualizzazioni.</a:t>
            </a:r>
            <a:br>
              <a:rPr b="1" lang="it" sz="15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Non utilizzare tanti colori troppo saturi tutti insieme;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Sfrutta colori monocromatici nei grafici univariati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Sfrutta colori complementari quando hai elementi di categorie differenti tra di loro;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Non usare i colori per decorare, utilizzali solo per mettere in evidenza.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ridurre il clutter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Evitare di complicare eccessivamente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466875" y="1563600"/>
            <a:ext cx="56760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500">
                <a:latin typeface="Lato"/>
                <a:ea typeface="Lato"/>
                <a:cs typeface="Lato"/>
                <a:sym typeface="Lato"/>
              </a:rPr>
              <a:t>La cosa più importante è concentrarsi sul messaggio che si vuole trasmettere ed attenersi ad evidenziare solo le cose importanti.</a:t>
            </a:r>
            <a:br>
              <a:rPr lang="it" sz="1500">
                <a:latin typeface="Lato"/>
                <a:ea typeface="Lato"/>
                <a:cs typeface="Lato"/>
                <a:sym typeface="Lato"/>
              </a:rPr>
            </a:b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Definisci chiaramente un obiettivo, prima di creare una visualizzazione; 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Trova sempre il modo di eliminare o mettere in secondo piano le informazioni meno rilevanti per il messaggio che vuoi comunicare; 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Valuta quando vale la pena di usare le gridlines nei tuoi progetti;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4171400" y="474860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ridurre il clutter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