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
      <p:font typeface="Lato Light"/>
      <p:regular r:id="rId20"/>
      <p:bold r:id="rId21"/>
      <p:italic r:id="rId22"/>
      <p:boldItalic r:id="rId23"/>
    </p:embeddedFont>
    <p:embeddedFont>
      <p:font typeface="Lato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iy16eyhMynXYHAFlJo25AmEuZ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regular.fntdata"/><Relationship Id="rId22" Type="http://schemas.openxmlformats.org/officeDocument/2006/relationships/font" Target="fonts/LatoLight-italic.fntdata"/><Relationship Id="rId21" Type="http://schemas.openxmlformats.org/officeDocument/2006/relationships/font" Target="fonts/LatoLight-bold.fntdata"/><Relationship Id="rId24" Type="http://schemas.openxmlformats.org/officeDocument/2006/relationships/font" Target="fonts/LatoBlack-bold.fntdata"/><Relationship Id="rId23"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In questa lezione andremo a comprendere quale è il ruolo dell’estetica all’interno della Data Visualization.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Un altro elemento delle visualizzazioni che andiamo a vedere sono le etichette che accompagnano i grafici. Abbiamo visto in una delle lezioni passate come avere delle etichette complicate rende molto difficile la lettura di alcuni grafici. Quindi anche le etichette sono elementi che bisogna ottimizzare il più possibile. Come fare? In generale ricorda che: </a:t>
            </a:r>
            <a:endParaRPr/>
          </a:p>
          <a:p>
            <a:pPr indent="-298450" lvl="0" marL="457200" rtl="0" algn="l">
              <a:lnSpc>
                <a:spcPct val="100000"/>
              </a:lnSpc>
              <a:spcBef>
                <a:spcPts val="0"/>
              </a:spcBef>
              <a:spcAft>
                <a:spcPts val="0"/>
              </a:spcAft>
              <a:buSzPts val="1100"/>
              <a:buAutoNum type="arabicPeriod"/>
            </a:pPr>
            <a:r>
              <a:rPr lang="it"/>
              <a:t>bisogna inserire sempre i simboli, nel caso in cui le etichette sono delle valute. </a:t>
            </a:r>
            <a:endParaRPr/>
          </a:p>
          <a:p>
            <a:pPr indent="-298450" lvl="0" marL="457200" rtl="0" algn="l">
              <a:lnSpc>
                <a:spcPct val="100000"/>
              </a:lnSpc>
              <a:spcBef>
                <a:spcPts val="0"/>
              </a:spcBef>
              <a:spcAft>
                <a:spcPts val="0"/>
              </a:spcAft>
              <a:buSzPts val="1100"/>
              <a:buAutoNum type="arabicPeriod"/>
            </a:pPr>
            <a:r>
              <a:rPr lang="it"/>
              <a:t>Inserisci sempre il simbolo di percentuale quando usi questo tipo di variabile. </a:t>
            </a:r>
            <a:endParaRPr/>
          </a:p>
          <a:p>
            <a:pPr indent="-298450" lvl="0" marL="457200" rtl="0" algn="l">
              <a:lnSpc>
                <a:spcPct val="100000"/>
              </a:lnSpc>
              <a:spcBef>
                <a:spcPts val="0"/>
              </a:spcBef>
              <a:spcAft>
                <a:spcPts val="0"/>
              </a:spcAft>
              <a:buSzPts val="1100"/>
              <a:buAutoNum type="arabicPeriod"/>
            </a:pPr>
            <a:r>
              <a:rPr lang="it"/>
              <a:t>Inserisci sempre le unità di misura lì dove ce ne sono. </a:t>
            </a:r>
            <a:endParaRPr/>
          </a:p>
          <a:p>
            <a:pPr indent="-298450" lvl="0" marL="457200" rtl="0" algn="l">
              <a:lnSpc>
                <a:spcPct val="100000"/>
              </a:lnSpc>
              <a:spcBef>
                <a:spcPts val="0"/>
              </a:spcBef>
              <a:spcAft>
                <a:spcPts val="0"/>
              </a:spcAft>
              <a:buSzPts val="1100"/>
              <a:buAutoNum type="arabicPeriod"/>
            </a:pPr>
            <a:r>
              <a:rPr lang="it"/>
              <a:t>Utilizza le virgole tra i numeri quando sono utili. </a:t>
            </a:r>
            <a:endParaRPr/>
          </a:p>
          <a:p>
            <a:pPr indent="-298450" lvl="0" marL="457200" rtl="0" algn="l">
              <a:lnSpc>
                <a:spcPct val="100000"/>
              </a:lnSpc>
              <a:spcBef>
                <a:spcPts val="0"/>
              </a:spcBef>
              <a:spcAft>
                <a:spcPts val="0"/>
              </a:spcAft>
              <a:buSzPts val="1100"/>
              <a:buAutoNum type="arabicPeriod"/>
            </a:pPr>
            <a:r>
              <a:rPr lang="it"/>
              <a:t>Se si utilizzano acronimi, assicurati sempre di averli spiegati la prima volta che vengono scritti altrimenti finisce che si ha all’interno dei grafici parole incomprensibili. </a:t>
            </a:r>
            <a:endParaRPr/>
          </a:p>
          <a:p>
            <a:pPr indent="-298450" lvl="0" marL="457200" rtl="0" algn="l">
              <a:lnSpc>
                <a:spcPct val="100000"/>
              </a:lnSpc>
              <a:spcBef>
                <a:spcPts val="0"/>
              </a:spcBef>
              <a:spcAft>
                <a:spcPts val="0"/>
              </a:spcAft>
              <a:buSzPts val="1100"/>
              <a:buAutoNum type="arabicPeriod"/>
            </a:pPr>
            <a:r>
              <a:rPr lang="it"/>
              <a:t>Non usare parole troppo lunghe sugli assi dei grafici, perchè il risultato sarà troppo caotico. Un esempio è scrivere i nomi dei mesi: se un grafico contiene tutt’e 12 i mesi dell’anno sull’asse delle ascisse, è consigliato abbreviare i mesi in GEN, FEB, MAR etc… per ridurre al minimo il carico cognitivo su quella specifica parte della visualizzazione.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it"/>
              <a:t>Con questo esempio concludiamo il capitolo sul ruolo dell’estetica. Abbiamo capito che l’estetica nella Data Viz non serve per decorare i nostri grafici, anzi, serve esclusivamente per aiutarci a rendere più efficaci le nostre visualizzazioni e i nostrimessaggi e MAI a decorare.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Innanzitutto partiamo dal comprendere che cosa significa estetica e in particolare sotto quali caratteristiche la troviamo nella DataViz.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Estetoca è una paroal di derivazione grecae significa</a:t>
            </a:r>
            <a:r>
              <a:rPr lang="it">
                <a:solidFill>
                  <a:srgbClr val="202124"/>
                </a:solidFill>
                <a:highlight>
                  <a:srgbClr val="FFFFFF"/>
                </a:highlight>
              </a:rPr>
              <a:t> «sensazione», «percezione», «capacità di sentire», «sensibilità». Ciò che significa questo termine è quel particolare tipo di esperienza che ci capita di fare quando giudichiamo 'bello' qualcosa, per es., un'opera d'arte, ma anche un oggetto, un individuo, un paesaggio naturale.</a:t>
            </a:r>
            <a:endParaRPr>
              <a:solidFill>
                <a:srgbClr val="202124"/>
              </a:solidFill>
              <a:highlight>
                <a:srgbClr val="FFFFFF"/>
              </a:highlight>
            </a:endParaRPr>
          </a:p>
          <a:p>
            <a:pPr indent="0" lvl="0" marL="0" rtl="0" algn="l">
              <a:lnSpc>
                <a:spcPct val="100000"/>
              </a:lnSpc>
              <a:spcBef>
                <a:spcPts val="0"/>
              </a:spcBef>
              <a:spcAft>
                <a:spcPts val="0"/>
              </a:spcAft>
              <a:buSzPts val="1100"/>
              <a:buNone/>
            </a:pPr>
            <a:r>
              <a:t/>
            </a:r>
            <a:endParaRPr>
              <a:solidFill>
                <a:srgbClr val="202124"/>
              </a:solidFill>
              <a:highlight>
                <a:srgbClr val="FFFFFF"/>
              </a:highlight>
            </a:endParaRPr>
          </a:p>
          <a:p>
            <a:pPr indent="0" lvl="0" marL="0" rtl="0" algn="l">
              <a:lnSpc>
                <a:spcPct val="100000"/>
              </a:lnSpc>
              <a:spcBef>
                <a:spcPts val="0"/>
              </a:spcBef>
              <a:spcAft>
                <a:spcPts val="0"/>
              </a:spcAft>
              <a:buSzPts val="1100"/>
              <a:buNone/>
            </a:pPr>
            <a:r>
              <a:rPr lang="it">
                <a:solidFill>
                  <a:srgbClr val="202124"/>
                </a:solidFill>
                <a:highlight>
                  <a:srgbClr val="FFFFFF"/>
                </a:highlight>
              </a:rPr>
              <a:t>Legando questo termine al mondo della DataViz, comprendiamo che </a:t>
            </a:r>
            <a:r>
              <a:rPr lang="it">
                <a:solidFill>
                  <a:schemeClr val="dk1"/>
                </a:solidFill>
              </a:rPr>
              <a:t>Tutte le visualizzazioni servono a mappare i valori di dati in caratteristiche quantificabili nel grafico risultante. Ognuna di quelle caratteristiche sono parte dell’estetica.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it">
                <a:solidFill>
                  <a:schemeClr val="dk1"/>
                </a:solidFill>
              </a:rPr>
              <a:t>Gli elementi delle nostre visualizzazioni vengono quindi descritte da queste caratteristiche: posizione, forma, dimensione, colore, spessore della linea e tipologia di linea. </a:t>
            </a:r>
            <a:endParaRPr>
              <a:solidFill>
                <a:schemeClr val="dk1"/>
              </a:solidFill>
            </a:endParaRPr>
          </a:p>
          <a:p>
            <a:pPr indent="0" lvl="0" marL="0" rtl="0" algn="l">
              <a:lnSpc>
                <a:spcPct val="100000"/>
              </a:lnSpc>
              <a:spcBef>
                <a:spcPts val="0"/>
              </a:spcBef>
              <a:spcAft>
                <a:spcPts val="0"/>
              </a:spcAft>
              <a:buSzPts val="1100"/>
              <a:buNone/>
            </a:pPr>
            <a:r>
              <a:t/>
            </a:r>
            <a:endParaRPr sz="1200">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Qual è quindi il ruolo dell’estetica nella Data Visualization?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Solitamente l’estetica è legata a giudicare “bello” un qualcosa, nel nostro caso una visualizzazione è bella quando è efficace. </a:t>
            </a:r>
            <a:endParaRPr/>
          </a:p>
          <a:p>
            <a:pPr indent="0" lvl="0" marL="0" rtl="0" algn="l">
              <a:spcBef>
                <a:spcPts val="1200"/>
              </a:spcBef>
              <a:spcAft>
                <a:spcPts val="0"/>
              </a:spcAft>
              <a:buClr>
                <a:schemeClr val="dk1"/>
              </a:buClr>
              <a:buSzPts val="1100"/>
              <a:buFont typeface="Arial"/>
              <a:buNone/>
            </a:pPr>
            <a:r>
              <a:rPr lang="it">
                <a:solidFill>
                  <a:schemeClr val="dk1"/>
                </a:solidFill>
              </a:rPr>
              <a:t>Nella DataViz, dunque, l’estetica deve essere sempre utilizzata per veicolare efficacemente le visualizzazioni, non per decorare. </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Non essendo la data viz un campo artistico,le</a:t>
            </a:r>
            <a:r>
              <a:rPr lang="it">
                <a:solidFill>
                  <a:schemeClr val="dk1"/>
                </a:solidFill>
              </a:rPr>
              <a:t> decorazioni fine a se stesse non servono, anzi, diventano clutter quando non sono finalizzate ad un utilizzo pratico ed essenziale.</a:t>
            </a:r>
            <a:endParaRPr>
              <a:solidFill>
                <a:srgbClr val="37474F"/>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Andiamo a vedere nel dettaglio qualche aspetto che possiamo prendere in considerazione e analizzare.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it">
                <a:solidFill>
                  <a:schemeClr val="dk1"/>
                </a:solidFill>
                <a:latin typeface="Lato"/>
                <a:ea typeface="Lato"/>
                <a:cs typeface="Lato"/>
                <a:sym typeface="Lato"/>
              </a:rPr>
              <a:t>La scelta dei font da utilizzare nelle nostre visualizzazioni è uno dei primi argomenti che possiamo affrontare. Esistono diversi tipi di font, alcuni imitano una scritta calligrafica, altri sono molto spogli di decorazioni e altri ancora si prestano ad un utilizzo pubblicitario, più che informatico. Cosa dobbiamo utilizzare all’interno delle nostre visualizzazioni? Ci sono best practice da seguire? Certo che sì.</a:t>
            </a:r>
            <a:br>
              <a:rPr lang="it">
                <a:solidFill>
                  <a:schemeClr val="dk1"/>
                </a:solidFill>
                <a:latin typeface="Lato"/>
                <a:ea typeface="Lato"/>
                <a:cs typeface="Lato"/>
                <a:sym typeface="Lato"/>
              </a:rPr>
            </a:br>
            <a:endParaRPr>
              <a:solidFill>
                <a:schemeClr val="dk1"/>
              </a:solidFill>
              <a:latin typeface="Lato"/>
              <a:ea typeface="Lato"/>
              <a:cs typeface="Lato"/>
              <a:sym typeface="Lato"/>
            </a:endParaRPr>
          </a:p>
          <a:p>
            <a:pPr indent="-298450" lvl="0" marL="457200" rtl="0" algn="l">
              <a:spcBef>
                <a:spcPts val="1200"/>
              </a:spcBef>
              <a:spcAft>
                <a:spcPts val="0"/>
              </a:spcAft>
              <a:buClr>
                <a:schemeClr val="dk1"/>
              </a:buClr>
              <a:buSzPts val="1100"/>
              <a:buFont typeface="Lato"/>
              <a:buAutoNum type="arabicPeriod"/>
            </a:pPr>
            <a:r>
              <a:rPr lang="it">
                <a:solidFill>
                  <a:schemeClr val="dk1"/>
                </a:solidFill>
                <a:latin typeface="Lato"/>
                <a:ea typeface="Lato"/>
                <a:cs typeface="Lato"/>
                <a:sym typeface="Lato"/>
              </a:rPr>
              <a:t>Innanzitutto, se</a:t>
            </a:r>
            <a:r>
              <a:rPr lang="it">
                <a:solidFill>
                  <a:schemeClr val="dk1"/>
                </a:solidFill>
                <a:latin typeface="Lato"/>
                <a:ea typeface="Lato"/>
                <a:cs typeface="Lato"/>
                <a:sym typeface="Lato"/>
              </a:rPr>
              <a:t> si utilizzano font che non sono immediatamente leggibili con facilità, si avrà l’impressione che l’intera visualizzazione sia più complicata di quel che è in realtà.</a:t>
            </a:r>
            <a:endParaRPr>
              <a:solidFill>
                <a:schemeClr val="dk1"/>
              </a:solidFill>
              <a:latin typeface="Lato"/>
              <a:ea typeface="Lato"/>
              <a:cs typeface="Lato"/>
              <a:sym typeface="Lato"/>
            </a:endParaRPr>
          </a:p>
          <a:p>
            <a:pPr indent="-298450" lvl="0" marL="457200" rtl="0" algn="l">
              <a:spcBef>
                <a:spcPts val="1200"/>
              </a:spcBef>
              <a:spcAft>
                <a:spcPts val="0"/>
              </a:spcAft>
              <a:buClr>
                <a:schemeClr val="dk1"/>
              </a:buClr>
              <a:buSzPts val="1100"/>
              <a:buFont typeface="Lato"/>
              <a:buAutoNum type="arabicPeriod"/>
            </a:pPr>
            <a:r>
              <a:rPr lang="it">
                <a:solidFill>
                  <a:schemeClr val="dk1"/>
                </a:solidFill>
                <a:latin typeface="Lato"/>
                <a:ea typeface="Lato"/>
                <a:cs typeface="Lato"/>
                <a:sym typeface="Lato"/>
              </a:rPr>
              <a:t>Per i grafici e per i paragrafi scegliere sempre dei font sans serif, cioè senza grazie. </a:t>
            </a:r>
            <a:br>
              <a:rPr lang="it">
                <a:solidFill>
                  <a:schemeClr val="dk1"/>
                </a:solidFill>
                <a:latin typeface="Lato"/>
                <a:ea typeface="Lato"/>
                <a:cs typeface="Lato"/>
                <a:sym typeface="Lato"/>
              </a:rPr>
            </a:br>
            <a:br>
              <a:rPr lang="it">
                <a:solidFill>
                  <a:schemeClr val="dk1"/>
                </a:solidFill>
                <a:latin typeface="Lato"/>
                <a:ea typeface="Lato"/>
                <a:cs typeface="Lato"/>
                <a:sym typeface="Lato"/>
              </a:rPr>
            </a:b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it">
                <a:solidFill>
                  <a:schemeClr val="dk1"/>
                </a:solidFill>
                <a:latin typeface="Lato"/>
                <a:ea typeface="Lato"/>
                <a:cs typeface="Lato"/>
                <a:sym typeface="Lato"/>
              </a:rPr>
              <a:t>Per i titoli nelle visualizzazioni sono ottimi anche in font serif, cioè con grazie, perché permettono di creare più contrasto rispetto al resto degli elementi testuali. </a:t>
            </a:r>
            <a:br>
              <a:rPr lang="it">
                <a:solidFill>
                  <a:schemeClr val="dk1"/>
                </a:solidFill>
                <a:latin typeface="Lato"/>
                <a:ea typeface="Lato"/>
                <a:cs typeface="Lato"/>
                <a:sym typeface="Lato"/>
              </a:rPr>
            </a:b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it">
                <a:solidFill>
                  <a:schemeClr val="dk1"/>
                </a:solidFill>
                <a:latin typeface="Lato"/>
                <a:ea typeface="Lato"/>
                <a:cs typeface="Lato"/>
                <a:sym typeface="Lato"/>
              </a:rPr>
              <a:t>Crea sempre una gerarchia anche negli elementi testuali che vai ad utilizzare. Ci deve sempre essere un elemento principale e uno secondario e deve essere palese nella scelta dei font, nella loro dimensione, colore, posizione e spessore.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it">
                <a:solidFill>
                  <a:schemeClr val="dk1"/>
                </a:solidFill>
                <a:latin typeface="Lato"/>
                <a:ea typeface="Lato"/>
                <a:cs typeface="Lato"/>
                <a:sym typeface="Lato"/>
              </a:rPr>
              <a:t>Evita testi con allineamenti centrati, utilizza testi allineati a destra o a sinistra;</a:t>
            </a:r>
            <a:endParaRPr>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2800"/>
              <a:buNone/>
            </a:pPr>
            <a:r>
              <a:rPr lang="it">
                <a:solidFill>
                  <a:schemeClr val="dk1"/>
                </a:solidFill>
              </a:rPr>
              <a:t>Un altra caratteristica degli elementi nelle tue visualizzazioni è il colore, ed è molto rilevante! </a:t>
            </a:r>
            <a:r>
              <a:rPr lang="it">
                <a:solidFill>
                  <a:schemeClr val="dk1"/>
                </a:solidFill>
              </a:rPr>
              <a:t>Attraverso i colori si possono esprimere relazioni tra gli elementi delle visualizzazioni, si possono usare per mettere in evidenza elementi specifici, metterne in secondo piano altri oppure possono essere utilizzati i colori per mostrare delle scale di valori. </a:t>
            </a:r>
            <a:endParaRPr>
              <a:solidFill>
                <a:schemeClr val="dk1"/>
              </a:solidFill>
            </a:endParaRPr>
          </a:p>
          <a:p>
            <a:pPr indent="0" lvl="0" marL="0" rtl="0" algn="l">
              <a:spcBef>
                <a:spcPts val="1200"/>
              </a:spcBef>
              <a:spcAft>
                <a:spcPts val="0"/>
              </a:spcAft>
              <a:buSzPts val="2800"/>
              <a:buNone/>
            </a:pPr>
            <a:r>
              <a:t/>
            </a:r>
            <a:endParaRPr>
              <a:solidFill>
                <a:schemeClr val="dk1"/>
              </a:solidFill>
            </a:endParaRPr>
          </a:p>
          <a:p>
            <a:pPr indent="0" lvl="0" marL="0" rtl="0" algn="l">
              <a:spcBef>
                <a:spcPts val="1200"/>
              </a:spcBef>
              <a:spcAft>
                <a:spcPts val="0"/>
              </a:spcAft>
              <a:buSzPts val="2800"/>
              <a:buNone/>
            </a:pPr>
            <a:r>
              <a:rPr lang="it">
                <a:solidFill>
                  <a:schemeClr val="dk1"/>
                </a:solidFill>
              </a:rPr>
              <a:t>Principalmente ci sono 3 tipologie di palette che possiamo utilizzare: </a:t>
            </a:r>
            <a:endParaRPr>
              <a:solidFill>
                <a:schemeClr val="dk1"/>
              </a:solidFill>
            </a:endParaRPr>
          </a:p>
          <a:p>
            <a:pPr indent="0" lvl="0" marL="0" rtl="0" algn="l">
              <a:spcBef>
                <a:spcPts val="1200"/>
              </a:spcBef>
              <a:spcAft>
                <a:spcPts val="0"/>
              </a:spcAft>
              <a:buSzPts val="2800"/>
              <a:buNone/>
            </a:pPr>
            <a:r>
              <a:rPr lang="it">
                <a:solidFill>
                  <a:schemeClr val="dk1"/>
                </a:solidFill>
              </a:rPr>
              <a:t>palette con colori qualitativi</a:t>
            </a:r>
            <a:endParaRPr>
              <a:solidFill>
                <a:schemeClr val="dk1"/>
              </a:solidFill>
            </a:endParaRPr>
          </a:p>
          <a:p>
            <a:pPr indent="0" lvl="0" marL="0" rtl="0" algn="l">
              <a:spcBef>
                <a:spcPts val="1200"/>
              </a:spcBef>
              <a:spcAft>
                <a:spcPts val="0"/>
              </a:spcAft>
              <a:buSzPts val="2800"/>
              <a:buNone/>
            </a:pPr>
            <a:r>
              <a:rPr lang="it">
                <a:solidFill>
                  <a:schemeClr val="dk1"/>
                </a:solidFill>
              </a:rPr>
              <a:t>Palette con colori sequenziali</a:t>
            </a:r>
            <a:endParaRPr>
              <a:solidFill>
                <a:schemeClr val="dk1"/>
              </a:solidFill>
            </a:endParaRPr>
          </a:p>
          <a:p>
            <a:pPr indent="0" lvl="0" marL="0" rtl="0" algn="l">
              <a:spcBef>
                <a:spcPts val="1200"/>
              </a:spcBef>
              <a:spcAft>
                <a:spcPts val="0"/>
              </a:spcAft>
              <a:buSzPts val="2800"/>
              <a:buNone/>
            </a:pPr>
            <a:r>
              <a:rPr lang="it">
                <a:solidFill>
                  <a:schemeClr val="dk1"/>
                </a:solidFill>
              </a:rPr>
              <a:t>Palette con colori divergenti</a:t>
            </a:r>
            <a:endParaRPr>
              <a:solidFill>
                <a:schemeClr val="dk1"/>
              </a:solidFill>
            </a:endParaRPr>
          </a:p>
          <a:p>
            <a:pPr indent="0" lvl="0" marL="0" rtl="0" algn="l">
              <a:spcBef>
                <a:spcPts val="1200"/>
              </a:spcBef>
              <a:spcAft>
                <a:spcPts val="0"/>
              </a:spcAft>
              <a:buSzPts val="2800"/>
              <a:buNone/>
            </a:pPr>
            <a:br>
              <a:rPr lang="it" sz="1000">
                <a:solidFill>
                  <a:schemeClr val="dk1"/>
                </a:solidFill>
                <a:latin typeface="Lato"/>
                <a:ea typeface="Lato"/>
                <a:cs typeface="Lato"/>
                <a:sym typeface="Lato"/>
              </a:rPr>
            </a:br>
            <a:br>
              <a:rPr lang="it" sz="1000">
                <a:solidFill>
                  <a:schemeClr val="dk1"/>
                </a:solidFill>
                <a:latin typeface="Lato"/>
                <a:ea typeface="Lato"/>
                <a:cs typeface="Lato"/>
                <a:sym typeface="Lato"/>
              </a:rPr>
            </a:br>
            <a:br>
              <a:rPr lang="it" sz="1000">
                <a:solidFill>
                  <a:schemeClr val="dk1"/>
                </a:solidFill>
                <a:latin typeface="Lato"/>
                <a:ea typeface="Lato"/>
                <a:cs typeface="Lato"/>
                <a:sym typeface="Lato"/>
              </a:rPr>
            </a:br>
            <a:endParaRPr sz="10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5e8c485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55e8c4852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2800"/>
              <a:buNone/>
            </a:pPr>
            <a:r>
              <a:rPr lang="it" sz="1000">
                <a:solidFill>
                  <a:schemeClr val="dk1"/>
                </a:solidFill>
                <a:latin typeface="Lato"/>
                <a:ea typeface="Lato"/>
                <a:cs typeface="Lato"/>
                <a:sym typeface="Lato"/>
              </a:rPr>
              <a:t>Le tavolozze qualitative sono quelle in cui ogni colore è distinto dagli altri. Questo tipo di tavolozza è ideale per le visualizzazioni di variabili categoriche, cioè non correlate tra loro.</a:t>
            </a:r>
            <a:endParaRPr sz="1000">
              <a:solidFill>
                <a:schemeClr val="dk1"/>
              </a:solidFill>
              <a:latin typeface="Lato"/>
              <a:ea typeface="Lato"/>
              <a:cs typeface="Lato"/>
              <a:sym typeface="Lato"/>
            </a:endParaRPr>
          </a:p>
          <a:p>
            <a:pPr indent="0" lvl="0" marL="457200" rtl="0" algn="l">
              <a:spcBef>
                <a:spcPts val="1200"/>
              </a:spcBef>
              <a:spcAft>
                <a:spcPts val="0"/>
              </a:spcAft>
              <a:buClr>
                <a:schemeClr val="dk1"/>
              </a:buClr>
              <a:buSzPts val="1100"/>
              <a:buFont typeface="Arial"/>
              <a:buNone/>
            </a:pPr>
            <a:r>
              <a:rPr lang="it" sz="1400">
                <a:solidFill>
                  <a:schemeClr val="dk1"/>
                </a:solidFill>
                <a:latin typeface="Lato"/>
                <a:ea typeface="Lato"/>
                <a:cs typeface="Lato"/>
                <a:sym typeface="Lato"/>
              </a:rPr>
              <a:t>Ne sono un esempio il paese o lo stato, la razza e il sesso. A ogni possibile valore della variabile viene assegnato un colore dalla tavolozza qualitativa.</a:t>
            </a:r>
            <a:endParaRPr sz="1000">
              <a:solidFill>
                <a:schemeClr val="dk1"/>
              </a:solidFill>
              <a:latin typeface="Lato"/>
              <a:ea typeface="Lato"/>
              <a:cs typeface="Lato"/>
              <a:sym typeface="Lato"/>
            </a:endParaRPr>
          </a:p>
          <a:p>
            <a:pPr indent="0" lvl="0" marL="0" rtl="0" algn="l">
              <a:spcBef>
                <a:spcPts val="1200"/>
              </a:spcBef>
              <a:spcAft>
                <a:spcPts val="0"/>
              </a:spcAft>
              <a:buClr>
                <a:schemeClr val="dk1"/>
              </a:buClr>
              <a:buSzPts val="2800"/>
              <a:buFont typeface="Arial"/>
              <a:buNone/>
            </a:pPr>
            <a:r>
              <a:t/>
            </a:r>
            <a:endParaRPr sz="1000">
              <a:solidFill>
                <a:schemeClr val="dk1"/>
              </a:solidFill>
              <a:latin typeface="Lato"/>
              <a:ea typeface="Lato"/>
              <a:cs typeface="Lato"/>
              <a:sym typeface="Lato"/>
            </a:endParaRPr>
          </a:p>
          <a:p>
            <a:pPr indent="0" lvl="0" marL="0" rtl="0" algn="l">
              <a:spcBef>
                <a:spcPts val="1200"/>
              </a:spcBef>
              <a:spcAft>
                <a:spcPts val="0"/>
              </a:spcAft>
              <a:buSzPts val="2800"/>
              <a:buNone/>
            </a:pPr>
            <a:r>
              <a:t/>
            </a:r>
            <a:endParaRPr>
              <a:solidFill>
                <a:schemeClr val="dk1"/>
              </a:solidFill>
            </a:endParaRPr>
          </a:p>
          <a:p>
            <a:pPr indent="0" lvl="0" marL="0" rtl="0" algn="l">
              <a:spcBef>
                <a:spcPts val="1200"/>
              </a:spcBef>
              <a:spcAft>
                <a:spcPts val="0"/>
              </a:spcAft>
              <a:buClr>
                <a:schemeClr val="dk1"/>
              </a:buClr>
              <a:buSzPts val="2800"/>
              <a:buFont typeface="Arial"/>
              <a:buNone/>
            </a:pPr>
            <a:r>
              <a:t/>
            </a:r>
            <a:endParaRPr sz="1000">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5e8c485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55e8c4852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2800"/>
              <a:buNone/>
            </a:pPr>
            <a:r>
              <a:rPr lang="it">
                <a:solidFill>
                  <a:schemeClr val="dk1"/>
                </a:solidFill>
              </a:rPr>
              <a:t>Le tavolozze sequenziali sono quelle che più spesso devono mostrare variabili numeriche e hanno valori intrinsicamente ordinati, perché magari sono tutti dati correlati tra di loro. </a:t>
            </a:r>
            <a:endParaRPr sz="1000">
              <a:solidFill>
                <a:schemeClr val="dk1"/>
              </a:solidFill>
              <a:latin typeface="Lato"/>
              <a:ea typeface="Lato"/>
              <a:cs typeface="Lato"/>
              <a:sym typeface="Lato"/>
            </a:endParaRPr>
          </a:p>
          <a:p>
            <a:pPr indent="0" lvl="0" marL="0" rtl="0" algn="l">
              <a:spcBef>
                <a:spcPts val="1200"/>
              </a:spcBef>
              <a:spcAft>
                <a:spcPts val="0"/>
              </a:spcAft>
              <a:buClr>
                <a:schemeClr val="dk1"/>
              </a:buClr>
              <a:buSzPts val="2800"/>
              <a:buFont typeface="Arial"/>
              <a:buNone/>
            </a:pPr>
            <a:r>
              <a:rPr lang="it" sz="1000">
                <a:solidFill>
                  <a:schemeClr val="dk1"/>
                </a:solidFill>
                <a:latin typeface="Lato"/>
                <a:ea typeface="Lato"/>
                <a:cs typeface="Lato"/>
                <a:sym typeface="Lato"/>
              </a:rPr>
              <a:t>Le percentuali  sono un classico esempio nel quale è corretto utilizzare palette di colori sequenziali, dove i colori vengono assegnati ai valori dei dati in un continuum e solitamente lo si fa in base alla luminosità o alla tonalità dei colori.</a:t>
            </a:r>
            <a:endParaRPr sz="10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5e8c485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55e8c4852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t" sz="1000">
                <a:solidFill>
                  <a:schemeClr val="dk1"/>
                </a:solidFill>
                <a:latin typeface="Lato"/>
                <a:ea typeface="Lato"/>
                <a:cs typeface="Lato"/>
                <a:sym typeface="Lato"/>
              </a:rPr>
              <a:t>Questo è il caso di due palette sequenziali che si uniscono per formare una sola tavolozza divergente. Ma quando la dobbiamo utilizzare? </a:t>
            </a:r>
            <a:br>
              <a:rPr lang="it" sz="1000">
                <a:solidFill>
                  <a:schemeClr val="dk1"/>
                </a:solidFill>
                <a:latin typeface="Lato"/>
                <a:ea typeface="Lato"/>
                <a:cs typeface="Lato"/>
                <a:sym typeface="Lato"/>
              </a:rPr>
            </a:br>
            <a:r>
              <a:rPr lang="it" sz="1000">
                <a:solidFill>
                  <a:schemeClr val="dk1"/>
                </a:solidFill>
                <a:latin typeface="Lato"/>
                <a:ea typeface="Lato"/>
                <a:cs typeface="Lato"/>
                <a:sym typeface="Lato"/>
              </a:rPr>
              <a:t>Se la nostra variabile numerica ha un valore centrale significativo, come lo zero che vediamo nell’esempio in questa slide, possiamo allora applicare una tavolozza divergente. </a:t>
            </a:r>
            <a:endParaRPr sz="1000">
              <a:solidFill>
                <a:schemeClr val="dk1"/>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it" sz="1000">
                <a:solidFill>
                  <a:schemeClr val="dk1"/>
                </a:solidFill>
                <a:latin typeface="Lato"/>
                <a:ea typeface="Lato"/>
                <a:cs typeface="Lato"/>
                <a:sym typeface="Lato"/>
              </a:rPr>
              <a:t>In genere, per ciascuna delle tavolozze sequenziali che compongono la palette divergente,i viene utilizzata una tonalità diversa per facilitare la distinzione tra valori positivi e negativi rispetto al centro. Come per le tavolozze sequenziali, al valore centrale viene generalmente assegnato un colore chiaro, mentre i colori più scuri indicano una maggiore distanza dal centro.</a:t>
            </a:r>
            <a:endParaRPr sz="1000">
              <a:solidFill>
                <a:schemeClr val="dk1"/>
              </a:solidFill>
              <a:latin typeface="Lato"/>
              <a:ea typeface="Lato"/>
              <a:cs typeface="Lato"/>
              <a:sym typeface="Lato"/>
            </a:endParaRPr>
          </a:p>
          <a:p>
            <a:pPr indent="0" lvl="0" marL="0" rtl="0" algn="l">
              <a:spcBef>
                <a:spcPts val="1200"/>
              </a:spcBef>
              <a:spcAft>
                <a:spcPts val="0"/>
              </a:spcAft>
              <a:buClr>
                <a:schemeClr val="dk1"/>
              </a:buClr>
              <a:buSzPts val="2800"/>
              <a:buFont typeface="Arial"/>
              <a:buNone/>
            </a:pPr>
            <a:r>
              <a:t/>
            </a:r>
            <a:endParaRPr sz="10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Più in generale, questo è un elenco da tenere sempre bene a mente per imparare ad utilizzare efficacemente i colori. Perché i colori sono così importanti?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Sono in grado di attirare l’attenzione verso un punto specifico delle visualizzazioni, sono quindi in grado di indicare attivamente all’occhio dove guardare. Se non vengono usati con moderazione perdono questo loro potere, quindi bisogna sempre dosarli con cautela. </a:t>
            </a:r>
            <a:br>
              <a:rPr lang="it"/>
            </a:br>
            <a:br>
              <a:rPr lang="it"/>
            </a:br>
            <a:r>
              <a:rPr lang="it"/>
              <a:t>I colori, inoltre, abbiamo visto che hanno il potere di trasportare valore quantitativo, possono dare un tono e un significato a degli elementi.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Ricordiamoci anche che non tutti vedono i colori allo stesso modo, molte persone hanno problemi di daltonismo che è un’anomalia visiva che comporta un’alterata percezione dei colori stessi.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5997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1" i="0" lang="it" sz="2800" u="none" cap="none" strike="noStrike">
                <a:solidFill>
                  <a:srgbClr val="FFFFFF"/>
                </a:solidFill>
                <a:latin typeface="Lato"/>
                <a:ea typeface="Lato"/>
                <a:cs typeface="Lato"/>
                <a:sym typeface="Lato"/>
              </a:rPr>
              <a:t>Il ruolo dell’estetica</a:t>
            </a:r>
            <a:endParaRPr b="1" i="0" sz="28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chemeClr val="lt1"/>
                </a:solidFill>
                <a:latin typeface="Lato Light"/>
                <a:ea typeface="Lato Light"/>
                <a:cs typeface="Lato Light"/>
                <a:sym typeface="Lato Light"/>
              </a:rPr>
              <a:t>Neuroscienze della visualizzazione</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delle etichette</a:t>
            </a:r>
            <a:endParaRPr sz="2420">
              <a:solidFill>
                <a:srgbClr val="45818E"/>
              </a:solidFill>
              <a:latin typeface="Lato Black"/>
              <a:ea typeface="Lato Black"/>
              <a:cs typeface="Lato Black"/>
              <a:sym typeface="Lato Black"/>
            </a:endParaRPr>
          </a:p>
        </p:txBody>
      </p:sp>
      <p:sp>
        <p:nvSpPr>
          <p:cNvPr id="171" name="Google Shape;171;p7"/>
          <p:cNvSpPr txBox="1"/>
          <p:nvPr>
            <p:ph type="title"/>
          </p:nvPr>
        </p:nvSpPr>
        <p:spPr>
          <a:xfrm>
            <a:off x="375600" y="1002250"/>
            <a:ext cx="52956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lang="it" sz="1500">
                <a:latin typeface="Lato"/>
                <a:ea typeface="Lato"/>
                <a:cs typeface="Lato"/>
                <a:sym typeface="Lato"/>
              </a:rPr>
              <a:t>Per trasmettere un messaggio efficace devi utilizzare delle etichette comprensibili, semplici e pertinenti.</a:t>
            </a:r>
            <a:endParaRPr sz="1100">
              <a:solidFill>
                <a:srgbClr val="37474F"/>
              </a:solidFill>
              <a:latin typeface="Lato"/>
              <a:ea typeface="Lato"/>
              <a:cs typeface="Lato"/>
              <a:sym typeface="Lato"/>
            </a:endParaRPr>
          </a:p>
        </p:txBody>
      </p:sp>
      <p:sp>
        <p:nvSpPr>
          <p:cNvPr id="172" name="Google Shape;172;p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 name="Google Shape;173;p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74" name="Google Shape;174;p7"/>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75" name="Google Shape;175;p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77" name="Google Shape;177;p7"/>
          <p:cNvSpPr txBox="1"/>
          <p:nvPr>
            <p:ph type="title"/>
          </p:nvPr>
        </p:nvSpPr>
        <p:spPr>
          <a:xfrm>
            <a:off x="441275" y="2028650"/>
            <a:ext cx="5295600" cy="1293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200"/>
              </a:spcBef>
              <a:spcAft>
                <a:spcPts val="0"/>
              </a:spcAft>
              <a:buSzPts val="1200"/>
              <a:buFont typeface="Lato"/>
              <a:buChar char="●"/>
            </a:pPr>
            <a:r>
              <a:rPr lang="it" sz="1200">
                <a:latin typeface="Lato"/>
                <a:ea typeface="Lato"/>
                <a:cs typeface="Lato"/>
                <a:sym typeface="Lato"/>
              </a:rPr>
              <a:t>Inserisci sempre i simboli delle valute</a:t>
            </a: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Inserisci sempre il simbolo delle percentuali</a:t>
            </a: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Utilizza le virgole tra i numeri quando sono utili</a:t>
            </a: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Se si utilizzano acronimi, assicurarsi sempre di spiegarli la prima volta che vengono scritti.</a:t>
            </a: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Non usare parole troppo lunghe sugli assi dei grafici</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Cos’è l’estetica nella DataViz?</a:t>
            </a:r>
            <a:endParaRPr sz="2420">
              <a:solidFill>
                <a:srgbClr val="45818E"/>
              </a:solidFill>
              <a:latin typeface="Lato Black"/>
              <a:ea typeface="Lato Black"/>
              <a:cs typeface="Lato Black"/>
              <a:sym typeface="Lato Black"/>
            </a:endParaRPr>
          </a:p>
        </p:txBody>
      </p:sp>
      <p:sp>
        <p:nvSpPr>
          <p:cNvPr id="66" name="Google Shape;66;p2"/>
          <p:cNvSpPr txBox="1"/>
          <p:nvPr>
            <p:ph type="title"/>
          </p:nvPr>
        </p:nvSpPr>
        <p:spPr>
          <a:xfrm>
            <a:off x="466875" y="1353650"/>
            <a:ext cx="5295600" cy="877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500">
                <a:latin typeface="Lato"/>
                <a:ea typeface="Lato"/>
                <a:cs typeface="Lato"/>
                <a:sym typeface="Lato"/>
              </a:rPr>
              <a:t>Tutte le visualizzazioni mappano i valori dei dati in caratteristiche quantificabili del grafico risultante. Ognuna di quelle caratteristiche sono parte dell’estetica.</a:t>
            </a:r>
            <a:endParaRPr sz="1100">
              <a:solidFill>
                <a:srgbClr val="37474F"/>
              </a:solidFill>
              <a:latin typeface="Lato"/>
              <a:ea typeface="Lato"/>
              <a:cs typeface="Lato"/>
              <a:sym typeface="Lato"/>
            </a:endParaRPr>
          </a:p>
        </p:txBody>
      </p:sp>
      <p:sp>
        <p:nvSpPr>
          <p:cNvPr id="67" name="Google Shape;67;p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9" name="Google Shape;69;p2"/>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70" name="Google Shape;70;p2"/>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ph type="title"/>
          </p:nvPr>
        </p:nvSpPr>
        <p:spPr>
          <a:xfrm>
            <a:off x="6998550" y="250422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72" name="Google Shape;72;p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73" name="Google Shape;73;p2"/>
          <p:cNvPicPr preferRelativeResize="0"/>
          <p:nvPr/>
        </p:nvPicPr>
        <p:blipFill rotWithShape="1">
          <a:blip r:embed="rId4">
            <a:alphaModFix/>
          </a:blip>
          <a:srcRect b="0" l="0" r="0" t="0"/>
          <a:stretch/>
        </p:blipFill>
        <p:spPr>
          <a:xfrm>
            <a:off x="581425" y="2504225"/>
            <a:ext cx="4454548" cy="200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Qual è il ruolo dell’estetica nella DataViz?</a:t>
            </a:r>
            <a:endParaRPr sz="2420">
              <a:solidFill>
                <a:srgbClr val="45818E"/>
              </a:solidFill>
              <a:latin typeface="Lato Black"/>
              <a:ea typeface="Lato Black"/>
              <a:cs typeface="Lato Black"/>
              <a:sym typeface="Lato Black"/>
            </a:endParaRPr>
          </a:p>
        </p:txBody>
      </p:sp>
      <p:sp>
        <p:nvSpPr>
          <p:cNvPr id="79" name="Google Shape;79;p3"/>
          <p:cNvSpPr txBox="1"/>
          <p:nvPr>
            <p:ph type="title"/>
          </p:nvPr>
        </p:nvSpPr>
        <p:spPr>
          <a:xfrm>
            <a:off x="644875" y="1475550"/>
            <a:ext cx="4667400" cy="2062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b="1" lang="it" sz="1500">
                <a:latin typeface="Lato"/>
                <a:ea typeface="Lato"/>
                <a:cs typeface="Lato"/>
                <a:sym typeface="Lato"/>
              </a:rPr>
              <a:t>Nella DataViz, l’estetica deve essere sempre utilizzata per veicolare efficacemente le visualizzazioni, non per decorare. </a:t>
            </a:r>
            <a:endParaRPr b="1" sz="1500">
              <a:latin typeface="Lato"/>
              <a:ea typeface="Lato"/>
              <a:cs typeface="Lato"/>
              <a:sym typeface="Lato"/>
            </a:endParaRPr>
          </a:p>
          <a:p>
            <a:pPr indent="0" lvl="0" marL="457200" rtl="0" algn="l">
              <a:lnSpc>
                <a:spcPct val="100000"/>
              </a:lnSpc>
              <a:spcBef>
                <a:spcPts val="1200"/>
              </a:spcBef>
              <a:spcAft>
                <a:spcPts val="0"/>
              </a:spcAft>
              <a:buSzPts val="1100"/>
              <a:buNone/>
            </a:pPr>
            <a:r>
              <a:t/>
            </a:r>
            <a:endParaRPr b="1" sz="1500">
              <a:latin typeface="Lato"/>
              <a:ea typeface="Lato"/>
              <a:cs typeface="Lato"/>
              <a:sym typeface="Lato"/>
            </a:endParaRPr>
          </a:p>
          <a:p>
            <a:pPr indent="0" lvl="0" marL="457200" rtl="0" algn="l">
              <a:lnSpc>
                <a:spcPct val="100000"/>
              </a:lnSpc>
              <a:spcBef>
                <a:spcPts val="1200"/>
              </a:spcBef>
              <a:spcAft>
                <a:spcPts val="1200"/>
              </a:spcAft>
              <a:buSzPts val="1100"/>
              <a:buNone/>
            </a:pPr>
            <a:r>
              <a:rPr lang="it" sz="1400">
                <a:latin typeface="Lato"/>
                <a:ea typeface="Lato"/>
                <a:cs typeface="Lato"/>
                <a:sym typeface="Lato"/>
              </a:rPr>
              <a:t>La decorazione fine a se stessa non serve, anzi, diventa clutter quando non è finalizzata ad un utilizzo pratico ed essenziale.</a:t>
            </a:r>
            <a:endParaRPr sz="1000">
              <a:solidFill>
                <a:srgbClr val="37474F"/>
              </a:solidFill>
              <a:latin typeface="Lato"/>
              <a:ea typeface="Lato"/>
              <a:cs typeface="Lato"/>
              <a:sym typeface="Lato"/>
            </a:endParaRPr>
          </a:p>
        </p:txBody>
      </p:sp>
      <p:sp>
        <p:nvSpPr>
          <p:cNvPr id="80" name="Google Shape;80;p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82" name="Google Shape;82;p3"/>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83" name="Google Shape;83;p3"/>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85" name="Google Shape;85;p3"/>
          <p:cNvSpPr/>
          <p:nvPr/>
        </p:nvSpPr>
        <p:spPr>
          <a:xfrm>
            <a:off x="0" y="2847125"/>
            <a:ext cx="1031400" cy="548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dei font</a:t>
            </a:r>
            <a:endParaRPr sz="2420">
              <a:solidFill>
                <a:srgbClr val="45818E"/>
              </a:solidFill>
              <a:latin typeface="Lato Black"/>
              <a:ea typeface="Lato Black"/>
              <a:cs typeface="Lato Black"/>
              <a:sym typeface="Lato Black"/>
            </a:endParaRPr>
          </a:p>
        </p:txBody>
      </p:sp>
      <p:sp>
        <p:nvSpPr>
          <p:cNvPr id="91" name="Google Shape;91;p4"/>
          <p:cNvSpPr txBox="1"/>
          <p:nvPr>
            <p:ph type="title"/>
          </p:nvPr>
        </p:nvSpPr>
        <p:spPr>
          <a:xfrm>
            <a:off x="398425" y="1072425"/>
            <a:ext cx="5612100" cy="329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2800"/>
              <a:buNone/>
            </a:pPr>
            <a:r>
              <a:rPr b="1" lang="it" sz="1500">
                <a:latin typeface="Lato"/>
                <a:ea typeface="Lato"/>
                <a:cs typeface="Lato"/>
                <a:sym typeface="Lato"/>
              </a:rPr>
              <a:t>Se si utilizzano font che non sono immediatamente leggibili con facilità, si avrà l’impressione che l’intera visualizzazione sia più complicata di quel che è in realtà.</a:t>
            </a:r>
            <a:endParaRPr sz="1500">
              <a:latin typeface="Lato"/>
              <a:ea typeface="Lato"/>
              <a:cs typeface="Lato"/>
              <a:sym typeface="Lato"/>
            </a:endParaRPr>
          </a:p>
          <a:p>
            <a:pPr indent="-311150" lvl="0" marL="457200" rtl="0" algn="l">
              <a:lnSpc>
                <a:spcPct val="100000"/>
              </a:lnSpc>
              <a:spcBef>
                <a:spcPts val="1200"/>
              </a:spcBef>
              <a:spcAft>
                <a:spcPts val="0"/>
              </a:spcAft>
              <a:buSzPts val="1300"/>
              <a:buFont typeface="Lato"/>
              <a:buChar char="●"/>
            </a:pPr>
            <a:r>
              <a:rPr lang="it" sz="1300">
                <a:latin typeface="Lato"/>
                <a:ea typeface="Lato"/>
                <a:cs typeface="Lato"/>
                <a:sym typeface="Lato"/>
              </a:rPr>
              <a:t>Per i grafici e per i paragrafi scegliere sempre dei font sans serif</a:t>
            </a:r>
            <a:br>
              <a:rPr lang="it" sz="1300">
                <a:latin typeface="Lato"/>
                <a:ea typeface="Lato"/>
                <a:cs typeface="Lato"/>
                <a:sym typeface="Lato"/>
              </a:rPr>
            </a:br>
            <a:br>
              <a:rPr lang="it" sz="1300">
                <a:latin typeface="Lato"/>
                <a:ea typeface="Lato"/>
                <a:cs typeface="Lato"/>
                <a:sym typeface="Lato"/>
              </a:rPr>
            </a:br>
            <a:endParaRPr sz="1300">
              <a:latin typeface="Lato"/>
              <a:ea typeface="Lato"/>
              <a:cs typeface="Lato"/>
              <a:sym typeface="Lato"/>
            </a:endParaRPr>
          </a:p>
          <a:p>
            <a:pPr indent="-311150" lvl="0" marL="457200" rtl="0" algn="l">
              <a:lnSpc>
                <a:spcPct val="100000"/>
              </a:lnSpc>
              <a:spcBef>
                <a:spcPts val="0"/>
              </a:spcBef>
              <a:spcAft>
                <a:spcPts val="0"/>
              </a:spcAft>
              <a:buSzPts val="1300"/>
              <a:buFont typeface="Lato"/>
              <a:buChar char="●"/>
            </a:pPr>
            <a:r>
              <a:rPr lang="it" sz="1300">
                <a:latin typeface="Lato"/>
                <a:ea typeface="Lato"/>
                <a:cs typeface="Lato"/>
                <a:sym typeface="Lato"/>
              </a:rPr>
              <a:t>Per i titoli sono ottimi anche in font serif</a:t>
            </a:r>
            <a:br>
              <a:rPr lang="it" sz="1300">
                <a:latin typeface="Lato"/>
                <a:ea typeface="Lato"/>
                <a:cs typeface="Lato"/>
                <a:sym typeface="Lato"/>
              </a:rPr>
            </a:br>
            <a:br>
              <a:rPr lang="it" sz="1300">
                <a:latin typeface="Lato"/>
                <a:ea typeface="Lato"/>
                <a:cs typeface="Lato"/>
                <a:sym typeface="Lato"/>
              </a:rPr>
            </a:br>
            <a:endParaRPr sz="13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Crea una gerarchia anche negli elementi testuali:</a:t>
            </a:r>
            <a:br>
              <a:rPr lang="it" sz="1200">
                <a:latin typeface="Lato"/>
                <a:ea typeface="Lato"/>
                <a:cs typeface="Lato"/>
                <a:sym typeface="Lato"/>
              </a:rPr>
            </a:b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Evita testi con allineamenti centrati, utilizza testi allineati a destra o a sinistra;</a:t>
            </a:r>
            <a:endParaRPr sz="1300">
              <a:latin typeface="Lato"/>
              <a:ea typeface="Lato"/>
              <a:cs typeface="Lato"/>
              <a:sym typeface="Lato"/>
            </a:endParaRPr>
          </a:p>
          <a:p>
            <a:pPr indent="0" lvl="0" marL="0" rtl="0" algn="l">
              <a:lnSpc>
                <a:spcPct val="100000"/>
              </a:lnSpc>
              <a:spcBef>
                <a:spcPts val="1200"/>
              </a:spcBef>
              <a:spcAft>
                <a:spcPts val="1200"/>
              </a:spcAft>
              <a:buSzPts val="1100"/>
              <a:buNone/>
            </a:pPr>
            <a:r>
              <a:t/>
            </a:r>
            <a:endParaRPr sz="1100">
              <a:solidFill>
                <a:srgbClr val="37474F"/>
              </a:solidFill>
              <a:latin typeface="Lato"/>
              <a:ea typeface="Lato"/>
              <a:cs typeface="Lato"/>
              <a:sym typeface="Lato"/>
            </a:endParaRPr>
          </a:p>
        </p:txBody>
      </p:sp>
      <p:sp>
        <p:nvSpPr>
          <p:cNvPr id="92" name="Google Shape;92;p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4"/>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4" name="Google Shape;94;p4"/>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95" name="Google Shape;95;p4"/>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dei colori</a:t>
            </a:r>
            <a:endParaRPr sz="2420">
              <a:solidFill>
                <a:srgbClr val="45818E"/>
              </a:solidFill>
              <a:latin typeface="Lato Black"/>
              <a:ea typeface="Lato Black"/>
              <a:cs typeface="Lato Black"/>
              <a:sym typeface="Lato Black"/>
            </a:endParaRPr>
          </a:p>
        </p:txBody>
      </p:sp>
      <p:sp>
        <p:nvSpPr>
          <p:cNvPr id="102" name="Google Shape;102;p5"/>
          <p:cNvSpPr txBox="1"/>
          <p:nvPr>
            <p:ph type="title"/>
          </p:nvPr>
        </p:nvSpPr>
        <p:spPr>
          <a:xfrm>
            <a:off x="393850" y="1104350"/>
            <a:ext cx="5295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400">
                <a:latin typeface="Lato"/>
                <a:ea typeface="Lato"/>
                <a:cs typeface="Lato"/>
                <a:sym typeface="Lato"/>
              </a:rPr>
              <a:t>Attraverso i colori si possono esprimere relazioni tra gli elementi delle visualizzazioni, si possono usare per mettere in evidenza elementi specifici o mostrare scale di valori. </a:t>
            </a:r>
            <a:endParaRPr b="1" sz="1000">
              <a:solidFill>
                <a:srgbClr val="37474F"/>
              </a:solidFill>
              <a:latin typeface="Lato"/>
              <a:ea typeface="Lato"/>
              <a:cs typeface="Lato"/>
              <a:sym typeface="Lato"/>
            </a:endParaRPr>
          </a:p>
        </p:txBody>
      </p:sp>
      <p:sp>
        <p:nvSpPr>
          <p:cNvPr id="103" name="Google Shape;103;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5" name="Google Shape;105;p5"/>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06" name="Google Shape;106;p5"/>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08" name="Google Shape;108;p5"/>
          <p:cNvSpPr txBox="1"/>
          <p:nvPr>
            <p:ph type="title"/>
          </p:nvPr>
        </p:nvSpPr>
        <p:spPr>
          <a:xfrm>
            <a:off x="952425" y="2030650"/>
            <a:ext cx="5295600" cy="132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t/>
            </a:r>
            <a:endParaRPr b="1" sz="1200">
              <a:latin typeface="Lato"/>
              <a:ea typeface="Lato"/>
              <a:cs typeface="Lato"/>
              <a:sym typeface="Lato"/>
            </a:endParaRPr>
          </a:p>
          <a:p>
            <a:pPr indent="-317500" lvl="0" marL="457200" rtl="0" algn="l">
              <a:lnSpc>
                <a:spcPct val="100000"/>
              </a:lnSpc>
              <a:spcBef>
                <a:spcPts val="1200"/>
              </a:spcBef>
              <a:spcAft>
                <a:spcPts val="0"/>
              </a:spcAft>
              <a:buSzPts val="1400"/>
              <a:buFont typeface="Lato"/>
              <a:buChar char="●"/>
            </a:pPr>
            <a:r>
              <a:rPr b="1" lang="it" sz="1400">
                <a:latin typeface="Lato"/>
                <a:ea typeface="Lato"/>
                <a:cs typeface="Lato"/>
                <a:sym typeface="Lato"/>
              </a:rPr>
              <a:t>Colori qualitativi</a:t>
            </a:r>
            <a:endParaRPr sz="1400">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b="1" lang="it" sz="1400">
                <a:latin typeface="Lato"/>
                <a:ea typeface="Lato"/>
                <a:cs typeface="Lato"/>
                <a:sym typeface="Lato"/>
              </a:rPr>
              <a:t>Colori sequenziali</a:t>
            </a:r>
            <a:endParaRPr b="1" sz="1400">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b="1" lang="it" sz="1400">
                <a:latin typeface="Lato"/>
                <a:ea typeface="Lato"/>
                <a:cs typeface="Lato"/>
                <a:sym typeface="Lato"/>
              </a:rPr>
              <a:t>Colori divergenti</a:t>
            </a:r>
            <a:br>
              <a:rPr lang="it" sz="1200">
                <a:latin typeface="Lato"/>
                <a:ea typeface="Lato"/>
                <a:cs typeface="Lato"/>
                <a:sym typeface="Lato"/>
              </a:rPr>
            </a:b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55e8c4852c_0_1"/>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dei colori - Colori qualitativi (o categorici)</a:t>
            </a:r>
            <a:endParaRPr sz="2420">
              <a:solidFill>
                <a:srgbClr val="45818E"/>
              </a:solidFill>
              <a:latin typeface="Lato Black"/>
              <a:ea typeface="Lato Black"/>
              <a:cs typeface="Lato Black"/>
              <a:sym typeface="Lato Black"/>
            </a:endParaRPr>
          </a:p>
        </p:txBody>
      </p:sp>
      <p:sp>
        <p:nvSpPr>
          <p:cNvPr id="114" name="Google Shape;114;g155e8c4852c_0_1"/>
          <p:cNvSpPr txBox="1"/>
          <p:nvPr>
            <p:ph type="title"/>
          </p:nvPr>
        </p:nvSpPr>
        <p:spPr>
          <a:xfrm>
            <a:off x="393850" y="1104350"/>
            <a:ext cx="72147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400">
                <a:latin typeface="Lato"/>
                <a:ea typeface="Lato"/>
                <a:cs typeface="Lato"/>
                <a:sym typeface="Lato"/>
              </a:rPr>
              <a:t>Si utilizza una tavolozza qualitativa quando la variabile è di natura categorica. Le variabili categoriali sono quelle che assumono etichette distinte senza un ordine intrinseco.</a:t>
            </a:r>
            <a:endParaRPr b="1" sz="1000">
              <a:solidFill>
                <a:srgbClr val="37474F"/>
              </a:solidFill>
              <a:latin typeface="Lato"/>
              <a:ea typeface="Lato"/>
              <a:cs typeface="Lato"/>
              <a:sym typeface="Lato"/>
            </a:endParaRPr>
          </a:p>
        </p:txBody>
      </p:sp>
      <p:sp>
        <p:nvSpPr>
          <p:cNvPr id="115" name="Google Shape;115;g155e8c4852c_0_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g155e8c4852c_0_1"/>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7" name="Google Shape;117;g155e8c4852c_0_1"/>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18" name="Google Shape;118;g155e8c4852c_0_1"/>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55e8c4852c_0_1"/>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20" name="Google Shape;120;g155e8c4852c_0_1"/>
          <p:cNvPicPr preferRelativeResize="0"/>
          <p:nvPr/>
        </p:nvPicPr>
        <p:blipFill>
          <a:blip r:embed="rId4">
            <a:alphaModFix/>
          </a:blip>
          <a:stretch>
            <a:fillRect/>
          </a:stretch>
        </p:blipFill>
        <p:spPr>
          <a:xfrm>
            <a:off x="152400" y="3107725"/>
            <a:ext cx="6381750" cy="1104900"/>
          </a:xfrm>
          <a:prstGeom prst="rect">
            <a:avLst/>
          </a:prstGeom>
          <a:noFill/>
          <a:ln>
            <a:noFill/>
          </a:ln>
        </p:spPr>
      </p:pic>
      <p:sp>
        <p:nvSpPr>
          <p:cNvPr id="121" name="Google Shape;121;g155e8c4852c_0_1"/>
          <p:cNvSpPr txBox="1"/>
          <p:nvPr/>
        </p:nvSpPr>
        <p:spPr>
          <a:xfrm>
            <a:off x="593250" y="1971450"/>
            <a:ext cx="5940900" cy="831300"/>
          </a:xfrm>
          <a:prstGeom prst="rect">
            <a:avLst/>
          </a:prstGeom>
          <a:noFill/>
          <a:ln>
            <a:noFill/>
          </a:ln>
        </p:spPr>
        <p:txBody>
          <a:bodyPr anchorCtr="0" anchor="t" bIns="91425" lIns="91425" spcFirstLastPara="1" rIns="91425" wrap="square" tIns="91425">
            <a:spAutoFit/>
          </a:bodyPr>
          <a:lstStyle/>
          <a:p>
            <a:pPr indent="0" lvl="0" marL="457200" rtl="0" algn="l">
              <a:spcBef>
                <a:spcPts val="1200"/>
              </a:spcBef>
              <a:spcAft>
                <a:spcPts val="1200"/>
              </a:spcAft>
              <a:buNone/>
            </a:pPr>
            <a:r>
              <a:rPr lang="it">
                <a:solidFill>
                  <a:schemeClr val="dk1"/>
                </a:solidFill>
                <a:latin typeface="Lato"/>
                <a:ea typeface="Lato"/>
                <a:cs typeface="Lato"/>
                <a:sym typeface="Lato"/>
              </a:rPr>
              <a:t>Ne sono un esempio il paese o lo stato, la razza e il sesso. A ogni possibile valore della variabile viene assegnato un colore dalla tavolozza qualitativa.</a:t>
            </a:r>
            <a:endParaRPr>
              <a:solidFill>
                <a:schemeClr val="dk1"/>
              </a:solidFill>
              <a:latin typeface="Lato"/>
              <a:ea typeface="Lato"/>
              <a:cs typeface="Lato"/>
              <a:sym typeface="Lato"/>
            </a:endParaRPr>
          </a:p>
        </p:txBody>
      </p:sp>
      <p:sp>
        <p:nvSpPr>
          <p:cNvPr id="122" name="Google Shape;122;g155e8c4852c_0_1"/>
          <p:cNvSpPr/>
          <p:nvPr/>
        </p:nvSpPr>
        <p:spPr>
          <a:xfrm>
            <a:off x="0" y="2023350"/>
            <a:ext cx="1031400" cy="750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55e8c4852c_0_1"/>
          <p:cNvSpPr txBox="1"/>
          <p:nvPr>
            <p:ph type="title"/>
          </p:nvPr>
        </p:nvSpPr>
        <p:spPr>
          <a:xfrm>
            <a:off x="393850" y="3904325"/>
            <a:ext cx="54201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i="1" lang="it" sz="1400">
                <a:latin typeface="Lato"/>
                <a:ea typeface="Lato"/>
                <a:cs typeface="Lato"/>
                <a:sym typeface="Lato"/>
              </a:rPr>
              <a:t>Palette colori qualitativa (o categorica)</a:t>
            </a:r>
            <a:endParaRPr i="1"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55e8c4852c_0_20"/>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dei colori - Colori sequenziali</a:t>
            </a:r>
            <a:endParaRPr sz="2420">
              <a:solidFill>
                <a:srgbClr val="45818E"/>
              </a:solidFill>
              <a:latin typeface="Lato Black"/>
              <a:ea typeface="Lato Black"/>
              <a:cs typeface="Lato Black"/>
              <a:sym typeface="Lato Black"/>
            </a:endParaRPr>
          </a:p>
        </p:txBody>
      </p:sp>
      <p:sp>
        <p:nvSpPr>
          <p:cNvPr id="129" name="Google Shape;129;g155e8c4852c_0_20"/>
          <p:cNvSpPr txBox="1"/>
          <p:nvPr>
            <p:ph type="title"/>
          </p:nvPr>
        </p:nvSpPr>
        <p:spPr>
          <a:xfrm>
            <a:off x="393850" y="1104350"/>
            <a:ext cx="72147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400">
                <a:latin typeface="Lato"/>
                <a:ea typeface="Lato"/>
                <a:cs typeface="Lato"/>
                <a:sym typeface="Lato"/>
              </a:rPr>
              <a:t>Quando la variabile da colorare è numerica o ha valori intrinsecamente ordinati, può essere rappresentata con una tavolozza sequenziale.</a:t>
            </a:r>
            <a:endParaRPr b="1" sz="1000">
              <a:solidFill>
                <a:srgbClr val="37474F"/>
              </a:solidFill>
              <a:latin typeface="Lato"/>
              <a:ea typeface="Lato"/>
              <a:cs typeface="Lato"/>
              <a:sym typeface="Lato"/>
            </a:endParaRPr>
          </a:p>
        </p:txBody>
      </p:sp>
      <p:sp>
        <p:nvSpPr>
          <p:cNvPr id="130" name="Google Shape;130;g155e8c4852c_0_2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g155e8c4852c_0_2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2" name="Google Shape;132;g155e8c4852c_0_20"/>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33" name="Google Shape;133;g155e8c4852c_0_20"/>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55e8c4852c_0_2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5" name="Google Shape;135;g155e8c4852c_0_20"/>
          <p:cNvSpPr txBox="1"/>
          <p:nvPr/>
        </p:nvSpPr>
        <p:spPr>
          <a:xfrm>
            <a:off x="593250" y="1971450"/>
            <a:ext cx="5940900" cy="615600"/>
          </a:xfrm>
          <a:prstGeom prst="rect">
            <a:avLst/>
          </a:prstGeom>
          <a:noFill/>
          <a:ln>
            <a:noFill/>
          </a:ln>
        </p:spPr>
        <p:txBody>
          <a:bodyPr anchorCtr="0" anchor="t" bIns="91425" lIns="91425" spcFirstLastPara="1" rIns="91425" wrap="square" tIns="91425">
            <a:spAutoFit/>
          </a:bodyPr>
          <a:lstStyle/>
          <a:p>
            <a:pPr indent="0" lvl="0" marL="457200" rtl="0" algn="l">
              <a:spcBef>
                <a:spcPts val="1200"/>
              </a:spcBef>
              <a:spcAft>
                <a:spcPts val="1200"/>
              </a:spcAft>
              <a:buNone/>
            </a:pPr>
            <a:r>
              <a:rPr lang="it">
                <a:solidFill>
                  <a:schemeClr val="dk1"/>
                </a:solidFill>
                <a:latin typeface="Lato"/>
                <a:ea typeface="Lato"/>
                <a:cs typeface="Lato"/>
                <a:sym typeface="Lato"/>
              </a:rPr>
              <a:t>I colori vengono assegnati ai valori dei dati in un continuum, di solito in base alla luminosità, alla tonalità o a entrambe.</a:t>
            </a:r>
            <a:endParaRPr>
              <a:solidFill>
                <a:schemeClr val="dk1"/>
              </a:solidFill>
              <a:latin typeface="Lato"/>
              <a:ea typeface="Lato"/>
              <a:cs typeface="Lato"/>
              <a:sym typeface="Lato"/>
            </a:endParaRPr>
          </a:p>
        </p:txBody>
      </p:sp>
      <p:sp>
        <p:nvSpPr>
          <p:cNvPr id="136" name="Google Shape;136;g155e8c4852c_0_20"/>
          <p:cNvSpPr/>
          <p:nvPr/>
        </p:nvSpPr>
        <p:spPr>
          <a:xfrm>
            <a:off x="0" y="2023350"/>
            <a:ext cx="1031400" cy="480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55e8c4852c_0_20"/>
          <p:cNvSpPr txBox="1"/>
          <p:nvPr>
            <p:ph type="title"/>
          </p:nvPr>
        </p:nvSpPr>
        <p:spPr>
          <a:xfrm>
            <a:off x="393850" y="3904325"/>
            <a:ext cx="54201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i="1" lang="it" sz="1400">
                <a:latin typeface="Lato"/>
                <a:ea typeface="Lato"/>
                <a:cs typeface="Lato"/>
                <a:sym typeface="Lato"/>
              </a:rPr>
              <a:t>Palette colori sequenziale</a:t>
            </a:r>
            <a:endParaRPr i="1" sz="1000">
              <a:latin typeface="Lato"/>
              <a:ea typeface="Lato"/>
              <a:cs typeface="Lato"/>
              <a:sym typeface="Lato"/>
            </a:endParaRPr>
          </a:p>
        </p:txBody>
      </p:sp>
      <p:pic>
        <p:nvPicPr>
          <p:cNvPr id="138" name="Google Shape;138;g155e8c4852c_0_20"/>
          <p:cNvPicPr preferRelativeResize="0"/>
          <p:nvPr/>
        </p:nvPicPr>
        <p:blipFill>
          <a:blip r:embed="rId4">
            <a:alphaModFix/>
          </a:blip>
          <a:stretch>
            <a:fillRect/>
          </a:stretch>
        </p:blipFill>
        <p:spPr>
          <a:xfrm>
            <a:off x="152400" y="3042038"/>
            <a:ext cx="6000750" cy="82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55e8c4852c_0_39"/>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Scelta dei colori - Colori divergenti</a:t>
            </a:r>
            <a:endParaRPr sz="2420">
              <a:solidFill>
                <a:srgbClr val="45818E"/>
              </a:solidFill>
              <a:latin typeface="Lato Black"/>
              <a:ea typeface="Lato Black"/>
              <a:cs typeface="Lato Black"/>
              <a:sym typeface="Lato Black"/>
            </a:endParaRPr>
          </a:p>
        </p:txBody>
      </p:sp>
      <p:sp>
        <p:nvSpPr>
          <p:cNvPr id="144" name="Google Shape;144;g155e8c4852c_0_39"/>
          <p:cNvSpPr txBox="1"/>
          <p:nvPr>
            <p:ph type="title"/>
          </p:nvPr>
        </p:nvSpPr>
        <p:spPr>
          <a:xfrm>
            <a:off x="393850" y="1104350"/>
            <a:ext cx="64641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400">
                <a:latin typeface="Lato"/>
                <a:ea typeface="Lato"/>
                <a:cs typeface="Lato"/>
                <a:sym typeface="Lato"/>
              </a:rPr>
              <a:t>Se la nostra variabile numerica ha un valore centrale significativo, come zero, possiamo applicare una tavolozza divergente.</a:t>
            </a:r>
            <a:endParaRPr b="1" sz="1000">
              <a:solidFill>
                <a:srgbClr val="37474F"/>
              </a:solidFill>
              <a:latin typeface="Lato"/>
              <a:ea typeface="Lato"/>
              <a:cs typeface="Lato"/>
              <a:sym typeface="Lato"/>
            </a:endParaRPr>
          </a:p>
        </p:txBody>
      </p:sp>
      <p:sp>
        <p:nvSpPr>
          <p:cNvPr id="145" name="Google Shape;145;g155e8c4852c_0_3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g155e8c4852c_0_3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7" name="Google Shape;147;g155e8c4852c_0_39"/>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48" name="Google Shape;148;g155e8c4852c_0_39"/>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55e8c4852c_0_3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50" name="Google Shape;150;g155e8c4852c_0_39"/>
          <p:cNvSpPr txBox="1"/>
          <p:nvPr/>
        </p:nvSpPr>
        <p:spPr>
          <a:xfrm>
            <a:off x="593250" y="1971450"/>
            <a:ext cx="5940900" cy="831300"/>
          </a:xfrm>
          <a:prstGeom prst="rect">
            <a:avLst/>
          </a:prstGeom>
          <a:noFill/>
          <a:ln>
            <a:noFill/>
          </a:ln>
        </p:spPr>
        <p:txBody>
          <a:bodyPr anchorCtr="0" anchor="t" bIns="91425" lIns="91425" spcFirstLastPara="1" rIns="91425" wrap="square" tIns="91425">
            <a:spAutoFit/>
          </a:bodyPr>
          <a:lstStyle/>
          <a:p>
            <a:pPr indent="0" lvl="0" marL="457200" rtl="0" algn="l">
              <a:spcBef>
                <a:spcPts val="1200"/>
              </a:spcBef>
              <a:spcAft>
                <a:spcPts val="1200"/>
              </a:spcAft>
              <a:buNone/>
            </a:pPr>
            <a:r>
              <a:rPr lang="it">
                <a:solidFill>
                  <a:schemeClr val="dk1"/>
                </a:solidFill>
                <a:latin typeface="Lato"/>
                <a:ea typeface="Lato"/>
                <a:cs typeface="Lato"/>
                <a:sym typeface="Lato"/>
              </a:rPr>
              <a:t>Una tavolozza divergente è essenzialmente una combinazione di due tavolozze sequenziali con un punto finale condiviso in corrispondenza del valore centrale. </a:t>
            </a:r>
            <a:endParaRPr>
              <a:solidFill>
                <a:schemeClr val="dk1"/>
              </a:solidFill>
              <a:latin typeface="Lato"/>
              <a:ea typeface="Lato"/>
              <a:cs typeface="Lato"/>
              <a:sym typeface="Lato"/>
            </a:endParaRPr>
          </a:p>
        </p:txBody>
      </p:sp>
      <p:sp>
        <p:nvSpPr>
          <p:cNvPr id="151" name="Google Shape;151;g155e8c4852c_0_39"/>
          <p:cNvSpPr/>
          <p:nvPr/>
        </p:nvSpPr>
        <p:spPr>
          <a:xfrm>
            <a:off x="0" y="2023350"/>
            <a:ext cx="1031400" cy="750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55e8c4852c_0_39"/>
          <p:cNvSpPr txBox="1"/>
          <p:nvPr>
            <p:ph type="title"/>
          </p:nvPr>
        </p:nvSpPr>
        <p:spPr>
          <a:xfrm>
            <a:off x="393850" y="3904325"/>
            <a:ext cx="54201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i="1" lang="it" sz="1400">
                <a:latin typeface="Lato"/>
                <a:ea typeface="Lato"/>
                <a:cs typeface="Lato"/>
                <a:sym typeface="Lato"/>
              </a:rPr>
              <a:t>Palette colori divergenti</a:t>
            </a:r>
            <a:endParaRPr i="1" sz="1000">
              <a:latin typeface="Lato"/>
              <a:ea typeface="Lato"/>
              <a:cs typeface="Lato"/>
              <a:sym typeface="Lato"/>
            </a:endParaRPr>
          </a:p>
        </p:txBody>
      </p:sp>
      <p:pic>
        <p:nvPicPr>
          <p:cNvPr id="153" name="Google Shape;153;g155e8c4852c_0_39"/>
          <p:cNvPicPr preferRelativeResize="0"/>
          <p:nvPr/>
        </p:nvPicPr>
        <p:blipFill>
          <a:blip r:embed="rId4">
            <a:alphaModFix/>
          </a:blip>
          <a:stretch>
            <a:fillRect/>
          </a:stretch>
        </p:blipFill>
        <p:spPr>
          <a:xfrm>
            <a:off x="311688" y="2802750"/>
            <a:ext cx="5819775" cy="11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L’importanza dei colori</a:t>
            </a:r>
            <a:endParaRPr sz="2420">
              <a:solidFill>
                <a:srgbClr val="45818E"/>
              </a:solidFill>
              <a:latin typeface="Lato Black"/>
              <a:ea typeface="Lato Black"/>
              <a:cs typeface="Lato Black"/>
              <a:sym typeface="Lato Black"/>
            </a:endParaRPr>
          </a:p>
        </p:txBody>
      </p:sp>
      <p:sp>
        <p:nvSpPr>
          <p:cNvPr id="159" name="Google Shape;159;p6"/>
          <p:cNvSpPr txBox="1"/>
          <p:nvPr>
            <p:ph type="title"/>
          </p:nvPr>
        </p:nvSpPr>
        <p:spPr>
          <a:xfrm>
            <a:off x="453200" y="1566600"/>
            <a:ext cx="52956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SzPts val="2800"/>
              <a:buNone/>
            </a:pPr>
            <a:r>
              <a:rPr lang="it" sz="1400">
                <a:latin typeface="Lato"/>
                <a:ea typeface="Lato"/>
                <a:cs typeface="Lato"/>
                <a:sym typeface="Lato"/>
              </a:rPr>
              <a:t>I colori :</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it" sz="1400">
                <a:latin typeface="Lato"/>
                <a:ea typeface="Lato"/>
                <a:cs typeface="Lato"/>
                <a:sym typeface="Lato"/>
              </a:rPr>
              <a:t>attirano l’attenzione;</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indicano all’occhio dove guardare;</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vanno usati con moderazione;</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possono trasportare valore quantitativo;</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possono trasportare un tono e un significato;</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non tutti li vedono allo stesso modo;</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it" sz="1400">
                <a:latin typeface="Lato"/>
                <a:ea typeface="Lato"/>
                <a:cs typeface="Lato"/>
                <a:sym typeface="Lato"/>
              </a:rPr>
              <a:t>vanno utilizzati in maniera coerente.</a:t>
            </a:r>
            <a:endParaRPr sz="1400">
              <a:latin typeface="Lato"/>
              <a:ea typeface="Lato"/>
              <a:cs typeface="Lato"/>
              <a:sym typeface="Lato"/>
            </a:endParaRPr>
          </a:p>
        </p:txBody>
      </p:sp>
      <p:sp>
        <p:nvSpPr>
          <p:cNvPr id="160" name="Google Shape;160;p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62" name="Google Shape;162;p6"/>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Il ruolo dell’estetica</a:t>
            </a:r>
            <a:endParaRPr b="1" i="0" sz="1400" u="none" cap="none" strike="noStrike">
              <a:solidFill>
                <a:srgbClr val="FFFFFF"/>
              </a:solidFill>
              <a:latin typeface="Lato"/>
              <a:ea typeface="Lato"/>
              <a:cs typeface="Lato"/>
              <a:sym typeface="Lato"/>
            </a:endParaRPr>
          </a:p>
        </p:txBody>
      </p:sp>
      <p:sp>
        <p:nvSpPr>
          <p:cNvPr id="163" name="Google Shape;163;p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txBox="1"/>
          <p:nvPr>
            <p:ph type="title"/>
          </p:nvPr>
        </p:nvSpPr>
        <p:spPr>
          <a:xfrm>
            <a:off x="6998550" y="250422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65" name="Google Shape;165;p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