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r4CFg1qAvVACY8lGu8kdx+vQe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igital-coach.com/it/blog/case-histories/target-audience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il procedimento appropriato per costruire una visualizzazione di successo. Quindi NON partire dai grafici, ma invece studiare il Chi (l’audience), il Cosa (valutare i dati a disposizione, sorgenti, qualita’, tempo); il Perche’ (definire l’obiettivo che si intende raggiungere con la viz); il Come (scegliere la modalita’ di Viz piu’ appropriata); ed infine passare al Design vero e proprio della visualizzazione.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le Best Practice su come usare i singoli elementi (linee, colori, …) ed i grafici.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Come creare una buona visualizzazione: studiare chi, cosa, perche’ e come.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(Perche’ una buona visualizzazione non parte dai grafici. Come nella programmazione il punto di partenza non e’ il codice, nella visualizzazione il punto di partenza non sono i grafici)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u="sng">
                <a:solidFill>
                  <a:schemeClr val="hlink"/>
                </a:solidFill>
                <a:hlinkClick r:id="rId2"/>
              </a:rPr>
              <a:t>https://www.digital-coach.com/it/blog/case-histories/target-audience/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3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Nasce dal marketing come concetto..</a:t>
            </a:r>
            <a:endParaRPr sz="13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3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La scelta va presa in base al servizio o prodotto che l’azienda offre, tenendo in considerazione quali siano i possibili clienti più affini con l’offerta. Il primo passo di una strategia di marketing è sicuramente identificare e segmentare il pubblico, non è la quantità che fa la differenza ma la qualità. Le persone interessate al prodotto o servizio e seguite nel modo giusto (ogni target ha dei propri percorsi ideali e diversi tra loro nel funnel di vendita) hanno più possibilità di diventare dei clienti effettivi. Avere un</a:t>
            </a:r>
            <a:r>
              <a:rPr b="1" lang="it" sz="13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target audience</a:t>
            </a:r>
            <a:r>
              <a:rPr lang="it" sz="13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definito e ben delineato serve a impostare una strategia di marketing precisa e specifica.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dee806d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7dee806d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900"/>
              <a:buFont typeface="Lato"/>
              <a:buChar char="●"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dd1abb3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7dd1abb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it" sz="1550">
                <a:solidFill>
                  <a:srgbClr val="49494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Per capire il target delle nostre visualizzazioni, dobbiamo porci delle domande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dd1abb3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7dd1abb3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150">
                <a:solidFill>
                  <a:srgbClr val="49494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Intuizione</a:t>
            </a:r>
            <a:endParaRPr b="1" sz="1150">
              <a:solidFill>
                <a:srgbClr val="49494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Come primo passo bisogna affidarsi alla propria capacità di intuizione. Non è l’ approccio più sicuro e affidabile ma è sempre una base di riferimento. E’ necessario porsi delle domande per differenziare i vari segmenti di pubblico. Chi è il cliente ideale? Quanti anni ha? Femmina o maschio? Che tipo di vita conduce? Sono veramente tante e le più disparate ma si può fare una sintesi di questo processo in sette passaggi:</a:t>
            </a:r>
            <a:endParaRPr sz="8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494949"/>
              </a:buClr>
              <a:buSzPts val="800"/>
              <a:buFont typeface="Lato"/>
              <a:buAutoNum type="arabicPeriod"/>
            </a:pPr>
            <a:r>
              <a:rPr lang="it" sz="8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Esaminare gli attuali clienti</a:t>
            </a:r>
            <a:endParaRPr sz="8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800"/>
              <a:buFont typeface="Lato"/>
              <a:buAutoNum type="arabicPeriod"/>
            </a:pPr>
            <a:r>
              <a:rPr lang="it" sz="8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Analizzare il prodotto o servizio offerto</a:t>
            </a:r>
            <a:endParaRPr sz="8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800"/>
              <a:buFont typeface="Lato"/>
              <a:buAutoNum type="arabicPeriod"/>
            </a:pPr>
            <a:r>
              <a:rPr lang="it" sz="8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Creare un profilo di </a:t>
            </a:r>
            <a:r>
              <a:rPr lang="it" sz="800">
                <a:solidFill>
                  <a:srgbClr val="9933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buyer persona ideale</a:t>
            </a:r>
            <a:endParaRPr sz="800">
              <a:solidFill>
                <a:srgbClr val="9933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800"/>
              <a:buFont typeface="Lato"/>
              <a:buAutoNum type="arabicPeriod"/>
            </a:pPr>
            <a:r>
              <a:rPr lang="it" sz="8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Scegliere quali dati demografici utilizzare per individuare il target</a:t>
            </a:r>
            <a:endParaRPr sz="8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800"/>
              <a:buFont typeface="Lato"/>
              <a:buAutoNum type="arabicPeriod"/>
            </a:pPr>
            <a:r>
              <a:rPr lang="it" sz="8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Scegliere le caratteristiche personali per individuare il target</a:t>
            </a:r>
            <a:endParaRPr sz="8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800"/>
              <a:buFont typeface="Lato"/>
              <a:buAutoNum type="arabicPeriod"/>
            </a:pPr>
            <a:r>
              <a:rPr lang="it" sz="8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Valutare e modificare/ottimizzare il pubblico segmentato</a:t>
            </a:r>
            <a:endParaRPr sz="8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Una volta scelto un pubblico specifico, tutti gli altri pezzi del puzzle andranno più facilmente a posto perché ora hai una guida da seguire.</a:t>
            </a:r>
            <a:endParaRPr sz="8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dee806d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7dee806d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Chi? Studiare l’audience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Target audience: significato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14375" y="832550"/>
            <a:ext cx="69018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Il termine </a:t>
            </a:r>
            <a:r>
              <a:rPr b="1" lang="it" sz="1700">
                <a:latin typeface="Lato"/>
                <a:ea typeface="Lato"/>
                <a:cs typeface="Lato"/>
                <a:sym typeface="Lato"/>
              </a:rPr>
              <a:t>target </a:t>
            </a:r>
            <a:r>
              <a:rPr lang="it" sz="1700">
                <a:latin typeface="Lato"/>
                <a:ea typeface="Lato"/>
                <a:cs typeface="Lato"/>
                <a:sym typeface="Lato"/>
              </a:rPr>
              <a:t>audience possiamo tradurlo dall’inglese come </a:t>
            </a:r>
            <a:r>
              <a:rPr b="1" lang="it" sz="1700">
                <a:latin typeface="Lato"/>
                <a:ea typeface="Lato"/>
                <a:cs typeface="Lato"/>
                <a:sym typeface="Lato"/>
              </a:rPr>
              <a:t>“segmento di pubblico”.</a:t>
            </a:r>
            <a:r>
              <a:rPr lang="it" sz="1700">
                <a:latin typeface="Lato"/>
                <a:ea typeface="Lato"/>
                <a:cs typeface="Lato"/>
                <a:sym typeface="Lato"/>
              </a:rPr>
              <a:t> Si riferisce quindi a uno specifico gruppo con caratteristiche in comune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Il target audience quindi è il pubblico formato da individui con caratteristiche, esigenze e </a:t>
            </a:r>
            <a:r>
              <a:rPr b="1" lang="it" sz="1700">
                <a:latin typeface="Lato"/>
                <a:ea typeface="Lato"/>
                <a:cs typeface="Lato"/>
                <a:sym typeface="Lato"/>
              </a:rPr>
              <a:t>necessità in comune </a:t>
            </a:r>
            <a:r>
              <a:rPr lang="it" sz="1700">
                <a:latin typeface="Lato"/>
                <a:ea typeface="Lato"/>
                <a:cs typeface="Lato"/>
                <a:sym typeface="Lato"/>
              </a:rPr>
              <a:t>che un’azienda o un marketer ha individuato e scelto.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Chi? Studiare l’audience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dee806d9c_0_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Target audience: perché è importante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g17dee806d9c_0_3"/>
          <p:cNvSpPr txBox="1"/>
          <p:nvPr>
            <p:ph type="title"/>
          </p:nvPr>
        </p:nvSpPr>
        <p:spPr>
          <a:xfrm>
            <a:off x="656100" y="1613150"/>
            <a:ext cx="6901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eriod"/>
            </a:pPr>
            <a:r>
              <a:rPr lang="it" sz="1900">
                <a:latin typeface="Lato"/>
                <a:ea typeface="Lato"/>
                <a:cs typeface="Lato"/>
                <a:sym typeface="Lato"/>
              </a:rPr>
              <a:t>Contenuti specifici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eriod"/>
            </a:pPr>
            <a:r>
              <a:rPr lang="it" sz="1900">
                <a:latin typeface="Lato"/>
                <a:ea typeface="Lato"/>
                <a:cs typeface="Lato"/>
                <a:sym typeface="Lato"/>
              </a:rPr>
              <a:t>Concentrarsi sul potenziale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eriod"/>
            </a:pPr>
            <a:r>
              <a:rPr lang="it" sz="1900">
                <a:latin typeface="Lato"/>
                <a:ea typeface="Lato"/>
                <a:cs typeface="Lato"/>
                <a:sym typeface="Lato"/>
              </a:rPr>
              <a:t>Strategia mirata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g17dee806d9c_0_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17dee806d9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7dee806d9c_0_3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Chi? Studiare l’audience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g17dee806d9c_0_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7dee806d9c_0_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dd1abb355_0_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Ma il target audience come si identifica?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g17dd1abb355_0_40"/>
          <p:cNvSpPr txBox="1"/>
          <p:nvPr>
            <p:ph type="title"/>
          </p:nvPr>
        </p:nvSpPr>
        <p:spPr>
          <a:xfrm>
            <a:off x="655125" y="1082575"/>
            <a:ext cx="6158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g17dd1abb355_0_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7dd1abb355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7dd1abb355_0_40"/>
          <p:cNvSpPr txBox="1"/>
          <p:nvPr/>
        </p:nvSpPr>
        <p:spPr>
          <a:xfrm>
            <a:off x="4458925" y="4748600"/>
            <a:ext cx="4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Chi? Studiare l’audience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g17dd1abb355_0_4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7dd1abb355_0_4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g17dd1abb355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400" y="1159000"/>
            <a:ext cx="3680610" cy="245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dd1abb355_0_1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17dd1abb35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7dd1abb355_0_10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Chi? Studiare l’audience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g17dd1abb355_0_1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7dd1abb355_0_1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g17dd1abb355_0_1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Capacità di intuizione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5" name="Google Shape;105;g17dd1abb355_0_10"/>
          <p:cNvSpPr txBox="1"/>
          <p:nvPr/>
        </p:nvSpPr>
        <p:spPr>
          <a:xfrm>
            <a:off x="561100" y="1055425"/>
            <a:ext cx="8271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E’ necessario porsi delle domande per differenziare i vari segmenti di pubblico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0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Analizzare il prodotto o servizio offerto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0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Creare un profilo di buyer personale ideale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0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Scegliere quali dati demografici utilizzare per individuare il target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0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Scegliere le caratteristiche personali per individuarlo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dee806d9c_0_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17dee806d9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7dee806d9c_0_24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Chi? Studiare l’audience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g17dee806d9c_0_2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7dee806d9c_0_2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g17dee806d9c_0_2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Target audience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g17dee806d9c_0_24"/>
          <p:cNvSpPr txBox="1"/>
          <p:nvPr/>
        </p:nvSpPr>
        <p:spPr>
          <a:xfrm>
            <a:off x="469275" y="1024725"/>
            <a:ext cx="62067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Una volta scelto un pubblico specifico, tutti gli altri pezzi del puzzle andranno più facilmente a posto perché ora hai una guida da seguire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17dee806d9c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9274" y="2230600"/>
            <a:ext cx="3908350" cy="23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