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Lato"/>
      <p:regular r:id="rId11"/>
      <p:bold r:id="rId12"/>
      <p:italic r:id="rId13"/>
      <p:boldItalic r:id="rId14"/>
    </p:embeddedFont>
    <p:embeddedFont>
      <p:font typeface="Lato Light"/>
      <p:regular r:id="rId15"/>
      <p:bold r:id="rId16"/>
      <p:italic r:id="rId17"/>
      <p:boldItalic r:id="rId18"/>
    </p:embeddedFont>
    <p:embeddedFont>
      <p:font typeface="Lato Black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07FBqgMMBi8Blz5noVPLZxmso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Black-boldItalic.fntdata"/><Relationship Id="rId11" Type="http://schemas.openxmlformats.org/officeDocument/2006/relationships/font" Target="fonts/Lato-regular.fntdata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Light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LatoLight-italic.fntdata"/><Relationship Id="rId16" Type="http://schemas.openxmlformats.org/officeDocument/2006/relationships/font" Target="fonts/La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Black-bold.fntdata"/><Relationship Id="rId6" Type="http://schemas.openxmlformats.org/officeDocument/2006/relationships/slide" Target="slides/slide1.xml"/><Relationship Id="rId18" Type="http://schemas.openxmlformats.org/officeDocument/2006/relationships/font" Target="fonts/La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tableau.com/current/pro/desktop/it-it/dashboards_best_practices.htm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Chi visualizza di solito prende gran parte del merito ;)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23395F"/>
                </a:solidFill>
                <a:highlight>
                  <a:srgbClr val="FFFFFF"/>
                </a:highlight>
              </a:rPr>
              <a:t>Alla base della Data Visualization c’è una componente di analisi che viene naturalmente effettuata sui dati, ed ogni azione specifica ha una sua funzionalità.</a:t>
            </a:r>
            <a:endParaRPr sz="1200">
              <a:solidFill>
                <a:srgbClr val="23395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23395F"/>
                </a:solidFill>
                <a:highlight>
                  <a:srgbClr val="FFFFFF"/>
                </a:highlight>
              </a:rPr>
              <a:t>L’analisi completa su queste informazioni può essere infatti divisa in tre fasi di analisi.</a:t>
            </a:r>
            <a:endParaRPr sz="1200">
              <a:solidFill>
                <a:srgbClr val="23395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3395F"/>
              </a:buClr>
              <a:buSzPts val="1200"/>
              <a:buChar char="●"/>
            </a:pPr>
            <a:r>
              <a:rPr b="1" lang="it" sz="1200">
                <a:solidFill>
                  <a:srgbClr val="23395F"/>
                </a:solidFill>
                <a:highlight>
                  <a:srgbClr val="FFFFFF"/>
                </a:highlight>
              </a:rPr>
              <a:t>Descrittiva</a:t>
            </a:r>
            <a:r>
              <a:rPr lang="it" sz="1200">
                <a:solidFill>
                  <a:srgbClr val="23395F"/>
                </a:solidFill>
                <a:highlight>
                  <a:srgbClr val="FFFFFF"/>
                </a:highlight>
              </a:rPr>
              <a:t>: fase preliminare dell’elaborazione dei dati che crea un riepilogo dei dati storici per fornire conoscenza e quasi sempre prepara i dati per ulteriori analisi.</a:t>
            </a:r>
            <a:endParaRPr sz="1200">
              <a:solidFill>
                <a:srgbClr val="23395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3395F"/>
              </a:buClr>
              <a:buSzPts val="1200"/>
              <a:buChar char="●"/>
            </a:pPr>
            <a:r>
              <a:rPr b="1" lang="it" sz="1200">
                <a:solidFill>
                  <a:srgbClr val="23395F"/>
                </a:solidFill>
                <a:highlight>
                  <a:srgbClr val="FFFFFF"/>
                </a:highlight>
              </a:rPr>
              <a:t>Prescrittiva</a:t>
            </a:r>
            <a:r>
              <a:rPr lang="it" sz="1200">
                <a:solidFill>
                  <a:srgbClr val="23395F"/>
                </a:solidFill>
                <a:highlight>
                  <a:srgbClr val="FFFFFF"/>
                </a:highlight>
              </a:rPr>
              <a:t>: fase che aiuta il processo decisionale aziendale al fine di poter prendere decisioni che mettono l’azienda nella migliore posizione possibile per avere successo.</a:t>
            </a:r>
            <a:endParaRPr sz="1200">
              <a:solidFill>
                <a:srgbClr val="23395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3395F"/>
              </a:buClr>
              <a:buSzPts val="1200"/>
              <a:buChar char="●"/>
            </a:pPr>
            <a:r>
              <a:rPr b="1" lang="it" sz="1200">
                <a:solidFill>
                  <a:srgbClr val="23395F"/>
                </a:solidFill>
                <a:highlight>
                  <a:srgbClr val="FFFFFF"/>
                </a:highlight>
              </a:rPr>
              <a:t>Predittiva</a:t>
            </a:r>
            <a:r>
              <a:rPr lang="it" sz="1200">
                <a:solidFill>
                  <a:srgbClr val="23395F"/>
                </a:solidFill>
                <a:highlight>
                  <a:srgbClr val="FFFFFF"/>
                </a:highlight>
              </a:rPr>
              <a:t>: fase che implica l’utilizzo di tecniche di Machine Learning utilizzate con il fine di desumere informazioni utili per il proprio business, dal patrimonio dati aziendale.</a:t>
            </a:r>
            <a:endParaRPr sz="1200">
              <a:solidFill>
                <a:srgbClr val="23395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dd1abb35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7dd1abb35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dee806d9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7dee806d9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rgbClr val="49494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900" u="sng">
                <a:solidFill>
                  <a:schemeClr val="hlink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2"/>
              </a:rPr>
              <a:t>https://help.tableau.com/current/pro/desktop/it-it/dashboards_best_practices.htm</a:t>
            </a:r>
            <a:endParaRPr sz="900">
              <a:solidFill>
                <a:srgbClr val="49494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e0eeda2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7e0eeda2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rgbClr val="49494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rgbClr val="49494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-93875" y="-8520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-46925" y="286000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it" sz="5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b="1" i="0" sz="50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2625" y="4434200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-46925" y="23746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" sz="2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 della visualizzazione</a:t>
            </a:r>
            <a:endParaRPr b="1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-93875" y="3824900"/>
            <a:ext cx="92379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"/>
              <a:buFont typeface="Arial"/>
              <a:buNone/>
            </a:pPr>
            <a:r>
              <a:rPr b="0" i="0" lang="it" sz="114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b="0" i="0" sz="114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"/>
              <a:buFont typeface="Arial"/>
              <a:buNone/>
            </a:pPr>
            <a:r>
              <a:rPr b="0" i="0" lang="it" sz="164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Cristina D’Onorio De Meo</a:t>
            </a:r>
            <a:endParaRPr b="0" i="0" sz="164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-46937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t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Non solo grafici</a:t>
            </a:r>
            <a:endParaRPr b="0" i="0" sz="24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Design della visualizzazione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2"/>
          <p:cNvSpPr txBox="1"/>
          <p:nvPr>
            <p:ph type="title"/>
          </p:nvPr>
        </p:nvSpPr>
        <p:spPr>
          <a:xfrm>
            <a:off x="439825" y="1149125"/>
            <a:ext cx="6901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it" sz="1600">
                <a:latin typeface="Lato"/>
                <a:ea typeface="Lato"/>
                <a:cs typeface="Lato"/>
                <a:sym typeface="Lato"/>
              </a:rPr>
              <a:t>Costruire come un architetto: come un edificio consente alle persone di muoversi al suo interno, una dashboard consente alle persone di muoversi dentro un dataset</a:t>
            </a:r>
            <a:endParaRPr i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4458925" y="4748600"/>
            <a:ext cx="468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Design della visualizzazione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1100" y="2169825"/>
            <a:ext cx="3557800" cy="237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dd1abb355_0_40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Come creare dashboard efficaci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g17dd1abb355_0_40"/>
          <p:cNvSpPr txBox="1"/>
          <p:nvPr>
            <p:ph type="title"/>
          </p:nvPr>
        </p:nvSpPr>
        <p:spPr>
          <a:xfrm>
            <a:off x="311700" y="1346500"/>
            <a:ext cx="63435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Una dashboard di dati è uno strumento che raccoglie e analizza i dati, inclusi indicatori chiave di prestazione (KPI), metriche e altri punti di dati che monitorano i progressi nel tempo.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Una dashboard può rispondere a una serie di domande che puoi definire in base ai tuoi obiettivi di business.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g17dd1abb355_0_4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17dd1abb355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17dd1abb355_0_40"/>
          <p:cNvSpPr txBox="1"/>
          <p:nvPr/>
        </p:nvSpPr>
        <p:spPr>
          <a:xfrm>
            <a:off x="4458925" y="4748600"/>
            <a:ext cx="46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Design della visualizzazione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g17dd1abb355_0_40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7dd1abb355_0_40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dee806d9c_0_3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Come creare dashboard efficienti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9" name="Google Shape;89;g17dee806d9c_0_3"/>
          <p:cNvSpPr txBox="1"/>
          <p:nvPr>
            <p:ph type="title"/>
          </p:nvPr>
        </p:nvSpPr>
        <p:spPr>
          <a:xfrm>
            <a:off x="386925" y="1392650"/>
            <a:ext cx="6901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it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Le visualizzazioni migliori hanno uno scopo chiaro e funzionano per il pubblico a cui sono destinate. Devi avere chiaro che cosa intendi dire con questa dashboard. Devi sapere se presenti una conclusione o una domanda chiave.</a:t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g17dee806d9c_0_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17dee806d9c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7dee806d9c_0_3"/>
          <p:cNvSpPr txBox="1"/>
          <p:nvPr/>
        </p:nvSpPr>
        <p:spPr>
          <a:xfrm>
            <a:off x="4458925" y="4748600"/>
            <a:ext cx="468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 della visualizzazione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g17dee806d9c_0_3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7dee806d9c_0_3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g17dee806d9c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2900" y="2714750"/>
            <a:ext cx="2822880" cy="18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e0eeda224_0_0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Come creare dashboard efficienti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1" name="Google Shape;101;g17e0eeda224_0_0"/>
          <p:cNvSpPr txBox="1"/>
          <p:nvPr>
            <p:ph type="title"/>
          </p:nvPr>
        </p:nvSpPr>
        <p:spPr>
          <a:xfrm>
            <a:off x="448300" y="1871400"/>
            <a:ext cx="69018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Aggiungi interattività per incoraggiare l'esplorazione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Creare dei filtri per una migliore navigabilità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Progetta per avere una UX semplice ed efficace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g17e0eeda224_0_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17e0eeda22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7e0eeda224_0_0"/>
          <p:cNvSpPr txBox="1"/>
          <p:nvPr/>
        </p:nvSpPr>
        <p:spPr>
          <a:xfrm>
            <a:off x="4458925" y="4748600"/>
            <a:ext cx="468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 della visualizzazione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g17e0eeda224_0_0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7e0eeda224_0_0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