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gHmiCWPxf++zyed5E+m4aJSY+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Black-bold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t.wikipedia.org/wiki/Analisi_tecnica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ibco.com/it/reference-center/what-is-a-column-chart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olapozzolo.it/scala-misura-variabili-statistich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il procedimento appropriato per costruire una visualizzazione di successo. Quindi NON partire dai grafici, ma invece studiare il Chi (l’audience), il Cosa (valutare i dati a disposizione, sorgenti, qualita’, tempo); il Perche’ (definire l’obiettivo che si intende raggiungere con la viz); il Come (scegliere la modalita’ di Viz piu’ appropriata); ed infine passare al Design vero e proprio della visualizzazione.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le Best Practice su come usare i singoli elementi (linee, colori, …) ed i grafici.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Come creare una buona visualizzazione: studiare chi, cosa, perche’ e come.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(Perche’ una buona visualizzazione non parte dai grafici. Come nella programmazione il punto di partenza non e’ il codice, nella visualizzazione il punto di partenza non sono i grafici)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e11f2ea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7e11f2ea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termine “box plot” si riferisce a un box plot degli outlier, chiamato anche diagramma a scatola e baffi o box plot di Tukey. Altri tipi di box plot sono descritti nella seguente sezione “Confronto tra i box plot dei quantili e degli outlier”.</a:t>
            </a:r>
            <a:endParaRPr sz="11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Ecco gli elementi fondamentali di un box plot:</a:t>
            </a:r>
            <a:endParaRPr sz="11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Times New Roman"/>
              <a:buNone/>
            </a:pPr>
            <a:r>
              <a:rPr lang="it" sz="11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linea centrale nella scatola rappresenta la mediana dei dati. La metà dei dati si trova sopra questo valore, l'altra metà sotto. Se i dati sono simmetrici, la mediana è al centro della scatola. Se, invece, i dati sono asimmetrici, la mediana sarà più vicina alla parte superiore o a quella inferiore della scatola.</a:t>
            </a:r>
            <a:endParaRPr sz="11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Times New Roman"/>
              <a:buNone/>
            </a:pPr>
            <a:r>
              <a:rPr lang="it" sz="11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parte inferiore e superiore della scatola mostrano il 25° e il 75° quantile, o percentile. Questi due quantili sono chiamati anche quartili, poiché ciascuno di essi esclude un quarto (25 %) dei dati. La lunghezza della scatola è la differenza tra i due percentili e si chiama range interquartile (IQR).</a:t>
            </a:r>
            <a:endParaRPr sz="11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Times New Roman"/>
              <a:buNone/>
            </a:pPr>
            <a:r>
              <a:rPr lang="it" sz="11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linee che si estendono a partire dalla scatola sono chiamate baffi</a:t>
            </a:r>
            <a:r>
              <a:rPr i="1" lang="it" sz="11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it" sz="11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baffi rappresentano la variazione dei dati attesa e si estendono per 1,5 volte dall'IQR dalla parte superiore e inferiore della scatola. Se i dati non arrivano fino alla fine dei baffi, significa che i baffi si estendono fino ai valori di dati minimi e massimi. Se, invece, i dati ricadono sopra o sotto la fine dei baffi, sono rappresentati come punti, denominati spesso outlier. Un outlier è più estremo della variazione attesa. Vale la pena esaminare questi punti di dati per determinare se sono errori o outlier. I baffi non comprendono gli outlier.</a:t>
            </a:r>
            <a:endParaRPr sz="11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e11f2eaa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7e11f2ea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it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analisi tecnica</a:t>
            </a:r>
            <a:r>
              <a:rPr lang="it" sz="1050">
                <a:solidFill>
                  <a:srgbClr val="202122"/>
                </a:solidFill>
                <a:highlight>
                  <a:srgbClr val="FFFFFF"/>
                </a:highlight>
              </a:rPr>
              <a:t> la </a:t>
            </a:r>
            <a:r>
              <a:rPr b="1" lang="it" sz="1050">
                <a:solidFill>
                  <a:srgbClr val="202122"/>
                </a:solidFill>
                <a:highlight>
                  <a:srgbClr val="FFFFFF"/>
                </a:highlight>
              </a:rPr>
              <a:t>trendline</a:t>
            </a:r>
            <a:r>
              <a:rPr lang="it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i="1" lang="it" sz="1050">
                <a:solidFill>
                  <a:srgbClr val="202122"/>
                </a:solidFill>
                <a:highlight>
                  <a:srgbClr val="FFFFFF"/>
                </a:highlight>
              </a:rPr>
              <a:t>linea di tendenza</a:t>
            </a:r>
            <a:r>
              <a:rPr lang="it" sz="1050">
                <a:solidFill>
                  <a:srgbClr val="202122"/>
                </a:solidFill>
                <a:highlight>
                  <a:srgbClr val="FFFFFF"/>
                </a:highlight>
              </a:rPr>
              <a:t>) è una retta che, in un grafico, unisce almeno due punti di massimo o di minimo. Viene utilizzata per evidenziare la tendenza dell'andamento del mercato e può essere di tre tipi: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it" sz="1050">
                <a:solidFill>
                  <a:srgbClr val="202122"/>
                </a:solidFill>
                <a:highlight>
                  <a:srgbClr val="FFFFFF"/>
                </a:highlight>
              </a:rPr>
              <a:t>rialzista: congiunge due o più punti di minimo, evidenzia quindi una tendenza al rialzo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it" sz="1050">
                <a:solidFill>
                  <a:srgbClr val="202122"/>
                </a:solidFill>
                <a:highlight>
                  <a:srgbClr val="FFFFFF"/>
                </a:highlight>
              </a:rPr>
              <a:t>ribassista: congiunge due o più punti di massimo, evidenzia quindi una tendenza al ribasso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it" sz="1050">
                <a:solidFill>
                  <a:srgbClr val="202122"/>
                </a:solidFill>
                <a:highlight>
                  <a:srgbClr val="FFFFFF"/>
                </a:highlight>
              </a:rPr>
              <a:t>statica: congiunge due o più punti sullo stesso livello, evidenzia l'assenza di una tendenza definita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e11f2eaa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7e11f2eaa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grafico a torta è una circonferenza divisa in aree o spicchi. Ogni spicchio rappresenta il conteggio o la percentuale delle osservazioni di un livello per la variabile. I grafici a torta sono molto diffusi nel mondo degli affari. Si usano, ad esempio, per mostrare le percentuali dei tipi di clienti, dei ricavi ottenuti da prodotti diversi e dei guadagni provenienti da paesi diversi. I grafici a torta sono utili per illustrare il rapporto tra le parti e un intero quando ci sono pochi livelli.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e11f2ea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7e11f2ea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50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I grafici geografici (chiamati anche grafici a mappa o cartogrammi) sono strumenti di visualizzazione ideali per dati diversi per ogni Stato, Paese o regione. Un grafico geografico mostra al lettore una mappa di calore di valori distribuiti in varie regioni di una mappa. Come strumento visivo, il grafico geografico è diverso da qualsiasi altro grafico: non è possibile sostituire un grafico geografico con un altro grafico. In questo caso vediamo…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Chi visualizza di solito prende gran parte del merito ;)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e11f2e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7e11f2e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Chi visualizza di solito prende gran parte del merito ;)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e11f2ea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7e11f2ea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Chi visualizza di solito prende gran parte del merito ;)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e0db047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7e0db047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grafici a barre mostrano le frequenze dei valori per i diversi livelli di una variabile categorica o nominale. Talvolta, però, i grafici a barre mostrano altri indicatori statistici, come le percentuali. </a:t>
            </a:r>
            <a:endParaRPr sz="14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barre mostrano i livelli della variabile e la loro altezza rappresenta il conteggio delle risposte per quel livello.</a:t>
            </a:r>
            <a:endParaRPr sz="14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e11f2ea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7e11f2ea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differenze sostanziali tra istogrammi e grafici a barre sono rappresentate dagli spazi tra le barre e dalle tipologie di dati. Tra le barre degli istogrammi non ci sono spazi, al contrario dei grafici a barre. Tuttavia, in molti strumenti software è possibile modificare i grafici a barre in modo tale che tra le barre non ci siano spazi, il che ci porta alla seconda differenza sostanziale tra istogrammi e grafici a barre. Gli istogrammi vengono utilizzati con dati continui, mentre i grafici a barre con dati categorici o nominali.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e11f2ea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7e11f2ea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50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Un grafico impilato è una forma di grafico a barre che mostra la composizione e il confronto di alcune variabili, relative o assolute, nel tempo. Chiamato anche grafico a barre impilate o </a:t>
            </a:r>
            <a:r>
              <a:rPr lang="it" sz="1150">
                <a:solidFill>
                  <a:srgbClr val="00A9D7"/>
                </a:solidFill>
                <a:highlight>
                  <a:srgbClr val="FEFEFE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colonne</a:t>
            </a:r>
            <a:r>
              <a:rPr lang="it" sz="1150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, si presenta come una serie di colonne o barre impilate l'una sull'altra. Se usati correttamente, i grafici impilati sono uno strumento di confronto incredibilmente efficace. Sono progettati per confrontare i valori totali tra le varie categorie.. A causa dei loro limiti, ci sono solo pochi scenari in cui sono ideali, ma quando questi criteri sono soddisfatti, possono essere uno strumento e un metodo di presentazione potente. Possono aiutare a presentare graficamente una storia di vendite o informazioni sulla popolazione. </a:t>
            </a:r>
            <a:r>
              <a:rPr lang="it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L'obiettivo di un grafico impilato è quello di confrontare i valori numerici di una variabile categorica e la scomposizione di ciascuna barra. Idealmente, il grafico dovrebbe:</a:t>
            </a:r>
            <a:endParaRPr>
              <a:solidFill>
                <a:srgbClr val="333333"/>
              </a:solidFill>
              <a:highlight>
                <a:srgbClr val="FEFE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Char char="●"/>
            </a:pPr>
            <a:r>
              <a:rPr lang="it" sz="1200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Avere valori numerici</a:t>
            </a:r>
            <a:endParaRPr sz="1200">
              <a:solidFill>
                <a:srgbClr val="333333"/>
              </a:solidFill>
              <a:highlight>
                <a:srgbClr val="FEFE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Char char="●"/>
            </a:pPr>
            <a:r>
              <a:rPr lang="it" sz="1200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Avere una o due variabili categoriali che possono essere scomposte</a:t>
            </a:r>
            <a:endParaRPr sz="1200">
              <a:solidFill>
                <a:srgbClr val="333333"/>
              </a:solidFill>
              <a:highlight>
                <a:srgbClr val="FEFE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Char char="●"/>
            </a:pPr>
            <a:r>
              <a:rPr lang="it" sz="1200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Avere intervalli regolari di date</a:t>
            </a:r>
            <a:endParaRPr sz="1200">
              <a:solidFill>
                <a:srgbClr val="333333"/>
              </a:solidFill>
              <a:highlight>
                <a:srgbClr val="FEFE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Char char="●"/>
            </a:pPr>
            <a:r>
              <a:rPr lang="it" sz="1200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Essere concepiti solo a scopo di confronto</a:t>
            </a:r>
            <a:endParaRPr sz="1200">
              <a:solidFill>
                <a:srgbClr val="333333"/>
              </a:solidFill>
              <a:highlight>
                <a:srgbClr val="FEFE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333333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Per un'azienda, l'uso ideale di un grafico impilato è quello di mostrare i volumi di vendita.</a:t>
            </a:r>
            <a:endParaRPr>
              <a:solidFill>
                <a:srgbClr val="333333"/>
              </a:solidFill>
              <a:highlight>
                <a:srgbClr val="FEFE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EFEF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e11f2ea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7e11f2ea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000">
                <a:solidFill>
                  <a:srgbClr val="444444"/>
                </a:solidFill>
                <a:highlight>
                  <a:srgbClr val="FFFFFF"/>
                </a:highlight>
              </a:rPr>
              <a:t>Le Treemap sono delle visualizzazioni che consentono una facile interpretazione anche in presenza di grosse quantità di dati o di dati organizzati in modo gerarchico . Il vantaggio più grande è lo sfruttamento totale dello spazio a disposizione per l'area grafico. Come in un grafico a torta dove ogni fetta rappresenta il dato in percentuale sul totale, l’area del grafico Treemap è un rettangolo suddiviso in altri rettangoli. La dimensione di ognuno è in relazione all'area totale come il valore rappresentato sulla somma dei dati. Il vantaggio è che l'intera area del grafico è sfruttata e ottimizzata per la visualizzazione.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e11f2ea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7e11f2ea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 grafici di dispersione, in inglese scatterplots, rappresentano il metodo più utilizzato in statistica descrittiva per valutare la relazione tra due </a:t>
            </a:r>
            <a:r>
              <a:rPr b="1" lang="it" sz="1300">
                <a:solidFill>
                  <a:srgbClr val="E2A72F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variabili quantitative</a:t>
            </a:r>
            <a:r>
              <a:rPr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solidFill>
                <a:srgbClr val="5E666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questo tipo di grafico </a:t>
            </a:r>
            <a:r>
              <a:rPr b="1"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le due variabili sono riportate su uno spazio cartesiano</a:t>
            </a:r>
            <a:r>
              <a:rPr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I valori di una variabile sono indicati sull’asse orizzontale delle x, mentre i valori dell’altra variabile sono rappresentati sull’asse verticale delle y.</a:t>
            </a:r>
            <a:endParaRPr sz="1300">
              <a:solidFill>
                <a:srgbClr val="5E666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Ogni unità statistica è rappresenta da un punto</a:t>
            </a:r>
            <a:r>
              <a:rPr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posizionato sul grafico in base alle sue coordinate. Quindi </a:t>
            </a:r>
            <a:r>
              <a:rPr b="1"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questo grafico sarà costituito da tanti punti quante sono le unità statistiche oggetto di studio</a:t>
            </a:r>
            <a:r>
              <a:rPr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Ed i valori che assume l’unità statistica per le due variabili rappresentano quindi la posizione dell’unità rispetto agli assi. Per questo motivo si dice che </a:t>
            </a:r>
            <a:r>
              <a:rPr b="1"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 punti hanno due coordinate x ed y</a:t>
            </a:r>
            <a:r>
              <a:rPr lang="it" sz="1300">
                <a:solidFill>
                  <a:srgbClr val="5E666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solidFill>
                <a:srgbClr val="5E666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hyperlink" Target="https://www.data-to-viz.com/" TargetMode="External"/><Relationship Id="rId6" Type="http://schemas.openxmlformats.org/officeDocument/2006/relationships/hyperlink" Target="https://www.data-to-viz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Best Practices - tipi di grafici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e11f2eaa7_0_5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boxplot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g17e11f2eaa7_0_5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7e11f2eaa7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7e11f2eaa7_0_5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g17e11f2eaa7_0_5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7e11f2eaa7_0_5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g17e11f2eaa7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84950"/>
            <a:ext cx="5164224" cy="24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7e11f2eaa7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2849" y="520125"/>
            <a:ext cx="2852085" cy="205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7e11f2eaa7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137350"/>
            <a:ext cx="5164224" cy="24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e11f2eaa7_0_6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trend line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g17e11f2eaa7_0_6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7e11f2eaa7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7e11f2eaa7_0_6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g17e11f2eaa7_0_6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7e11f2eaa7_0_6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g17e11f2eaa7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000" y="1036075"/>
            <a:ext cx="6436628" cy="257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e11f2eaa7_0_7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pie chart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g17e11f2eaa7_0_7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7e11f2eaa7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7e11f2eaa7_0_7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g17e11f2eaa7_0_7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7e11f2eaa7_0_7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g17e11f2eaa7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100" y="1122500"/>
            <a:ext cx="43815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e11f2eaa7_0_9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maps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17e11f2eaa7_0_9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7e11f2eaa7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7e11f2eaa7_0_9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17e11f2eaa7_0_9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7e11f2eaa7_0_9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g17e11f2eaa7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84950"/>
            <a:ext cx="6388081" cy="36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2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 cosa è adatto ogni tipo di grafico</a:t>
            </a:r>
            <a:endParaRPr sz="22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832550"/>
            <a:ext cx="4685101" cy="37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e11f2eaa7_0_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 cosa è adatto ogni tipo di grafico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g17e11f2eaa7_0_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17e11f2ea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7e11f2eaa7_0_0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g17e11f2eaa7_0_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7e11f2eaa7_0_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g17e11f2eaa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225" y="984950"/>
            <a:ext cx="5011709" cy="36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e11f2eaa7_0_1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 cosa è adatto ogni tipo di grafico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g17e11f2eaa7_0_1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7e11f2eaa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7e11f2eaa7_0_12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g17e11f2eaa7_0_1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7e11f2eaa7_0_1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g17e11f2eaa7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325" y="1148575"/>
            <a:ext cx="4521476" cy="24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7e11f2eaa7_0_12"/>
          <p:cNvSpPr txBox="1"/>
          <p:nvPr/>
        </p:nvSpPr>
        <p:spPr>
          <a:xfrm>
            <a:off x="1492950" y="3998225"/>
            <a:ext cx="366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Link a</a:t>
            </a:r>
            <a:r>
              <a:rPr b="0" i="0" lang="it" sz="17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it" sz="17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data-to-viz.com</a:t>
            </a:r>
            <a:endParaRPr b="1" i="0" sz="1700" u="sng" cap="none" strike="noStrike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e0db04701_0_3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grafico a barre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g17e0db04701_0_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7e0db04701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7e0db04701_0_34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g17e0db04701_0_3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7e0db04701_0_3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g17e0db04701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050" y="984950"/>
            <a:ext cx="5416875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e11f2eaa7_0_8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histrogram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g17e11f2eaa7_0_8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17e11f2eaa7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7e11f2eaa7_0_8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g17e11f2eaa7_0_8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7e11f2eaa7_0_8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17e11f2eaa7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900" y="984950"/>
            <a:ext cx="4264206" cy="36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7e11f2eaa7_0_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5100" y="651800"/>
            <a:ext cx="2004900" cy="1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e11f2eaa7_0_2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stacked-bar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17e11f2eaa7_0_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7e11f2eaa7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7e11f2eaa7_0_2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g17e11f2eaa7_0_2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7e11f2eaa7_0_2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g17e11f2eaa7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84950"/>
            <a:ext cx="48672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e11f2eaa7_0_3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treemap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17e11f2eaa7_0_3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7e11f2eaa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7e11f2eaa7_0_3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g17e11f2eaa7_0_3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7e11f2eaa7_0_3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g17e11f2eaa7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25" y="832550"/>
            <a:ext cx="4815000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e11f2eaa7_0_4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Esempio: scatter plot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g17e11f2eaa7_0_4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7e11f2eaa7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7e11f2eaa7_0_45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g17e11f2eaa7_0_4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7e11f2eaa7_0_4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g17e11f2eaa7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400" y="984950"/>
            <a:ext cx="3602485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