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Lato"/>
      <p:regular r:id="rId13"/>
      <p:bold r:id="rId14"/>
      <p:italic r:id="rId15"/>
      <p:boldItalic r:id="rId16"/>
    </p:embeddedFont>
    <p:embeddedFont>
      <p:font typeface="Lato Light"/>
      <p:regular r:id="rId17"/>
      <p:bold r:id="rId18"/>
      <p:italic r:id="rId19"/>
      <p:boldItalic r:id="rId20"/>
    </p:embeddedFont>
    <p:embeddedFont>
      <p:font typeface="Lato Black"/>
      <p:bold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Light-boldItalic.fntdata"/><Relationship Id="rId11" Type="http://schemas.openxmlformats.org/officeDocument/2006/relationships/slide" Target="slides/slide5.xml"/><Relationship Id="rId22" Type="http://schemas.openxmlformats.org/officeDocument/2006/relationships/font" Target="fonts/LatoBlack-boldItalic.fntdata"/><Relationship Id="rId10" Type="http://schemas.openxmlformats.org/officeDocument/2006/relationships/slide" Target="slides/slide4.xml"/><Relationship Id="rId21" Type="http://schemas.openxmlformats.org/officeDocument/2006/relationships/font" Target="fonts/LatoBlack-bold.fntdata"/><Relationship Id="rId13" Type="http://schemas.openxmlformats.org/officeDocument/2006/relationships/font" Target="fonts/Lato-regular.fntdata"/><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Lato-italic.fntdata"/><Relationship Id="rId14" Type="http://schemas.openxmlformats.org/officeDocument/2006/relationships/font" Target="fonts/Lato-bold.fntdata"/><Relationship Id="rId17" Type="http://schemas.openxmlformats.org/officeDocument/2006/relationships/font" Target="fonts/LatoLight-regular.fntdata"/><Relationship Id="rId16" Type="http://schemas.openxmlformats.org/officeDocument/2006/relationships/font" Target="fonts/Lato-boldItalic.fntdata"/><Relationship Id="rId5" Type="http://schemas.openxmlformats.org/officeDocument/2006/relationships/slideMaster" Target="slideMasters/slideMaster2.xml"/><Relationship Id="rId19" Type="http://schemas.openxmlformats.org/officeDocument/2006/relationships/font" Target="fonts/LatoLight-italic.fntdata"/><Relationship Id="rId6" Type="http://schemas.openxmlformats.org/officeDocument/2006/relationships/notesMaster" Target="notesMasters/notesMaster1.xml"/><Relationship Id="rId18" Type="http://schemas.openxmlformats.org/officeDocument/2006/relationships/font" Target="fonts/LatoLight-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A7n7de8-NS0" TargetMode="External"/><Relationship Id="rId3" Type="http://schemas.openxmlformats.org/officeDocument/2006/relationships/hyperlink" Target="https://www.youtube.com/watch?v=A7n7de8-NS0"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97bd0231b6_2_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197bd0231b6_2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a:t>struttura delle 3C (Context, Challenge, Conclusion),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97bd0231b6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197bd0231b6_2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97bd0231b6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197bd0231b6_2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 sz="1350">
                <a:solidFill>
                  <a:schemeClr val="dk1"/>
                </a:solidFill>
              </a:rPr>
              <a:t>Se ti chiedessi di identificare metodi o mezzi di narrazione, probabilmente sentirei risposte come film, TV e libri. Alcuni dei più esigenti potrebbero anche gridare suggerimenti come musica, arte, notizie e forse podcast. E se ti chiedessi di identificare alcune strade narrative sorprendenti? Penseresti a spot pubblicitari, barzellette, conversazioni con gli amici e visualizzazioni di social media come Instagram, Facebook e Twitter? Che ne dici di discorsi fatti da politici in cerca di rielezione? Dagli insegnanti che tengono lezioni o dai magnati della tecnologia che presentano nuovi prodotti per le masse? La verità è che la storia ci circonda. Spesso siamo ciechi alle numerose narrazioni nelle nostre vite, eppure affondano in noi, toccano la nostra empatia e vivono nei nostri ricordi molto più a lungo della semplice argomentazione. Se vogliamo persuadere, ispirare, motivare, informare,</a:t>
            </a:r>
            <a:endParaRPr sz="1350">
              <a:solidFill>
                <a:schemeClr val="dk1"/>
              </a:solidFill>
            </a:endParaRPr>
          </a:p>
          <a:p>
            <a:pPr indent="0" lvl="0" marL="0" rtl="0" algn="l">
              <a:lnSpc>
                <a:spcPct val="100000"/>
              </a:lnSpc>
              <a:spcBef>
                <a:spcPts val="0"/>
              </a:spcBef>
              <a:spcAft>
                <a:spcPts val="0"/>
              </a:spcAft>
              <a:buSzPts val="1100"/>
              <a:buNone/>
            </a:pPr>
            <a:r>
              <a:t/>
            </a:r>
            <a:endParaRPr sz="1350">
              <a:solidFill>
                <a:schemeClr val="dk1"/>
              </a:solidFill>
            </a:endParaRPr>
          </a:p>
          <a:p>
            <a:pPr indent="0" lvl="0" marL="0" rtl="0" algn="l">
              <a:lnSpc>
                <a:spcPct val="100000"/>
              </a:lnSpc>
              <a:spcBef>
                <a:spcPts val="0"/>
              </a:spcBef>
              <a:spcAft>
                <a:spcPts val="0"/>
              </a:spcAft>
              <a:buSzPts val="1100"/>
              <a:buNone/>
            </a:pPr>
            <a:r>
              <a:rPr lang="it" sz="1350">
                <a:solidFill>
                  <a:schemeClr val="dk1"/>
                </a:solidFill>
              </a:rPr>
              <a:t>Lo storytelling, tuttavia, va oltre il raccontare a qualcuno qualcosa che è successo. Posso dire alla gente che "sono andato al supermercato e ho comprato le pesche", ma perché a loro importa? Che dire di questo evento vale il loro tempo? Che valore fornisce questo ai miei follower? Perché dovrebbero dedicare del tempo alla loro giornata per leggerlo?Al centro, la storia è composta da tre elementi essenziali, che mi piace chiamare le Tre C della narrazione: contesto, conflitto </a:t>
            </a:r>
            <a:r>
              <a:rPr lang="it" sz="1350" u="sng">
                <a:solidFill>
                  <a:schemeClr val="dk1"/>
                </a:solidFill>
              </a:rPr>
              <a:t>(</a:t>
            </a:r>
            <a:r>
              <a:rPr lang="it" sz="1350" u="sng">
                <a:solidFill>
                  <a:schemeClr val="dk1"/>
                </a:solidFill>
                <a:hlinkClick r:id="rId2">
                  <a:extLst>
                    <a:ext uri="{A12FA001-AC4F-418D-AE19-62706E023703}">
                      <ahyp:hlinkClr val="tx"/>
                    </a:ext>
                  </a:extLst>
                </a:hlinkClick>
              </a:rPr>
              <a:t> </a:t>
            </a:r>
            <a:r>
              <a:rPr lang="it" sz="1350" u="sng">
                <a:solidFill>
                  <a:schemeClr val="hlink"/>
                </a:solidFill>
                <a:hlinkClick r:id="rId3"/>
              </a:rPr>
              <a:t>guarda la nostra lezione video su Gli elementi chiave del conflitto della storia</a:t>
            </a:r>
            <a:r>
              <a:rPr lang="it" sz="1350" u="sng">
                <a:solidFill>
                  <a:schemeClr val="dk1"/>
                </a:solidFill>
              </a:rPr>
              <a:t> )</a:t>
            </a:r>
            <a:r>
              <a:rPr lang="it" sz="1350">
                <a:solidFill>
                  <a:schemeClr val="dk1"/>
                </a:solidFill>
              </a:rPr>
              <a:t> e conclusione (risoluzione). Senza nemmeno uno di questi tre elementi, la storia cade a pezzi.</a:t>
            </a:r>
            <a:endParaRPr sz="135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97bd0231b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197bd0231b6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sz="1250">
                <a:solidFill>
                  <a:schemeClr val="dk1"/>
                </a:solidFill>
                <a:latin typeface="Lato"/>
                <a:ea typeface="Lato"/>
                <a:cs typeface="Lato"/>
                <a:sym typeface="Lato"/>
              </a:rPr>
              <a:t>Se pubblicassi semplicemente una foto di due oggetti uno accanto all'altro allegata a una didascalia di una riga. </a:t>
            </a:r>
            <a:endParaRPr sz="13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350">
              <a:solidFill>
                <a:schemeClr val="dk1"/>
              </a:solidFill>
              <a:highlight>
                <a:srgbClr val="FFFFFF"/>
              </a:highlight>
            </a:endParaRPr>
          </a:p>
          <a:p>
            <a:pPr indent="0" lvl="0" marL="0" rtl="0" algn="l">
              <a:spcBef>
                <a:spcPts val="1500"/>
              </a:spcBef>
              <a:spcAft>
                <a:spcPts val="0"/>
              </a:spcAft>
              <a:buClr>
                <a:schemeClr val="dk1"/>
              </a:buClr>
              <a:buSzPts val="28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9818af77e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19818af77e1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a:solidFill>
                  <a:schemeClr val="dk1"/>
                </a:solidFill>
                <a:latin typeface="Lato"/>
                <a:ea typeface="Lato"/>
                <a:cs typeface="Lato"/>
                <a:sym typeface="Lato"/>
              </a:rPr>
              <a:t>Mentre scrivi, qualunque essa sia, cerca la storia: il contesto, il conflitto e la conclusione. Ovunque c'è una storia, c'è impegno. Imparare a padroneggiare questi elementi ti renderà un esperto di comunicazione.</a:t>
            </a:r>
            <a:endParaRPr sz="13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350">
              <a:solidFill>
                <a:schemeClr val="dk1"/>
              </a:solidFill>
              <a:highlight>
                <a:srgbClr val="FFFFFF"/>
              </a:highlight>
            </a:endParaRPr>
          </a:p>
          <a:p>
            <a:pPr indent="0" lvl="0" marL="0" rtl="0" algn="l">
              <a:spcBef>
                <a:spcPts val="1500"/>
              </a:spcBef>
              <a:spcAft>
                <a:spcPts val="0"/>
              </a:spcAft>
              <a:buClr>
                <a:schemeClr val="dk1"/>
              </a:buClr>
              <a:buSzPts val="28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97bd0231b6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197bd0231b6_2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t/>
            </a:r>
            <a:endParaRPr sz="900">
              <a:solidFill>
                <a:srgbClr val="494949"/>
              </a:solidFill>
              <a:highlight>
                <a:srgbClr val="FFFFFF"/>
              </a:highlight>
              <a:latin typeface="Lato"/>
              <a:ea typeface="Lato"/>
              <a:cs typeface="Lato"/>
              <a:sym typeface="La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sp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sp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sp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sp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sp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sp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sp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sp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sp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sp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sp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sp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p:nvPr/>
        </p:nvSpPr>
        <p:spPr>
          <a:xfrm>
            <a:off x="-93875" y="-85200"/>
            <a:ext cx="9237900" cy="5228700"/>
          </a:xfrm>
          <a:prstGeom prst="rect">
            <a:avLst/>
          </a:prstGeom>
          <a:solidFill>
            <a:srgbClr val="3341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5"/>
          <p:cNvSpPr txBox="1"/>
          <p:nvPr/>
        </p:nvSpPr>
        <p:spPr>
          <a:xfrm>
            <a:off x="-46925" y="286000"/>
            <a:ext cx="9144000" cy="1053900"/>
          </a:xfrm>
          <a:prstGeom prst="rect">
            <a:avLst/>
          </a:prstGeom>
          <a:noFill/>
          <a:ln>
            <a:noFill/>
          </a:ln>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5000"/>
              <a:buFont typeface="Arial"/>
              <a:buNone/>
            </a:pPr>
            <a:r>
              <a:rPr b="1" i="0" lang="it" sz="5000" u="none" cap="none" strike="noStrike">
                <a:solidFill>
                  <a:srgbClr val="FFFFFF"/>
                </a:solidFill>
                <a:latin typeface="Lato"/>
                <a:ea typeface="Lato"/>
                <a:cs typeface="Lato"/>
                <a:sym typeface="Lato"/>
              </a:rPr>
              <a:t>Data Visualization</a:t>
            </a:r>
            <a:endParaRPr b="1" i="0" sz="5000" u="none" cap="none" strike="noStrike">
              <a:solidFill>
                <a:srgbClr val="FFFFFF"/>
              </a:solidFill>
              <a:latin typeface="Lato"/>
              <a:ea typeface="Lato"/>
              <a:cs typeface="Lato"/>
              <a:sym typeface="Lato"/>
            </a:endParaRPr>
          </a:p>
        </p:txBody>
      </p:sp>
      <p:sp>
        <p:nvSpPr>
          <p:cNvPr id="101" name="Google Shape;101;p25"/>
          <p:cNvSpPr txBox="1"/>
          <p:nvPr/>
        </p:nvSpPr>
        <p:spPr>
          <a:xfrm>
            <a:off x="25" y="1184725"/>
            <a:ext cx="9144000" cy="5997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ato"/>
              <a:ea typeface="Lato"/>
              <a:cs typeface="Lato"/>
              <a:sym typeface="Lato"/>
            </a:endParaRPr>
          </a:p>
        </p:txBody>
      </p:sp>
      <p:pic>
        <p:nvPicPr>
          <p:cNvPr id="102" name="Google Shape;102;p25"/>
          <p:cNvPicPr preferRelativeResize="0"/>
          <p:nvPr/>
        </p:nvPicPr>
        <p:blipFill rotWithShape="1">
          <a:blip r:embed="rId3">
            <a:alphaModFix/>
          </a:blip>
          <a:srcRect b="0" l="0" r="0" t="0"/>
          <a:stretch/>
        </p:blipFill>
        <p:spPr>
          <a:xfrm>
            <a:off x="3752625" y="4434200"/>
            <a:ext cx="1638725" cy="265225"/>
          </a:xfrm>
          <a:prstGeom prst="rect">
            <a:avLst/>
          </a:prstGeom>
          <a:noFill/>
          <a:ln>
            <a:noFill/>
          </a:ln>
        </p:spPr>
      </p:pic>
      <p:sp>
        <p:nvSpPr>
          <p:cNvPr id="103" name="Google Shape;103;p25"/>
          <p:cNvSpPr txBox="1"/>
          <p:nvPr/>
        </p:nvSpPr>
        <p:spPr>
          <a:xfrm>
            <a:off x="-46925" y="2374675"/>
            <a:ext cx="9144000" cy="538800"/>
          </a:xfrm>
          <a:prstGeom prst="rect">
            <a:avLst/>
          </a:prstGeom>
          <a:noFill/>
          <a:ln>
            <a:noFill/>
          </a:ln>
        </p:spPr>
        <p:txBody>
          <a:bodyPr anchorCtr="0" anchor="b" bIns="91425" lIns="91425" spcFirstLastPara="1" rIns="91425" wrap="square" tIns="91425">
            <a:normAutofit lnSpcReduction="20000"/>
          </a:bodyPr>
          <a:lstStyle/>
          <a:p>
            <a:pPr indent="0" lvl="0" marL="0" marR="0" rtl="0" algn="ctr">
              <a:lnSpc>
                <a:spcPct val="100000"/>
              </a:lnSpc>
              <a:spcBef>
                <a:spcPts val="0"/>
              </a:spcBef>
              <a:spcAft>
                <a:spcPts val="0"/>
              </a:spcAft>
              <a:buClr>
                <a:srgbClr val="000000"/>
              </a:buClr>
              <a:buSzPts val="2800"/>
              <a:buFont typeface="Arial"/>
              <a:buNone/>
            </a:pPr>
            <a:r>
              <a:rPr b="1" lang="it" sz="2800">
                <a:solidFill>
                  <a:srgbClr val="FFFFFF"/>
                </a:solidFill>
                <a:latin typeface="Lato"/>
                <a:ea typeface="Lato"/>
                <a:cs typeface="Lato"/>
                <a:sym typeface="Lato"/>
              </a:rPr>
              <a:t>Struttura delle 3C</a:t>
            </a:r>
            <a:endParaRPr b="1" i="0" sz="2800" u="none" cap="none" strike="noStrike">
              <a:solidFill>
                <a:srgbClr val="FFFFFF"/>
              </a:solidFill>
              <a:latin typeface="Lato"/>
              <a:ea typeface="Lato"/>
              <a:cs typeface="Lato"/>
              <a:sym typeface="Lato"/>
            </a:endParaRPr>
          </a:p>
        </p:txBody>
      </p:sp>
      <p:sp>
        <p:nvSpPr>
          <p:cNvPr id="104" name="Google Shape;104;p25"/>
          <p:cNvSpPr txBox="1"/>
          <p:nvPr/>
        </p:nvSpPr>
        <p:spPr>
          <a:xfrm>
            <a:off x="-93875" y="3824900"/>
            <a:ext cx="9237900" cy="639000"/>
          </a:xfrm>
          <a:prstGeom prst="rect">
            <a:avLst/>
          </a:prstGeom>
          <a:noFill/>
          <a:ln>
            <a:noFill/>
          </a:ln>
        </p:spPr>
        <p:txBody>
          <a:bodyPr anchorCtr="0" anchor="b"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140"/>
              <a:buFont typeface="Arial"/>
              <a:buNone/>
            </a:pPr>
            <a:r>
              <a:rPr b="0" i="0" lang="it" sz="1140" u="none" cap="none" strike="noStrike">
                <a:solidFill>
                  <a:srgbClr val="FFFFFF"/>
                </a:solidFill>
                <a:latin typeface="Lato"/>
                <a:ea typeface="Lato"/>
                <a:cs typeface="Lato"/>
                <a:sym typeface="Lato"/>
              </a:rPr>
              <a:t>presentato da</a:t>
            </a:r>
            <a:endParaRPr b="0" i="0" sz="1140" u="none" cap="none" strike="noStrike">
              <a:solidFill>
                <a:srgbClr val="FFFFFF"/>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640"/>
              <a:buFont typeface="Arial"/>
              <a:buNone/>
            </a:pPr>
            <a:r>
              <a:rPr b="0" i="0" lang="it" sz="1640" u="none" cap="none" strike="noStrike">
                <a:solidFill>
                  <a:srgbClr val="FFFFFF"/>
                </a:solidFill>
                <a:latin typeface="Lato"/>
                <a:ea typeface="Lato"/>
                <a:cs typeface="Lato"/>
                <a:sym typeface="Lato"/>
              </a:rPr>
              <a:t>Cristina D’Onorio De Meo</a:t>
            </a:r>
            <a:endParaRPr b="0" i="0" sz="1640" u="none" cap="none" strike="noStrike">
              <a:solidFill>
                <a:srgbClr val="FFFFFF"/>
              </a:solidFill>
              <a:latin typeface="Lato"/>
              <a:ea typeface="Lato"/>
              <a:cs typeface="Lato"/>
              <a:sym typeface="Lato"/>
            </a:endParaRPr>
          </a:p>
        </p:txBody>
      </p:sp>
      <p:sp>
        <p:nvSpPr>
          <p:cNvPr id="105" name="Google Shape;105;p25"/>
          <p:cNvSpPr txBox="1"/>
          <p:nvPr/>
        </p:nvSpPr>
        <p:spPr>
          <a:xfrm>
            <a:off x="-46937" y="1892288"/>
            <a:ext cx="9144000" cy="538800"/>
          </a:xfrm>
          <a:prstGeom prst="rect">
            <a:avLst/>
          </a:prstGeom>
          <a:noFill/>
          <a:ln>
            <a:noFill/>
          </a:ln>
        </p:spPr>
        <p:txBody>
          <a:bodyPr anchorCtr="0" anchor="b"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2400"/>
              <a:buFont typeface="Arial"/>
              <a:buNone/>
            </a:pPr>
            <a:r>
              <a:rPr lang="it" sz="2400">
                <a:solidFill>
                  <a:srgbClr val="FFFFFF"/>
                </a:solidFill>
                <a:latin typeface="Lato Light"/>
                <a:ea typeface="Lato Light"/>
                <a:cs typeface="Lato Light"/>
                <a:sym typeface="Lato Light"/>
              </a:rPr>
              <a:t>Storytelling</a:t>
            </a:r>
            <a:endParaRPr b="0" i="0" sz="2400" u="none" cap="none" strike="noStrike">
              <a:solidFill>
                <a:srgbClr val="FFFFFF"/>
              </a:solidFill>
              <a:latin typeface="Lato Light"/>
              <a:ea typeface="Lato Light"/>
              <a:cs typeface="Lato Light"/>
              <a:sym typeface="Lato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6"/>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420">
                <a:solidFill>
                  <a:srgbClr val="45818E"/>
                </a:solidFill>
                <a:latin typeface="Lato Black"/>
                <a:ea typeface="Lato Black"/>
                <a:cs typeface="Lato Black"/>
                <a:sym typeface="Lato Black"/>
              </a:rPr>
              <a:t>Struttura delle 3C</a:t>
            </a:r>
            <a:endParaRPr sz="2420">
              <a:solidFill>
                <a:srgbClr val="45818E"/>
              </a:solidFill>
              <a:latin typeface="Lato"/>
              <a:ea typeface="Lato"/>
              <a:cs typeface="Lato"/>
              <a:sym typeface="Lato"/>
            </a:endParaRPr>
          </a:p>
        </p:txBody>
      </p:sp>
      <p:sp>
        <p:nvSpPr>
          <p:cNvPr id="111" name="Google Shape;111;p26"/>
          <p:cNvSpPr txBox="1"/>
          <p:nvPr>
            <p:ph type="title"/>
          </p:nvPr>
        </p:nvSpPr>
        <p:spPr>
          <a:xfrm>
            <a:off x="311700" y="1265725"/>
            <a:ext cx="6901800" cy="24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800"/>
              <a:buFont typeface="Arial"/>
              <a:buNone/>
            </a:pPr>
            <a:r>
              <a:rPr lang="it" sz="1650">
                <a:highlight>
                  <a:srgbClr val="FFFFFF"/>
                </a:highlight>
                <a:latin typeface="Lato"/>
                <a:ea typeface="Lato"/>
                <a:cs typeface="Lato"/>
                <a:sym typeface="Lato"/>
              </a:rPr>
              <a:t>Le tre componenti per una narrazione efficace: contesto, sfida e conclusione</a:t>
            </a:r>
            <a:endParaRPr sz="1650">
              <a:highlight>
                <a:srgbClr val="FFFFFF"/>
              </a:highlight>
              <a:latin typeface="Lato"/>
              <a:ea typeface="Lato"/>
              <a:cs typeface="Lato"/>
              <a:sym typeface="Lato"/>
            </a:endParaRPr>
          </a:p>
          <a:p>
            <a:pPr indent="0" lvl="0" marL="0" rtl="0" algn="l">
              <a:spcBef>
                <a:spcPts val="0"/>
              </a:spcBef>
              <a:spcAft>
                <a:spcPts val="0"/>
              </a:spcAft>
              <a:buClr>
                <a:schemeClr val="dk1"/>
              </a:buClr>
              <a:buSzPts val="2800"/>
              <a:buFont typeface="Arial"/>
              <a:buNone/>
            </a:pPr>
            <a:r>
              <a:t/>
            </a:r>
            <a:endParaRPr sz="1650">
              <a:highlight>
                <a:srgbClr val="FFFFFF"/>
              </a:highlight>
              <a:latin typeface="Lato"/>
              <a:ea typeface="Lato"/>
              <a:cs typeface="Lato"/>
              <a:sym typeface="Lato"/>
            </a:endParaRPr>
          </a:p>
          <a:p>
            <a:pPr indent="-333375" lvl="0" marL="457200" rtl="0" algn="l">
              <a:spcBef>
                <a:spcPts val="0"/>
              </a:spcBef>
              <a:spcAft>
                <a:spcPts val="0"/>
              </a:spcAft>
              <a:buSzPts val="1650"/>
              <a:buFont typeface="Lato"/>
              <a:buAutoNum type="arabicPeriod"/>
            </a:pPr>
            <a:r>
              <a:rPr b="1" lang="it" sz="1650">
                <a:highlight>
                  <a:srgbClr val="FFFFFF"/>
                </a:highlight>
                <a:latin typeface="Lato"/>
                <a:ea typeface="Lato"/>
                <a:cs typeface="Lato"/>
                <a:sym typeface="Lato"/>
              </a:rPr>
              <a:t>Context</a:t>
            </a:r>
            <a:endParaRPr b="1" sz="1650">
              <a:highlight>
                <a:srgbClr val="FFFFFF"/>
              </a:highlight>
              <a:latin typeface="Lato"/>
              <a:ea typeface="Lato"/>
              <a:cs typeface="Lato"/>
              <a:sym typeface="Lato"/>
            </a:endParaRPr>
          </a:p>
          <a:p>
            <a:pPr indent="-333375" lvl="0" marL="457200" rtl="0" algn="l">
              <a:spcBef>
                <a:spcPts val="0"/>
              </a:spcBef>
              <a:spcAft>
                <a:spcPts val="0"/>
              </a:spcAft>
              <a:buSzPts val="1650"/>
              <a:buFont typeface="Lato"/>
              <a:buAutoNum type="arabicPeriod"/>
            </a:pPr>
            <a:r>
              <a:rPr b="1" lang="it" sz="1650">
                <a:highlight>
                  <a:srgbClr val="FFFFFF"/>
                </a:highlight>
                <a:latin typeface="Lato"/>
                <a:ea typeface="Lato"/>
                <a:cs typeface="Lato"/>
                <a:sym typeface="Lato"/>
              </a:rPr>
              <a:t>Challenge</a:t>
            </a:r>
            <a:endParaRPr b="1" sz="1650">
              <a:highlight>
                <a:srgbClr val="FFFFFF"/>
              </a:highlight>
              <a:latin typeface="Lato"/>
              <a:ea typeface="Lato"/>
              <a:cs typeface="Lato"/>
              <a:sym typeface="Lato"/>
            </a:endParaRPr>
          </a:p>
          <a:p>
            <a:pPr indent="-333375" lvl="0" marL="457200" rtl="0" algn="l">
              <a:spcBef>
                <a:spcPts val="0"/>
              </a:spcBef>
              <a:spcAft>
                <a:spcPts val="0"/>
              </a:spcAft>
              <a:buSzPts val="1650"/>
              <a:buFont typeface="Lato"/>
              <a:buAutoNum type="arabicPeriod"/>
            </a:pPr>
            <a:r>
              <a:rPr b="1" lang="it" sz="1650">
                <a:highlight>
                  <a:srgbClr val="FFFFFF"/>
                </a:highlight>
                <a:latin typeface="Lato"/>
                <a:ea typeface="Lato"/>
                <a:cs typeface="Lato"/>
                <a:sym typeface="Lato"/>
              </a:rPr>
              <a:t>Conclusion</a:t>
            </a:r>
            <a:endParaRPr b="1" sz="1650">
              <a:highlight>
                <a:srgbClr val="FFFFFF"/>
              </a:highlight>
              <a:latin typeface="Lato"/>
              <a:ea typeface="Lato"/>
              <a:cs typeface="Lato"/>
              <a:sym typeface="Lato"/>
            </a:endParaRPr>
          </a:p>
          <a:p>
            <a:pPr indent="0" lvl="0" marL="0" rtl="0" algn="l">
              <a:spcBef>
                <a:spcPts val="0"/>
              </a:spcBef>
              <a:spcAft>
                <a:spcPts val="0"/>
              </a:spcAft>
              <a:buClr>
                <a:schemeClr val="dk1"/>
              </a:buClr>
              <a:buSzPts val="2800"/>
              <a:buFont typeface="Arial"/>
              <a:buNone/>
            </a:pPr>
            <a:r>
              <a:t/>
            </a:r>
            <a:endParaRPr sz="1650">
              <a:highlight>
                <a:srgbClr val="FFFFFF"/>
              </a:highlight>
              <a:latin typeface="Lato"/>
              <a:ea typeface="Lato"/>
              <a:cs typeface="Lato"/>
              <a:sym typeface="Lato"/>
            </a:endParaRPr>
          </a:p>
          <a:p>
            <a:pPr indent="0" lvl="0" marL="0" rtl="0" algn="l">
              <a:spcBef>
                <a:spcPts val="0"/>
              </a:spcBef>
              <a:spcAft>
                <a:spcPts val="0"/>
              </a:spcAft>
              <a:buClr>
                <a:schemeClr val="dk1"/>
              </a:buClr>
              <a:buSzPts val="2800"/>
              <a:buFont typeface="Arial"/>
              <a:buNone/>
            </a:pPr>
            <a:r>
              <a:t/>
            </a:r>
            <a:endParaRPr sz="1650">
              <a:highlight>
                <a:srgbClr val="FFFFFF"/>
              </a:highlight>
              <a:latin typeface="Lato"/>
              <a:ea typeface="Lato"/>
              <a:cs typeface="Lato"/>
              <a:sym typeface="Lato"/>
            </a:endParaRPr>
          </a:p>
          <a:p>
            <a:pPr indent="0" lvl="0" marL="0" rtl="0" algn="l">
              <a:spcBef>
                <a:spcPts val="0"/>
              </a:spcBef>
              <a:spcAft>
                <a:spcPts val="0"/>
              </a:spcAft>
              <a:buClr>
                <a:schemeClr val="dk1"/>
              </a:buClr>
              <a:buSzPts val="2800"/>
              <a:buFont typeface="Arial"/>
              <a:buNone/>
            </a:pPr>
            <a:r>
              <a:t/>
            </a:r>
            <a:endParaRPr sz="1650">
              <a:highlight>
                <a:srgbClr val="FFFFFF"/>
              </a:highlight>
              <a:latin typeface="Lato"/>
              <a:ea typeface="Lato"/>
              <a:cs typeface="Lato"/>
              <a:sym typeface="Lato"/>
            </a:endParaRPr>
          </a:p>
        </p:txBody>
      </p:sp>
      <p:sp>
        <p:nvSpPr>
          <p:cNvPr id="112" name="Google Shape;112;p26"/>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3" name="Google Shape;113;p26"/>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14" name="Google Shape;114;p26"/>
          <p:cNvSpPr txBox="1"/>
          <p:nvPr/>
        </p:nvSpPr>
        <p:spPr>
          <a:xfrm>
            <a:off x="4458925" y="4748600"/>
            <a:ext cx="4685100" cy="831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chemeClr val="dk1"/>
              </a:buClr>
              <a:buSzPts val="1400"/>
              <a:buFont typeface="Arial"/>
              <a:buNone/>
            </a:pPr>
            <a:r>
              <a:rPr b="1" lang="it">
                <a:solidFill>
                  <a:schemeClr val="lt1"/>
                </a:solidFill>
                <a:latin typeface="Lato"/>
                <a:ea typeface="Lato"/>
                <a:cs typeface="Lato"/>
                <a:sym typeface="Lato"/>
              </a:rPr>
              <a:t>Struttura delle 3C</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chemeClr val="dk1"/>
              </a:buClr>
              <a:buSzPts val="1400"/>
              <a:buFont typeface="Arial"/>
              <a:buNone/>
            </a:pPr>
            <a:r>
              <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chemeClr val="dk1"/>
              </a:buClr>
              <a:buSzPts val="1400"/>
              <a:buFont typeface="Arial"/>
              <a:buNone/>
            </a:pPr>
            <a:r>
              <a:t/>
            </a:r>
            <a:endParaRPr b="1" i="0" sz="1400" u="none" cap="none" strike="noStrike">
              <a:solidFill>
                <a:schemeClr val="lt1"/>
              </a:solidFill>
              <a:latin typeface="Lato"/>
              <a:ea typeface="Lato"/>
              <a:cs typeface="Lato"/>
              <a:sym typeface="Lato"/>
            </a:endParaRPr>
          </a:p>
        </p:txBody>
      </p:sp>
      <p:sp>
        <p:nvSpPr>
          <p:cNvPr id="115" name="Google Shape;115;p26"/>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6"/>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7"/>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it" sz="2420">
                <a:solidFill>
                  <a:srgbClr val="45818E"/>
                </a:solidFill>
                <a:latin typeface="Lato Black"/>
                <a:ea typeface="Lato Black"/>
                <a:cs typeface="Lato Black"/>
                <a:sym typeface="Lato Black"/>
              </a:rPr>
              <a:t>Struttura delle 3C</a:t>
            </a:r>
            <a:endParaRPr sz="2420">
              <a:solidFill>
                <a:srgbClr val="45818E"/>
              </a:solidFill>
              <a:latin typeface="Lato"/>
              <a:ea typeface="Lato"/>
              <a:cs typeface="Lato"/>
              <a:sym typeface="Lato"/>
            </a:endParaRPr>
          </a:p>
        </p:txBody>
      </p:sp>
      <p:sp>
        <p:nvSpPr>
          <p:cNvPr id="122" name="Google Shape;122;p27"/>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3" name="Google Shape;123;p27"/>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24" name="Google Shape;124;p27"/>
          <p:cNvSpPr txBox="1"/>
          <p:nvPr/>
        </p:nvSpPr>
        <p:spPr>
          <a:xfrm>
            <a:off x="4458925" y="4748600"/>
            <a:ext cx="4685100" cy="6156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chemeClr val="dk1"/>
              </a:buClr>
              <a:buSzPts val="1400"/>
              <a:buFont typeface="Arial"/>
              <a:buNone/>
            </a:pPr>
            <a:r>
              <a:rPr b="1" lang="it">
                <a:solidFill>
                  <a:schemeClr val="lt1"/>
                </a:solidFill>
                <a:latin typeface="Lato"/>
                <a:ea typeface="Lato"/>
                <a:cs typeface="Lato"/>
                <a:sym typeface="Lato"/>
              </a:rPr>
              <a:t>Struttura delle 3C</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chemeClr val="dk1"/>
              </a:buClr>
              <a:buSzPts val="1400"/>
              <a:buFont typeface="Arial"/>
              <a:buNone/>
            </a:pPr>
            <a:r>
              <a:t/>
            </a:r>
            <a:endParaRPr b="1" i="0" sz="1400" u="none" cap="none" strike="noStrike">
              <a:solidFill>
                <a:schemeClr val="lt1"/>
              </a:solidFill>
              <a:latin typeface="Lato"/>
              <a:ea typeface="Lato"/>
              <a:cs typeface="Lato"/>
              <a:sym typeface="Lato"/>
            </a:endParaRPr>
          </a:p>
        </p:txBody>
      </p:sp>
      <p:sp>
        <p:nvSpPr>
          <p:cNvPr id="125" name="Google Shape;125;p27"/>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7"/>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pic>
        <p:nvPicPr>
          <p:cNvPr id="127" name="Google Shape;127;p27"/>
          <p:cNvPicPr preferRelativeResize="0"/>
          <p:nvPr/>
        </p:nvPicPr>
        <p:blipFill>
          <a:blip r:embed="rId4">
            <a:alphaModFix/>
          </a:blip>
          <a:stretch>
            <a:fillRect/>
          </a:stretch>
        </p:blipFill>
        <p:spPr>
          <a:xfrm>
            <a:off x="436025" y="1156263"/>
            <a:ext cx="4301659" cy="2757712"/>
          </a:xfrm>
          <a:prstGeom prst="rect">
            <a:avLst/>
          </a:prstGeom>
          <a:noFill/>
          <a:ln>
            <a:noFill/>
          </a:ln>
        </p:spPr>
      </p:pic>
      <p:sp>
        <p:nvSpPr>
          <p:cNvPr id="128" name="Google Shape;128;p27"/>
          <p:cNvSpPr txBox="1"/>
          <p:nvPr/>
        </p:nvSpPr>
        <p:spPr>
          <a:xfrm>
            <a:off x="5145300" y="1055225"/>
            <a:ext cx="36870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it" sz="1100">
                <a:latin typeface="Lato"/>
                <a:ea typeface="Lato"/>
                <a:cs typeface="Lato"/>
                <a:sym typeface="Lato"/>
              </a:rPr>
              <a:t>“We think in story. It’s hardwired in our brains. It’s how we make strategic sense of the otherwise overwhelming world around us…the brain constantly seeks meaning from all the input thrown at it, yanks out what’s important for survival…and tells us a story about it.”</a:t>
            </a:r>
            <a:endParaRPr i="1" sz="1100">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i="1" sz="1100">
              <a:latin typeface="Lato"/>
              <a:ea typeface="Lato"/>
              <a:cs typeface="Lato"/>
              <a:sym typeface="Lato"/>
            </a:endParaRPr>
          </a:p>
          <a:p>
            <a:pPr indent="0" lvl="0" marL="0" rtl="0" algn="l">
              <a:spcBef>
                <a:spcPts val="0"/>
              </a:spcBef>
              <a:spcAft>
                <a:spcPts val="0"/>
              </a:spcAft>
              <a:buClr>
                <a:schemeClr val="dk1"/>
              </a:buClr>
              <a:buSzPts val="1100"/>
              <a:buFont typeface="Arial"/>
              <a:buNone/>
            </a:pPr>
            <a:r>
              <a:rPr i="1" lang="it" sz="1100">
                <a:latin typeface="Lato"/>
                <a:ea typeface="Lato"/>
                <a:cs typeface="Lato"/>
                <a:sym typeface="Lato"/>
              </a:rPr>
              <a:t>-Lisa Cron, Wired for Story</a:t>
            </a:r>
            <a:endParaRPr i="1" sz="1100">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8"/>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Context, Challenge e Conclusion - Esempio</a:t>
            </a:r>
            <a:endParaRPr sz="2420">
              <a:solidFill>
                <a:srgbClr val="45818E"/>
              </a:solidFill>
              <a:latin typeface="Lato"/>
              <a:ea typeface="Lato"/>
              <a:cs typeface="Lato"/>
              <a:sym typeface="Lato"/>
            </a:endParaRPr>
          </a:p>
        </p:txBody>
      </p:sp>
      <p:sp>
        <p:nvSpPr>
          <p:cNvPr id="134" name="Google Shape;134;p28"/>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5" name="Google Shape;135;p28"/>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36" name="Google Shape;136;p28"/>
          <p:cNvSpPr txBox="1"/>
          <p:nvPr/>
        </p:nvSpPr>
        <p:spPr>
          <a:xfrm>
            <a:off x="4458925" y="4748600"/>
            <a:ext cx="4685100" cy="6156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chemeClr val="dk1"/>
              </a:buClr>
              <a:buSzPts val="1400"/>
              <a:buFont typeface="Arial"/>
              <a:buNone/>
            </a:pPr>
            <a:r>
              <a:rPr b="1" lang="it">
                <a:solidFill>
                  <a:schemeClr val="lt1"/>
                </a:solidFill>
                <a:latin typeface="Lato"/>
                <a:ea typeface="Lato"/>
                <a:cs typeface="Lato"/>
                <a:sym typeface="Lato"/>
              </a:rPr>
              <a:t>Struttura delle 3C</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chemeClr val="dk1"/>
              </a:buClr>
              <a:buSzPts val="1400"/>
              <a:buFont typeface="Arial"/>
              <a:buNone/>
            </a:pPr>
            <a:r>
              <a:t/>
            </a:r>
            <a:endParaRPr b="1" i="0" sz="1400" u="none" cap="none" strike="noStrike">
              <a:solidFill>
                <a:schemeClr val="lt1"/>
              </a:solidFill>
              <a:latin typeface="Lato"/>
              <a:ea typeface="Lato"/>
              <a:cs typeface="Lato"/>
              <a:sym typeface="Lato"/>
            </a:endParaRPr>
          </a:p>
        </p:txBody>
      </p:sp>
      <p:sp>
        <p:nvSpPr>
          <p:cNvPr id="137" name="Google Shape;137;p28"/>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8"/>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139" name="Google Shape;139;p28"/>
          <p:cNvSpPr txBox="1"/>
          <p:nvPr>
            <p:ph type="title"/>
          </p:nvPr>
        </p:nvSpPr>
        <p:spPr>
          <a:xfrm>
            <a:off x="247350" y="790425"/>
            <a:ext cx="6901800" cy="1962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2800"/>
              <a:buFont typeface="Arial"/>
              <a:buNone/>
            </a:pPr>
            <a:r>
              <a:t/>
            </a:r>
            <a:endParaRPr sz="1650">
              <a:highlight>
                <a:srgbClr val="FFFFFF"/>
              </a:highlight>
              <a:latin typeface="Lato"/>
              <a:ea typeface="Lato"/>
              <a:cs typeface="Lato"/>
              <a:sym typeface="Lato"/>
            </a:endParaRPr>
          </a:p>
          <a:p>
            <a:pPr indent="0" lvl="0" marL="0" rtl="0" algn="l">
              <a:lnSpc>
                <a:spcPct val="100000"/>
              </a:lnSpc>
              <a:spcBef>
                <a:spcPts val="0"/>
              </a:spcBef>
              <a:spcAft>
                <a:spcPts val="0"/>
              </a:spcAft>
              <a:buClr>
                <a:schemeClr val="dk1"/>
              </a:buClr>
              <a:buSzPts val="2800"/>
              <a:buFont typeface="Arial"/>
              <a:buNone/>
            </a:pPr>
            <a:r>
              <a:t/>
            </a:r>
            <a:endParaRPr b="1" sz="1650">
              <a:highlight>
                <a:srgbClr val="FFFFFF"/>
              </a:highlight>
              <a:latin typeface="Lato"/>
              <a:ea typeface="Lato"/>
              <a:cs typeface="Lato"/>
              <a:sym typeface="Lato"/>
            </a:endParaRPr>
          </a:p>
          <a:p>
            <a:pPr indent="0" lvl="0" marL="0" rtl="0" algn="l">
              <a:lnSpc>
                <a:spcPct val="100000"/>
              </a:lnSpc>
              <a:spcBef>
                <a:spcPts val="0"/>
              </a:spcBef>
              <a:spcAft>
                <a:spcPts val="0"/>
              </a:spcAft>
              <a:buClr>
                <a:schemeClr val="dk1"/>
              </a:buClr>
              <a:buSzPts val="2800"/>
              <a:buFont typeface="Arial"/>
              <a:buNone/>
            </a:pPr>
            <a:r>
              <a:t/>
            </a:r>
            <a:endParaRPr sz="1650">
              <a:highlight>
                <a:srgbClr val="FFFFFF"/>
              </a:highlight>
              <a:latin typeface="Lato"/>
              <a:ea typeface="Lato"/>
              <a:cs typeface="Lato"/>
              <a:sym typeface="Lato"/>
            </a:endParaRPr>
          </a:p>
          <a:p>
            <a:pPr indent="0" lvl="0" marL="0" rtl="0" algn="l">
              <a:lnSpc>
                <a:spcPct val="100000"/>
              </a:lnSpc>
              <a:spcBef>
                <a:spcPts val="0"/>
              </a:spcBef>
              <a:spcAft>
                <a:spcPts val="0"/>
              </a:spcAft>
              <a:buClr>
                <a:schemeClr val="dk1"/>
              </a:buClr>
              <a:buSzPts val="2800"/>
              <a:buFont typeface="Arial"/>
              <a:buNone/>
            </a:pPr>
            <a:r>
              <a:t/>
            </a:r>
            <a:endParaRPr sz="1650">
              <a:highlight>
                <a:srgbClr val="FFFFFF"/>
              </a:highlight>
              <a:latin typeface="Lato"/>
              <a:ea typeface="Lato"/>
              <a:cs typeface="Lato"/>
              <a:sym typeface="Lato"/>
            </a:endParaRPr>
          </a:p>
          <a:p>
            <a:pPr indent="0" lvl="0" marL="0" rtl="0" algn="l">
              <a:lnSpc>
                <a:spcPct val="100000"/>
              </a:lnSpc>
              <a:spcBef>
                <a:spcPts val="0"/>
              </a:spcBef>
              <a:spcAft>
                <a:spcPts val="0"/>
              </a:spcAft>
              <a:buClr>
                <a:schemeClr val="dk1"/>
              </a:buClr>
              <a:buSzPts val="2800"/>
              <a:buFont typeface="Arial"/>
              <a:buNone/>
            </a:pPr>
            <a:r>
              <a:t/>
            </a:r>
            <a:endParaRPr sz="1650">
              <a:highlight>
                <a:srgbClr val="FFFFFF"/>
              </a:highlight>
              <a:latin typeface="Lato"/>
              <a:ea typeface="Lato"/>
              <a:cs typeface="Lato"/>
              <a:sym typeface="Lato"/>
            </a:endParaRPr>
          </a:p>
          <a:p>
            <a:pPr indent="0" lvl="0" marL="0" rtl="0" algn="l">
              <a:lnSpc>
                <a:spcPct val="100000"/>
              </a:lnSpc>
              <a:spcBef>
                <a:spcPts val="0"/>
              </a:spcBef>
              <a:spcAft>
                <a:spcPts val="0"/>
              </a:spcAft>
              <a:buClr>
                <a:schemeClr val="dk1"/>
              </a:buClr>
              <a:buSzPts val="2800"/>
              <a:buFont typeface="Arial"/>
              <a:buNone/>
            </a:pPr>
            <a:r>
              <a:t/>
            </a:r>
            <a:endParaRPr sz="1650">
              <a:highlight>
                <a:srgbClr val="FFFFFF"/>
              </a:highlight>
              <a:latin typeface="Lato"/>
              <a:ea typeface="Lato"/>
              <a:cs typeface="Lato"/>
              <a:sym typeface="Lato"/>
            </a:endParaRPr>
          </a:p>
          <a:p>
            <a:pPr indent="0" lvl="0" marL="0" rtl="0" algn="l">
              <a:lnSpc>
                <a:spcPct val="100000"/>
              </a:lnSpc>
              <a:spcBef>
                <a:spcPts val="0"/>
              </a:spcBef>
              <a:spcAft>
                <a:spcPts val="0"/>
              </a:spcAft>
              <a:buClr>
                <a:schemeClr val="dk1"/>
              </a:buClr>
              <a:buSzPts val="2800"/>
              <a:buFont typeface="Arial"/>
              <a:buNone/>
            </a:pPr>
            <a:r>
              <a:t/>
            </a:r>
            <a:endParaRPr sz="1650">
              <a:highlight>
                <a:srgbClr val="FFFFFF"/>
              </a:highlight>
              <a:latin typeface="Lato"/>
              <a:ea typeface="Lato"/>
              <a:cs typeface="Lato"/>
              <a:sym typeface="Lato"/>
            </a:endParaRPr>
          </a:p>
        </p:txBody>
      </p:sp>
      <p:pic>
        <p:nvPicPr>
          <p:cNvPr id="140" name="Google Shape;140;p28"/>
          <p:cNvPicPr preferRelativeResize="0"/>
          <p:nvPr/>
        </p:nvPicPr>
        <p:blipFill>
          <a:blip r:embed="rId4">
            <a:alphaModFix/>
          </a:blip>
          <a:stretch>
            <a:fillRect/>
          </a:stretch>
        </p:blipFill>
        <p:spPr>
          <a:xfrm>
            <a:off x="247350" y="1050600"/>
            <a:ext cx="2878350" cy="2874100"/>
          </a:xfrm>
          <a:prstGeom prst="rect">
            <a:avLst/>
          </a:prstGeom>
          <a:noFill/>
          <a:ln>
            <a:noFill/>
          </a:ln>
        </p:spPr>
      </p:pic>
      <p:sp>
        <p:nvSpPr>
          <p:cNvPr id="141" name="Google Shape;141;p28"/>
          <p:cNvSpPr txBox="1"/>
          <p:nvPr/>
        </p:nvSpPr>
        <p:spPr>
          <a:xfrm>
            <a:off x="3218625" y="1004188"/>
            <a:ext cx="36870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50">
                <a:solidFill>
                  <a:schemeClr val="dk1"/>
                </a:solidFill>
                <a:latin typeface="Lato"/>
                <a:ea typeface="Lato"/>
                <a:cs typeface="Lato"/>
                <a:sym typeface="Lato"/>
              </a:rPr>
              <a:t>La prima immagine potrebbe raffigurare un bellissimo abito da cocktail blu pubblicizzato con uno spacco laterale.</a:t>
            </a:r>
            <a:endParaRPr sz="1250">
              <a:solidFill>
                <a:schemeClr val="dk1"/>
              </a:solidFill>
              <a:latin typeface="Lato"/>
              <a:ea typeface="Lato"/>
              <a:cs typeface="Lato"/>
              <a:sym typeface="Lato"/>
            </a:endParaRPr>
          </a:p>
          <a:p>
            <a:pPr indent="0" lvl="0" marL="0" rtl="0" algn="l">
              <a:spcBef>
                <a:spcPts val="0"/>
              </a:spcBef>
              <a:spcAft>
                <a:spcPts val="0"/>
              </a:spcAft>
              <a:buNone/>
            </a:pPr>
            <a:r>
              <a:rPr lang="it" sz="1250">
                <a:solidFill>
                  <a:schemeClr val="dk1"/>
                </a:solidFill>
                <a:latin typeface="Lato"/>
                <a:ea typeface="Lato"/>
                <a:cs typeface="Lato"/>
                <a:sym typeface="Lato"/>
              </a:rPr>
              <a:t>La seconda immagine mostra ciò che alla fine mi è spedito quando ho acquistato il vestito: più verde che blu, troppo corto e arricciato all'ombelico, fatto di tessuto scadente e senza uno spacco sexy in vista. </a:t>
            </a:r>
            <a:endParaRPr sz="1250">
              <a:solidFill>
                <a:schemeClr val="dk1"/>
              </a:solidFill>
              <a:latin typeface="Lato"/>
              <a:ea typeface="Lato"/>
              <a:cs typeface="Lato"/>
              <a:sym typeface="Lato"/>
            </a:endParaRPr>
          </a:p>
          <a:p>
            <a:pPr indent="0" lvl="0" marL="0" rtl="0" algn="l">
              <a:spcBef>
                <a:spcPts val="0"/>
              </a:spcBef>
              <a:spcAft>
                <a:spcPts val="0"/>
              </a:spcAft>
              <a:buNone/>
            </a:pPr>
            <a:r>
              <a:t/>
            </a:r>
            <a:endParaRPr sz="1250">
              <a:solidFill>
                <a:schemeClr val="dk1"/>
              </a:solidFill>
              <a:latin typeface="Lato"/>
              <a:ea typeface="Lato"/>
              <a:cs typeface="Lato"/>
              <a:sym typeface="Lato"/>
            </a:endParaRPr>
          </a:p>
          <a:p>
            <a:pPr indent="0" lvl="0" marL="0" rtl="0" algn="l">
              <a:spcBef>
                <a:spcPts val="0"/>
              </a:spcBef>
              <a:spcAft>
                <a:spcPts val="0"/>
              </a:spcAft>
              <a:buNone/>
            </a:pPr>
            <a:r>
              <a:rPr lang="it" sz="1250">
                <a:solidFill>
                  <a:schemeClr val="dk1"/>
                </a:solidFill>
                <a:latin typeface="Lato"/>
                <a:ea typeface="Lato"/>
                <a:cs typeface="Lato"/>
                <a:sym typeface="Lato"/>
              </a:rPr>
              <a:t>Aggiungi la seguente didascalia, "Ho ordinato questo per il matrimonio di mia sorella... Mai più ordinato da questo negozio" e avrai una storia.</a:t>
            </a:r>
            <a:endParaRPr sz="1000">
              <a:latin typeface="Lato"/>
              <a:ea typeface="Lato"/>
              <a:cs typeface="Lato"/>
              <a:sym typeface="Lato"/>
            </a:endParaRPr>
          </a:p>
          <a:p>
            <a:pPr indent="0" lvl="0" marL="0" rtl="0" algn="l">
              <a:spcBef>
                <a:spcPts val="0"/>
              </a:spcBef>
              <a:spcAft>
                <a:spcPts val="0"/>
              </a:spcAft>
              <a:buNone/>
            </a:pPr>
            <a:r>
              <a:t/>
            </a:r>
            <a:endParaRPr sz="1100">
              <a:latin typeface="Lato"/>
              <a:ea typeface="Lato"/>
              <a:cs typeface="Lato"/>
              <a:sym typeface="Lato"/>
            </a:endParaRPr>
          </a:p>
          <a:p>
            <a:pPr indent="0" lvl="0" marL="0" rtl="0" algn="l">
              <a:spcBef>
                <a:spcPts val="0"/>
              </a:spcBef>
              <a:spcAft>
                <a:spcPts val="0"/>
              </a:spcAft>
              <a:buNone/>
            </a:pPr>
            <a:r>
              <a:rPr lang="it" sz="1100">
                <a:latin typeface="Lato"/>
                <a:ea typeface="Lato"/>
                <a:cs typeface="Lato"/>
                <a:sym typeface="Lato"/>
              </a:rPr>
              <a:t> </a:t>
            </a:r>
            <a:endParaRPr sz="1100">
              <a:latin typeface="Lato"/>
              <a:ea typeface="Lato"/>
              <a:cs typeface="Lato"/>
              <a:sym typeface="Lato"/>
            </a:endParaRPr>
          </a:p>
          <a:p>
            <a:pPr indent="0" lvl="0" marL="0" rtl="0" algn="l">
              <a:spcBef>
                <a:spcPts val="0"/>
              </a:spcBef>
              <a:spcAft>
                <a:spcPts val="0"/>
              </a:spcAft>
              <a:buNone/>
            </a:pPr>
            <a:r>
              <a:t/>
            </a:r>
            <a:endParaRPr sz="1100">
              <a:latin typeface="Lato"/>
              <a:ea typeface="Lato"/>
              <a:cs typeface="Lato"/>
              <a:sym typeface="Lato"/>
            </a:endParaRPr>
          </a:p>
          <a:p>
            <a:pPr indent="0" lvl="0" marL="0" rtl="0" algn="l">
              <a:spcBef>
                <a:spcPts val="0"/>
              </a:spcBef>
              <a:spcAft>
                <a:spcPts val="0"/>
              </a:spcAft>
              <a:buNone/>
            </a:pPr>
            <a:r>
              <a:t/>
            </a:r>
            <a:endParaRPr sz="1100">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9"/>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420">
                <a:solidFill>
                  <a:srgbClr val="45818E"/>
                </a:solidFill>
                <a:latin typeface="Lato Black"/>
                <a:ea typeface="Lato Black"/>
                <a:cs typeface="Lato Black"/>
                <a:sym typeface="Lato Black"/>
              </a:rPr>
              <a:t>Context, Challenge e Conclusion</a:t>
            </a:r>
            <a:endParaRPr sz="2420">
              <a:solidFill>
                <a:srgbClr val="45818E"/>
              </a:solidFill>
              <a:latin typeface="Lato"/>
              <a:ea typeface="Lato"/>
              <a:cs typeface="Lato"/>
              <a:sym typeface="Lato"/>
            </a:endParaRPr>
          </a:p>
        </p:txBody>
      </p:sp>
      <p:sp>
        <p:nvSpPr>
          <p:cNvPr id="147" name="Google Shape;147;p29"/>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8" name="Google Shape;148;p29"/>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49" name="Google Shape;149;p29"/>
          <p:cNvSpPr txBox="1"/>
          <p:nvPr/>
        </p:nvSpPr>
        <p:spPr>
          <a:xfrm>
            <a:off x="4458925" y="4748600"/>
            <a:ext cx="4685100" cy="6156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chemeClr val="dk1"/>
              </a:buClr>
              <a:buSzPts val="1400"/>
              <a:buFont typeface="Arial"/>
              <a:buNone/>
            </a:pPr>
            <a:r>
              <a:rPr b="1" lang="it">
                <a:solidFill>
                  <a:schemeClr val="lt1"/>
                </a:solidFill>
                <a:latin typeface="Lato"/>
                <a:ea typeface="Lato"/>
                <a:cs typeface="Lato"/>
                <a:sym typeface="Lato"/>
              </a:rPr>
              <a:t>Struttura delle 3C</a:t>
            </a:r>
            <a:endParaRPr b="1" i="0" sz="14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chemeClr val="dk1"/>
              </a:buClr>
              <a:buSzPts val="1400"/>
              <a:buFont typeface="Arial"/>
              <a:buNone/>
            </a:pPr>
            <a:r>
              <a:t/>
            </a:r>
            <a:endParaRPr b="1" i="0" sz="1400" u="none" cap="none" strike="noStrike">
              <a:solidFill>
                <a:schemeClr val="lt1"/>
              </a:solidFill>
              <a:latin typeface="Lato"/>
              <a:ea typeface="Lato"/>
              <a:cs typeface="Lato"/>
              <a:sym typeface="Lato"/>
            </a:endParaRPr>
          </a:p>
        </p:txBody>
      </p:sp>
      <p:sp>
        <p:nvSpPr>
          <p:cNvPr id="150" name="Google Shape;150;p29"/>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9"/>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152" name="Google Shape;152;p29"/>
          <p:cNvSpPr txBox="1"/>
          <p:nvPr>
            <p:ph type="title"/>
          </p:nvPr>
        </p:nvSpPr>
        <p:spPr>
          <a:xfrm>
            <a:off x="247350" y="790425"/>
            <a:ext cx="6901800" cy="1962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2800"/>
              <a:buFont typeface="Arial"/>
              <a:buNone/>
            </a:pPr>
            <a:r>
              <a:t/>
            </a:r>
            <a:endParaRPr sz="1650">
              <a:highlight>
                <a:srgbClr val="FFFFFF"/>
              </a:highlight>
              <a:latin typeface="Lato"/>
              <a:ea typeface="Lato"/>
              <a:cs typeface="Lato"/>
              <a:sym typeface="Lato"/>
            </a:endParaRPr>
          </a:p>
          <a:p>
            <a:pPr indent="0" lvl="0" marL="0" rtl="0" algn="l">
              <a:lnSpc>
                <a:spcPct val="100000"/>
              </a:lnSpc>
              <a:spcBef>
                <a:spcPts val="0"/>
              </a:spcBef>
              <a:spcAft>
                <a:spcPts val="0"/>
              </a:spcAft>
              <a:buClr>
                <a:schemeClr val="dk1"/>
              </a:buClr>
              <a:buSzPts val="2800"/>
              <a:buFont typeface="Arial"/>
              <a:buNone/>
            </a:pPr>
            <a:r>
              <a:t/>
            </a:r>
            <a:endParaRPr b="1" sz="1650">
              <a:highlight>
                <a:srgbClr val="FFFFFF"/>
              </a:highlight>
              <a:latin typeface="Lato"/>
              <a:ea typeface="Lato"/>
              <a:cs typeface="Lato"/>
              <a:sym typeface="Lato"/>
            </a:endParaRPr>
          </a:p>
          <a:p>
            <a:pPr indent="0" lvl="0" marL="0" rtl="0" algn="l">
              <a:lnSpc>
                <a:spcPct val="100000"/>
              </a:lnSpc>
              <a:spcBef>
                <a:spcPts val="0"/>
              </a:spcBef>
              <a:spcAft>
                <a:spcPts val="0"/>
              </a:spcAft>
              <a:buClr>
                <a:schemeClr val="dk1"/>
              </a:buClr>
              <a:buSzPts val="2800"/>
              <a:buFont typeface="Arial"/>
              <a:buNone/>
            </a:pPr>
            <a:r>
              <a:t/>
            </a:r>
            <a:endParaRPr sz="1650">
              <a:highlight>
                <a:srgbClr val="FFFFFF"/>
              </a:highlight>
              <a:latin typeface="Lato"/>
              <a:ea typeface="Lato"/>
              <a:cs typeface="Lato"/>
              <a:sym typeface="Lato"/>
            </a:endParaRPr>
          </a:p>
          <a:p>
            <a:pPr indent="0" lvl="0" marL="0" rtl="0" algn="l">
              <a:lnSpc>
                <a:spcPct val="100000"/>
              </a:lnSpc>
              <a:spcBef>
                <a:spcPts val="0"/>
              </a:spcBef>
              <a:spcAft>
                <a:spcPts val="0"/>
              </a:spcAft>
              <a:buClr>
                <a:schemeClr val="dk1"/>
              </a:buClr>
              <a:buSzPts val="2800"/>
              <a:buFont typeface="Arial"/>
              <a:buNone/>
            </a:pPr>
            <a:r>
              <a:t/>
            </a:r>
            <a:endParaRPr sz="1650">
              <a:highlight>
                <a:srgbClr val="FFFFFF"/>
              </a:highlight>
              <a:latin typeface="Lato"/>
              <a:ea typeface="Lato"/>
              <a:cs typeface="Lato"/>
              <a:sym typeface="Lato"/>
            </a:endParaRPr>
          </a:p>
          <a:p>
            <a:pPr indent="0" lvl="0" marL="0" rtl="0" algn="l">
              <a:lnSpc>
                <a:spcPct val="100000"/>
              </a:lnSpc>
              <a:spcBef>
                <a:spcPts val="0"/>
              </a:spcBef>
              <a:spcAft>
                <a:spcPts val="0"/>
              </a:spcAft>
              <a:buClr>
                <a:schemeClr val="dk1"/>
              </a:buClr>
              <a:buSzPts val="2800"/>
              <a:buFont typeface="Arial"/>
              <a:buNone/>
            </a:pPr>
            <a:r>
              <a:t/>
            </a:r>
            <a:endParaRPr sz="1650">
              <a:highlight>
                <a:srgbClr val="FFFFFF"/>
              </a:highlight>
              <a:latin typeface="Lato"/>
              <a:ea typeface="Lato"/>
              <a:cs typeface="Lato"/>
              <a:sym typeface="Lato"/>
            </a:endParaRPr>
          </a:p>
          <a:p>
            <a:pPr indent="0" lvl="0" marL="0" rtl="0" algn="l">
              <a:lnSpc>
                <a:spcPct val="100000"/>
              </a:lnSpc>
              <a:spcBef>
                <a:spcPts val="0"/>
              </a:spcBef>
              <a:spcAft>
                <a:spcPts val="0"/>
              </a:spcAft>
              <a:buClr>
                <a:schemeClr val="dk1"/>
              </a:buClr>
              <a:buSzPts val="2800"/>
              <a:buFont typeface="Arial"/>
              <a:buNone/>
            </a:pPr>
            <a:r>
              <a:t/>
            </a:r>
            <a:endParaRPr sz="1650">
              <a:highlight>
                <a:srgbClr val="FFFFFF"/>
              </a:highlight>
              <a:latin typeface="Lato"/>
              <a:ea typeface="Lato"/>
              <a:cs typeface="Lato"/>
              <a:sym typeface="Lato"/>
            </a:endParaRPr>
          </a:p>
          <a:p>
            <a:pPr indent="0" lvl="0" marL="0" rtl="0" algn="l">
              <a:lnSpc>
                <a:spcPct val="100000"/>
              </a:lnSpc>
              <a:spcBef>
                <a:spcPts val="0"/>
              </a:spcBef>
              <a:spcAft>
                <a:spcPts val="0"/>
              </a:spcAft>
              <a:buClr>
                <a:schemeClr val="dk1"/>
              </a:buClr>
              <a:buSzPts val="2800"/>
              <a:buFont typeface="Arial"/>
              <a:buNone/>
            </a:pPr>
            <a:r>
              <a:t/>
            </a:r>
            <a:endParaRPr sz="1650">
              <a:highlight>
                <a:srgbClr val="FFFFFF"/>
              </a:highlight>
              <a:latin typeface="Lato"/>
              <a:ea typeface="Lato"/>
              <a:cs typeface="Lato"/>
              <a:sym typeface="Lato"/>
            </a:endParaRPr>
          </a:p>
        </p:txBody>
      </p:sp>
      <p:pic>
        <p:nvPicPr>
          <p:cNvPr id="153" name="Google Shape;153;p29"/>
          <p:cNvPicPr preferRelativeResize="0"/>
          <p:nvPr/>
        </p:nvPicPr>
        <p:blipFill>
          <a:blip r:embed="rId4">
            <a:alphaModFix/>
          </a:blip>
          <a:stretch>
            <a:fillRect/>
          </a:stretch>
        </p:blipFill>
        <p:spPr>
          <a:xfrm>
            <a:off x="247350" y="1050600"/>
            <a:ext cx="2878350" cy="2874100"/>
          </a:xfrm>
          <a:prstGeom prst="rect">
            <a:avLst/>
          </a:prstGeom>
          <a:noFill/>
          <a:ln>
            <a:noFill/>
          </a:ln>
        </p:spPr>
      </p:pic>
      <p:sp>
        <p:nvSpPr>
          <p:cNvPr id="154" name="Google Shape;154;p29"/>
          <p:cNvSpPr txBox="1"/>
          <p:nvPr/>
        </p:nvSpPr>
        <p:spPr>
          <a:xfrm>
            <a:off x="3218625" y="1004188"/>
            <a:ext cx="3687000" cy="327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100">
                <a:latin typeface="Lato"/>
                <a:ea typeface="Lato"/>
                <a:cs typeface="Lato"/>
                <a:sym typeface="Lato"/>
              </a:rPr>
              <a:t>Qual è il </a:t>
            </a:r>
            <a:r>
              <a:rPr b="1" lang="it" sz="1100">
                <a:latin typeface="Lato"/>
                <a:ea typeface="Lato"/>
                <a:cs typeface="Lato"/>
                <a:sym typeface="Lato"/>
              </a:rPr>
              <a:t>contesto</a:t>
            </a:r>
            <a:r>
              <a:rPr lang="it" sz="1100">
                <a:latin typeface="Lato"/>
                <a:ea typeface="Lato"/>
                <a:cs typeface="Lato"/>
                <a:sym typeface="Lato"/>
              </a:rPr>
              <a:t>? Un bel vestito da un venditore online e il lieto evento di un matrimonio.</a:t>
            </a:r>
            <a:endParaRPr sz="1100">
              <a:latin typeface="Lato"/>
              <a:ea typeface="Lato"/>
              <a:cs typeface="Lato"/>
              <a:sym typeface="Lato"/>
            </a:endParaRPr>
          </a:p>
          <a:p>
            <a:pPr indent="0" lvl="0" marL="0" rtl="0" algn="l">
              <a:spcBef>
                <a:spcPts val="0"/>
              </a:spcBef>
              <a:spcAft>
                <a:spcPts val="0"/>
              </a:spcAft>
              <a:buNone/>
            </a:pPr>
            <a:r>
              <a:t/>
            </a:r>
            <a:endParaRPr sz="1100">
              <a:latin typeface="Lato"/>
              <a:ea typeface="Lato"/>
              <a:cs typeface="Lato"/>
              <a:sym typeface="Lato"/>
            </a:endParaRPr>
          </a:p>
          <a:p>
            <a:pPr indent="0" lvl="0" marL="0" rtl="0" algn="l">
              <a:spcBef>
                <a:spcPts val="0"/>
              </a:spcBef>
              <a:spcAft>
                <a:spcPts val="0"/>
              </a:spcAft>
              <a:buNone/>
            </a:pPr>
            <a:r>
              <a:rPr lang="it" sz="1100">
                <a:latin typeface="Lato"/>
                <a:ea typeface="Lato"/>
                <a:cs typeface="Lato"/>
                <a:sym typeface="Lato"/>
              </a:rPr>
              <a:t> Ora i nostri cervelli sono pieni di immagini e aspettative. Un matrimonio è un lieto evento in cui tutti vogliono vestirsi bene, un'opportunità per “pulirsi bene” e mettersi in mostra. </a:t>
            </a:r>
            <a:endParaRPr sz="1100">
              <a:latin typeface="Lato"/>
              <a:ea typeface="Lato"/>
              <a:cs typeface="Lato"/>
              <a:sym typeface="Lato"/>
            </a:endParaRPr>
          </a:p>
          <a:p>
            <a:pPr indent="0" lvl="0" marL="0" rtl="0" algn="l">
              <a:spcBef>
                <a:spcPts val="0"/>
              </a:spcBef>
              <a:spcAft>
                <a:spcPts val="0"/>
              </a:spcAft>
              <a:buNone/>
            </a:pPr>
            <a:r>
              <a:t/>
            </a:r>
            <a:endParaRPr sz="1100">
              <a:latin typeface="Lato"/>
              <a:ea typeface="Lato"/>
              <a:cs typeface="Lato"/>
              <a:sym typeface="Lato"/>
            </a:endParaRPr>
          </a:p>
          <a:p>
            <a:pPr indent="0" lvl="0" marL="0" rtl="0" algn="l">
              <a:spcBef>
                <a:spcPts val="0"/>
              </a:spcBef>
              <a:spcAft>
                <a:spcPts val="0"/>
              </a:spcAft>
              <a:buNone/>
            </a:pPr>
            <a:r>
              <a:rPr lang="it" sz="1100">
                <a:latin typeface="Lato"/>
                <a:ea typeface="Lato"/>
                <a:cs typeface="Lato"/>
                <a:sym typeface="Lato"/>
              </a:rPr>
              <a:t>Qual è il </a:t>
            </a:r>
            <a:r>
              <a:rPr b="1" lang="it" sz="1100">
                <a:latin typeface="Lato"/>
                <a:ea typeface="Lato"/>
                <a:cs typeface="Lato"/>
                <a:sym typeface="Lato"/>
              </a:rPr>
              <a:t>conflitto</a:t>
            </a:r>
            <a:r>
              <a:rPr lang="it" sz="1100">
                <a:latin typeface="Lato"/>
                <a:ea typeface="Lato"/>
                <a:cs typeface="Lato"/>
                <a:sym typeface="Lato"/>
              </a:rPr>
              <a:t>? Pubblicità ingannevole e aspettative rovinate. </a:t>
            </a:r>
            <a:endParaRPr sz="1100">
              <a:latin typeface="Lato"/>
              <a:ea typeface="Lato"/>
              <a:cs typeface="Lato"/>
              <a:sym typeface="Lato"/>
            </a:endParaRPr>
          </a:p>
          <a:p>
            <a:pPr indent="0" lvl="0" marL="0" rtl="0" algn="l">
              <a:spcBef>
                <a:spcPts val="0"/>
              </a:spcBef>
              <a:spcAft>
                <a:spcPts val="0"/>
              </a:spcAft>
              <a:buNone/>
            </a:pPr>
            <a:r>
              <a:t/>
            </a:r>
            <a:endParaRPr sz="1100">
              <a:latin typeface="Lato"/>
              <a:ea typeface="Lato"/>
              <a:cs typeface="Lato"/>
              <a:sym typeface="Lato"/>
            </a:endParaRPr>
          </a:p>
          <a:p>
            <a:pPr indent="0" lvl="0" marL="0" rtl="0" algn="l">
              <a:spcBef>
                <a:spcPts val="0"/>
              </a:spcBef>
              <a:spcAft>
                <a:spcPts val="0"/>
              </a:spcAft>
              <a:buNone/>
            </a:pPr>
            <a:r>
              <a:rPr lang="it" sz="1100">
                <a:latin typeface="Lato"/>
                <a:ea typeface="Lato"/>
                <a:cs typeface="Lato"/>
                <a:sym typeface="Lato"/>
              </a:rPr>
              <a:t>Qual è la </a:t>
            </a:r>
            <a:r>
              <a:rPr b="1" lang="it" sz="1100">
                <a:latin typeface="Lato"/>
                <a:ea typeface="Lato"/>
                <a:cs typeface="Lato"/>
                <a:sym typeface="Lato"/>
              </a:rPr>
              <a:t>conclusione</a:t>
            </a:r>
            <a:r>
              <a:rPr lang="it" sz="1100">
                <a:latin typeface="Lato"/>
                <a:ea typeface="Lato"/>
                <a:cs typeface="Lato"/>
                <a:sym typeface="Lato"/>
              </a:rPr>
              <a:t>? Un finale tragico e la decisione di "non fare mai più acquisti lì". </a:t>
            </a:r>
            <a:endParaRPr sz="1100">
              <a:latin typeface="Lato"/>
              <a:ea typeface="Lato"/>
              <a:cs typeface="Lato"/>
              <a:sym typeface="Lato"/>
            </a:endParaRPr>
          </a:p>
          <a:p>
            <a:pPr indent="0" lvl="0" marL="0" rtl="0" algn="l">
              <a:spcBef>
                <a:spcPts val="0"/>
              </a:spcBef>
              <a:spcAft>
                <a:spcPts val="0"/>
              </a:spcAft>
              <a:buNone/>
            </a:pPr>
            <a:r>
              <a:t/>
            </a:r>
            <a:endParaRPr sz="1100">
              <a:latin typeface="Lato"/>
              <a:ea typeface="Lato"/>
              <a:cs typeface="Lato"/>
              <a:sym typeface="Lato"/>
            </a:endParaRPr>
          </a:p>
          <a:p>
            <a:pPr indent="0" lvl="0" marL="0" rtl="0" algn="l">
              <a:spcBef>
                <a:spcPts val="0"/>
              </a:spcBef>
              <a:spcAft>
                <a:spcPts val="0"/>
              </a:spcAft>
              <a:buNone/>
            </a:pPr>
            <a:r>
              <a:rPr lang="it" sz="1100">
                <a:latin typeface="Lato"/>
                <a:ea typeface="Lato"/>
                <a:cs typeface="Lato"/>
                <a:sym typeface="Lato"/>
              </a:rPr>
              <a:t> </a:t>
            </a:r>
            <a:endParaRPr sz="1100">
              <a:latin typeface="Lato"/>
              <a:ea typeface="Lato"/>
              <a:cs typeface="Lato"/>
              <a:sym typeface="Lato"/>
            </a:endParaRPr>
          </a:p>
          <a:p>
            <a:pPr indent="0" lvl="0" marL="0" rtl="0" algn="l">
              <a:spcBef>
                <a:spcPts val="0"/>
              </a:spcBef>
              <a:spcAft>
                <a:spcPts val="0"/>
              </a:spcAft>
              <a:buNone/>
            </a:pPr>
            <a:r>
              <a:t/>
            </a:r>
            <a:endParaRPr sz="1100">
              <a:latin typeface="Lato"/>
              <a:ea typeface="Lato"/>
              <a:cs typeface="Lato"/>
              <a:sym typeface="Lato"/>
            </a:endParaRPr>
          </a:p>
          <a:p>
            <a:pPr indent="0" lvl="0" marL="0" rtl="0" algn="l">
              <a:spcBef>
                <a:spcPts val="0"/>
              </a:spcBef>
              <a:spcAft>
                <a:spcPts val="0"/>
              </a:spcAft>
              <a:buNone/>
            </a:pPr>
            <a:r>
              <a:t/>
            </a:r>
            <a:endParaRPr sz="1100">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it" sz="2420">
                <a:solidFill>
                  <a:srgbClr val="45818E"/>
                </a:solidFill>
                <a:latin typeface="Lato Black"/>
                <a:ea typeface="Lato Black"/>
                <a:cs typeface="Lato Black"/>
                <a:sym typeface="Lato Black"/>
              </a:rPr>
              <a:t>Context, Challenge e Conclusion</a:t>
            </a:r>
            <a:endParaRPr sz="2420">
              <a:solidFill>
                <a:srgbClr val="45818E"/>
              </a:solidFill>
              <a:latin typeface="Lato"/>
              <a:ea typeface="Lato"/>
              <a:cs typeface="Lato"/>
              <a:sym typeface="Lato"/>
            </a:endParaRPr>
          </a:p>
          <a:p>
            <a:pPr indent="0" lvl="0" marL="0" rtl="0" algn="l">
              <a:lnSpc>
                <a:spcPct val="100000"/>
              </a:lnSpc>
              <a:spcBef>
                <a:spcPts val="0"/>
              </a:spcBef>
              <a:spcAft>
                <a:spcPts val="0"/>
              </a:spcAft>
              <a:buSzPts val="990"/>
              <a:buNone/>
            </a:pPr>
            <a:r>
              <a:t/>
            </a:r>
            <a:endParaRPr sz="2420">
              <a:solidFill>
                <a:srgbClr val="45818E"/>
              </a:solidFill>
              <a:latin typeface="Lato Black"/>
              <a:ea typeface="Lato Black"/>
              <a:cs typeface="Lato Black"/>
              <a:sym typeface="Lato Black"/>
            </a:endParaRPr>
          </a:p>
        </p:txBody>
      </p:sp>
      <p:sp>
        <p:nvSpPr>
          <p:cNvPr id="160" name="Google Shape;160;p30"/>
          <p:cNvSpPr txBox="1"/>
          <p:nvPr>
            <p:ph type="title"/>
          </p:nvPr>
        </p:nvSpPr>
        <p:spPr>
          <a:xfrm>
            <a:off x="279875" y="1169275"/>
            <a:ext cx="6901800" cy="2170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2800"/>
              <a:buFont typeface="Arial"/>
              <a:buNone/>
            </a:pPr>
            <a:r>
              <a:t/>
            </a:r>
            <a:endParaRPr sz="1650">
              <a:highlight>
                <a:srgbClr val="FFFFFF"/>
              </a:highlight>
              <a:latin typeface="Lato"/>
              <a:ea typeface="Lato"/>
              <a:cs typeface="Lato"/>
              <a:sym typeface="Lato"/>
            </a:endParaRPr>
          </a:p>
          <a:p>
            <a:pPr indent="0" lvl="0" marL="0" rtl="0" algn="l">
              <a:lnSpc>
                <a:spcPct val="100000"/>
              </a:lnSpc>
              <a:spcBef>
                <a:spcPts val="0"/>
              </a:spcBef>
              <a:spcAft>
                <a:spcPts val="0"/>
              </a:spcAft>
              <a:buClr>
                <a:schemeClr val="dk1"/>
              </a:buClr>
              <a:buSzPts val="2800"/>
              <a:buFont typeface="Arial"/>
              <a:buNone/>
            </a:pPr>
            <a:r>
              <a:rPr b="1" lang="it" sz="1550">
                <a:latin typeface="Lato"/>
                <a:ea typeface="Lato"/>
                <a:cs typeface="Lato"/>
                <a:sym typeface="Lato"/>
              </a:rPr>
              <a:t>Sfida:</a:t>
            </a:r>
            <a:r>
              <a:rPr lang="it" sz="1550">
                <a:latin typeface="Lato"/>
                <a:ea typeface="Lato"/>
                <a:cs typeface="Lato"/>
                <a:sym typeface="Lato"/>
              </a:rPr>
              <a:t> ripensa alla storia più recente che hai letto, ascoltato o visto. </a:t>
            </a:r>
            <a:endParaRPr sz="1550">
              <a:latin typeface="Lato"/>
              <a:ea typeface="Lato"/>
              <a:cs typeface="Lato"/>
              <a:sym typeface="Lato"/>
            </a:endParaRPr>
          </a:p>
          <a:p>
            <a:pPr indent="0" lvl="0" marL="0" rtl="0" algn="l">
              <a:lnSpc>
                <a:spcPct val="100000"/>
              </a:lnSpc>
              <a:spcBef>
                <a:spcPts val="0"/>
              </a:spcBef>
              <a:spcAft>
                <a:spcPts val="0"/>
              </a:spcAft>
              <a:buClr>
                <a:schemeClr val="dk1"/>
              </a:buClr>
              <a:buSzPts val="2800"/>
              <a:buFont typeface="Arial"/>
              <a:buNone/>
            </a:pPr>
            <a:r>
              <a:t/>
            </a:r>
            <a:endParaRPr sz="1550">
              <a:highlight>
                <a:srgbClr val="CFE2F3"/>
              </a:highlight>
              <a:latin typeface="Lato"/>
              <a:ea typeface="Lato"/>
              <a:cs typeface="Lato"/>
              <a:sym typeface="Lato"/>
            </a:endParaRPr>
          </a:p>
          <a:p>
            <a:pPr indent="0" lvl="0" marL="0" rtl="0" algn="l">
              <a:lnSpc>
                <a:spcPct val="100000"/>
              </a:lnSpc>
              <a:spcBef>
                <a:spcPts val="0"/>
              </a:spcBef>
              <a:spcAft>
                <a:spcPts val="0"/>
              </a:spcAft>
              <a:buClr>
                <a:schemeClr val="dk1"/>
              </a:buClr>
              <a:buSzPts val="2800"/>
              <a:buFont typeface="Arial"/>
              <a:buNone/>
            </a:pPr>
            <a:r>
              <a:rPr lang="it" sz="1550">
                <a:highlight>
                  <a:srgbClr val="CFE2F3"/>
                </a:highlight>
                <a:latin typeface="Lato"/>
                <a:ea typeface="Lato"/>
                <a:cs typeface="Lato"/>
                <a:sym typeface="Lato"/>
              </a:rPr>
              <a:t>Identifica il contesto, il conflitto e la conclusione.</a:t>
            </a:r>
            <a:r>
              <a:rPr lang="it" sz="1350">
                <a:highlight>
                  <a:srgbClr val="CFE2F3"/>
                </a:highlight>
              </a:rPr>
              <a:t> </a:t>
            </a:r>
            <a:endParaRPr b="1" sz="1650">
              <a:highlight>
                <a:srgbClr val="CFE2F3"/>
              </a:highlight>
              <a:latin typeface="Lato"/>
              <a:ea typeface="Lato"/>
              <a:cs typeface="Lato"/>
              <a:sym typeface="Lato"/>
            </a:endParaRPr>
          </a:p>
          <a:p>
            <a:pPr indent="0" lvl="0" marL="0" rtl="0" algn="l">
              <a:lnSpc>
                <a:spcPct val="100000"/>
              </a:lnSpc>
              <a:spcBef>
                <a:spcPts val="0"/>
              </a:spcBef>
              <a:spcAft>
                <a:spcPts val="0"/>
              </a:spcAft>
              <a:buClr>
                <a:schemeClr val="dk1"/>
              </a:buClr>
              <a:buSzPts val="2800"/>
              <a:buFont typeface="Arial"/>
              <a:buNone/>
            </a:pPr>
            <a:r>
              <a:t/>
            </a:r>
            <a:endParaRPr sz="1650">
              <a:highlight>
                <a:srgbClr val="FFFFFF"/>
              </a:highlight>
              <a:latin typeface="Lato"/>
              <a:ea typeface="Lato"/>
              <a:cs typeface="Lato"/>
              <a:sym typeface="Lato"/>
            </a:endParaRPr>
          </a:p>
          <a:p>
            <a:pPr indent="0" lvl="0" marL="0" rtl="0" algn="l">
              <a:lnSpc>
                <a:spcPct val="100000"/>
              </a:lnSpc>
              <a:spcBef>
                <a:spcPts val="0"/>
              </a:spcBef>
              <a:spcAft>
                <a:spcPts val="0"/>
              </a:spcAft>
              <a:buClr>
                <a:schemeClr val="dk1"/>
              </a:buClr>
              <a:buSzPts val="2800"/>
              <a:buFont typeface="Arial"/>
              <a:buNone/>
            </a:pPr>
            <a:r>
              <a:t/>
            </a:r>
            <a:endParaRPr sz="1650">
              <a:highlight>
                <a:srgbClr val="FFFFFF"/>
              </a:highlight>
              <a:latin typeface="Lato"/>
              <a:ea typeface="Lato"/>
              <a:cs typeface="Lato"/>
              <a:sym typeface="Lato"/>
            </a:endParaRPr>
          </a:p>
          <a:p>
            <a:pPr indent="0" lvl="0" marL="0" rtl="0" algn="l">
              <a:lnSpc>
                <a:spcPct val="100000"/>
              </a:lnSpc>
              <a:spcBef>
                <a:spcPts val="0"/>
              </a:spcBef>
              <a:spcAft>
                <a:spcPts val="0"/>
              </a:spcAft>
              <a:buClr>
                <a:schemeClr val="dk1"/>
              </a:buClr>
              <a:buSzPts val="2800"/>
              <a:buFont typeface="Arial"/>
              <a:buNone/>
            </a:pPr>
            <a:r>
              <a:t/>
            </a:r>
            <a:endParaRPr sz="1650">
              <a:highlight>
                <a:srgbClr val="FFFFFF"/>
              </a:highlight>
              <a:latin typeface="Lato"/>
              <a:ea typeface="Lato"/>
              <a:cs typeface="Lato"/>
              <a:sym typeface="Lato"/>
            </a:endParaRPr>
          </a:p>
          <a:p>
            <a:pPr indent="0" lvl="0" marL="0" rtl="0" algn="l">
              <a:lnSpc>
                <a:spcPct val="100000"/>
              </a:lnSpc>
              <a:spcBef>
                <a:spcPts val="0"/>
              </a:spcBef>
              <a:spcAft>
                <a:spcPts val="0"/>
              </a:spcAft>
              <a:buClr>
                <a:schemeClr val="dk1"/>
              </a:buClr>
              <a:buSzPts val="2800"/>
              <a:buFont typeface="Arial"/>
              <a:buNone/>
            </a:pPr>
            <a:r>
              <a:t/>
            </a:r>
            <a:endParaRPr sz="1650">
              <a:highlight>
                <a:srgbClr val="FFFFFF"/>
              </a:highlight>
              <a:latin typeface="Lato"/>
              <a:ea typeface="Lato"/>
              <a:cs typeface="Lato"/>
              <a:sym typeface="Lato"/>
            </a:endParaRPr>
          </a:p>
        </p:txBody>
      </p:sp>
      <p:sp>
        <p:nvSpPr>
          <p:cNvPr id="161" name="Google Shape;161;p30"/>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2" name="Google Shape;162;p30"/>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63" name="Google Shape;163;p30"/>
          <p:cNvSpPr txBox="1"/>
          <p:nvPr/>
        </p:nvSpPr>
        <p:spPr>
          <a:xfrm>
            <a:off x="4458925" y="4748600"/>
            <a:ext cx="4685100" cy="1046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1" lang="it">
                <a:solidFill>
                  <a:srgbClr val="FFFFFF"/>
                </a:solidFill>
                <a:latin typeface="Lato"/>
                <a:ea typeface="Lato"/>
                <a:cs typeface="Lato"/>
                <a:sym typeface="Lato"/>
              </a:rPr>
              <a:t>Struttura delle 3C</a:t>
            </a:r>
            <a:endParaRPr b="1" i="0" sz="1400" u="none" cap="none" strike="noStrike">
              <a:solidFill>
                <a:srgbClr val="FFFFFF"/>
              </a:solidFill>
              <a:latin typeface="Lato"/>
              <a:ea typeface="Lato"/>
              <a:cs typeface="Lato"/>
              <a:sym typeface="Lato"/>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Lato"/>
              <a:ea typeface="Lato"/>
              <a:cs typeface="Lato"/>
              <a:sym typeface="Lato"/>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Lato"/>
              <a:ea typeface="Lato"/>
              <a:cs typeface="Lato"/>
              <a:sym typeface="Lato"/>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Lato"/>
              <a:ea typeface="Lato"/>
              <a:cs typeface="Lato"/>
              <a:sym typeface="Lato"/>
            </a:endParaRPr>
          </a:p>
        </p:txBody>
      </p:sp>
      <p:sp>
        <p:nvSpPr>
          <p:cNvPr id="164" name="Google Shape;164;p30"/>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30"/>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