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Lato"/>
      <p:regular r:id="rId20"/>
      <p:bold r:id="rId21"/>
      <p:italic r:id="rId22"/>
      <p:boldItalic r:id="rId23"/>
    </p:embeddedFont>
    <p:embeddedFont>
      <p:font typeface="Lato Light"/>
      <p:regular r:id="rId24"/>
      <p:bold r:id="rId25"/>
      <p:italic r:id="rId26"/>
      <p:boldItalic r:id="rId27"/>
    </p:embeddedFont>
    <p:embeddedFont>
      <p:font typeface="Lato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LatoBlack-bold.fntdata"/><Relationship Id="rId27" Type="http://schemas.openxmlformats.org/officeDocument/2006/relationships/font" Target="fonts/Lato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lack-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7bd0231b6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97bd0231b6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struttura delle 3C (Context, Challenge, Conclusion),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f75df173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9f75df1732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sz="1050">
                <a:solidFill>
                  <a:srgbClr val="424242"/>
                </a:solidFill>
                <a:highlight>
                  <a:srgbClr val="FFFFFF"/>
                </a:highlight>
              </a:rPr>
              <a:t>Sebbene sia uno dei grafici più popolari al mondo, il grafico a torta fa schifo! Facile adozione significa comprensione facile e veloce. Ad esempio, quale colore occupa il pezzo più grande? Passare più di un secondo a pensarci è già una perdita di tempo. Se stai confrontando più di 2 elementi, dovresti utilizzare un grafico a barre anziché un grafico a torta.</a:t>
            </a:r>
            <a:endParaRPr sz="13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f75df173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9f75df1732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sz="1050">
                <a:solidFill>
                  <a:srgbClr val="424242"/>
                </a:solidFill>
                <a:highlight>
                  <a:srgbClr val="FFFFFF"/>
                </a:highlight>
              </a:rPr>
              <a:t>Sebbene sia uno dei grafici più popolari al mondo, il grafico a torta fa schifo! Facile adozione significa comprensione facile e veloce. Ad esempio, quale colore occupa il pezzo più grande? Passare più di un secondo a pensarci è già una perdita di tempo. Se stai confrontando più di 2 elementi, dovresti utilizzare un grafico a barre anziché un grafico a torta.</a:t>
            </a:r>
            <a:endParaRPr sz="1050">
              <a:solidFill>
                <a:srgbClr val="424242"/>
              </a:solidFill>
              <a:highlight>
                <a:srgbClr val="FFFFFF"/>
              </a:highlight>
            </a:endParaRPr>
          </a:p>
          <a:p>
            <a:pPr indent="0" lvl="0" marL="0" rtl="0" algn="l">
              <a:spcBef>
                <a:spcPts val="0"/>
              </a:spcBef>
              <a:spcAft>
                <a:spcPts val="0"/>
              </a:spcAft>
              <a:buSzPts val="1100"/>
              <a:buNone/>
            </a:pPr>
            <a:r>
              <a:t/>
            </a:r>
            <a:endParaRPr sz="1050">
              <a:solidFill>
                <a:srgbClr val="424242"/>
              </a:solidFill>
              <a:highlight>
                <a:srgbClr val="FFFFFF"/>
              </a:highlight>
            </a:endParaRPr>
          </a:p>
          <a:p>
            <a:pPr indent="0" lvl="0" marL="0" rtl="0" algn="l">
              <a:spcBef>
                <a:spcPts val="0"/>
              </a:spcBef>
              <a:spcAft>
                <a:spcPts val="0"/>
              </a:spcAft>
              <a:buSzPts val="1100"/>
              <a:buNone/>
            </a:pPr>
            <a:r>
              <a:t/>
            </a:r>
            <a:endParaRPr sz="1050">
              <a:solidFill>
                <a:srgbClr val="42424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f75df17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9f75df1732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sz="1050">
                <a:solidFill>
                  <a:srgbClr val="424242"/>
                </a:solidFill>
                <a:highlight>
                  <a:srgbClr val="FFFFFF"/>
                </a:highlight>
              </a:rPr>
              <a:t>.</a:t>
            </a:r>
            <a:endParaRPr sz="1050">
              <a:solidFill>
                <a:srgbClr val="424242"/>
              </a:solidFill>
              <a:highlight>
                <a:srgbClr val="FFFFFF"/>
              </a:highlight>
            </a:endParaRPr>
          </a:p>
          <a:p>
            <a:pPr indent="0" lvl="0" marL="0" rtl="0" algn="l">
              <a:spcBef>
                <a:spcPts val="0"/>
              </a:spcBef>
              <a:spcAft>
                <a:spcPts val="0"/>
              </a:spcAft>
              <a:buSzPts val="1100"/>
              <a:buNone/>
            </a:pPr>
            <a:r>
              <a:t/>
            </a:r>
            <a:endParaRPr sz="1050">
              <a:solidFill>
                <a:srgbClr val="424242"/>
              </a:solidFill>
              <a:highlight>
                <a:srgbClr val="FFFFFF"/>
              </a:highlight>
            </a:endParaRPr>
          </a:p>
          <a:p>
            <a:pPr indent="0" lvl="0" marL="0" rtl="0" algn="l">
              <a:spcBef>
                <a:spcPts val="0"/>
              </a:spcBef>
              <a:spcAft>
                <a:spcPts val="0"/>
              </a:spcAft>
              <a:buSzPts val="1100"/>
              <a:buNone/>
            </a:pPr>
            <a:r>
              <a:rPr lang="it" sz="1050">
                <a:solidFill>
                  <a:srgbClr val="424242"/>
                </a:solidFill>
                <a:highlight>
                  <a:srgbClr val="FFFFFF"/>
                </a:highlight>
              </a:rPr>
              <a:t>Nel 2016, la Casa Bianca ha pubblicato un grafico che mostra un aumento dei tassi di conseguimento del diploma di scuola superiore. Ci sono diversi problemi con il grafico a barre sopra. Per cominciare, l'asse dovrebbe iniziare da zero, poiché la rimozione della metà inferiore dell'immagine comporterebbe una perdita di proporzione. Inoltre, non è mai una buona idea illustrare gli elementi di un grafico. Dal punto di vista dello spettatore, cinque libri equivalgono al 75 percento e sedici libri equivalgono all'82 percento.</a:t>
            </a:r>
            <a:endParaRPr sz="1050">
              <a:solidFill>
                <a:srgbClr val="42424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f75df173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9f75df1732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it" sz="1050">
                <a:solidFill>
                  <a:srgbClr val="424242"/>
                </a:solidFill>
                <a:highlight>
                  <a:srgbClr val="FFFFFF"/>
                </a:highlight>
              </a:rPr>
              <a:t>Ciò comporta che i numeri non siano allineati correttamente. Attraverso l'allineamento, l'utente dovrebbe essere in grado di comprendere l'ordine di grandezza di un numero prima ancora di leggere il valore effettivo del numero. Ogni carattere nel carattere MonoSpace occupa una diversa quantità di spazio. Possiamo garantire che i numeri siano sempre allineati utilizzando il carattere tabella, che è spesso presente nel software per sviluppatori per la codifica, rendendo la consegna di un messaggio rapida e semplice. </a:t>
            </a:r>
            <a:endParaRPr sz="1050">
              <a:solidFill>
                <a:srgbClr val="424242"/>
              </a:solidFill>
              <a:highlight>
                <a:srgbClr val="FFFFFF"/>
              </a:highlight>
            </a:endParaRPr>
          </a:p>
          <a:p>
            <a:pPr indent="0" lvl="0" marL="0" rtl="0" algn="just">
              <a:lnSpc>
                <a:spcPct val="115000"/>
              </a:lnSpc>
              <a:spcBef>
                <a:spcPts val="1800"/>
              </a:spcBef>
              <a:spcAft>
                <a:spcPts val="0"/>
              </a:spcAft>
              <a:buSzPts val="1100"/>
              <a:buNone/>
            </a:pPr>
            <a:r>
              <a:rPr lang="it" sz="1050">
                <a:solidFill>
                  <a:srgbClr val="424242"/>
                </a:solidFill>
                <a:highlight>
                  <a:srgbClr val="FFFFFF"/>
                </a:highlight>
              </a:rPr>
              <a:t>Si tratta di consegnare un messaggio nel modo più rapido ed efficiente possibile a un utente non tecnico. Gli analisti di dati potrebbero non considerare necessario questo livello di dettaglio, ma spesso va oltre ciò che si aspetterebbero.</a:t>
            </a:r>
            <a:endParaRPr sz="1050">
              <a:solidFill>
                <a:srgbClr val="424242"/>
              </a:solidFill>
              <a:highlight>
                <a:srgbClr val="FFFFFF"/>
              </a:highlight>
            </a:endParaRPr>
          </a:p>
          <a:p>
            <a:pPr indent="0" lvl="0" marL="0" rtl="0" algn="l">
              <a:lnSpc>
                <a:spcPct val="115000"/>
              </a:lnSpc>
              <a:spcBef>
                <a:spcPts val="180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sz="1050">
              <a:solidFill>
                <a:srgbClr val="42424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7bd0231b6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97bd0231b6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sz="1500">
                <a:solidFill>
                  <a:schemeClr val="dk1"/>
                </a:solidFill>
                <a:highlight>
                  <a:srgbClr val="FFFFFF"/>
                </a:highlight>
              </a:rPr>
              <a:t>Lo storytelling è uno strumento potente che i grandi leader usano per motivare le masse e gli scrittori magistrali sfruttano per creare letteratura classica. Se hai appena iniziato a scrivere e raccontare storie, ecco alcuni suggerimenti per la narrazione che possono aiutarti a rafforzare le tue narrazioni e coinvolgere il tuo pubblico: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7bd0231b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97bd0231b6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sz="135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f75df17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9f75df173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sz="135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f75df17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9f75df173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sz="13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f75df17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9f75df173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sz="135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f75df17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9f75df173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sz="13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f75df17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9f75df173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sz="135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f75df173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9f75df173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solidFill>
                  <a:schemeClr val="dk1"/>
                </a:solidFill>
                <a:latin typeface="Lato"/>
                <a:ea typeface="Lato"/>
                <a:cs typeface="Lato"/>
                <a:sym typeface="Lato"/>
              </a:rPr>
              <a:t>Se stai raccontando una storia avvincente, cerca di aumentare la tensione drammatica e la suspense fino al culmine della narrazione. </a:t>
            </a:r>
            <a:endParaRPr>
              <a:solidFill>
                <a:schemeClr val="dk1"/>
              </a:solidFill>
              <a:latin typeface="Lato"/>
              <a:ea typeface="Lato"/>
              <a:cs typeface="Lato"/>
              <a:sym typeface="Lato"/>
            </a:endParaRPr>
          </a:p>
          <a:p>
            <a:pPr indent="0" lvl="0" marL="0" rtl="0" algn="l">
              <a:spcBef>
                <a:spcPts val="0"/>
              </a:spcBef>
              <a:spcAft>
                <a:spcPts val="0"/>
              </a:spcAft>
              <a:buSzPts val="1100"/>
              <a:buNone/>
            </a:pPr>
            <a:r>
              <a:t/>
            </a:r>
            <a:endParaRPr>
              <a:solidFill>
                <a:schemeClr val="dk1"/>
              </a:solidFill>
              <a:latin typeface="Lato"/>
              <a:ea typeface="Lato"/>
              <a:cs typeface="Lato"/>
              <a:sym typeface="Lato"/>
            </a:endParaRPr>
          </a:p>
          <a:p>
            <a:pPr indent="0" lvl="0" marL="0" rtl="0" algn="l">
              <a:spcBef>
                <a:spcPts val="0"/>
              </a:spcBef>
              <a:spcAft>
                <a:spcPts val="0"/>
              </a:spcAft>
              <a:buSzPts val="1100"/>
              <a:buNone/>
            </a:pPr>
            <a:r>
              <a:rPr lang="it" sz="1050">
                <a:solidFill>
                  <a:srgbClr val="424242"/>
                </a:solidFill>
                <a:highlight>
                  <a:srgbClr val="FFFFFF"/>
                </a:highlight>
              </a:rPr>
              <a:t>Scegli sempre la chiarezza piuttosto che la raffinatezza, ti porterà lontano.</a:t>
            </a:r>
            <a:endParaRPr>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5"/>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101" name="Google Shape;101;p25"/>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102" name="Google Shape;102;p25"/>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103" name="Google Shape;103;p25"/>
          <p:cNvSpPr txBox="1"/>
          <p:nvPr/>
        </p:nvSpPr>
        <p:spPr>
          <a:xfrm>
            <a:off x="-46925" y="23746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2800"/>
              <a:buFont typeface="Arial"/>
              <a:buNone/>
            </a:pPr>
            <a:r>
              <a:rPr b="1" lang="it" sz="2800">
                <a:solidFill>
                  <a:srgbClr val="FFFFFF"/>
                </a:solidFill>
                <a:latin typeface="Lato"/>
                <a:ea typeface="Lato"/>
                <a:cs typeface="Lato"/>
                <a:sym typeface="Lato"/>
              </a:rPr>
              <a:t>Best </a:t>
            </a:r>
            <a:r>
              <a:rPr b="1" lang="it" sz="2800">
                <a:solidFill>
                  <a:srgbClr val="FFFFFF"/>
                </a:solidFill>
                <a:latin typeface="Lato"/>
                <a:ea typeface="Lato"/>
                <a:cs typeface="Lato"/>
                <a:sym typeface="Lato"/>
              </a:rPr>
              <a:t>Practices</a:t>
            </a:r>
            <a:endParaRPr b="1" i="0" sz="2800" u="none" cap="none" strike="noStrike">
              <a:solidFill>
                <a:srgbClr val="FFFFFF"/>
              </a:solidFill>
              <a:latin typeface="Lato"/>
              <a:ea typeface="Lato"/>
              <a:cs typeface="Lato"/>
              <a:sym typeface="Lato"/>
            </a:endParaRPr>
          </a:p>
        </p:txBody>
      </p:sp>
      <p:sp>
        <p:nvSpPr>
          <p:cNvPr id="104" name="Google Shape;104;p25"/>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105" name="Google Shape;105;p25"/>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lang="it" sz="2400">
                <a:solidFill>
                  <a:srgbClr val="FFFFFF"/>
                </a:solidFill>
                <a:latin typeface="Lato Light"/>
                <a:ea typeface="Lato Light"/>
                <a:cs typeface="Lato Light"/>
                <a:sym typeface="Lato Light"/>
              </a:rPr>
              <a:t>Storytelling</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Scegliere il grafico giusto</a:t>
            </a:r>
            <a:endParaRPr sz="2420">
              <a:solidFill>
                <a:srgbClr val="45818E"/>
              </a:solidFill>
              <a:latin typeface="Lato"/>
              <a:ea typeface="Lato"/>
              <a:cs typeface="Lato"/>
              <a:sym typeface="Lato"/>
            </a:endParaRPr>
          </a:p>
        </p:txBody>
      </p:sp>
      <p:sp>
        <p:nvSpPr>
          <p:cNvPr id="200" name="Google Shape;200;p3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34"/>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02" name="Google Shape;202;p34"/>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203" name="Google Shape;203;p34"/>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4"/>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05" name="Google Shape;205;p34"/>
          <p:cNvSpPr txBox="1"/>
          <p:nvPr/>
        </p:nvSpPr>
        <p:spPr>
          <a:xfrm>
            <a:off x="367300" y="1235975"/>
            <a:ext cx="4766400" cy="17559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t/>
            </a:r>
            <a:endParaRPr b="1" sz="1500">
              <a:solidFill>
                <a:srgbClr val="424242"/>
              </a:solidFill>
              <a:highlight>
                <a:srgbClr val="FFFFFF"/>
              </a:highlight>
              <a:latin typeface="Lato"/>
              <a:ea typeface="Lato"/>
              <a:cs typeface="Lato"/>
              <a:sym typeface="Lato"/>
            </a:endParaRPr>
          </a:p>
          <a:p>
            <a:pPr indent="0" lvl="0" marL="0" rtl="0" algn="l">
              <a:lnSpc>
                <a:spcPct val="115000"/>
              </a:lnSpc>
              <a:spcBef>
                <a:spcPts val="1800"/>
              </a:spcBef>
              <a:spcAft>
                <a:spcPts val="0"/>
              </a:spcAft>
              <a:buNone/>
            </a:pPr>
            <a:r>
              <a:t/>
            </a:r>
            <a:endParaRPr sz="1050">
              <a:solidFill>
                <a:srgbClr val="424242"/>
              </a:solidFill>
              <a:highlight>
                <a:srgbClr val="FFFFFF"/>
              </a:highlight>
              <a:latin typeface="Lato"/>
              <a:ea typeface="Lato"/>
              <a:cs typeface="Lato"/>
              <a:sym typeface="Lato"/>
            </a:endParaRPr>
          </a:p>
          <a:p>
            <a:pPr indent="0" lvl="0" marL="457200" rtl="0" algn="l">
              <a:lnSpc>
                <a:spcPct val="200000"/>
              </a:lnSpc>
              <a:spcBef>
                <a:spcPts val="180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i="1"/>
          </a:p>
        </p:txBody>
      </p:sp>
      <p:pic>
        <p:nvPicPr>
          <p:cNvPr id="206" name="Google Shape;206;p34"/>
          <p:cNvPicPr preferRelativeResize="0"/>
          <p:nvPr/>
        </p:nvPicPr>
        <p:blipFill>
          <a:blip r:embed="rId4">
            <a:alphaModFix/>
          </a:blip>
          <a:stretch>
            <a:fillRect/>
          </a:stretch>
        </p:blipFill>
        <p:spPr>
          <a:xfrm>
            <a:off x="311700" y="1471500"/>
            <a:ext cx="2673120" cy="1717474"/>
          </a:xfrm>
          <a:prstGeom prst="rect">
            <a:avLst/>
          </a:prstGeom>
          <a:noFill/>
          <a:ln>
            <a:noFill/>
          </a:ln>
        </p:spPr>
      </p:pic>
      <p:pic>
        <p:nvPicPr>
          <p:cNvPr id="207" name="Google Shape;207;p34"/>
          <p:cNvPicPr preferRelativeResize="0"/>
          <p:nvPr/>
        </p:nvPicPr>
        <p:blipFill>
          <a:blip r:embed="rId5">
            <a:alphaModFix/>
          </a:blip>
          <a:stretch>
            <a:fillRect/>
          </a:stretch>
        </p:blipFill>
        <p:spPr>
          <a:xfrm>
            <a:off x="3201888" y="1235975"/>
            <a:ext cx="3322470" cy="205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Posizionamento dell’asse</a:t>
            </a:r>
            <a:endParaRPr sz="2420">
              <a:solidFill>
                <a:srgbClr val="45818E"/>
              </a:solidFill>
              <a:latin typeface="Lato"/>
              <a:ea typeface="Lato"/>
              <a:cs typeface="Lato"/>
              <a:sym typeface="Lato"/>
            </a:endParaRPr>
          </a:p>
        </p:txBody>
      </p:sp>
      <p:sp>
        <p:nvSpPr>
          <p:cNvPr id="213" name="Google Shape;213;p3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3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15" name="Google Shape;215;p35"/>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216" name="Google Shape;216;p35"/>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18" name="Google Shape;218;p35"/>
          <p:cNvSpPr txBox="1"/>
          <p:nvPr/>
        </p:nvSpPr>
        <p:spPr>
          <a:xfrm>
            <a:off x="311700" y="1222075"/>
            <a:ext cx="4766400" cy="19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50">
                <a:solidFill>
                  <a:srgbClr val="424242"/>
                </a:solidFill>
                <a:highlight>
                  <a:srgbClr val="FFFFFF"/>
                </a:highlight>
                <a:latin typeface="Lato"/>
                <a:ea typeface="Lato"/>
                <a:cs typeface="Lato"/>
                <a:sym typeface="Lato"/>
              </a:rPr>
              <a:t>L'asse deve essere impostato su zero quando si utilizza un grafico a barre per dimostrare una differenza. Impostando l'asse su zero, puoi mostrare l'intera larghezza della barra. </a:t>
            </a:r>
            <a:endParaRPr sz="1050">
              <a:solidFill>
                <a:srgbClr val="424242"/>
              </a:solidFill>
              <a:highlight>
                <a:srgbClr val="FFFFFF"/>
              </a:highlight>
              <a:latin typeface="Lato"/>
              <a:ea typeface="Lato"/>
              <a:cs typeface="Lato"/>
              <a:sym typeface="Lato"/>
            </a:endParaRPr>
          </a:p>
          <a:p>
            <a:pPr indent="0" lvl="0" marL="0" rtl="0" algn="l">
              <a:spcBef>
                <a:spcPts val="0"/>
              </a:spcBef>
              <a:spcAft>
                <a:spcPts val="0"/>
              </a:spcAft>
              <a:buNone/>
            </a:pPr>
            <a:r>
              <a:t/>
            </a:r>
            <a:endParaRPr sz="1050">
              <a:solidFill>
                <a:srgbClr val="424242"/>
              </a:solidFill>
              <a:highlight>
                <a:srgbClr val="FFFFFF"/>
              </a:highlight>
              <a:latin typeface="Lato"/>
              <a:ea typeface="Lato"/>
              <a:cs typeface="Lato"/>
              <a:sym typeface="Lato"/>
            </a:endParaRPr>
          </a:p>
          <a:p>
            <a:pPr indent="0" lvl="0" marL="0" rtl="0" algn="l">
              <a:spcBef>
                <a:spcPts val="0"/>
              </a:spcBef>
              <a:spcAft>
                <a:spcPts val="0"/>
              </a:spcAft>
              <a:buNone/>
            </a:pPr>
            <a:r>
              <a:rPr lang="it" sz="1050">
                <a:solidFill>
                  <a:srgbClr val="424242"/>
                </a:solidFill>
                <a:highlight>
                  <a:srgbClr val="FFFFFF"/>
                </a:highlight>
                <a:latin typeface="Lato"/>
                <a:ea typeface="Lato"/>
                <a:cs typeface="Lato"/>
                <a:sym typeface="Lato"/>
              </a:rPr>
              <a:t>Per i grafici a linee, poiché lo scopo è quello di visualizzare le modifiche nel tempo piuttosto che le dimensioni assolute, è prassi accettata non impostare l'asse su zero. </a:t>
            </a:r>
            <a:endParaRPr sz="1050">
              <a:solidFill>
                <a:srgbClr val="424242"/>
              </a:solidFill>
              <a:highlight>
                <a:srgbClr val="FFFFFF"/>
              </a:highlight>
              <a:latin typeface="Lato"/>
              <a:ea typeface="Lato"/>
              <a:cs typeface="Lato"/>
              <a:sym typeface="Lato"/>
            </a:endParaRPr>
          </a:p>
          <a:p>
            <a:pPr indent="0" lvl="0" marL="0" rtl="0" algn="l">
              <a:spcBef>
                <a:spcPts val="0"/>
              </a:spcBef>
              <a:spcAft>
                <a:spcPts val="0"/>
              </a:spcAft>
              <a:buNone/>
            </a:pPr>
            <a:r>
              <a:t/>
            </a:r>
            <a:endParaRPr sz="1050">
              <a:solidFill>
                <a:srgbClr val="424242"/>
              </a:solidFill>
              <a:highlight>
                <a:srgbClr val="FFFFFF"/>
              </a:highlight>
              <a:latin typeface="Lato"/>
              <a:ea typeface="Lato"/>
              <a:cs typeface="Lato"/>
              <a:sym typeface="Lato"/>
            </a:endParaRPr>
          </a:p>
          <a:p>
            <a:pPr indent="0" lvl="0" marL="0" rtl="0" algn="l">
              <a:spcBef>
                <a:spcPts val="0"/>
              </a:spcBef>
              <a:spcAft>
                <a:spcPts val="0"/>
              </a:spcAft>
              <a:buNone/>
            </a:pPr>
            <a:r>
              <a:t/>
            </a:r>
            <a:endParaRPr sz="1050">
              <a:solidFill>
                <a:srgbClr val="424242"/>
              </a:solidFill>
              <a:highlight>
                <a:srgbClr val="FFFFFF"/>
              </a:highlight>
              <a:latin typeface="Lato"/>
              <a:ea typeface="Lato"/>
              <a:cs typeface="Lato"/>
              <a:sym typeface="Lato"/>
            </a:endParaRPr>
          </a:p>
          <a:p>
            <a:pPr indent="0" lvl="0" marL="0" rtl="0" algn="l">
              <a:spcBef>
                <a:spcPts val="0"/>
              </a:spcBef>
              <a:spcAft>
                <a:spcPts val="0"/>
              </a:spcAft>
              <a:buNone/>
            </a:pPr>
            <a:r>
              <a:rPr lang="it" sz="1050">
                <a:solidFill>
                  <a:srgbClr val="424242"/>
                </a:solidFill>
                <a:highlight>
                  <a:srgbClr val="FFFFFF"/>
                </a:highlight>
                <a:latin typeface="Lato"/>
                <a:ea typeface="Lato"/>
                <a:cs typeface="Lato"/>
                <a:sym typeface="Lato"/>
              </a:rPr>
              <a:t>Se stai illustrando più tendenze su un grafico a linee, l'asse dovrebbe essere coerente.</a:t>
            </a:r>
            <a:endParaRPr>
              <a:latin typeface="Lato"/>
              <a:ea typeface="Lato"/>
              <a:cs typeface="Lato"/>
              <a:sym typeface="Lato"/>
            </a:endParaRPr>
          </a:p>
        </p:txBody>
      </p:sp>
      <p:sp>
        <p:nvSpPr>
          <p:cNvPr id="219" name="Google Shape;219;p35"/>
          <p:cNvSpPr txBox="1"/>
          <p:nvPr/>
        </p:nvSpPr>
        <p:spPr>
          <a:xfrm>
            <a:off x="417050" y="973100"/>
            <a:ext cx="37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Esempio non efficace</a:t>
            </a:r>
            <a:endParaRPr sz="2420">
              <a:solidFill>
                <a:srgbClr val="45818E"/>
              </a:solidFill>
              <a:latin typeface="Lato"/>
              <a:ea typeface="Lato"/>
              <a:cs typeface="Lato"/>
              <a:sym typeface="Lato"/>
            </a:endParaRPr>
          </a:p>
        </p:txBody>
      </p:sp>
      <p:sp>
        <p:nvSpPr>
          <p:cNvPr id="225" name="Google Shape;225;p3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3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27" name="Google Shape;227;p36"/>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228" name="Google Shape;228;p3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30" name="Google Shape;230;p36"/>
          <p:cNvSpPr txBox="1"/>
          <p:nvPr/>
        </p:nvSpPr>
        <p:spPr>
          <a:xfrm>
            <a:off x="311700" y="1222075"/>
            <a:ext cx="47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1" name="Google Shape;231;p36"/>
          <p:cNvSpPr txBox="1"/>
          <p:nvPr/>
        </p:nvSpPr>
        <p:spPr>
          <a:xfrm>
            <a:off x="417050" y="973100"/>
            <a:ext cx="37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2" name="Google Shape;232;p36"/>
          <p:cNvPicPr preferRelativeResize="0"/>
          <p:nvPr/>
        </p:nvPicPr>
        <p:blipFill>
          <a:blip r:embed="rId4">
            <a:alphaModFix/>
          </a:blip>
          <a:stretch>
            <a:fillRect/>
          </a:stretch>
        </p:blipFill>
        <p:spPr>
          <a:xfrm>
            <a:off x="311700" y="1128275"/>
            <a:ext cx="5643049" cy="2821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Allineamento</a:t>
            </a:r>
            <a:endParaRPr sz="2420">
              <a:solidFill>
                <a:srgbClr val="45818E"/>
              </a:solidFill>
              <a:latin typeface="Lato"/>
              <a:ea typeface="Lato"/>
              <a:cs typeface="Lato"/>
              <a:sym typeface="Lato"/>
            </a:endParaRPr>
          </a:p>
        </p:txBody>
      </p:sp>
      <p:sp>
        <p:nvSpPr>
          <p:cNvPr id="238" name="Google Shape;238;p3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p3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40" name="Google Shape;240;p37"/>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241" name="Google Shape;241;p3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43" name="Google Shape;243;p37"/>
          <p:cNvSpPr txBox="1"/>
          <p:nvPr/>
        </p:nvSpPr>
        <p:spPr>
          <a:xfrm>
            <a:off x="311700" y="1222075"/>
            <a:ext cx="47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44" name="Google Shape;244;p37"/>
          <p:cNvSpPr txBox="1"/>
          <p:nvPr/>
        </p:nvSpPr>
        <p:spPr>
          <a:xfrm>
            <a:off x="311700" y="961525"/>
            <a:ext cx="3163800" cy="92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it" sz="950">
                <a:solidFill>
                  <a:srgbClr val="424242"/>
                </a:solidFill>
                <a:highlight>
                  <a:srgbClr val="FFFFFF"/>
                </a:highlight>
                <a:latin typeface="Lato"/>
                <a:ea typeface="Lato"/>
                <a:cs typeface="Lato"/>
                <a:sym typeface="Lato"/>
              </a:rPr>
              <a:t>Saresti in grado di dire in meno di un secondo quanti ordini di grandezza ci sono?</a:t>
            </a:r>
            <a:endParaRPr sz="950">
              <a:solidFill>
                <a:srgbClr val="424242"/>
              </a:solidFill>
              <a:highlight>
                <a:srgbClr val="FFFFFF"/>
              </a:highlight>
              <a:latin typeface="Lato"/>
              <a:ea typeface="Lato"/>
              <a:cs typeface="Lato"/>
              <a:sym typeface="Lato"/>
            </a:endParaRPr>
          </a:p>
          <a:p>
            <a:pPr indent="0" lvl="0" marL="0" rtl="0" algn="l">
              <a:lnSpc>
                <a:spcPct val="115000"/>
              </a:lnSpc>
              <a:spcBef>
                <a:spcPts val="1800"/>
              </a:spcBef>
              <a:spcAft>
                <a:spcPts val="0"/>
              </a:spcAft>
              <a:buClr>
                <a:schemeClr val="dk1"/>
              </a:buClr>
              <a:buSzPts val="1100"/>
              <a:buFont typeface="Arial"/>
              <a:buNone/>
            </a:pPr>
            <a:r>
              <a:t/>
            </a:r>
            <a:endParaRPr sz="1100">
              <a:solidFill>
                <a:schemeClr val="dk1"/>
              </a:solidFill>
            </a:endParaRPr>
          </a:p>
        </p:txBody>
      </p:sp>
      <p:pic>
        <p:nvPicPr>
          <p:cNvPr id="245" name="Google Shape;245;p37"/>
          <p:cNvPicPr preferRelativeResize="0"/>
          <p:nvPr/>
        </p:nvPicPr>
        <p:blipFill>
          <a:blip r:embed="rId4">
            <a:alphaModFix/>
          </a:blip>
          <a:stretch>
            <a:fillRect/>
          </a:stretch>
        </p:blipFill>
        <p:spPr>
          <a:xfrm>
            <a:off x="0" y="1771775"/>
            <a:ext cx="3246000" cy="1822400"/>
          </a:xfrm>
          <a:prstGeom prst="rect">
            <a:avLst/>
          </a:prstGeom>
          <a:noFill/>
          <a:ln>
            <a:noFill/>
          </a:ln>
        </p:spPr>
      </p:pic>
      <p:pic>
        <p:nvPicPr>
          <p:cNvPr id="246" name="Google Shape;246;p37"/>
          <p:cNvPicPr preferRelativeResize="0"/>
          <p:nvPr/>
        </p:nvPicPr>
        <p:blipFill>
          <a:blip r:embed="rId5">
            <a:alphaModFix/>
          </a:blip>
          <a:stretch>
            <a:fillRect/>
          </a:stretch>
        </p:blipFill>
        <p:spPr>
          <a:xfrm>
            <a:off x="5734075" y="32950"/>
            <a:ext cx="3404024" cy="1079150"/>
          </a:xfrm>
          <a:prstGeom prst="rect">
            <a:avLst/>
          </a:prstGeom>
          <a:noFill/>
          <a:ln>
            <a:noFill/>
          </a:ln>
        </p:spPr>
      </p:pic>
      <p:pic>
        <p:nvPicPr>
          <p:cNvPr id="247" name="Google Shape;247;p37"/>
          <p:cNvPicPr preferRelativeResize="0"/>
          <p:nvPr/>
        </p:nvPicPr>
        <p:blipFill>
          <a:blip r:embed="rId6">
            <a:alphaModFix/>
          </a:blip>
          <a:stretch>
            <a:fillRect/>
          </a:stretch>
        </p:blipFill>
        <p:spPr>
          <a:xfrm>
            <a:off x="3308050" y="1771775"/>
            <a:ext cx="2727900" cy="166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Best Practices</a:t>
            </a:r>
            <a:endParaRPr sz="2420">
              <a:solidFill>
                <a:srgbClr val="45818E"/>
              </a:solidFill>
              <a:latin typeface="Lato"/>
              <a:ea typeface="Lato"/>
              <a:cs typeface="Lato"/>
              <a:sym typeface="Lato"/>
            </a:endParaRPr>
          </a:p>
        </p:txBody>
      </p:sp>
      <p:sp>
        <p:nvSpPr>
          <p:cNvPr id="111" name="Google Shape;111;p2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2" name="Google Shape;112;p2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13" name="Google Shape;113;p26"/>
          <p:cNvSpPr txBox="1"/>
          <p:nvPr/>
        </p:nvSpPr>
        <p:spPr>
          <a:xfrm>
            <a:off x="4458925" y="4748600"/>
            <a:ext cx="4685100" cy="831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a:t>
            </a:r>
            <a:r>
              <a:rPr b="1" lang="it">
                <a:solidFill>
                  <a:schemeClr val="lt1"/>
                </a:solidFill>
                <a:latin typeface="Lato"/>
                <a:ea typeface="Lato"/>
                <a:cs typeface="Lato"/>
                <a:sym typeface="Lato"/>
              </a:rPr>
              <a:t>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14" name="Google Shape;114;p2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16" name="Google Shape;116;p26"/>
          <p:cNvSpPr txBox="1"/>
          <p:nvPr/>
        </p:nvSpPr>
        <p:spPr>
          <a:xfrm>
            <a:off x="340575" y="3995975"/>
            <a:ext cx="592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300">
                <a:solidFill>
                  <a:srgbClr val="5E666A"/>
                </a:solidFill>
                <a:highlight>
                  <a:srgbClr val="FFFFFF"/>
                </a:highlight>
                <a:latin typeface="Lato"/>
                <a:ea typeface="Lato"/>
                <a:cs typeface="Lato"/>
                <a:sym typeface="Lato"/>
              </a:rPr>
              <a:t>“Data Storytelling: generare valore dalla rappresentazione delle informazioni”</a:t>
            </a:r>
            <a:endParaRPr>
              <a:latin typeface="Lato"/>
              <a:ea typeface="Lato"/>
              <a:cs typeface="Lato"/>
              <a:sym typeface="Lato"/>
            </a:endParaRPr>
          </a:p>
        </p:txBody>
      </p:sp>
      <p:pic>
        <p:nvPicPr>
          <p:cNvPr id="117" name="Google Shape;117;p26"/>
          <p:cNvPicPr preferRelativeResize="0"/>
          <p:nvPr/>
        </p:nvPicPr>
        <p:blipFill>
          <a:blip r:embed="rId4">
            <a:alphaModFix/>
          </a:blip>
          <a:stretch>
            <a:fillRect/>
          </a:stretch>
        </p:blipFill>
        <p:spPr>
          <a:xfrm>
            <a:off x="395675" y="984950"/>
            <a:ext cx="4900500" cy="285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Chiarezza</a:t>
            </a:r>
            <a:endParaRPr sz="2420">
              <a:solidFill>
                <a:srgbClr val="45818E"/>
              </a:solidFill>
              <a:latin typeface="Lato"/>
              <a:ea typeface="Lato"/>
              <a:cs typeface="Lato"/>
              <a:sym typeface="Lato"/>
            </a:endParaRPr>
          </a:p>
        </p:txBody>
      </p:sp>
      <p:sp>
        <p:nvSpPr>
          <p:cNvPr id="123" name="Google Shape;123;p2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2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25" name="Google Shape;125;p27"/>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a:t>
            </a:r>
            <a:r>
              <a:rPr b="1" lang="it">
                <a:solidFill>
                  <a:schemeClr val="lt1"/>
                </a:solidFill>
                <a:latin typeface="Lato"/>
                <a:ea typeface="Lato"/>
                <a:cs typeface="Lato"/>
                <a:sym typeface="Lato"/>
              </a:rPr>
              <a:t>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26" name="Google Shape;126;p2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28" name="Google Shape;128;p27"/>
          <p:cNvSpPr txBox="1"/>
          <p:nvPr/>
        </p:nvSpPr>
        <p:spPr>
          <a:xfrm>
            <a:off x="311700" y="938400"/>
            <a:ext cx="4766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Una grande storia di solito progredisce verso una morale o un messaggio centrale. Quando crei una storia, dovresti avere un'idea precisa di cosa stai costruendo.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Se la tua storia ha una forte componente morale, vorrai guidare gli ascoltatori o i lettori verso quel messaggio.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Se stai raccontando una storia divertente , potresti creare una svolta che lascerà il tuo pubblico a pezzi.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b="1" sz="1100">
              <a:highlight>
                <a:srgbClr val="D0E0E3"/>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it" sz="1100">
                <a:highlight>
                  <a:srgbClr val="D0E0E3"/>
                </a:highlight>
                <a:latin typeface="Lato"/>
                <a:ea typeface="Lato"/>
                <a:cs typeface="Lato"/>
                <a:sym typeface="Lato"/>
              </a:rPr>
              <a:t>Indipendentemente dal tipo di storia che stai raccontando, è importante essere molto chiari sul tema centrale o sul punto della trama su cui stai costruendo la tua storia.</a:t>
            </a:r>
            <a:endParaRPr b="1" sz="1100">
              <a:highlight>
                <a:srgbClr val="D0E0E3"/>
              </a:highlight>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Conflitto</a:t>
            </a:r>
            <a:endParaRPr sz="2420">
              <a:solidFill>
                <a:srgbClr val="45818E"/>
              </a:solidFill>
              <a:latin typeface="Lato"/>
              <a:ea typeface="Lato"/>
              <a:cs typeface="Lato"/>
              <a:sym typeface="Lato"/>
            </a:endParaRPr>
          </a:p>
        </p:txBody>
      </p:sp>
      <p:sp>
        <p:nvSpPr>
          <p:cNvPr id="134" name="Google Shape;134;p2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6" name="Google Shape;136;p28"/>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37" name="Google Shape;137;p28"/>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9" name="Google Shape;139;p28"/>
          <p:cNvSpPr txBox="1"/>
          <p:nvPr/>
        </p:nvSpPr>
        <p:spPr>
          <a:xfrm>
            <a:off x="311700" y="938400"/>
            <a:ext cx="47664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100">
                <a:latin typeface="Lato"/>
                <a:ea typeface="Lato"/>
                <a:cs typeface="Lato"/>
                <a:sym typeface="Lato"/>
              </a:rPr>
              <a:t>Abbraccia il conflitto </a:t>
            </a:r>
            <a:endParaRPr b="1"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Come narratore, non puoi fuggire dal conflitto. I grandi narratori creano narrazioni che hanno ogni sorta di ostacoli e difficoltà disseminate sul percorso dei loro protagonisti.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Per essere soddisfatto di un lieto fine, il pubblico deve guardare i personaggi principali lottare per raggiungere i propri obiettivi.</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 Le trame avvincenti sono costruite sul conflitto ed è imperativo abbracciare il conflitto e il dramma per diventare un narratore migliore.</a:t>
            </a:r>
            <a:endParaRPr b="1" sz="1100">
              <a:highlight>
                <a:srgbClr val="D0E0E3"/>
              </a:highlight>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Contesto</a:t>
            </a:r>
            <a:endParaRPr sz="2420">
              <a:solidFill>
                <a:srgbClr val="45818E"/>
              </a:solidFill>
              <a:latin typeface="Lato"/>
              <a:ea typeface="Lato"/>
              <a:cs typeface="Lato"/>
              <a:sym typeface="Lato"/>
            </a:endParaRPr>
          </a:p>
        </p:txBody>
      </p:sp>
      <p:sp>
        <p:nvSpPr>
          <p:cNvPr id="145" name="Google Shape;145;p2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2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7" name="Google Shape;147;p29"/>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48" name="Google Shape;148;p29"/>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50" name="Google Shape;150;p29"/>
          <p:cNvSpPr txBox="1"/>
          <p:nvPr/>
        </p:nvSpPr>
        <p:spPr>
          <a:xfrm>
            <a:off x="311700" y="938400"/>
            <a:ext cx="4766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100">
                <a:latin typeface="Lato"/>
                <a:ea typeface="Lato"/>
                <a:cs typeface="Lato"/>
                <a:sym typeface="Lato"/>
              </a:rPr>
              <a:t>Il contesto è tutto.</a:t>
            </a:r>
            <a:endParaRPr b="1"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b="1"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Una decisione aziendale è guidata dal contesto quando si comunicano complessità.</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L'utente ha bisogno del contesto nell'analisi per comprendere la storia dei dati che è stata creata per lui.</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Non ha senso diventare troppo tecnici con le parti interessate che non si preoccupano del metodo ma piuttosto dei risultati. C'è un ulteriore livello di distrazione che li porterà a sentirsi meno sicuri nel fidarsi della tua opinione.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it" sz="1100">
                <a:latin typeface="Lato"/>
                <a:ea typeface="Lato"/>
                <a:cs typeface="Lato"/>
                <a:sym typeface="Lato"/>
              </a:rPr>
              <a:t>Pensa a chi, cosa e come quando consideri il contesto della tua storia di dati</a:t>
            </a:r>
            <a:endParaRPr b="1" sz="1100">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Chi?</a:t>
            </a:r>
            <a:endParaRPr sz="2420">
              <a:solidFill>
                <a:srgbClr val="45818E"/>
              </a:solidFill>
              <a:latin typeface="Lato"/>
              <a:ea typeface="Lato"/>
              <a:cs typeface="Lato"/>
              <a:sym typeface="Lato"/>
            </a:endParaRPr>
          </a:p>
        </p:txBody>
      </p:sp>
      <p:sp>
        <p:nvSpPr>
          <p:cNvPr id="156" name="Google Shape;156;p3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30"/>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58" name="Google Shape;158;p30"/>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59" name="Google Shape;159;p30"/>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0"/>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61" name="Google Shape;161;p30"/>
          <p:cNvSpPr txBox="1"/>
          <p:nvPr/>
        </p:nvSpPr>
        <p:spPr>
          <a:xfrm>
            <a:off x="311700" y="1424950"/>
            <a:ext cx="4766400" cy="1585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lang="it" sz="1100">
                <a:latin typeface="Lato"/>
                <a:ea typeface="Lato"/>
                <a:cs typeface="Lato"/>
                <a:sym typeface="Lato"/>
              </a:rPr>
              <a:t>Chi riceve questo tipo di informazioni e come le interpreta?</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it" sz="1100">
                <a:latin typeface="Lato"/>
                <a:ea typeface="Lato"/>
                <a:cs typeface="Lato"/>
                <a:sym typeface="Lato"/>
              </a:rPr>
              <a:t>Che tipo di fiducia hai in atto?</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it" sz="1100">
                <a:latin typeface="Lato"/>
                <a:ea typeface="Lato"/>
                <a:cs typeface="Lato"/>
                <a:sym typeface="Lato"/>
              </a:rPr>
              <a:t>Quanto dettaglio o brevità preferiscono?</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it" sz="1100">
                <a:latin typeface="Lato"/>
                <a:ea typeface="Lato"/>
                <a:cs typeface="Lato"/>
                <a:sym typeface="Lato"/>
              </a:rPr>
              <a:t>Le risposte a queste domande ti aiuteranno a determinare quanto sei a tuo agio con il pubblico di destinazione e quale tono verrà utilizzato per trasmettere il messaggio principale</a:t>
            </a:r>
            <a:endParaRPr sz="1100">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Che cosa?</a:t>
            </a:r>
            <a:endParaRPr sz="2420">
              <a:solidFill>
                <a:srgbClr val="45818E"/>
              </a:solidFill>
              <a:latin typeface="Lato"/>
              <a:ea typeface="Lato"/>
              <a:cs typeface="Lato"/>
              <a:sym typeface="Lato"/>
            </a:endParaRPr>
          </a:p>
        </p:txBody>
      </p:sp>
      <p:sp>
        <p:nvSpPr>
          <p:cNvPr id="167" name="Google Shape;167;p3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31"/>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69" name="Google Shape;169;p31"/>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70" name="Google Shape;170;p31"/>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1"/>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72" name="Google Shape;172;p31"/>
          <p:cNvSpPr txBox="1"/>
          <p:nvPr/>
        </p:nvSpPr>
        <p:spPr>
          <a:xfrm>
            <a:off x="367300" y="1235975"/>
            <a:ext cx="47664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Qual è il messaggio o l'azione che vuoi trasmettere?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Una narrazione efficace dovrebbe stimolare l'azione e rispondere alla domanda "e allora?"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100">
                <a:latin typeface="Lato"/>
                <a:ea typeface="Lato"/>
                <a:cs typeface="Lato"/>
                <a:sym typeface="Lato"/>
              </a:rPr>
              <a:t>Domanda che viene sollevata quando si presentano approfondimenti sui dati. Per essere un narratore di successo, devi guidare il tuo pubblico ad agire e pianificare i loro prossimi passi.</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Come?</a:t>
            </a:r>
            <a:endParaRPr sz="2420">
              <a:solidFill>
                <a:srgbClr val="45818E"/>
              </a:solidFill>
              <a:latin typeface="Lato"/>
              <a:ea typeface="Lato"/>
              <a:cs typeface="Lato"/>
              <a:sym typeface="Lato"/>
            </a:endParaRPr>
          </a:p>
        </p:txBody>
      </p:sp>
      <p:sp>
        <p:nvSpPr>
          <p:cNvPr id="178" name="Google Shape;178;p3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3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80" name="Google Shape;180;p32"/>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81" name="Google Shape;181;p32"/>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83" name="Google Shape;183;p32"/>
          <p:cNvSpPr txBox="1"/>
          <p:nvPr/>
        </p:nvSpPr>
        <p:spPr>
          <a:xfrm>
            <a:off x="367300" y="1235975"/>
            <a:ext cx="4766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latin typeface="Lato"/>
              <a:ea typeface="Lato"/>
              <a:cs typeface="Lato"/>
              <a:sym typeface="Lato"/>
            </a:endParaRPr>
          </a:p>
          <a:p>
            <a:pPr indent="-298450" lvl="0" marL="457200" rtl="0" algn="l">
              <a:lnSpc>
                <a:spcPct val="200000"/>
              </a:lnSpc>
              <a:spcBef>
                <a:spcPts val="0"/>
              </a:spcBef>
              <a:spcAft>
                <a:spcPts val="0"/>
              </a:spcAft>
              <a:buSzPts val="1100"/>
              <a:buFont typeface="Lato"/>
              <a:buChar char="●"/>
            </a:pPr>
            <a:r>
              <a:rPr lang="it" sz="1100">
                <a:latin typeface="Lato"/>
                <a:ea typeface="Lato"/>
                <a:cs typeface="Lato"/>
                <a:sym typeface="Lato"/>
              </a:rPr>
              <a:t>Qual è il modo più efficiente per comunicare la storia dei dati?</a:t>
            </a:r>
            <a:endParaRPr sz="1100">
              <a:latin typeface="Lato"/>
              <a:ea typeface="Lato"/>
              <a:cs typeface="Lato"/>
              <a:sym typeface="Lato"/>
            </a:endParaRPr>
          </a:p>
          <a:p>
            <a:pPr indent="-298450" lvl="0" marL="457200" rtl="0" algn="l">
              <a:lnSpc>
                <a:spcPct val="200000"/>
              </a:lnSpc>
              <a:spcBef>
                <a:spcPts val="0"/>
              </a:spcBef>
              <a:spcAft>
                <a:spcPts val="0"/>
              </a:spcAft>
              <a:buSzPts val="1100"/>
              <a:buFont typeface="Lato"/>
              <a:buChar char="●"/>
            </a:pPr>
            <a:r>
              <a:rPr lang="it" sz="1100">
                <a:latin typeface="Lato"/>
                <a:ea typeface="Lato"/>
                <a:cs typeface="Lato"/>
                <a:sym typeface="Lato"/>
              </a:rPr>
              <a:t> È meglio usare un grafico a barre o un grafico a linee? </a:t>
            </a:r>
            <a:endParaRPr sz="1100">
              <a:latin typeface="Lato"/>
              <a:ea typeface="Lato"/>
              <a:cs typeface="Lato"/>
              <a:sym typeface="Lato"/>
            </a:endParaRPr>
          </a:p>
          <a:p>
            <a:pPr indent="-298450" lvl="0" marL="457200" rtl="0" algn="l">
              <a:lnSpc>
                <a:spcPct val="200000"/>
              </a:lnSpc>
              <a:spcBef>
                <a:spcPts val="0"/>
              </a:spcBef>
              <a:spcAft>
                <a:spcPts val="0"/>
              </a:spcAft>
              <a:buSzPts val="1100"/>
              <a:buFont typeface="Lato"/>
              <a:buChar char="●"/>
            </a:pPr>
            <a:r>
              <a:rPr lang="it" sz="1100">
                <a:latin typeface="Lato"/>
                <a:ea typeface="Lato"/>
                <a:cs typeface="Lato"/>
                <a:sym typeface="Lato"/>
              </a:rPr>
              <a:t>Pensi che l'animazione sarebbe utile? </a:t>
            </a:r>
            <a:endParaRPr sz="1100">
              <a:latin typeface="Lato"/>
              <a:ea typeface="Lato"/>
              <a:cs typeface="Lato"/>
              <a:sym typeface="Lato"/>
            </a:endParaRPr>
          </a:p>
          <a:p>
            <a:pPr indent="-298450" lvl="0" marL="457200" rtl="0" algn="l">
              <a:lnSpc>
                <a:spcPct val="200000"/>
              </a:lnSpc>
              <a:spcBef>
                <a:spcPts val="0"/>
              </a:spcBef>
              <a:spcAft>
                <a:spcPts val="0"/>
              </a:spcAft>
              <a:buSzPts val="1100"/>
              <a:buFont typeface="Lato"/>
              <a:buChar char="●"/>
            </a:pPr>
            <a:r>
              <a:rPr lang="it" sz="1100">
                <a:latin typeface="Lato"/>
                <a:ea typeface="Lato"/>
                <a:cs typeface="Lato"/>
                <a:sym typeface="Lato"/>
              </a:rPr>
              <a:t>Che effetto avranno le tue scelte di colore sul tuo pubblico? </a:t>
            </a:r>
            <a:endParaRPr sz="1100">
              <a:latin typeface="Lato"/>
              <a:ea typeface="Lato"/>
              <a:cs typeface="Lato"/>
              <a:sym typeface="Lato"/>
            </a:endParaRPr>
          </a:p>
          <a:p>
            <a:pPr indent="-298450" lvl="0" marL="457200" rtl="0" algn="l">
              <a:lnSpc>
                <a:spcPct val="200000"/>
              </a:lnSpc>
              <a:spcBef>
                <a:spcPts val="0"/>
              </a:spcBef>
              <a:spcAft>
                <a:spcPts val="0"/>
              </a:spcAft>
              <a:buSzPts val="1100"/>
              <a:buFont typeface="Lato"/>
              <a:buChar char="●"/>
            </a:pPr>
            <a:r>
              <a:rPr lang="it" sz="1100">
                <a:latin typeface="Lato"/>
                <a:ea typeface="Lato"/>
                <a:cs typeface="Lato"/>
                <a:sym typeface="Lato"/>
              </a:rPr>
              <a:t>Qual è il livello di difficoltà di comprensione del tuo grafico, è troppo complesso o troppo semplice?</a:t>
            </a:r>
            <a:endParaRPr sz="1100">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Mantieni le visualizzazioni semplici</a:t>
            </a:r>
            <a:endParaRPr sz="2420">
              <a:solidFill>
                <a:srgbClr val="45818E"/>
              </a:solidFill>
              <a:latin typeface="Lato"/>
              <a:ea typeface="Lato"/>
              <a:cs typeface="Lato"/>
              <a:sym typeface="Lato"/>
            </a:endParaRPr>
          </a:p>
        </p:txBody>
      </p:sp>
      <p:sp>
        <p:nvSpPr>
          <p:cNvPr id="189" name="Google Shape;189;p3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3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91" name="Google Shape;191;p33"/>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Best Practices</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92" name="Google Shape;192;p33"/>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94" name="Google Shape;194;p33"/>
          <p:cNvSpPr txBox="1"/>
          <p:nvPr/>
        </p:nvSpPr>
        <p:spPr>
          <a:xfrm>
            <a:off x="367300" y="1235975"/>
            <a:ext cx="4766400" cy="29610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t/>
            </a:r>
            <a:endParaRPr b="1" sz="1500">
              <a:solidFill>
                <a:srgbClr val="424242"/>
              </a:solidFill>
              <a:highlight>
                <a:srgbClr val="FFFFFF"/>
              </a:highlight>
              <a:latin typeface="Lato"/>
              <a:ea typeface="Lato"/>
              <a:cs typeface="Lato"/>
              <a:sym typeface="Lato"/>
            </a:endParaRPr>
          </a:p>
          <a:p>
            <a:pPr indent="0" lvl="0" marL="0" rtl="0" algn="just">
              <a:lnSpc>
                <a:spcPct val="115000"/>
              </a:lnSpc>
              <a:spcBef>
                <a:spcPts val="1800"/>
              </a:spcBef>
              <a:spcAft>
                <a:spcPts val="0"/>
              </a:spcAft>
              <a:buNone/>
            </a:pPr>
            <a:r>
              <a:rPr b="1" lang="it" sz="1050">
                <a:solidFill>
                  <a:srgbClr val="424242"/>
                </a:solidFill>
                <a:highlight>
                  <a:srgbClr val="FFFFFF"/>
                </a:highlight>
                <a:latin typeface="Lato"/>
                <a:ea typeface="Lato"/>
                <a:cs typeface="Lato"/>
                <a:sym typeface="Lato"/>
              </a:rPr>
              <a:t>È un'arte presentare i dati in modo ordinato e non ingannevole. Quando si tratta di verificare la brevità, la cartina di tornasole è se lo spettatore può comprendere i punti principali senza essere spiegato.</a:t>
            </a:r>
            <a:endParaRPr b="1" sz="1050">
              <a:solidFill>
                <a:srgbClr val="424242"/>
              </a:solidFill>
              <a:highlight>
                <a:srgbClr val="FFFFFF"/>
              </a:highlight>
              <a:latin typeface="Lato"/>
              <a:ea typeface="Lato"/>
              <a:cs typeface="Lato"/>
              <a:sym typeface="Lato"/>
            </a:endParaRPr>
          </a:p>
          <a:p>
            <a:pPr indent="0" lvl="0" marL="0" rtl="0" algn="l">
              <a:lnSpc>
                <a:spcPct val="115000"/>
              </a:lnSpc>
              <a:spcBef>
                <a:spcPts val="1800"/>
              </a:spcBef>
              <a:spcAft>
                <a:spcPts val="0"/>
              </a:spcAft>
              <a:buNone/>
            </a:pPr>
            <a:r>
              <a:t/>
            </a:r>
            <a:endParaRPr sz="1050">
              <a:solidFill>
                <a:srgbClr val="424242"/>
              </a:solidFill>
              <a:highlight>
                <a:srgbClr val="FFFFFF"/>
              </a:highlight>
              <a:latin typeface="Lato"/>
              <a:ea typeface="Lato"/>
              <a:cs typeface="Lato"/>
              <a:sym typeface="Lato"/>
            </a:endParaRPr>
          </a:p>
          <a:p>
            <a:pPr indent="0" lvl="0" marL="0" rtl="0" algn="l">
              <a:lnSpc>
                <a:spcPct val="115000"/>
              </a:lnSpc>
              <a:spcBef>
                <a:spcPts val="1800"/>
              </a:spcBef>
              <a:spcAft>
                <a:spcPts val="0"/>
              </a:spcAft>
              <a:buNone/>
            </a:pPr>
            <a:r>
              <a:t/>
            </a:r>
            <a:endParaRPr sz="1050">
              <a:solidFill>
                <a:srgbClr val="424242"/>
              </a:solidFill>
              <a:highlight>
                <a:srgbClr val="FFFFFF"/>
              </a:highlight>
              <a:latin typeface="Lato"/>
              <a:ea typeface="Lato"/>
              <a:cs typeface="Lato"/>
              <a:sym typeface="Lato"/>
            </a:endParaRPr>
          </a:p>
          <a:p>
            <a:pPr indent="0" lvl="0" marL="457200" rtl="0" algn="l">
              <a:lnSpc>
                <a:spcPct val="200000"/>
              </a:lnSpc>
              <a:spcBef>
                <a:spcPts val="180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