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Lato"/>
      <p:regular r:id="rId11"/>
      <p:bold r:id="rId12"/>
      <p:italic r:id="rId13"/>
      <p:boldItalic r:id="rId14"/>
    </p:embeddedFont>
    <p:embeddedFont>
      <p:font typeface="Lato Light"/>
      <p:regular r:id="rId15"/>
      <p:bold r:id="rId16"/>
      <p:italic r:id="rId17"/>
      <p:boldItalic r:id="rId18"/>
    </p:embeddedFont>
    <p:embeddedFont>
      <p:font typeface="Lato Black"/>
      <p:bold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48">
          <p15:clr>
            <a:srgbClr val="A4A3A4"/>
          </p15:clr>
        </p15:guide>
        <p15:guide id="2" pos="29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48" orient="horz"/>
        <p:guide pos="291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Black-boldItalic.fntdata"/><Relationship Id="rId11" Type="http://schemas.openxmlformats.org/officeDocument/2006/relationships/font" Target="fonts/Lato-regular.fntdata"/><Relationship Id="rId10" Type="http://schemas.openxmlformats.org/officeDocument/2006/relationships/slide" Target="slides/slide5.xml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Light-regular.fntdata"/><Relationship Id="rId14" Type="http://schemas.openxmlformats.org/officeDocument/2006/relationships/font" Target="fonts/Lato-boldItalic.fntdata"/><Relationship Id="rId17" Type="http://schemas.openxmlformats.org/officeDocument/2006/relationships/font" Target="fonts/LatoLight-italic.fntdata"/><Relationship Id="rId16" Type="http://schemas.openxmlformats.org/officeDocument/2006/relationships/font" Target="fonts/Lato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Black-bold.fntdata"/><Relationship Id="rId6" Type="http://schemas.openxmlformats.org/officeDocument/2006/relationships/slide" Target="slides/slide1.xml"/><Relationship Id="rId18" Type="http://schemas.openxmlformats.org/officeDocument/2006/relationships/font" Target="fonts/La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0a75b1582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0a75b1582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0a75b158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0a75b158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0b44a294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0b44a294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0b44a294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0b44a294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0b44a294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0b44a294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Programmazione con Python</a:t>
            </a:r>
            <a:endParaRPr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321961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Gli Ambienti Virtuali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Giuseppe Gullo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47050" y="171365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Moduli e Ambienti Virtuali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6449625" y="4748600"/>
            <a:ext cx="26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Gli Ambienti Virtuali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0175" y="191350"/>
            <a:ext cx="789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Gli Ambienti Virtuali (Virtual Environments)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40175" y="806950"/>
            <a:ext cx="71097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Sono spazi di memoria isolati, 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che contengono una propria installazione di Python.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95275" y="2204350"/>
            <a:ext cx="3065700" cy="21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318800" y="2204350"/>
            <a:ext cx="141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COMPUTER</a:t>
            </a:r>
            <a:endParaRPr sz="1200"/>
          </a:p>
        </p:txBody>
      </p:sp>
      <p:sp>
        <p:nvSpPr>
          <p:cNvPr id="72" name="Google Shape;72;p14"/>
          <p:cNvSpPr/>
          <p:nvPr/>
        </p:nvSpPr>
        <p:spPr>
          <a:xfrm>
            <a:off x="813800" y="3555425"/>
            <a:ext cx="2852100" cy="69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1825125" y="3518175"/>
            <a:ext cx="184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/>
              <a:t>AMBIENTE VIRTUALE</a:t>
            </a:r>
            <a:endParaRPr sz="800"/>
          </a:p>
        </p:txBody>
      </p:sp>
      <p:sp>
        <p:nvSpPr>
          <p:cNvPr id="74" name="Google Shape;74;p14"/>
          <p:cNvSpPr txBox="1"/>
          <p:nvPr/>
        </p:nvSpPr>
        <p:spPr>
          <a:xfrm>
            <a:off x="884925" y="2417700"/>
            <a:ext cx="112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FFD966"/>
                </a:solidFill>
              </a:rPr>
              <a:t>Python</a:t>
            </a:r>
            <a:endParaRPr b="1" sz="1800">
              <a:solidFill>
                <a:srgbClr val="FFD966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934600" y="3672275"/>
            <a:ext cx="112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FFD966"/>
                </a:solidFill>
              </a:rPr>
              <a:t>Python</a:t>
            </a:r>
            <a:endParaRPr b="1" sz="1800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6449625" y="4748600"/>
            <a:ext cx="26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Gli Ambienti Virtuali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240175" y="191350"/>
            <a:ext cx="789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Gli Ambienti Virtuali (Virtual Environments)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240175" y="806950"/>
            <a:ext cx="71097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Qui possiamo installare moduli e librerie 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che non influiranno su quelli installati a livello di sistema.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695275" y="2204350"/>
            <a:ext cx="3065700" cy="21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2318800" y="2204350"/>
            <a:ext cx="141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COMPUTER</a:t>
            </a:r>
            <a:endParaRPr sz="1200"/>
          </a:p>
        </p:txBody>
      </p:sp>
      <p:sp>
        <p:nvSpPr>
          <p:cNvPr id="87" name="Google Shape;87;p15"/>
          <p:cNvSpPr/>
          <p:nvPr/>
        </p:nvSpPr>
        <p:spPr>
          <a:xfrm>
            <a:off x="813800" y="3555425"/>
            <a:ext cx="2852100" cy="69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1825125" y="3518175"/>
            <a:ext cx="184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/>
              <a:t>AMBIENTE VIRTUALE</a:t>
            </a:r>
            <a:endParaRPr sz="800"/>
          </a:p>
        </p:txBody>
      </p:sp>
      <p:sp>
        <p:nvSpPr>
          <p:cNvPr id="89" name="Google Shape;89;p15"/>
          <p:cNvSpPr txBox="1"/>
          <p:nvPr/>
        </p:nvSpPr>
        <p:spPr>
          <a:xfrm>
            <a:off x="884925" y="2417700"/>
            <a:ext cx="112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FFD966"/>
                </a:solidFill>
              </a:rPr>
              <a:t>Python</a:t>
            </a:r>
            <a:endParaRPr b="1" sz="1800">
              <a:solidFill>
                <a:srgbClr val="FFD966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813800" y="3555425"/>
            <a:ext cx="112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FFD966"/>
                </a:solidFill>
              </a:rPr>
              <a:t>Python</a:t>
            </a:r>
            <a:endParaRPr b="1" sz="1800">
              <a:solidFill>
                <a:srgbClr val="FFD966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1584025" y="2688625"/>
            <a:ext cx="112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accent5"/>
                </a:solidFill>
              </a:rPr>
              <a:t>Modulo</a:t>
            </a:r>
            <a:endParaRPr b="1" sz="1800">
              <a:solidFill>
                <a:schemeClr val="accent5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813800" y="3044975"/>
            <a:ext cx="112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accent5"/>
                </a:solidFill>
              </a:rPr>
              <a:t>Modulo</a:t>
            </a:r>
            <a:endParaRPr b="1" sz="1800">
              <a:solidFill>
                <a:schemeClr val="accent5"/>
              </a:solidFill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2462950" y="2970213"/>
            <a:ext cx="112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accent5"/>
                </a:solidFill>
              </a:rPr>
              <a:t>Modulo</a:t>
            </a:r>
            <a:endParaRPr b="1" sz="1800">
              <a:solidFill>
                <a:schemeClr val="accent5"/>
              </a:solidFill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1584025" y="3825975"/>
            <a:ext cx="112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accent5"/>
                </a:solidFill>
              </a:rPr>
              <a:t>Modulo</a:t>
            </a:r>
            <a:endParaRPr b="1" sz="1800">
              <a:solidFill>
                <a:schemeClr val="accent5"/>
              </a:solidFill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2504675" y="3718600"/>
            <a:ext cx="112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accent5"/>
                </a:solidFill>
              </a:rPr>
              <a:t>Modulo</a:t>
            </a:r>
            <a:endParaRPr b="1"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/>
        </p:nvSpPr>
        <p:spPr>
          <a:xfrm>
            <a:off x="6449625" y="4748600"/>
            <a:ext cx="26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Gli Ambienti Virtuali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240175" y="191350"/>
            <a:ext cx="789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Vantaggio 1: Isolamento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240175" y="806950"/>
            <a:ext cx="87432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L’ambiente virtuale è isolato dal resto del computer,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possiamo installare versioni di moduli diverse, ma anche di Python stesso!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387125" y="1782691"/>
            <a:ext cx="3929100" cy="27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2467925" y="1782691"/>
            <a:ext cx="180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COMPUTER</a:t>
            </a:r>
            <a:endParaRPr sz="1200"/>
          </a:p>
        </p:txBody>
      </p:sp>
      <p:sp>
        <p:nvSpPr>
          <p:cNvPr id="107" name="Google Shape;107;p16"/>
          <p:cNvSpPr/>
          <p:nvPr/>
        </p:nvSpPr>
        <p:spPr>
          <a:xfrm>
            <a:off x="539033" y="3514304"/>
            <a:ext cx="3655500" cy="89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1835204" y="3466562"/>
            <a:ext cx="235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/>
              <a:t>AMBIENTE VIRTUALE</a:t>
            </a:r>
            <a:endParaRPr sz="800"/>
          </a:p>
        </p:txBody>
      </p:sp>
      <p:sp>
        <p:nvSpPr>
          <p:cNvPr id="109" name="Google Shape;109;p16"/>
          <p:cNvSpPr txBox="1"/>
          <p:nvPr/>
        </p:nvSpPr>
        <p:spPr>
          <a:xfrm>
            <a:off x="630191" y="2056132"/>
            <a:ext cx="173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FFD966"/>
                </a:solidFill>
              </a:rPr>
              <a:t>Python3.7</a:t>
            </a:r>
            <a:endParaRPr b="1" sz="1800">
              <a:solidFill>
                <a:srgbClr val="FFD966"/>
              </a:solidFill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539033" y="3514304"/>
            <a:ext cx="192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FFD966"/>
                </a:solidFill>
              </a:rPr>
              <a:t>Python3.10</a:t>
            </a:r>
            <a:endParaRPr b="1" sz="1800">
              <a:solidFill>
                <a:srgbClr val="FFD966"/>
              </a:solidFill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1526196" y="2403364"/>
            <a:ext cx="143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accent5"/>
                </a:solidFill>
              </a:rPr>
              <a:t>Numpy1.2</a:t>
            </a:r>
            <a:endParaRPr b="1" sz="1300">
              <a:solidFill>
                <a:schemeClr val="accent5"/>
              </a:solidFill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539033" y="2860082"/>
            <a:ext cx="173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accent5"/>
                </a:solidFill>
              </a:rPr>
              <a:t>Pandas1.3</a:t>
            </a:r>
            <a:endParaRPr b="1" sz="1800">
              <a:solidFill>
                <a:schemeClr val="accent5"/>
              </a:solidFill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2468053" y="2764279"/>
            <a:ext cx="180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5"/>
                </a:solidFill>
              </a:rPr>
              <a:t>Matplotlib3.4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1526196" y="3861056"/>
            <a:ext cx="143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accent5"/>
                </a:solidFill>
              </a:rPr>
              <a:t>Numpy1.3</a:t>
            </a:r>
            <a:endParaRPr b="1" sz="1800">
              <a:solidFill>
                <a:schemeClr val="accent5"/>
              </a:solidFill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2706153" y="3723438"/>
            <a:ext cx="161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accent5"/>
                </a:solidFill>
              </a:rPr>
              <a:t>Pandas1.2</a:t>
            </a:r>
            <a:endParaRPr b="1" sz="16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6449625" y="4748600"/>
            <a:ext cx="26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Gli Ambienti Virtuali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240175" y="191350"/>
            <a:ext cx="789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Vantaggio 2: Portabilità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240175" y="806950"/>
            <a:ext cx="874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Trasferire l’ambiente virtuale su un nuovo computer è molto semplice.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216100" y="1557333"/>
            <a:ext cx="2999400" cy="201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1804651" y="1557333"/>
            <a:ext cx="138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COMPUTER 1</a:t>
            </a:r>
            <a:endParaRPr sz="1200"/>
          </a:p>
        </p:txBody>
      </p:sp>
      <p:sp>
        <p:nvSpPr>
          <p:cNvPr id="127" name="Google Shape;127;p17"/>
          <p:cNvSpPr/>
          <p:nvPr/>
        </p:nvSpPr>
        <p:spPr>
          <a:xfrm>
            <a:off x="332072" y="2820915"/>
            <a:ext cx="2790900" cy="65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1321611" y="2786077"/>
            <a:ext cx="1800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/>
              <a:t>AMBIENTE VIRTUALE</a:t>
            </a:r>
            <a:endParaRPr sz="800"/>
          </a:p>
        </p:txBody>
      </p:sp>
      <p:sp>
        <p:nvSpPr>
          <p:cNvPr id="129" name="Google Shape;129;p17"/>
          <p:cNvSpPr txBox="1"/>
          <p:nvPr/>
        </p:nvSpPr>
        <p:spPr>
          <a:xfrm>
            <a:off x="401665" y="1756867"/>
            <a:ext cx="132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FFD966"/>
                </a:solidFill>
              </a:rPr>
              <a:t>Python3.7</a:t>
            </a:r>
            <a:endParaRPr b="1" sz="1800">
              <a:solidFill>
                <a:srgbClr val="FFD966"/>
              </a:solidFill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332072" y="2820915"/>
            <a:ext cx="147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FFD966"/>
                </a:solidFill>
              </a:rPr>
              <a:t>Python3.10</a:t>
            </a:r>
            <a:endParaRPr b="1" sz="1800">
              <a:solidFill>
                <a:srgbClr val="FFD966"/>
              </a:solidFill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1085705" y="2010247"/>
            <a:ext cx="109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accent5"/>
                </a:solidFill>
              </a:rPr>
              <a:t>Numpy1.2</a:t>
            </a:r>
            <a:endParaRPr b="1" sz="1300">
              <a:solidFill>
                <a:schemeClr val="accent5"/>
              </a:solidFill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332072" y="2343520"/>
            <a:ext cx="132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accent5"/>
                </a:solidFill>
              </a:rPr>
              <a:t>Pandas1.3</a:t>
            </a:r>
            <a:endParaRPr b="1" sz="1800">
              <a:solidFill>
                <a:schemeClr val="accent5"/>
              </a:solidFill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1804749" y="2273611"/>
            <a:ext cx="13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5"/>
                </a:solidFill>
              </a:rPr>
              <a:t>Matplotlib3.4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1085705" y="3073944"/>
            <a:ext cx="109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accent5"/>
                </a:solidFill>
              </a:rPr>
              <a:t>Numpy1.3</a:t>
            </a:r>
            <a:endParaRPr b="1" sz="1800">
              <a:solidFill>
                <a:schemeClr val="accent5"/>
              </a:solidFill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1986522" y="2973523"/>
            <a:ext cx="122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accent5"/>
                </a:solidFill>
              </a:rPr>
              <a:t>Pandas1.2</a:t>
            </a:r>
            <a:endParaRPr b="1" sz="1600">
              <a:solidFill>
                <a:schemeClr val="accent5"/>
              </a:solidFill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3676138" y="1561535"/>
            <a:ext cx="2999400" cy="201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5264690" y="1561535"/>
            <a:ext cx="138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COMPUTER 2</a:t>
            </a:r>
            <a:endParaRPr sz="1200"/>
          </a:p>
        </p:txBody>
      </p:sp>
      <p:sp>
        <p:nvSpPr>
          <p:cNvPr id="138" name="Google Shape;138;p17"/>
          <p:cNvSpPr/>
          <p:nvPr/>
        </p:nvSpPr>
        <p:spPr>
          <a:xfrm>
            <a:off x="3792110" y="2825117"/>
            <a:ext cx="2790900" cy="65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 txBox="1"/>
          <p:nvPr/>
        </p:nvSpPr>
        <p:spPr>
          <a:xfrm>
            <a:off x="4781649" y="2790279"/>
            <a:ext cx="1800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/>
              <a:t>AMBIENTE VIRTUALE</a:t>
            </a:r>
            <a:endParaRPr sz="800"/>
          </a:p>
        </p:txBody>
      </p:sp>
      <p:sp>
        <p:nvSpPr>
          <p:cNvPr id="140" name="Google Shape;140;p17"/>
          <p:cNvSpPr txBox="1"/>
          <p:nvPr/>
        </p:nvSpPr>
        <p:spPr>
          <a:xfrm>
            <a:off x="3861703" y="1761069"/>
            <a:ext cx="132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FFD966"/>
                </a:solidFill>
              </a:rPr>
              <a:t>Python3.8</a:t>
            </a:r>
            <a:endParaRPr b="1" sz="1800">
              <a:solidFill>
                <a:srgbClr val="FFD966"/>
              </a:solidFill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3792110" y="2825117"/>
            <a:ext cx="147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FFD966"/>
                </a:solidFill>
              </a:rPr>
              <a:t>Python3.10</a:t>
            </a:r>
            <a:endParaRPr b="1" sz="1800">
              <a:solidFill>
                <a:srgbClr val="FFD966"/>
              </a:solidFill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3792110" y="2293101"/>
            <a:ext cx="132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accent5"/>
                </a:solidFill>
              </a:rPr>
              <a:t>Pandas1.1</a:t>
            </a:r>
            <a:endParaRPr b="1" sz="1800">
              <a:solidFill>
                <a:schemeClr val="accent5"/>
              </a:solidFill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5264788" y="2277814"/>
            <a:ext cx="13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5"/>
                </a:solidFill>
              </a:rPr>
              <a:t>Matplotlib3.2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4545743" y="3078147"/>
            <a:ext cx="109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accent5"/>
                </a:solidFill>
              </a:rPr>
              <a:t>Numpy1.3</a:t>
            </a:r>
            <a:endParaRPr b="1" sz="1800">
              <a:solidFill>
                <a:schemeClr val="accent5"/>
              </a:solidFill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5446561" y="2977725"/>
            <a:ext cx="122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accent5"/>
                </a:solidFill>
              </a:rPr>
              <a:t>Pandas1.2</a:t>
            </a:r>
            <a:endParaRPr b="1" sz="1600">
              <a:solidFill>
                <a:schemeClr val="accent5"/>
              </a:solidFill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3250082" y="3040028"/>
            <a:ext cx="391500" cy="22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