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48">
          <p15:clr>
            <a:srgbClr val="A4A3A4"/>
          </p15:clr>
        </p15:guide>
        <p15:guide id="2" pos="29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48" orient="horz"/>
        <p:guide pos="291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20f1b2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a20f1b2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a20f1b2d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a20f1b2d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a20f1b2d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a20f1b2d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a20f1b2d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a20f1b2d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a20f1b2d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a20f1b2d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a20f1b2d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a20f1b2d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38258b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38258b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20f1b2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a20f1b2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a20f1b2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a20f1b2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20f1b2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a20f1b2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a20f1b2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a20f1b2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a20f1b2d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a20f1b2d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20f1b2d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a20f1b2d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mailto:giuseppe@professiona.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Programmazione con Python</a:t>
            </a:r>
            <a:endParaRPr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 Data Science e Artificial Intelligence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6334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Giuseppe Gullo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47050" y="2094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Le collezioni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Liste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79900" y="16629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che possono cambiare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 (mutabile)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79900" y="2531600"/>
            <a:ext cx="560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heights = [180, 168, 177, 171, 165]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Tuple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79900" y="166292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che non possono cambiare </a:t>
            </a:r>
            <a:r>
              <a:rPr lang="it" sz="20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(immutabile)</a:t>
            </a:r>
            <a:endParaRPr sz="20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579900" y="2531600"/>
            <a:ext cx="560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heights = (180, 168, 177, 171, 165)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579900" y="1662925"/>
            <a:ext cx="7109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unici non ordinati</a:t>
            </a:r>
            <a:endParaRPr sz="2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(ordinati secondo una funzione di hashing)</a:t>
            </a:r>
            <a:endParaRPr sz="2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79900" y="2660775"/>
            <a:ext cx="741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names = {"Antonio", "Giuseppe","Giuseppe"}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print(names) # {“Antonio”, “Giuseppe”}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Dizionari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579900" y="1662925"/>
            <a:ext cx="7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in formato chiave-valore</a:t>
            </a:r>
            <a:endParaRPr sz="2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579900" y="2317400"/>
            <a:ext cx="74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shopping_list </a:t>
            </a: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= {“latte”:5, “tofu”:2, “cereali”:3}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Dizionari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79900" y="1662925"/>
            <a:ext cx="7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in formato chiave-valore</a:t>
            </a:r>
            <a:endParaRPr sz="2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579900" y="2317400"/>
            <a:ext cx="74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shopping_list = {“latte”:5, “tofu”:2, “cereali”:3}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2295775" y="2895038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CHIAVE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3111925" y="2712675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/>
        </p:nvSpPr>
        <p:spPr>
          <a:xfrm>
            <a:off x="3602950" y="2895038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CHIAVE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4419100" y="2712675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892425" y="2871313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CHIAVE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708575" y="2688950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Collezioni in Python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79900" y="1159025"/>
            <a:ext cx="710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Dizionari</a:t>
            </a:r>
            <a:endParaRPr b="1" sz="24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79900" y="1662925"/>
            <a:ext cx="710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Contengono dati in formato chiave-valore</a:t>
            </a:r>
            <a:endParaRPr sz="22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79900" y="2317400"/>
            <a:ext cx="74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Courier New"/>
                <a:ea typeface="Courier New"/>
                <a:cs typeface="Courier New"/>
                <a:sym typeface="Courier New"/>
              </a:rPr>
              <a:t>shopping_list = {“latte”:5, “tofu”:2, “cereali”:3}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877061" y="2895038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VALORE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693211" y="2712675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4086336" y="2895038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VALORE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4902486" y="2712675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5700761" y="2895038"/>
            <a:ext cx="18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VALORE</a:t>
            </a:r>
            <a:endParaRPr sz="1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6516911" y="2712675"/>
            <a:ext cx="158400" cy="18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alle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79900" y="440675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Cosa sono le Collezioni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9900" y="1159025"/>
            <a:ext cx="710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Le collezioni sono tipi di dati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che possiamo utilizzare per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raggruppare insieme più dati.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12675" y="1919328"/>
            <a:ext cx="1337675" cy="13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1270525" y="2113312"/>
            <a:ext cx="1138800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187200" y="1965712"/>
            <a:ext cx="1290125" cy="1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4162563" y="2193604"/>
            <a:ext cx="1056520" cy="1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29050" y="16117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180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87475" y="17934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279800" y="16629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114175" y="17934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3182250" y="2081475"/>
            <a:ext cx="1204125" cy="1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3231850" y="16812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un esempio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71200" y="1312053"/>
            <a:ext cx="1337675" cy="13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1329050" y="1506037"/>
            <a:ext cx="1138800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245725" y="1358437"/>
            <a:ext cx="1290125" cy="1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4221088" y="1586329"/>
            <a:ext cx="1056520" cy="1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87575" y="10044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180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3460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338325" y="10556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1727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3240775" y="1474200"/>
            <a:ext cx="1204125" cy="1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290375" y="10740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un esempio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38900" y="2741250"/>
            <a:ext cx="390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height_1 = 180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height_2 = 168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height_3 = 177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height_4 = 171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height_5 = 165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71200" y="1312053"/>
            <a:ext cx="1337675" cy="13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1329050" y="1506037"/>
            <a:ext cx="1138800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245725" y="1358437"/>
            <a:ext cx="1290125" cy="1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4221088" y="1586329"/>
            <a:ext cx="1056520" cy="1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87575" y="10044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180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13460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338325" y="10556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1727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3240775" y="1474200"/>
            <a:ext cx="1204125" cy="1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3290375" y="10740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un esempio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38900" y="2741250"/>
            <a:ext cx="390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height_1 = 180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height_2 = 168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height_3 = 177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height_4 = 171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height_5 = 165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02350" y="2695000"/>
            <a:ext cx="1953600" cy="1975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71200" y="1312053"/>
            <a:ext cx="1337675" cy="13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1329050" y="1506037"/>
            <a:ext cx="1138800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245725" y="1358437"/>
            <a:ext cx="1290125" cy="1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4221088" y="1586329"/>
            <a:ext cx="1056520" cy="1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387575" y="10044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180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3460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338325" y="10556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172700" y="11861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3240775" y="1474200"/>
            <a:ext cx="1204125" cy="1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3290375" y="10740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Facciamo un esempio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5525" y="2855925"/>
            <a:ext cx="560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heights = [180, 168, 177, 171, 165]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53600" y="2081228"/>
            <a:ext cx="1337675" cy="130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1311450" y="2275212"/>
            <a:ext cx="1138800" cy="11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2228125" y="2127612"/>
            <a:ext cx="1290125" cy="1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4203488" y="2355504"/>
            <a:ext cx="1056520" cy="10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369975" y="17736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180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328400" y="19553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2320725" y="182482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177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155100" y="195530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165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9"/>
          <p:cNvPicPr preferRelativeResize="0"/>
          <p:nvPr/>
        </p:nvPicPr>
        <p:blipFill rotWithShape="1">
          <a:blip r:embed="rId4">
            <a:alphaModFix/>
          </a:blip>
          <a:srcRect b="9420" l="0" r="0" t="0"/>
          <a:stretch/>
        </p:blipFill>
        <p:spPr>
          <a:xfrm>
            <a:off x="3223175" y="2243375"/>
            <a:ext cx="1204125" cy="1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3272775" y="1843175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ato"/>
                <a:ea typeface="Lato"/>
                <a:cs typeface="Lato"/>
                <a:sym typeface="Lato"/>
              </a:rPr>
              <a:t>171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Quando usare le collezioni?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557925" y="3625100"/>
            <a:ext cx="560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urier New"/>
                <a:ea typeface="Courier New"/>
                <a:cs typeface="Courier New"/>
                <a:sym typeface="Courier New"/>
              </a:rPr>
              <a:t>heights = [180, 168, 177, 171, 165]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69975" y="825650"/>
            <a:ext cx="7109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Quando il tipo di informazione da immagazzinare 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è la stessa</a:t>
            </a:r>
            <a:endParaRPr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Quando usare le collezioni?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69975" y="1793150"/>
            <a:ext cx="6981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emails 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it" sz="13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giuseppe@professiona.ai</a:t>
            </a:r>
            <a:r>
              <a:rPr lang="it" sz="1300">
                <a:latin typeface="Courier New"/>
                <a:ea typeface="Courier New"/>
                <a:cs typeface="Courier New"/>
                <a:sym typeface="Courier New"/>
              </a:rPr>
              <a:t>, elontor@profession.ai]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69975" y="825650"/>
            <a:ext cx="710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Quando il tipo di informazione da immagazzinare  è la stessa</a:t>
            </a:r>
            <a:endParaRPr sz="16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6701400" y="4748600"/>
            <a:ext cx="24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Introduzione al Collezioni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329050" y="235800"/>
            <a:ext cx="5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Quando usare le collezioni?</a:t>
            </a:r>
            <a:endParaRPr sz="320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329050" y="1025275"/>
            <a:ext cx="710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EURISTICA</a:t>
            </a:r>
            <a:endParaRPr b="1" sz="20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29050" y="1406675"/>
            <a:ext cx="7109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Se la denominazione di base che vuoi dare alle variabili è la stessa, </a:t>
            </a:r>
            <a:endParaRPr sz="16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334150"/>
                </a:solidFill>
                <a:latin typeface="Lato"/>
                <a:ea typeface="Lato"/>
                <a:cs typeface="Lato"/>
                <a:sym typeface="Lato"/>
              </a:rPr>
              <a:t>allora è molto probabile che tu debba usare una collezione.</a:t>
            </a:r>
            <a:endParaRPr sz="1600">
              <a:solidFill>
                <a:srgbClr val="3341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