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Lato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F05296-4BD5-45C1-8585-D515C1287BD7}">
  <a:tblStyle styleId="{03F05296-4BD5-45C1-8585-D515C1287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Black-bold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Blac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a20f1b2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a20f1b2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a20f1b2d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a20f1b2d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a20f1b2d0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a20f1b2d0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20f1b2d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a20f1b2d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20f1b2d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a20f1b2d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20f1b2d0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a20f1b2d0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a20f1b2d0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a20f1b2d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a20f1b2d0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a20f1b2d0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20f1b2d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a20f1b2d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b035510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b03551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20f1b2d0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a20f1b2d0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20f1b2d0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a20f1b2d0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20f1b2d0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20f1b2d0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20f1b2d0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a20f1b2d0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20f1b2d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20f1b2d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20f1b2d0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20f1b2d0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Le Istruzioni Condizionali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018650" y="2486525"/>
            <a:ext cx="25170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59150" y="1185613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A e B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1018650" y="3828245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2082450" y="2010525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82450" y="3257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62775" y="1083650"/>
            <a:ext cx="705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018650" y="2486525"/>
            <a:ext cx="25170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3 per 0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759150" y="1185613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2082450" y="2010525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2082450" y="3257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975" y="3732786"/>
            <a:ext cx="1410350" cy="94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722100" y="8115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9700" y="326688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653000" y="115160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372650" y="354450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911400" y="1627600"/>
            <a:ext cx="1872600" cy="940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è diverso da 0?</a:t>
            </a:r>
            <a:endParaRPr sz="1100"/>
          </a:p>
        </p:txBody>
      </p:sp>
      <p:sp>
        <p:nvSpPr>
          <p:cNvPr id="186" name="Google Shape;186;p25"/>
          <p:cNvSpPr/>
          <p:nvPr/>
        </p:nvSpPr>
        <p:spPr>
          <a:xfrm>
            <a:off x="2386925" y="3998020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372638" y="2448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3282499" y="1783188"/>
            <a:ext cx="5697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2813962" y="1956813"/>
            <a:ext cx="429600" cy="2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2463675" y="2901738"/>
            <a:ext cx="2160900" cy="569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62775" y="1083650"/>
            <a:ext cx="705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b!=0:</a:t>
            </a:r>
            <a:endParaRPr b="1"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Lo Statement IF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1098725" y="366638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2422025" y="119155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141675" y="358445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1680425" y="1667550"/>
            <a:ext cx="1872600" cy="940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è diverso da 0?</a:t>
            </a:r>
            <a:endParaRPr sz="1100"/>
          </a:p>
        </p:txBody>
      </p:sp>
      <p:sp>
        <p:nvSpPr>
          <p:cNvPr id="211" name="Google Shape;211;p27"/>
          <p:cNvSpPr/>
          <p:nvPr/>
        </p:nvSpPr>
        <p:spPr>
          <a:xfrm>
            <a:off x="3155950" y="4037970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4141663" y="248838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4051524" y="1823138"/>
            <a:ext cx="5697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582987" y="1996763"/>
            <a:ext cx="429600" cy="2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3232700" y="2941688"/>
            <a:ext cx="2160900" cy="569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1184271" y="1971350"/>
            <a:ext cx="466200" cy="27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612288" y="248838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462975" y="1823150"/>
            <a:ext cx="6288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308675" y="2950575"/>
            <a:ext cx="2388000" cy="43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un messaggio di errore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3722100" y="8115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62775" y="1083650"/>
            <a:ext cx="7057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b!=0:</a:t>
            </a:r>
            <a:endParaRPr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ourier New"/>
                <a:ea typeface="Courier New"/>
                <a:cs typeface="Courier New"/>
                <a:sym typeface="Courier New"/>
              </a:rPr>
              <a:t>	print(“Non puoi dividere per zero”)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Lo Statement ELSE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Espressioni Booleane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confrontare valori tra di loro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79150" y="1960625"/>
            <a:ext cx="51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1" sz="4800">
              <a:solidFill>
                <a:srgbClr val="3341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Espressioni Booleane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confrontare valori tra di loro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79150" y="1960625"/>
            <a:ext cx="51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 3 =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4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79150" y="3193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risultato è un valore booleano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110750" y="91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{03F05296-4BD5-45C1-8585-D515C1287BD7}</a:tableStyleId>
              </a:tblPr>
              <a:tblGrid>
                <a:gridCol w="1901625"/>
                <a:gridCol w="3675425"/>
              </a:tblGrid>
              <a:tr h="3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SIMBOLO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RISULTATO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58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==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True se i due valori sono uguali, False altrimenti.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!=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 due valori sono diversi, False altrimenti.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&gt;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maggiore del secondo, False altrimenti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&gt;=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maggiore o uguale al secondo, False altrimenti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&lt;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minore del secondo, False altrimenti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&lt;=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minore o uguale al secondo, False altrimenti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Gli Operatori Logici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Le Istruzioni Condizionali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Operatori Logici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unire più espressioni booleane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-428575" y="1840775"/>
            <a:ext cx="749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1==1</a:t>
            </a:r>
            <a:r>
              <a:rPr b="1" lang="it" sz="24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t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it" sz="24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“gatto” != “cane”</a:t>
            </a:r>
            <a:endParaRPr b="1" sz="2400">
              <a:solidFill>
                <a:srgbClr val="3341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220600" y="240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{03F05296-4BD5-45C1-8585-D515C1287BD7}</a:tableStyleId>
              </a:tblPr>
              <a:tblGrid>
                <a:gridCol w="1991875"/>
                <a:gridCol w="3849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SIMBOLO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RISULTATO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58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and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True se tutte le espressioni sono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or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almeno una delle espressioni è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not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Inverte il risultato dell’espressione booleana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(True se False, False se True)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0" y="24810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Istruzioni Condizionali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-47050" y="1928872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Le Istruzioni Condizionali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Istruzioni Condizionali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eseguire delle istruzioni,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solo se una o più determinate condizioni sono soddisfatte.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