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Lato"/>
      <p:regular r:id="rId15"/>
      <p:bold r:id="rId16"/>
      <p:italic r:id="rId17"/>
      <p:boldItalic r:id="rId18"/>
    </p:embeddedFont>
    <p:embeddedFont>
      <p:font typeface="Lato Light"/>
      <p:regular r:id="rId19"/>
      <p:bold r:id="rId20"/>
      <p:italic r:id="rId21"/>
      <p:boldItalic r:id="rId22"/>
    </p:embeddedFont>
    <p:embeddedFont>
      <p:font typeface="Lato Black"/>
      <p:bold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048">
          <p15:clr>
            <a:srgbClr val="A4A3A4"/>
          </p15:clr>
        </p15:guide>
        <p15:guide id="2" pos="291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048" orient="horz"/>
        <p:guide pos="2913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Light-bold.fntdata"/><Relationship Id="rId11" Type="http://schemas.openxmlformats.org/officeDocument/2006/relationships/slide" Target="slides/slide6.xml"/><Relationship Id="rId22" Type="http://schemas.openxmlformats.org/officeDocument/2006/relationships/font" Target="fonts/LatoLight-boldItalic.fntdata"/><Relationship Id="rId10" Type="http://schemas.openxmlformats.org/officeDocument/2006/relationships/slide" Target="slides/slide5.xml"/><Relationship Id="rId21" Type="http://schemas.openxmlformats.org/officeDocument/2006/relationships/font" Target="fonts/LatoLight-italic.fntdata"/><Relationship Id="rId13" Type="http://schemas.openxmlformats.org/officeDocument/2006/relationships/slide" Target="slides/slide8.xml"/><Relationship Id="rId24" Type="http://schemas.openxmlformats.org/officeDocument/2006/relationships/font" Target="fonts/LatoBlack-boldItalic.fntdata"/><Relationship Id="rId12" Type="http://schemas.openxmlformats.org/officeDocument/2006/relationships/slide" Target="slides/slide7.xml"/><Relationship Id="rId23" Type="http://schemas.openxmlformats.org/officeDocument/2006/relationships/font" Target="fonts/LatoBlack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slide" Target="slides/slide9.xml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Light-regular.fntdata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ea20f1b2d0_1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ea20f1b2d0_1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ea20f1b2d0_1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ea20f1b2d0_1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ea20f1b2d0_1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ea20f1b2d0_1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a20f1b2d0_1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a20f1b2d0_1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ea20f1b2d0_1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ea20f1b2d0_1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ea20f1b2d0_1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ea20f1b2d0_1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ea20f1b2d0_1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ea20f1b2d0_1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ea20f1b2d0_1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ea20f1b2d0_1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a20f1b2d0_1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ea20f1b2d0_1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-94000" y="-85050"/>
            <a:ext cx="9237900" cy="5228700"/>
          </a:xfrm>
          <a:prstGeom prst="rect">
            <a:avLst/>
          </a:prstGeom>
          <a:solidFill>
            <a:srgbClr val="33415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0" y="124025"/>
            <a:ext cx="91440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3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Programmazione con Python</a:t>
            </a:r>
            <a:endParaRPr sz="3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5" y="1184725"/>
            <a:ext cx="9144000" cy="5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2625" y="4548275"/>
            <a:ext cx="1638725" cy="2652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0" y="2404850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Introduzione ai Cicli</a:t>
            </a:r>
            <a:endParaRPr b="1" sz="2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-93875" y="3172250"/>
            <a:ext cx="92379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4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presentato da</a:t>
            </a:r>
            <a:endParaRPr sz="144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4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Giuseppe Gullo</a:t>
            </a:r>
            <a:endParaRPr sz="184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-47050" y="1866050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I Cicli</a:t>
            </a:r>
            <a:endParaRPr sz="2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6701400" y="4748600"/>
            <a:ext cx="244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Introduzione ai Cicli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639825" y="420700"/>
            <a:ext cx="5275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20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I Cicli</a:t>
            </a:r>
            <a:endParaRPr sz="320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559925" y="1169025"/>
            <a:ext cx="71097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rgbClr val="334150"/>
                </a:solidFill>
                <a:latin typeface="Lato"/>
                <a:ea typeface="Lato"/>
                <a:cs typeface="Lato"/>
                <a:sym typeface="Lato"/>
              </a:rPr>
              <a:t>Ci permettono di eseguire delle istruzioni</a:t>
            </a:r>
            <a:endParaRPr sz="2000">
              <a:solidFill>
                <a:srgbClr val="33415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rgbClr val="334150"/>
                </a:solidFill>
                <a:latin typeface="Lato"/>
                <a:ea typeface="Lato"/>
                <a:cs typeface="Lato"/>
                <a:sym typeface="Lato"/>
              </a:rPr>
              <a:t>in maniera ciclica (ripetuta).</a:t>
            </a:r>
            <a:endParaRPr sz="2000">
              <a:solidFill>
                <a:srgbClr val="33415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/>
        </p:nvSpPr>
        <p:spPr>
          <a:xfrm>
            <a:off x="6701400" y="4748600"/>
            <a:ext cx="244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Introduzione ai Cicli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639825" y="420700"/>
            <a:ext cx="5275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20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Calcoliamo la media</a:t>
            </a:r>
            <a:endParaRPr sz="320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702350" y="1228725"/>
            <a:ext cx="7057800" cy="10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>
                <a:latin typeface="Courier New"/>
                <a:ea typeface="Courier New"/>
                <a:cs typeface="Courier New"/>
                <a:sym typeface="Courier New"/>
              </a:rPr>
              <a:t>vals = [12, 9, 4, 21, 11]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>
                <a:latin typeface="Courier New"/>
                <a:ea typeface="Courier New"/>
                <a:cs typeface="Courier New"/>
                <a:sym typeface="Courier New"/>
              </a:rPr>
              <a:t>vals_sum = vals[0]+vals[1]+vals[2]+ vals[3]+vals[4]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>
                <a:latin typeface="Courier New"/>
                <a:ea typeface="Courier New"/>
                <a:cs typeface="Courier New"/>
                <a:sym typeface="Courier New"/>
              </a:rPr>
              <a:t>vals_mean = vals_sum/len(vals)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/>
        </p:nvSpPr>
        <p:spPr>
          <a:xfrm>
            <a:off x="6701400" y="4748600"/>
            <a:ext cx="244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Introduzione ai Cicli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639825" y="420700"/>
            <a:ext cx="5275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20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Calcoliamo la media</a:t>
            </a:r>
            <a:endParaRPr sz="320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702350" y="1228725"/>
            <a:ext cx="7057800" cy="13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>
                <a:latin typeface="Courier New"/>
                <a:ea typeface="Courier New"/>
                <a:cs typeface="Courier New"/>
                <a:sym typeface="Courier New"/>
              </a:rPr>
              <a:t>vals = [12, 9, 4, 21, 11, 5, 17, 8, 22, 10]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>
                <a:latin typeface="Courier New"/>
                <a:ea typeface="Courier New"/>
                <a:cs typeface="Courier New"/>
                <a:sym typeface="Courier New"/>
              </a:rPr>
              <a:t>vals_sum = vals[0]+vals[1]+vals[2]+ vals[3]+vals[4]+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>
                <a:latin typeface="Courier New"/>
                <a:ea typeface="Courier New"/>
                <a:cs typeface="Courier New"/>
                <a:sym typeface="Courier New"/>
              </a:rPr>
              <a:t>           vals[5]+vals[6]+vals[7]+vals[8]+vals[9]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>
                <a:latin typeface="Courier New"/>
                <a:ea typeface="Courier New"/>
                <a:cs typeface="Courier New"/>
                <a:sym typeface="Courier New"/>
              </a:rPr>
              <a:t>vals_mean = vals_sum/len(vals)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752275" y="2646150"/>
            <a:ext cx="5275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E se i valori sono 10?</a:t>
            </a:r>
            <a:endParaRPr sz="240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7"/>
          <p:cNvSpPr txBox="1"/>
          <p:nvPr/>
        </p:nvSpPr>
        <p:spPr>
          <a:xfrm>
            <a:off x="6701400" y="4748600"/>
            <a:ext cx="244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Introduzione ai Cicli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6" name="Google Shape;96;p17"/>
          <p:cNvSpPr txBox="1"/>
          <p:nvPr/>
        </p:nvSpPr>
        <p:spPr>
          <a:xfrm>
            <a:off x="639825" y="420700"/>
            <a:ext cx="5275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20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Calcoliamo la media</a:t>
            </a:r>
            <a:endParaRPr sz="320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97" name="Google Shape;97;p17"/>
          <p:cNvSpPr txBox="1"/>
          <p:nvPr/>
        </p:nvSpPr>
        <p:spPr>
          <a:xfrm>
            <a:off x="702350" y="1158825"/>
            <a:ext cx="7057800" cy="25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>
                <a:latin typeface="Courier New"/>
                <a:ea typeface="Courier New"/>
                <a:cs typeface="Courier New"/>
                <a:sym typeface="Courier New"/>
              </a:rPr>
              <a:t>if len(vals)==1: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>
                <a:latin typeface="Courier New"/>
                <a:ea typeface="Courier New"/>
                <a:cs typeface="Courier New"/>
                <a:sym typeface="Courier New"/>
              </a:rPr>
              <a:t>	vals_sum = vals[0]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>
                <a:latin typeface="Courier New"/>
                <a:ea typeface="Courier New"/>
                <a:cs typeface="Courier New"/>
                <a:sym typeface="Courier New"/>
              </a:rPr>
              <a:t>elif len(vals)==2: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>
                <a:latin typeface="Courier New"/>
                <a:ea typeface="Courier New"/>
                <a:cs typeface="Courier New"/>
                <a:sym typeface="Courier New"/>
              </a:rPr>
              <a:t>	vals_sum = vals[0] + vals[1]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>
                <a:latin typeface="Courier New"/>
                <a:ea typeface="Courier New"/>
                <a:cs typeface="Courier New"/>
                <a:sym typeface="Courier New"/>
              </a:rPr>
              <a:t>elif len(vals)==3: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>
                <a:latin typeface="Courier New"/>
                <a:ea typeface="Courier New"/>
                <a:cs typeface="Courier New"/>
                <a:sym typeface="Courier New"/>
              </a:rPr>
              <a:t>	vals_sum = vals[0] + vals[1] + vals[2]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8" name="Google Shape;98;p17"/>
          <p:cNvSpPr txBox="1"/>
          <p:nvPr/>
        </p:nvSpPr>
        <p:spPr>
          <a:xfrm>
            <a:off x="392725" y="3604950"/>
            <a:ext cx="5275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E se dobbiamo gestire un numero diverso di valori?</a:t>
            </a:r>
            <a:endParaRPr sz="240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8"/>
          <p:cNvSpPr txBox="1"/>
          <p:nvPr/>
        </p:nvSpPr>
        <p:spPr>
          <a:xfrm>
            <a:off x="6701400" y="4748600"/>
            <a:ext cx="244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Introduzione ai Cicli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6" name="Google Shape;106;p18"/>
          <p:cNvSpPr txBox="1"/>
          <p:nvPr/>
        </p:nvSpPr>
        <p:spPr>
          <a:xfrm>
            <a:off x="639825" y="420700"/>
            <a:ext cx="5275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20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Calcoliamo la media</a:t>
            </a:r>
            <a:endParaRPr sz="320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07" name="Google Shape;107;p18"/>
          <p:cNvSpPr txBox="1"/>
          <p:nvPr/>
        </p:nvSpPr>
        <p:spPr>
          <a:xfrm>
            <a:off x="692375" y="1148825"/>
            <a:ext cx="7057800" cy="25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>
                <a:latin typeface="Courier New"/>
                <a:ea typeface="Courier New"/>
                <a:cs typeface="Courier New"/>
                <a:sym typeface="Courier New"/>
              </a:rPr>
              <a:t>if len(vals)&gt;=1: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>
                <a:latin typeface="Courier New"/>
                <a:ea typeface="Courier New"/>
                <a:cs typeface="Courier New"/>
                <a:sym typeface="Courier New"/>
              </a:rPr>
              <a:t>	vals_sum = vals[0]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>
                <a:latin typeface="Courier New"/>
                <a:ea typeface="Courier New"/>
                <a:cs typeface="Courier New"/>
                <a:sym typeface="Courier New"/>
              </a:rPr>
              <a:t>if len(vals)&gt;=2: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>
                <a:latin typeface="Courier New"/>
                <a:ea typeface="Courier New"/>
                <a:cs typeface="Courier New"/>
                <a:sym typeface="Courier New"/>
              </a:rPr>
              <a:t>	vals_sum = vals_sum + vals[1]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>
                <a:latin typeface="Courier New"/>
                <a:ea typeface="Courier New"/>
                <a:cs typeface="Courier New"/>
                <a:sym typeface="Courier New"/>
              </a:rPr>
              <a:t>if len(vals)&gt;=3: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>
                <a:latin typeface="Courier New"/>
                <a:ea typeface="Courier New"/>
                <a:cs typeface="Courier New"/>
                <a:sym typeface="Courier New"/>
              </a:rPr>
              <a:t>	vals_sum = vals_sum + vals[2]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8" name="Google Shape;108;p18"/>
          <p:cNvSpPr txBox="1"/>
          <p:nvPr/>
        </p:nvSpPr>
        <p:spPr>
          <a:xfrm>
            <a:off x="392725" y="3604950"/>
            <a:ext cx="5275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E se dobbiamo gestire un numero diverso di valori?</a:t>
            </a:r>
            <a:endParaRPr sz="240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9"/>
          <p:cNvSpPr txBox="1"/>
          <p:nvPr/>
        </p:nvSpPr>
        <p:spPr>
          <a:xfrm>
            <a:off x="6701400" y="4748600"/>
            <a:ext cx="244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Introduzione ai Cicli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" name="Google Shape;116;p19"/>
          <p:cNvSpPr txBox="1"/>
          <p:nvPr/>
        </p:nvSpPr>
        <p:spPr>
          <a:xfrm>
            <a:off x="639825" y="420700"/>
            <a:ext cx="5275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20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Calcoliamo la media</a:t>
            </a:r>
            <a:endParaRPr sz="320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17" name="Google Shape;117;p19"/>
          <p:cNvSpPr txBox="1"/>
          <p:nvPr/>
        </p:nvSpPr>
        <p:spPr>
          <a:xfrm>
            <a:off x="742300" y="1228725"/>
            <a:ext cx="7057800" cy="25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 sz="17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if len(vals)&gt;=1:</a:t>
            </a:r>
            <a:endParaRPr sz="17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	vals_sum = vals[0]</a:t>
            </a:r>
            <a:endParaRPr sz="17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if len(vals)&gt;=2:</a:t>
            </a:r>
            <a:endParaRPr sz="17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	vals_sum = vals_sum + vals[1]</a:t>
            </a:r>
            <a:endParaRPr sz="17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if len(vals)&gt;=3:</a:t>
            </a:r>
            <a:endParaRPr sz="17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	vals_sum = vals_sum + vals[2]</a:t>
            </a:r>
            <a:endParaRPr sz="17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 sz="17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8" name="Google Shape;118;p19"/>
          <p:cNvSpPr txBox="1"/>
          <p:nvPr/>
        </p:nvSpPr>
        <p:spPr>
          <a:xfrm>
            <a:off x="742300" y="3841350"/>
            <a:ext cx="2543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600">
                <a:solidFill>
                  <a:srgbClr val="FF0000"/>
                </a:solidFill>
                <a:latin typeface="Lato Black"/>
                <a:ea typeface="Lato Black"/>
                <a:cs typeface="Lato Black"/>
                <a:sym typeface="Lato Black"/>
              </a:rPr>
              <a:t>CHE SCHIFO!</a:t>
            </a:r>
            <a:endParaRPr sz="2600">
              <a:solidFill>
                <a:srgbClr val="FF0000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0"/>
          <p:cNvSpPr txBox="1"/>
          <p:nvPr/>
        </p:nvSpPr>
        <p:spPr>
          <a:xfrm>
            <a:off x="6701400" y="4748600"/>
            <a:ext cx="244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Introduzione ai Cicli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6" name="Google Shape;126;p20"/>
          <p:cNvSpPr txBox="1"/>
          <p:nvPr/>
        </p:nvSpPr>
        <p:spPr>
          <a:xfrm>
            <a:off x="410125" y="240925"/>
            <a:ext cx="5275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20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Calcoliamo la media</a:t>
            </a:r>
            <a:endParaRPr sz="320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27" name="Google Shape;127;p20"/>
          <p:cNvSpPr txBox="1"/>
          <p:nvPr/>
        </p:nvSpPr>
        <p:spPr>
          <a:xfrm>
            <a:off x="510000" y="1447638"/>
            <a:ext cx="7057800" cy="31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>
                <a:latin typeface="Courier New"/>
                <a:ea typeface="Courier New"/>
                <a:cs typeface="Courier New"/>
                <a:sym typeface="Courier New"/>
              </a:rPr>
              <a:t>vals = [12, 9, 4, 21, 11]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>
                <a:latin typeface="Courier New"/>
                <a:ea typeface="Courier New"/>
                <a:cs typeface="Courier New"/>
                <a:sym typeface="Courier New"/>
              </a:rPr>
              <a:t>vals_sum = 0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700">
                <a:latin typeface="Courier New"/>
                <a:ea typeface="Courier New"/>
                <a:cs typeface="Courier New"/>
                <a:sym typeface="Courier New"/>
              </a:rPr>
              <a:t>i = 0</a:t>
            </a:r>
            <a:endParaRPr b="1"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700">
                <a:latin typeface="Courier New"/>
                <a:ea typeface="Courier New"/>
                <a:cs typeface="Courier New"/>
                <a:sym typeface="Courier New"/>
              </a:rPr>
              <a:t>while i&lt;len(vals):</a:t>
            </a:r>
            <a:endParaRPr b="1"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700">
                <a:latin typeface="Courier New"/>
                <a:ea typeface="Courier New"/>
                <a:cs typeface="Courier New"/>
                <a:sym typeface="Courier New"/>
              </a:rPr>
              <a:t>	vals_sum = vals_sum+vals[i]</a:t>
            </a:r>
            <a:endParaRPr b="1"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700">
                <a:latin typeface="Courier New"/>
                <a:ea typeface="Courier New"/>
                <a:cs typeface="Courier New"/>
                <a:sym typeface="Courier New"/>
              </a:rPr>
              <a:t>    i+=1</a:t>
            </a:r>
            <a:endParaRPr b="1"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>
                <a:latin typeface="Courier New"/>
                <a:ea typeface="Courier New"/>
                <a:cs typeface="Courier New"/>
                <a:sym typeface="Courier New"/>
              </a:rPr>
              <a:t>vals_mean = vals_sum/len(vals)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8" name="Google Shape;128;p20"/>
          <p:cNvSpPr txBox="1"/>
          <p:nvPr/>
        </p:nvSpPr>
        <p:spPr>
          <a:xfrm>
            <a:off x="510000" y="960950"/>
            <a:ext cx="5275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rPr>
              <a:t>Ciclo WHILE</a:t>
            </a:r>
            <a:endParaRPr sz="1800">
              <a:solidFill>
                <a:schemeClr val="dk1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1"/>
          <p:cNvSpPr txBox="1"/>
          <p:nvPr/>
        </p:nvSpPr>
        <p:spPr>
          <a:xfrm>
            <a:off x="6701400" y="4748600"/>
            <a:ext cx="244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Introduzione ai Cicli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6" name="Google Shape;136;p21"/>
          <p:cNvSpPr txBox="1"/>
          <p:nvPr/>
        </p:nvSpPr>
        <p:spPr>
          <a:xfrm>
            <a:off x="410125" y="240925"/>
            <a:ext cx="5275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20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Calcoliamo la media</a:t>
            </a:r>
            <a:endParaRPr sz="320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37" name="Google Shape;137;p21"/>
          <p:cNvSpPr txBox="1"/>
          <p:nvPr/>
        </p:nvSpPr>
        <p:spPr>
          <a:xfrm>
            <a:off x="510000" y="1447638"/>
            <a:ext cx="7057800" cy="2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>
                <a:latin typeface="Courier New"/>
                <a:ea typeface="Courier New"/>
                <a:cs typeface="Courier New"/>
                <a:sym typeface="Courier New"/>
              </a:rPr>
              <a:t>vals = [12, 9, 4, 21, 11]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>
                <a:latin typeface="Courier New"/>
                <a:ea typeface="Courier New"/>
                <a:cs typeface="Courier New"/>
                <a:sym typeface="Courier New"/>
              </a:rPr>
              <a:t>vals_sum = 0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700">
                <a:latin typeface="Courier New"/>
                <a:ea typeface="Courier New"/>
                <a:cs typeface="Courier New"/>
                <a:sym typeface="Courier New"/>
              </a:rPr>
              <a:t>for val in vals:</a:t>
            </a:r>
            <a:endParaRPr b="1"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700">
                <a:latin typeface="Courier New"/>
                <a:ea typeface="Courier New"/>
                <a:cs typeface="Courier New"/>
                <a:sym typeface="Courier New"/>
              </a:rPr>
              <a:t>	vals_sum = vals_sum+val</a:t>
            </a:r>
            <a:endParaRPr b="1"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>
                <a:latin typeface="Courier New"/>
                <a:ea typeface="Courier New"/>
                <a:cs typeface="Courier New"/>
                <a:sym typeface="Courier New"/>
              </a:rPr>
              <a:t>vals_mean = vals_sum/len(vals)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8" name="Google Shape;138;p21"/>
          <p:cNvSpPr txBox="1"/>
          <p:nvPr/>
        </p:nvSpPr>
        <p:spPr>
          <a:xfrm>
            <a:off x="510000" y="960950"/>
            <a:ext cx="5275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rPr>
              <a:t>Ciclo FOR</a:t>
            </a:r>
            <a:endParaRPr sz="1800">
              <a:solidFill>
                <a:schemeClr val="dk1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