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ato"/>
      <p:regular r:id="rId30"/>
      <p:bold r:id="rId31"/>
      <p:italic r:id="rId32"/>
      <p:boldItalic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bold.fntdata"/><Relationship Id="rId12" Type="http://schemas.openxmlformats.org/officeDocument/2006/relationships/slide" Target="slides/slide7.xml"/><Relationship Id="rId34" Type="http://schemas.openxmlformats.org/officeDocument/2006/relationships/font" Target="fonts/La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La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italic.fntdata"/><Relationship Id="rId17" Type="http://schemas.openxmlformats.org/officeDocument/2006/relationships/slide" Target="slides/slide12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Black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8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8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2b4ead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82b4ead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2b4ead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2b4ead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2b4ead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82b4ead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82b4ead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82b4ead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a75b15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a75b15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0a75b158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0a75b158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0a75b158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0a75b158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0a75b158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0a75b158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0a75b158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0a75b158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0a75b158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0a75b15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75b1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75b1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0a75b158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0a75b158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0a75b158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0a75b158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0a75b158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0a75b158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0a52b2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0a52b2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0a52b27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0a52b27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a75b15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a75b15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212ab6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212ab6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a75b15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a75b15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a75b15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0a75b15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a75b15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a75b15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212ab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212ab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2b4ead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82b4ead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4048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1860321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Programmazione ad Oggetti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292600" y="18922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Facciamo chiarezza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98597" y="594712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</a:t>
            </a:r>
            <a:r>
              <a:rPr b="1"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oggetto </a:t>
            </a: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è ciò che possiamo creare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utilizzando la classe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00" y="1441300"/>
            <a:ext cx="3307301" cy="33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292600" y="18922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Facciamo chiarezza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98597" y="594712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Un’</a:t>
            </a:r>
            <a:r>
              <a:rPr b="1"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istanza</a:t>
            </a: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è ciò che abbiamo creato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che possiamo utilizzare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25" y="1419160"/>
            <a:ext cx="3264300" cy="32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580725" y="44752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Utilizzare la classe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19275" y="1286550"/>
            <a:ext cx="68265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 = Square(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print(Square.perimeter(square))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print(Square.area(square))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580725" y="44752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Utilizzare la classe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19275" y="1286550"/>
            <a:ext cx="68265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 = Square(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print(square.perimeter())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print(square.area())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0" y="24810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-47050" y="18660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Programmazione ad Oggetti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Ereditarietà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Classi possono derivare da altre classi,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ereditandone metodi e attributi.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Ereditarietà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Classi possono derivare da altre classi,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ereditandone metodi e attributi.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579900" y="2108375"/>
            <a:ext cx="7109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La classe è chiamata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classe padre (parent class)</a:t>
            </a: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superclasse (superclass).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La classe derivata è chiamata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classe figlia (child class)</a:t>
            </a: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sottoclasse (subclass).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Ereditarietà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Classi possono derivare da altre classi,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ereditandone metodi e attributi.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579900" y="2108375"/>
            <a:ext cx="7109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La classe è chiamata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classe padre (parent class)</a:t>
            </a: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superclasse (superclass).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La classe derivata è chiamata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classe figlia (child class)</a:t>
            </a:r>
            <a:r>
              <a:rPr lang="it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sottoclasse (subclass).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579900" y="3063050"/>
            <a:ext cx="710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Questo meccanismo è chiamato </a:t>
            </a:r>
            <a:r>
              <a:rPr b="1" lang="it"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Ereditarietà (Inheritance)</a:t>
            </a:r>
            <a:endParaRPr b="1" sz="1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1806175" y="129675"/>
            <a:ext cx="70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Classe Padre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358300" y="465224"/>
            <a:ext cx="7057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name, surname):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self.surname = surname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get_fullname(self):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self.name+” “+self.surname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person = Person(</a:t>
            </a:r>
            <a:r>
              <a:rPr lang="it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“Giuseppe”,”Gullo”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(person.get_fullname()) </a:t>
            </a:r>
            <a:r>
              <a:rPr lang="it" sz="18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#Giuseppe Gullo</a:t>
            </a:r>
            <a:endParaRPr sz="2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1715050" y="139800"/>
            <a:ext cx="70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Classe Figlia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38050" y="61699"/>
            <a:ext cx="7057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(Person):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name, surname, course, gpa):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self.surname = surname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self.course = course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self.gpa = gpa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get_course():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self.course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get_gpa():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self.gpa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student = Student(</a:t>
            </a:r>
            <a:r>
              <a:rPr lang="it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“Giuseppe”,"Gullo", "Computer Science”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3.90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(student.get_fullname())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(student.get_course())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(student.get_gpa())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ad Oggetti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59025"/>
            <a:ext cx="7109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le parti del programma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vengono divise in oggetti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che cooperano per risolvere un problema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Polimorfismo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Una classe figlia può sovrascrivere metodi e attributi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di una classe padre, se necessario.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625200" y="2242925"/>
            <a:ext cx="710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Questo meccanismo è chiamato </a:t>
            </a:r>
            <a:r>
              <a:rPr b="1" lang="it"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Polimorfismo </a:t>
            </a:r>
            <a:r>
              <a:rPr b="1" lang="it"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(Polymorphism)</a:t>
            </a:r>
            <a:endParaRPr b="1" sz="1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/>
        </p:nvSpPr>
        <p:spPr>
          <a:xfrm>
            <a:off x="1806175" y="129675"/>
            <a:ext cx="70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Classe Padre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58300" y="465224"/>
            <a:ext cx="7057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name, surname):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self.surname = surname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get_fullname(self):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self.name+” “+self.surname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person = Person(</a:t>
            </a:r>
            <a:r>
              <a:rPr lang="it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“Giuseppe”,”Gullo”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(person.get_fullname()) </a:t>
            </a:r>
            <a:r>
              <a:rPr lang="it" sz="18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#Giuseppe Gullo</a:t>
            </a:r>
            <a:endParaRPr sz="2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1715050" y="139800"/>
            <a:ext cx="70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Classe Figlia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327925" y="79049"/>
            <a:ext cx="7057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Doctor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(Person):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name, surname, field):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self.surname = surname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self.field = field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get_fullname(self):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“Dr. ”+self.name+” “+self.surname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get_field(self):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self.field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doctor = Doctor(</a:t>
            </a:r>
            <a:r>
              <a:rPr lang="it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“Giuseppe”,"Gullo", "</a:t>
            </a:r>
            <a:r>
              <a:rPr lang="it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Psychiatry</a:t>
            </a:r>
            <a:r>
              <a:rPr lang="it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(doctor.get_fullname())</a:t>
            </a:r>
            <a:endParaRPr sz="17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/>
        </p:nvSpPr>
        <p:spPr>
          <a:xfrm>
            <a:off x="1993700" y="68725"/>
            <a:ext cx="705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super - Estendiamo un metodo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302850" y="68725"/>
            <a:ext cx="59721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name, surname):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self.surname = surname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get_fullname(self):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self.name+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+self.surname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Doctor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(Person):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name):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b="1"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(Doctor, self).__init__(name, surname)</a:t>
            </a:r>
            <a:endParaRPr b="1"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self.field = field</a:t>
            </a:r>
            <a:endParaRPr sz="7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get_fullname(self):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"Dr. 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b="1"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(Doctor, self).get_fullname()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get_field(self):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self.field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doctor = Doctor(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"Giuseppe"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"Gullo"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"Computer Science"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(doctor.get_fullname())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-7350" y="4729225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5" y="4811474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6456900" y="4729225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3363350" y="2520925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3877000" y="2450575"/>
            <a:ext cx="25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</a:rPr>
              <a:t>Invochiamo il metodo della classe padre</a:t>
            </a:r>
            <a:endParaRPr b="1" sz="900">
              <a:solidFill>
                <a:schemeClr val="accent5"/>
              </a:solidFill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3716275" y="3194700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4229925" y="3124350"/>
            <a:ext cx="25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5"/>
                </a:solidFill>
              </a:rPr>
              <a:t>Invochiamo il metodo della classe padre</a:t>
            </a:r>
            <a:endParaRPr b="1" sz="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/>
        </p:nvSpPr>
        <p:spPr>
          <a:xfrm>
            <a:off x="302850" y="68725"/>
            <a:ext cx="59721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*args):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args[</a:t>
            </a:r>
            <a:r>
              <a:rPr lang="it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self.surname = args[</a:t>
            </a:r>
            <a:r>
              <a:rPr lang="it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get_fullname(self):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self.name+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+self.surname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Doctor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(Person):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*args):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b="1"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(Doctor, self).__init__(*args)</a:t>
            </a:r>
            <a:endParaRPr b="1"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self.field = args[</a:t>
            </a:r>
            <a:r>
              <a:rPr lang="it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it" sz="7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get_fullname(self):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"Dr. 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it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b="1"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(Doctor, self).get_fullname()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get_field(self):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self.field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doctor = Doctor(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"Giuseppe"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"Gullo"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"Computer Science"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(doctor.get_fullname())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-7350" y="4729225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5" y="4811474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6456900" y="4729225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Ereditarietà e Polimorfismo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1993700" y="68725"/>
            <a:ext cx="705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super - Estendiamo un metodo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Incapsulamento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79900" y="1159025"/>
            <a:ext cx="710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Dati e procedure sono contenuti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all’interno dell’oggetto stesso.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 dati vengono chiamati </a:t>
            </a:r>
            <a:r>
              <a:rPr b="1"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attributi</a:t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le procedure vengono chiamate </a:t>
            </a:r>
            <a:r>
              <a:rPr b="1"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metodi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Questo meccanismo è chiamato Incapsulamento (Encapsulation)</a:t>
            </a:r>
            <a:endParaRPr sz="16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775800" y="23047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Quadrato - Funzioni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68425" y="727713"/>
            <a:ext cx="705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square_area(l):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l**2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square_perimeter(l):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l*</a:t>
            </a:r>
            <a:r>
              <a:rPr lang="it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 = </a:t>
            </a:r>
            <a:r>
              <a:rPr lang="it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(f”Il perimetro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{l},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{square_perimeter(l)}”)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(f”L’area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{l},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{square_area(l)}”)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806175" y="12967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Quadrato - Classe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58300" y="212099"/>
            <a:ext cx="70578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l):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self.l = l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area(self):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self.l**</a:t>
            </a:r>
            <a:r>
              <a:rPr lang="it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perimeter(self):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</a:t>
            </a:r>
            <a:r>
              <a:rPr lang="it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 = Square(</a:t>
            </a:r>
            <a:r>
              <a:rPr lang="it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(f”Il perimetro </a:t>
            </a: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{square.l},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{square.perimeter()}”)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(f”L’area </a:t>
            </a:r>
            <a:r>
              <a:rPr lang="it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{l},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{square.area(l)}”)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806175" y="12967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Classi e Oggetti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58300" y="212088"/>
            <a:ext cx="7057800" cy="4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b="1"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l):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self.l = l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area(self):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self.l**</a:t>
            </a:r>
            <a:r>
              <a:rPr lang="it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perimeter(self):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</a:t>
            </a:r>
            <a:r>
              <a:rPr lang="it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 = Square(</a:t>
            </a:r>
            <a:r>
              <a:rPr b="1" lang="it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(f”Il perimetro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{square.l},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{square.perimeter()}”)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(f”L’area </a:t>
            </a:r>
            <a:r>
              <a:rPr lang="it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quadrato di lato {l},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f“ è pari a {square.area(l)}”)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86800" y="331350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303100" y="191550"/>
            <a:ext cx="102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Classe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258400" y="2837550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815200" y="2713200"/>
            <a:ext cx="102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Oggetto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1735300" y="119550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Classe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936175" y="394338"/>
            <a:ext cx="7057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2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b="1"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l):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self.l = l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area(self):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self.l**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perimeter(self):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self.l*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022800" y="583650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528975" y="423600"/>
            <a:ext cx="136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definizione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003025" y="1247925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549700" y="1103325"/>
            <a:ext cx="150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costruttore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 rot="10800000">
            <a:off x="1348425" y="1612300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39975" y="1487875"/>
            <a:ext cx="12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attributo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4236300" y="2334900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819350" y="2210550"/>
            <a:ext cx="150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metodo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057050" y="3368175"/>
            <a:ext cx="5568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549700" y="3243825"/>
            <a:ext cx="150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metodo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580725" y="44752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Istanziare una Classe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80725" y="2083538"/>
            <a:ext cx="40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 = Square(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80725" y="10325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Creare uno specifico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oggetto</a:t>
            </a: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chiamato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istanza</a:t>
            </a: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partendo da una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classe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292600" y="18922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Facciamo chiarezza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98597" y="594712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b="1"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classe </a:t>
            </a: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è un template che contiene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 specifiche degli oggetti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 Classi e Oggetti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25" y="1330591"/>
            <a:ext cx="4988849" cy="33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