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</p:sldIdLst>
  <p:sldSz cy="5143500" cx="9144000"/>
  <p:notesSz cx="6858000" cy="9144000"/>
  <p:embeddedFontLst>
    <p:embeddedFont>
      <p:font typeface="Lato"/>
      <p:regular r:id="rId66"/>
      <p:bold r:id="rId67"/>
      <p:italic r:id="rId68"/>
      <p:boldItalic r:id="rId69"/>
    </p:embeddedFont>
    <p:embeddedFont>
      <p:font typeface="Lato Light"/>
      <p:regular r:id="rId70"/>
      <p:bold r:id="rId71"/>
      <p:italic r:id="rId72"/>
      <p:boldItalic r:id="rId73"/>
    </p:embeddedFont>
    <p:embeddedFont>
      <p:font typeface="Lato Black"/>
      <p:bold r:id="rId74"/>
      <p:boldItalic r:id="rId75"/>
    </p:embeddedFont>
    <p:embeddedFont>
      <p:font typeface="Roboto Mono"/>
      <p:regular r:id="rId76"/>
      <p:bold r:id="rId77"/>
      <p:italic r:id="rId78"/>
      <p:boldItalic r:id="rId7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048">
          <p15:clr>
            <a:srgbClr val="A4A3A4"/>
          </p15:clr>
        </p15:guide>
        <p15:guide id="2" pos="291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048" orient="horz"/>
        <p:guide pos="2913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font" Target="fonts/LatoLight-boldItalic.fntdata"/><Relationship Id="rId72" Type="http://schemas.openxmlformats.org/officeDocument/2006/relationships/font" Target="fonts/LatoLight-italic.fntdata"/><Relationship Id="rId31" Type="http://schemas.openxmlformats.org/officeDocument/2006/relationships/slide" Target="slides/slide26.xml"/><Relationship Id="rId75" Type="http://schemas.openxmlformats.org/officeDocument/2006/relationships/font" Target="fonts/LatoBlack-boldItalic.fntdata"/><Relationship Id="rId30" Type="http://schemas.openxmlformats.org/officeDocument/2006/relationships/slide" Target="slides/slide25.xml"/><Relationship Id="rId74" Type="http://schemas.openxmlformats.org/officeDocument/2006/relationships/font" Target="fonts/LatoBlack-bold.fntdata"/><Relationship Id="rId33" Type="http://schemas.openxmlformats.org/officeDocument/2006/relationships/slide" Target="slides/slide28.xml"/><Relationship Id="rId77" Type="http://schemas.openxmlformats.org/officeDocument/2006/relationships/font" Target="fonts/RobotoMono-bold.fntdata"/><Relationship Id="rId32" Type="http://schemas.openxmlformats.org/officeDocument/2006/relationships/slide" Target="slides/slide27.xml"/><Relationship Id="rId76" Type="http://schemas.openxmlformats.org/officeDocument/2006/relationships/font" Target="fonts/RobotoMono-regular.fntdata"/><Relationship Id="rId35" Type="http://schemas.openxmlformats.org/officeDocument/2006/relationships/slide" Target="slides/slide30.xml"/><Relationship Id="rId79" Type="http://schemas.openxmlformats.org/officeDocument/2006/relationships/font" Target="fonts/RobotoMono-boldItalic.fntdata"/><Relationship Id="rId34" Type="http://schemas.openxmlformats.org/officeDocument/2006/relationships/slide" Target="slides/slide29.xml"/><Relationship Id="rId78" Type="http://schemas.openxmlformats.org/officeDocument/2006/relationships/font" Target="fonts/RobotoMono-italic.fntdata"/><Relationship Id="rId71" Type="http://schemas.openxmlformats.org/officeDocument/2006/relationships/font" Target="fonts/LatoLight-bold.fntdata"/><Relationship Id="rId70" Type="http://schemas.openxmlformats.org/officeDocument/2006/relationships/font" Target="fonts/LatoLight-regular.fntdata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66" Type="http://schemas.openxmlformats.org/officeDocument/2006/relationships/font" Target="fonts/Lato-regular.fntdata"/><Relationship Id="rId21" Type="http://schemas.openxmlformats.org/officeDocument/2006/relationships/slide" Target="slides/slide16.xml"/><Relationship Id="rId65" Type="http://schemas.openxmlformats.org/officeDocument/2006/relationships/slide" Target="slides/slide60.xml"/><Relationship Id="rId24" Type="http://schemas.openxmlformats.org/officeDocument/2006/relationships/slide" Target="slides/slide19.xml"/><Relationship Id="rId68" Type="http://schemas.openxmlformats.org/officeDocument/2006/relationships/font" Target="fonts/Lato-italic.fntdata"/><Relationship Id="rId23" Type="http://schemas.openxmlformats.org/officeDocument/2006/relationships/slide" Target="slides/slide18.xml"/><Relationship Id="rId67" Type="http://schemas.openxmlformats.org/officeDocument/2006/relationships/font" Target="fonts/Lato-bold.fntdata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font" Target="fonts/Lato-boldItalic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f0a75b1582_1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f0a75b1582_1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f0bfc70224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f0bfc70224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f0bfc70224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f0bfc70224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f0bfc70224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f0bfc70224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f0bfc70224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f0bfc70224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f0bfc70224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f0bfc70224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f0bfc70224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f0bfc70224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f0bfc70224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f0bfc70224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f0bfc70224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f0bfc70224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f0bfc70224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f0bfc70224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f0bfc70224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f0bfc70224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f0bfc70224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f0bfc70224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f0bfc70224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f0bfc70224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f0bfc70224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f0bfc70224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f0bfc70224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f0bfc70224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f0bfc70224_0_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f0bfc70224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f0bfc70224_0_2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f0bfc70224_0_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f0bfc70224_0_2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f0bfc70224_0_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f0bfc7022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f0bfc7022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f0a75b1582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f0a75b158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f0bfc70224_0_2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f0bfc70224_0_2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f0bfc70224_0_2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f0bfc70224_0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f0bfc7022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f0bfc7022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f0bfc70224_0_3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f0bfc70224_0_3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f0bfc70224_0_3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f0bfc70224_0_3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f0bfc70224_0_3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f0bfc70224_0_3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f0bfc70224_0_3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f0bfc70224_0_3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f0bfc70224_0_3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f0bfc70224_0_3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f0cb6b41c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f0cb6b41c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f0bfc70224_0_3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f0bfc70224_0_3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f0cb6b41c8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f0cb6b41c8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f0cb6b41c8_0_2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f0cb6b41c8_0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f0cb6b41c8_0_2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f0cb6b41c8_0_2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f0bfc70224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f0bfc70224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f0cb6b41c8_0_2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f0cb6b41c8_0_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f0cb6b41c8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f0cb6b41c8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f0cb6b41c8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f0cb6b41c8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f0cb6b41c8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f0cb6b41c8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f0cb6b41c8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" name="Google Shape;487;gf0cb6b41c8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f0cb6b41c8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6" name="Google Shape;496;gf0cb6b41c8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f0cb6b41c8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f0cb6b41c8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f0cb6b41c8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Google Shape;514;gf0cb6b41c8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f0cb6b41c8_0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f0cb6b41c8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gf0cb6b41c8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3" name="Google Shape;533;gf0cb6b41c8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f0bfc70224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f0bfc70224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gf0cb6b41c8_0_2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2" name="Google Shape;542;gf0cb6b41c8_0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gf0cb6b41c8_0_2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2" name="Google Shape;552;gf0cb6b41c8_0_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gf0cb6b41c8_0_2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2" name="Google Shape;562;gf0cb6b41c8_0_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gf0cb6b41c8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1" name="Google Shape;571;gf0cb6b41c8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gf0cb6b41c8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2" name="Google Shape;582;gf0cb6b41c8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gf0cb6b41c8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1" name="Google Shape;591;gf0cb6b41c8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gf0cb6b41c8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0" name="Google Shape;600;gf0cb6b41c8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gf0cb6b41c8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1" name="Google Shape;611;gf0cb6b41c8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gf0cb6b41c8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6" name="Google Shape;626;gf0cb6b41c8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gf0cb6b41c8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2" name="Google Shape;642;gf0cb6b41c8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f0bfc70224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f0bfc70224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gf0cb6b41c8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1" name="Google Shape;651;gf0cb6b41c8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f0bfc70224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f0bfc70224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f0bfc70224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f0bfc70224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f0bfc70224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f0bfc70224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3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3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3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3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3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3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3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3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3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3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3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3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3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3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3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3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3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3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3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-94000" y="-85050"/>
            <a:ext cx="9237900" cy="5228700"/>
          </a:xfrm>
          <a:prstGeom prst="rect">
            <a:avLst/>
          </a:prstGeom>
          <a:solidFill>
            <a:srgbClr val="33415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0" y="124025"/>
            <a:ext cx="9144000" cy="105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3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Programmazione con Python</a:t>
            </a:r>
            <a:endParaRPr sz="3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25" y="1184725"/>
            <a:ext cx="9144000" cy="5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per Data Science e Artificial Intelligence</a:t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2625" y="4548275"/>
            <a:ext cx="1638725" cy="26522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 txBox="1"/>
          <p:nvPr/>
        </p:nvSpPr>
        <p:spPr>
          <a:xfrm>
            <a:off x="0" y="2633450"/>
            <a:ext cx="9144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La Ricorsione</a:t>
            </a:r>
            <a:endParaRPr b="1" sz="2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-93875" y="3172250"/>
            <a:ext cx="9237900" cy="105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4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presentato da</a:t>
            </a:r>
            <a:endParaRPr sz="144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84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Giuseppe Gullo</a:t>
            </a:r>
            <a:endParaRPr sz="184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-47050" y="2094650"/>
            <a:ext cx="9144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La Programmazione Funzionale</a:t>
            </a:r>
            <a:endParaRPr sz="24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2"/>
          <p:cNvSpPr/>
          <p:nvPr/>
        </p:nvSpPr>
        <p:spPr>
          <a:xfrm>
            <a:off x="-14625" y="4748600"/>
            <a:ext cx="9158700" cy="394800"/>
          </a:xfrm>
          <a:prstGeom prst="rect">
            <a:avLst/>
          </a:prstGeom>
          <a:solidFill>
            <a:srgbClr val="3341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9" name="Google Shape;13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750" y="4830849"/>
            <a:ext cx="1410350" cy="22825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2"/>
          <p:cNvSpPr txBox="1"/>
          <p:nvPr/>
        </p:nvSpPr>
        <p:spPr>
          <a:xfrm>
            <a:off x="6449625" y="4748600"/>
            <a:ext cx="2633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t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La Ricorsione</a:t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1" name="Google Shape;141;p22"/>
          <p:cNvSpPr txBox="1"/>
          <p:nvPr/>
        </p:nvSpPr>
        <p:spPr>
          <a:xfrm>
            <a:off x="1830625" y="100250"/>
            <a:ext cx="7200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>
                <a:solidFill>
                  <a:srgbClr val="45818E"/>
                </a:solidFill>
                <a:latin typeface="Lato Black"/>
                <a:ea typeface="Lato Black"/>
                <a:cs typeface="Lato Black"/>
                <a:sym typeface="Lato Black"/>
              </a:rPr>
              <a:t>Calcolo del Fattoriale - Ciclo</a:t>
            </a:r>
            <a:endParaRPr sz="2400">
              <a:solidFill>
                <a:srgbClr val="45818E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142" name="Google Shape;142;p22"/>
          <p:cNvSpPr txBox="1"/>
          <p:nvPr/>
        </p:nvSpPr>
        <p:spPr>
          <a:xfrm>
            <a:off x="317400" y="754900"/>
            <a:ext cx="7446000" cy="31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def</a:t>
            </a:r>
            <a:r>
              <a:rPr lang="it" sz="24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factorial(n): #n=5</a:t>
            </a:r>
            <a:endParaRPr sz="24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f = </a:t>
            </a:r>
            <a:r>
              <a:rPr lang="it" sz="24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endParaRPr sz="24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endParaRPr sz="24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it" sz="24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for</a:t>
            </a:r>
            <a:r>
              <a:rPr lang="it" sz="24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i </a:t>
            </a:r>
            <a:r>
              <a:rPr lang="it" sz="24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in</a:t>
            </a:r>
            <a:r>
              <a:rPr lang="it" sz="24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it" sz="240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range</a:t>
            </a:r>
            <a:r>
              <a:rPr lang="it" sz="24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it" sz="24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it" sz="24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,n+1): #i=4</a:t>
            </a:r>
            <a:endParaRPr sz="24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f=f*i # f=6*4=24  </a:t>
            </a:r>
            <a:endParaRPr sz="24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endParaRPr sz="24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it" sz="24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it" sz="24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f</a:t>
            </a:r>
            <a:endParaRPr sz="24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3"/>
          <p:cNvSpPr/>
          <p:nvPr/>
        </p:nvSpPr>
        <p:spPr>
          <a:xfrm>
            <a:off x="-14625" y="4748600"/>
            <a:ext cx="9158700" cy="394800"/>
          </a:xfrm>
          <a:prstGeom prst="rect">
            <a:avLst/>
          </a:prstGeom>
          <a:solidFill>
            <a:srgbClr val="3341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8" name="Google Shape;14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750" y="4830849"/>
            <a:ext cx="1410350" cy="22825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3"/>
          <p:cNvSpPr txBox="1"/>
          <p:nvPr/>
        </p:nvSpPr>
        <p:spPr>
          <a:xfrm>
            <a:off x="6449625" y="4748600"/>
            <a:ext cx="2633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t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La Ricorsione</a:t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0" name="Google Shape;150;p23"/>
          <p:cNvSpPr txBox="1"/>
          <p:nvPr/>
        </p:nvSpPr>
        <p:spPr>
          <a:xfrm>
            <a:off x="1830625" y="100250"/>
            <a:ext cx="7200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>
                <a:solidFill>
                  <a:srgbClr val="45818E"/>
                </a:solidFill>
                <a:latin typeface="Lato Black"/>
                <a:ea typeface="Lato Black"/>
                <a:cs typeface="Lato Black"/>
                <a:sym typeface="Lato Black"/>
              </a:rPr>
              <a:t>Calcolo del Fattoriale - Ciclo</a:t>
            </a:r>
            <a:endParaRPr sz="2400">
              <a:solidFill>
                <a:srgbClr val="45818E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151" name="Google Shape;151;p23"/>
          <p:cNvSpPr txBox="1"/>
          <p:nvPr/>
        </p:nvSpPr>
        <p:spPr>
          <a:xfrm>
            <a:off x="317400" y="754900"/>
            <a:ext cx="7446000" cy="31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def</a:t>
            </a:r>
            <a:r>
              <a:rPr lang="it" sz="24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factorial(n): #n=5</a:t>
            </a:r>
            <a:endParaRPr sz="24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f = </a:t>
            </a:r>
            <a:r>
              <a:rPr lang="it" sz="24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endParaRPr sz="24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endParaRPr sz="24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it" sz="24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for</a:t>
            </a:r>
            <a:r>
              <a:rPr lang="it" sz="24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i </a:t>
            </a:r>
            <a:r>
              <a:rPr lang="it" sz="24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in</a:t>
            </a:r>
            <a:r>
              <a:rPr lang="it" sz="24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it" sz="240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range</a:t>
            </a:r>
            <a:r>
              <a:rPr lang="it" sz="24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it" sz="24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it" sz="24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,n+1): #i=5</a:t>
            </a:r>
            <a:endParaRPr sz="24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f=f*i # f=24*5=120  </a:t>
            </a:r>
            <a:endParaRPr sz="24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endParaRPr sz="24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it" sz="24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it" sz="24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f</a:t>
            </a:r>
            <a:endParaRPr sz="24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4"/>
          <p:cNvSpPr/>
          <p:nvPr/>
        </p:nvSpPr>
        <p:spPr>
          <a:xfrm>
            <a:off x="-7350" y="4747575"/>
            <a:ext cx="9158700" cy="394800"/>
          </a:xfrm>
          <a:prstGeom prst="rect">
            <a:avLst/>
          </a:prstGeom>
          <a:solidFill>
            <a:srgbClr val="3341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7" name="Google Shape;15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750" y="4830849"/>
            <a:ext cx="1410350" cy="22825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4"/>
          <p:cNvSpPr txBox="1"/>
          <p:nvPr/>
        </p:nvSpPr>
        <p:spPr>
          <a:xfrm>
            <a:off x="6449625" y="4748600"/>
            <a:ext cx="2633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t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La Ricorsione</a:t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9" name="Google Shape;159;p24"/>
          <p:cNvSpPr txBox="1"/>
          <p:nvPr/>
        </p:nvSpPr>
        <p:spPr>
          <a:xfrm>
            <a:off x="1830625" y="100250"/>
            <a:ext cx="7200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>
                <a:solidFill>
                  <a:srgbClr val="45818E"/>
                </a:solidFill>
                <a:latin typeface="Lato Black"/>
                <a:ea typeface="Lato Black"/>
                <a:cs typeface="Lato Black"/>
                <a:sym typeface="Lato Black"/>
              </a:rPr>
              <a:t>Calcolo del Fattoriale - Ciclo</a:t>
            </a:r>
            <a:endParaRPr sz="2400">
              <a:solidFill>
                <a:srgbClr val="45818E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160" name="Google Shape;160;p24"/>
          <p:cNvSpPr txBox="1"/>
          <p:nvPr/>
        </p:nvSpPr>
        <p:spPr>
          <a:xfrm>
            <a:off x="317400" y="754900"/>
            <a:ext cx="7446000" cy="31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def</a:t>
            </a:r>
            <a:r>
              <a:rPr lang="it" sz="24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factorial(n): #n=5</a:t>
            </a:r>
            <a:endParaRPr sz="24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f = </a:t>
            </a:r>
            <a:r>
              <a:rPr lang="it" sz="24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endParaRPr sz="24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endParaRPr sz="24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it" sz="24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for</a:t>
            </a:r>
            <a:r>
              <a:rPr lang="it" sz="24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i </a:t>
            </a:r>
            <a:r>
              <a:rPr lang="it" sz="24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in</a:t>
            </a:r>
            <a:r>
              <a:rPr lang="it" sz="24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it" sz="240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range</a:t>
            </a:r>
            <a:r>
              <a:rPr lang="it" sz="24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it" sz="24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it" sz="24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,n+1):</a:t>
            </a:r>
            <a:endParaRPr sz="24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f=f*i</a:t>
            </a:r>
            <a:endParaRPr sz="24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endParaRPr sz="24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it" sz="24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it" sz="24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f # return 120</a:t>
            </a:r>
            <a:endParaRPr sz="24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5"/>
          <p:cNvSpPr/>
          <p:nvPr/>
        </p:nvSpPr>
        <p:spPr>
          <a:xfrm>
            <a:off x="-14625" y="4748600"/>
            <a:ext cx="9158700" cy="394800"/>
          </a:xfrm>
          <a:prstGeom prst="rect">
            <a:avLst/>
          </a:prstGeom>
          <a:solidFill>
            <a:srgbClr val="3341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6" name="Google Shape;16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750" y="4830849"/>
            <a:ext cx="1410350" cy="22825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5"/>
          <p:cNvSpPr txBox="1"/>
          <p:nvPr/>
        </p:nvSpPr>
        <p:spPr>
          <a:xfrm>
            <a:off x="6449625" y="4748600"/>
            <a:ext cx="2633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t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La Ricorsione</a:t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8" name="Google Shape;168;p25"/>
          <p:cNvSpPr txBox="1"/>
          <p:nvPr/>
        </p:nvSpPr>
        <p:spPr>
          <a:xfrm>
            <a:off x="1830625" y="100250"/>
            <a:ext cx="7200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>
                <a:solidFill>
                  <a:srgbClr val="45818E"/>
                </a:solidFill>
                <a:latin typeface="Lato Black"/>
                <a:ea typeface="Lato Black"/>
                <a:cs typeface="Lato Black"/>
                <a:sym typeface="Lato Black"/>
              </a:rPr>
              <a:t>Calcolo del Fattoriale - Ricorsione</a:t>
            </a:r>
            <a:endParaRPr sz="2400">
              <a:solidFill>
                <a:srgbClr val="45818E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169" name="Google Shape;169;p25"/>
          <p:cNvSpPr txBox="1"/>
          <p:nvPr/>
        </p:nvSpPr>
        <p:spPr>
          <a:xfrm>
            <a:off x="384025" y="932525"/>
            <a:ext cx="5181300" cy="28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20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def</a:t>
            </a:r>
            <a:r>
              <a:rPr lang="it" sz="2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factorial(n):</a:t>
            </a:r>
            <a:endParaRPr sz="2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2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it" sz="20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it" sz="2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n </a:t>
            </a:r>
            <a:r>
              <a:rPr lang="it" sz="20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in</a:t>
            </a:r>
            <a:r>
              <a:rPr lang="it" sz="2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[</a:t>
            </a:r>
            <a:r>
              <a:rPr lang="it" sz="2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it" sz="2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it" sz="2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it" sz="2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]:</a:t>
            </a:r>
            <a:endParaRPr sz="2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2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it" sz="20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it" sz="2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it" sz="2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endParaRPr sz="2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2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endParaRPr sz="2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2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it" sz="20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it" sz="2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n*factorial(n-</a:t>
            </a:r>
            <a:r>
              <a:rPr lang="it" sz="2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it" sz="2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3200">
              <a:solidFill>
                <a:srgbClr val="3F51B5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70" name="Google Shape;170;p25"/>
          <p:cNvSpPr txBox="1"/>
          <p:nvPr/>
        </p:nvSpPr>
        <p:spPr>
          <a:xfrm>
            <a:off x="1025025" y="4066825"/>
            <a:ext cx="5424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/>
              <a:t>[factorial(5)] </a:t>
            </a:r>
            <a:endParaRPr sz="1600"/>
          </a:p>
        </p:txBody>
      </p:sp>
      <p:sp>
        <p:nvSpPr>
          <p:cNvPr id="171" name="Google Shape;171;p25"/>
          <p:cNvSpPr txBox="1"/>
          <p:nvPr/>
        </p:nvSpPr>
        <p:spPr>
          <a:xfrm>
            <a:off x="1047227" y="3778329"/>
            <a:ext cx="5424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200"/>
              <a:t>STACK</a:t>
            </a:r>
            <a:endParaRPr b="1" sz="12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6"/>
          <p:cNvSpPr/>
          <p:nvPr/>
        </p:nvSpPr>
        <p:spPr>
          <a:xfrm>
            <a:off x="-14625" y="4748600"/>
            <a:ext cx="9158700" cy="394800"/>
          </a:xfrm>
          <a:prstGeom prst="rect">
            <a:avLst/>
          </a:prstGeom>
          <a:solidFill>
            <a:srgbClr val="3341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7" name="Google Shape;17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750" y="4830849"/>
            <a:ext cx="1410350" cy="228250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6"/>
          <p:cNvSpPr txBox="1"/>
          <p:nvPr/>
        </p:nvSpPr>
        <p:spPr>
          <a:xfrm>
            <a:off x="6449625" y="4748600"/>
            <a:ext cx="2633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t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La Ricorsione</a:t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9" name="Google Shape;179;p26"/>
          <p:cNvSpPr txBox="1"/>
          <p:nvPr/>
        </p:nvSpPr>
        <p:spPr>
          <a:xfrm>
            <a:off x="1830625" y="100250"/>
            <a:ext cx="7200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>
                <a:solidFill>
                  <a:srgbClr val="45818E"/>
                </a:solidFill>
                <a:latin typeface="Lato Black"/>
                <a:ea typeface="Lato Black"/>
                <a:cs typeface="Lato Black"/>
                <a:sym typeface="Lato Black"/>
              </a:rPr>
              <a:t>Calcolo del Fattoriale - Ricorsione</a:t>
            </a:r>
            <a:endParaRPr sz="2400">
              <a:solidFill>
                <a:srgbClr val="45818E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180" name="Google Shape;180;p26"/>
          <p:cNvSpPr txBox="1"/>
          <p:nvPr/>
        </p:nvSpPr>
        <p:spPr>
          <a:xfrm>
            <a:off x="384025" y="932525"/>
            <a:ext cx="8274900" cy="28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20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def</a:t>
            </a:r>
            <a:r>
              <a:rPr lang="it" sz="2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factorial(n): #n=5</a:t>
            </a:r>
            <a:endParaRPr sz="2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2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it" sz="20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it" sz="2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n </a:t>
            </a:r>
            <a:r>
              <a:rPr lang="it" sz="20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in</a:t>
            </a:r>
            <a:r>
              <a:rPr lang="it" sz="2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[</a:t>
            </a:r>
            <a:r>
              <a:rPr lang="it" sz="2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it" sz="2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it" sz="2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it" sz="2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]:</a:t>
            </a:r>
            <a:endParaRPr sz="2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2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it" sz="20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it" sz="2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it" sz="2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endParaRPr sz="2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2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endParaRPr sz="2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2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it" sz="20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it" sz="2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n*</a:t>
            </a:r>
            <a:r>
              <a:rPr b="1" lang="it" sz="2000">
                <a:solidFill>
                  <a:srgbClr val="37474F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  <a:t>factorial(n-</a:t>
            </a:r>
            <a:r>
              <a:rPr b="1" lang="it" sz="2000">
                <a:solidFill>
                  <a:srgbClr val="C53929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b="1" lang="it" sz="2000">
                <a:solidFill>
                  <a:srgbClr val="37474F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it" sz="2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# factorial(4)</a:t>
            </a:r>
            <a:endParaRPr sz="3200">
              <a:solidFill>
                <a:srgbClr val="3F51B5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81" name="Google Shape;181;p26"/>
          <p:cNvSpPr/>
          <p:nvPr/>
        </p:nvSpPr>
        <p:spPr>
          <a:xfrm>
            <a:off x="384025" y="1868650"/>
            <a:ext cx="185100" cy="15690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5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6"/>
          <p:cNvSpPr txBox="1"/>
          <p:nvPr/>
        </p:nvSpPr>
        <p:spPr>
          <a:xfrm>
            <a:off x="1025025" y="4066825"/>
            <a:ext cx="5424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/>
              <a:t>[factorial(5), factorial(4)]</a:t>
            </a:r>
            <a:endParaRPr sz="1600"/>
          </a:p>
        </p:txBody>
      </p:sp>
      <p:sp>
        <p:nvSpPr>
          <p:cNvPr id="183" name="Google Shape;183;p26"/>
          <p:cNvSpPr txBox="1"/>
          <p:nvPr/>
        </p:nvSpPr>
        <p:spPr>
          <a:xfrm>
            <a:off x="1047227" y="3778329"/>
            <a:ext cx="5424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200"/>
              <a:t>STACK</a:t>
            </a:r>
            <a:endParaRPr b="1" sz="12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7"/>
          <p:cNvSpPr/>
          <p:nvPr/>
        </p:nvSpPr>
        <p:spPr>
          <a:xfrm>
            <a:off x="-14625" y="4748600"/>
            <a:ext cx="9158700" cy="394800"/>
          </a:xfrm>
          <a:prstGeom prst="rect">
            <a:avLst/>
          </a:prstGeom>
          <a:solidFill>
            <a:srgbClr val="3341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9" name="Google Shape;18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750" y="4830849"/>
            <a:ext cx="1410350" cy="22825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7"/>
          <p:cNvSpPr txBox="1"/>
          <p:nvPr/>
        </p:nvSpPr>
        <p:spPr>
          <a:xfrm>
            <a:off x="6449625" y="4748600"/>
            <a:ext cx="2633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t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La Ricorsione</a:t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1" name="Google Shape;191;p27"/>
          <p:cNvSpPr txBox="1"/>
          <p:nvPr/>
        </p:nvSpPr>
        <p:spPr>
          <a:xfrm>
            <a:off x="1830625" y="100250"/>
            <a:ext cx="7200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>
                <a:solidFill>
                  <a:srgbClr val="45818E"/>
                </a:solidFill>
                <a:latin typeface="Lato Black"/>
                <a:ea typeface="Lato Black"/>
                <a:cs typeface="Lato Black"/>
                <a:sym typeface="Lato Black"/>
              </a:rPr>
              <a:t>Calcolo del Fattoriale - Ricorsione</a:t>
            </a:r>
            <a:endParaRPr sz="2400">
              <a:solidFill>
                <a:srgbClr val="45818E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192" name="Google Shape;192;p27"/>
          <p:cNvSpPr txBox="1"/>
          <p:nvPr/>
        </p:nvSpPr>
        <p:spPr>
          <a:xfrm>
            <a:off x="384025" y="932525"/>
            <a:ext cx="8274900" cy="28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20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def</a:t>
            </a:r>
            <a:r>
              <a:rPr lang="it" sz="2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factorial(n): #n=4</a:t>
            </a:r>
            <a:endParaRPr sz="2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2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it" sz="20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it" sz="2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n </a:t>
            </a:r>
            <a:r>
              <a:rPr lang="it" sz="20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in</a:t>
            </a:r>
            <a:r>
              <a:rPr lang="it" sz="2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[</a:t>
            </a:r>
            <a:r>
              <a:rPr lang="it" sz="2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it" sz="2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it" sz="2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it" sz="2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]:</a:t>
            </a:r>
            <a:endParaRPr sz="2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2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it" sz="20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it" sz="2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it" sz="2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endParaRPr sz="2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2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endParaRPr sz="2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2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it" sz="20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it" sz="2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n*</a:t>
            </a:r>
            <a:r>
              <a:rPr b="1" lang="it" sz="2000">
                <a:solidFill>
                  <a:srgbClr val="37474F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  <a:t>factorial(n-</a:t>
            </a:r>
            <a:r>
              <a:rPr b="1" lang="it" sz="2000">
                <a:solidFill>
                  <a:srgbClr val="C53929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b="1" lang="it" sz="2000">
                <a:solidFill>
                  <a:srgbClr val="37474F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it" sz="2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# factorial(3)</a:t>
            </a:r>
            <a:endParaRPr sz="3200">
              <a:solidFill>
                <a:srgbClr val="3F51B5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93" name="Google Shape;193;p27"/>
          <p:cNvSpPr/>
          <p:nvPr/>
        </p:nvSpPr>
        <p:spPr>
          <a:xfrm>
            <a:off x="384025" y="1868650"/>
            <a:ext cx="185100" cy="15690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5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27"/>
          <p:cNvSpPr txBox="1"/>
          <p:nvPr/>
        </p:nvSpPr>
        <p:spPr>
          <a:xfrm>
            <a:off x="1025025" y="4066825"/>
            <a:ext cx="5424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/>
              <a:t>[factorial(5), factorial(4), factorial(3)]</a:t>
            </a:r>
            <a:endParaRPr sz="1600"/>
          </a:p>
        </p:txBody>
      </p:sp>
      <p:sp>
        <p:nvSpPr>
          <p:cNvPr id="195" name="Google Shape;195;p27"/>
          <p:cNvSpPr txBox="1"/>
          <p:nvPr/>
        </p:nvSpPr>
        <p:spPr>
          <a:xfrm>
            <a:off x="1047227" y="3778329"/>
            <a:ext cx="5424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200"/>
              <a:t>STACK</a:t>
            </a:r>
            <a:endParaRPr b="1" sz="12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8"/>
          <p:cNvSpPr/>
          <p:nvPr/>
        </p:nvSpPr>
        <p:spPr>
          <a:xfrm>
            <a:off x="-14625" y="4748600"/>
            <a:ext cx="9158700" cy="394800"/>
          </a:xfrm>
          <a:prstGeom prst="rect">
            <a:avLst/>
          </a:prstGeom>
          <a:solidFill>
            <a:srgbClr val="3341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1" name="Google Shape;20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750" y="4830849"/>
            <a:ext cx="1410350" cy="22825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28"/>
          <p:cNvSpPr txBox="1"/>
          <p:nvPr/>
        </p:nvSpPr>
        <p:spPr>
          <a:xfrm>
            <a:off x="6449625" y="4748600"/>
            <a:ext cx="2633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t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La Ricorsione</a:t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3" name="Google Shape;203;p28"/>
          <p:cNvSpPr txBox="1"/>
          <p:nvPr/>
        </p:nvSpPr>
        <p:spPr>
          <a:xfrm>
            <a:off x="1830625" y="100250"/>
            <a:ext cx="7200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>
                <a:solidFill>
                  <a:srgbClr val="45818E"/>
                </a:solidFill>
                <a:latin typeface="Lato Black"/>
                <a:ea typeface="Lato Black"/>
                <a:cs typeface="Lato Black"/>
                <a:sym typeface="Lato Black"/>
              </a:rPr>
              <a:t>Calcolo del Fattoriale - Ricorsione</a:t>
            </a:r>
            <a:endParaRPr sz="2400">
              <a:solidFill>
                <a:srgbClr val="45818E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204" name="Google Shape;204;p28"/>
          <p:cNvSpPr txBox="1"/>
          <p:nvPr/>
        </p:nvSpPr>
        <p:spPr>
          <a:xfrm>
            <a:off x="384025" y="932525"/>
            <a:ext cx="8274900" cy="28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20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def</a:t>
            </a:r>
            <a:r>
              <a:rPr lang="it" sz="2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factorial(n): #n=3</a:t>
            </a:r>
            <a:endParaRPr sz="2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2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it" sz="20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it" sz="2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n </a:t>
            </a:r>
            <a:r>
              <a:rPr lang="it" sz="20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in</a:t>
            </a:r>
            <a:r>
              <a:rPr lang="it" sz="2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[</a:t>
            </a:r>
            <a:r>
              <a:rPr lang="it" sz="2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it" sz="2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it" sz="2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it" sz="2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]:</a:t>
            </a:r>
            <a:endParaRPr sz="2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2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it" sz="20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it" sz="2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it" sz="2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endParaRPr sz="2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2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endParaRPr sz="2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2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it" sz="20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it" sz="2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n*</a:t>
            </a:r>
            <a:r>
              <a:rPr b="1" lang="it" sz="2000">
                <a:solidFill>
                  <a:srgbClr val="37474F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  <a:t>factorial(n-</a:t>
            </a:r>
            <a:r>
              <a:rPr b="1" lang="it" sz="2000">
                <a:solidFill>
                  <a:srgbClr val="C53929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b="1" lang="it" sz="2000">
                <a:solidFill>
                  <a:srgbClr val="37474F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it" sz="2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# factorial(2)</a:t>
            </a:r>
            <a:endParaRPr sz="3200">
              <a:solidFill>
                <a:srgbClr val="3F51B5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05" name="Google Shape;205;p28"/>
          <p:cNvSpPr/>
          <p:nvPr/>
        </p:nvSpPr>
        <p:spPr>
          <a:xfrm>
            <a:off x="384025" y="1868650"/>
            <a:ext cx="185100" cy="15690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5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28"/>
          <p:cNvSpPr txBox="1"/>
          <p:nvPr/>
        </p:nvSpPr>
        <p:spPr>
          <a:xfrm>
            <a:off x="1047227" y="3778329"/>
            <a:ext cx="5424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200"/>
              <a:t>STACK</a:t>
            </a:r>
            <a:endParaRPr b="1" sz="1200"/>
          </a:p>
        </p:txBody>
      </p:sp>
      <p:sp>
        <p:nvSpPr>
          <p:cNvPr id="207" name="Google Shape;207;p28"/>
          <p:cNvSpPr txBox="1"/>
          <p:nvPr/>
        </p:nvSpPr>
        <p:spPr>
          <a:xfrm>
            <a:off x="1025025" y="4066825"/>
            <a:ext cx="5424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/>
              <a:t>[factorial(5), factorial(4), factorial(3), factorial(2)]</a:t>
            </a:r>
            <a:endParaRPr sz="16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9"/>
          <p:cNvSpPr/>
          <p:nvPr/>
        </p:nvSpPr>
        <p:spPr>
          <a:xfrm>
            <a:off x="-14625" y="4748600"/>
            <a:ext cx="9158700" cy="394800"/>
          </a:xfrm>
          <a:prstGeom prst="rect">
            <a:avLst/>
          </a:prstGeom>
          <a:solidFill>
            <a:srgbClr val="3341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3" name="Google Shape;21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750" y="4830849"/>
            <a:ext cx="1410350" cy="228250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29"/>
          <p:cNvSpPr txBox="1"/>
          <p:nvPr/>
        </p:nvSpPr>
        <p:spPr>
          <a:xfrm>
            <a:off x="6449625" y="4748600"/>
            <a:ext cx="2633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t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La Ricorsione</a:t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5" name="Google Shape;215;p29"/>
          <p:cNvSpPr txBox="1"/>
          <p:nvPr/>
        </p:nvSpPr>
        <p:spPr>
          <a:xfrm>
            <a:off x="1830625" y="100250"/>
            <a:ext cx="7200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>
                <a:solidFill>
                  <a:srgbClr val="45818E"/>
                </a:solidFill>
                <a:latin typeface="Lato Black"/>
                <a:ea typeface="Lato Black"/>
                <a:cs typeface="Lato Black"/>
                <a:sym typeface="Lato Black"/>
              </a:rPr>
              <a:t>Calcolo del Fattoriale - Ricorsione</a:t>
            </a:r>
            <a:endParaRPr sz="2400">
              <a:solidFill>
                <a:srgbClr val="45818E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216" name="Google Shape;216;p29"/>
          <p:cNvSpPr txBox="1"/>
          <p:nvPr/>
        </p:nvSpPr>
        <p:spPr>
          <a:xfrm>
            <a:off x="384025" y="932525"/>
            <a:ext cx="8274900" cy="28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20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def</a:t>
            </a:r>
            <a:r>
              <a:rPr lang="it" sz="2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factorial(n): #n=2</a:t>
            </a:r>
            <a:endParaRPr sz="2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2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it" sz="20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it" sz="2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n </a:t>
            </a:r>
            <a:r>
              <a:rPr lang="it" sz="20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in</a:t>
            </a:r>
            <a:r>
              <a:rPr lang="it" sz="2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[</a:t>
            </a:r>
            <a:r>
              <a:rPr lang="it" sz="2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it" sz="2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it" sz="2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it" sz="2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]:</a:t>
            </a:r>
            <a:endParaRPr sz="2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2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it" sz="20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it" sz="2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it" sz="2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endParaRPr sz="2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2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endParaRPr sz="2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2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it" sz="20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it" sz="2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n*</a:t>
            </a:r>
            <a:r>
              <a:rPr b="1" lang="it" sz="2000">
                <a:solidFill>
                  <a:srgbClr val="37474F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  <a:t>factorial(n-</a:t>
            </a:r>
            <a:r>
              <a:rPr b="1" lang="it" sz="2000">
                <a:solidFill>
                  <a:srgbClr val="C53929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b="1" lang="it" sz="2000">
                <a:solidFill>
                  <a:srgbClr val="37474F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it" sz="2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# factorial(1)</a:t>
            </a:r>
            <a:endParaRPr sz="3200">
              <a:solidFill>
                <a:srgbClr val="3F51B5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17" name="Google Shape;217;p29"/>
          <p:cNvSpPr/>
          <p:nvPr/>
        </p:nvSpPr>
        <p:spPr>
          <a:xfrm>
            <a:off x="384025" y="1868650"/>
            <a:ext cx="185100" cy="15690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5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29"/>
          <p:cNvSpPr txBox="1"/>
          <p:nvPr/>
        </p:nvSpPr>
        <p:spPr>
          <a:xfrm>
            <a:off x="1025025" y="4066825"/>
            <a:ext cx="5990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/>
              <a:t>[factorial(5), factorial(4), factorial(3), factorial(2), factorial(1)]</a:t>
            </a:r>
            <a:endParaRPr sz="1600"/>
          </a:p>
        </p:txBody>
      </p:sp>
      <p:sp>
        <p:nvSpPr>
          <p:cNvPr id="219" name="Google Shape;219;p29"/>
          <p:cNvSpPr txBox="1"/>
          <p:nvPr/>
        </p:nvSpPr>
        <p:spPr>
          <a:xfrm>
            <a:off x="1047227" y="3778329"/>
            <a:ext cx="5424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200"/>
              <a:t>STACK</a:t>
            </a:r>
            <a:endParaRPr b="1" sz="12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0"/>
          <p:cNvSpPr/>
          <p:nvPr/>
        </p:nvSpPr>
        <p:spPr>
          <a:xfrm>
            <a:off x="-14625" y="4748600"/>
            <a:ext cx="9158700" cy="394800"/>
          </a:xfrm>
          <a:prstGeom prst="rect">
            <a:avLst/>
          </a:prstGeom>
          <a:solidFill>
            <a:srgbClr val="3341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5" name="Google Shape;22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750" y="4830849"/>
            <a:ext cx="1410350" cy="228250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30"/>
          <p:cNvSpPr txBox="1"/>
          <p:nvPr/>
        </p:nvSpPr>
        <p:spPr>
          <a:xfrm>
            <a:off x="6449625" y="4748600"/>
            <a:ext cx="2633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t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La Ricorsione</a:t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7" name="Google Shape;227;p30"/>
          <p:cNvSpPr txBox="1"/>
          <p:nvPr/>
        </p:nvSpPr>
        <p:spPr>
          <a:xfrm>
            <a:off x="1830625" y="100250"/>
            <a:ext cx="7200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>
                <a:solidFill>
                  <a:srgbClr val="45818E"/>
                </a:solidFill>
                <a:latin typeface="Lato Black"/>
                <a:ea typeface="Lato Black"/>
                <a:cs typeface="Lato Black"/>
                <a:sym typeface="Lato Black"/>
              </a:rPr>
              <a:t>Calcolo del Fattoriale - Ricorsione</a:t>
            </a:r>
            <a:endParaRPr sz="2400">
              <a:solidFill>
                <a:srgbClr val="45818E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228" name="Google Shape;228;p30"/>
          <p:cNvSpPr txBox="1"/>
          <p:nvPr/>
        </p:nvSpPr>
        <p:spPr>
          <a:xfrm>
            <a:off x="384025" y="932525"/>
            <a:ext cx="8274900" cy="28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20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def</a:t>
            </a:r>
            <a:r>
              <a:rPr lang="it" sz="2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factorial(n): #n=1</a:t>
            </a:r>
            <a:endParaRPr sz="2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2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it" sz="20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it" sz="2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n </a:t>
            </a:r>
            <a:r>
              <a:rPr lang="it" sz="20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in</a:t>
            </a:r>
            <a:r>
              <a:rPr lang="it" sz="2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[</a:t>
            </a:r>
            <a:r>
              <a:rPr lang="it" sz="2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it" sz="2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it" sz="2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it" sz="2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]:</a:t>
            </a:r>
            <a:endParaRPr sz="2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2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b="1" lang="it" sz="2000">
                <a:solidFill>
                  <a:srgbClr val="3F51B5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b="1" lang="it" sz="2000">
                <a:solidFill>
                  <a:srgbClr val="37474F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it" sz="2000">
                <a:solidFill>
                  <a:srgbClr val="C53929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it" sz="2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 # ⇐==</a:t>
            </a:r>
            <a:endParaRPr sz="2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2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endParaRPr sz="2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2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it" sz="20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it" sz="2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n*factorial(n-</a:t>
            </a:r>
            <a:r>
              <a:rPr lang="it" sz="2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it" sz="2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3200">
              <a:solidFill>
                <a:srgbClr val="3F51B5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29" name="Google Shape;229;p30"/>
          <p:cNvSpPr/>
          <p:nvPr/>
        </p:nvSpPr>
        <p:spPr>
          <a:xfrm>
            <a:off x="384025" y="1868650"/>
            <a:ext cx="185100" cy="15690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5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30"/>
          <p:cNvSpPr txBox="1"/>
          <p:nvPr/>
        </p:nvSpPr>
        <p:spPr>
          <a:xfrm>
            <a:off x="1025025" y="4066825"/>
            <a:ext cx="5990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/>
              <a:t>[factorial(5), factorial(4), factorial(3), factorial(2), factorial(1)]</a:t>
            </a:r>
            <a:endParaRPr sz="1600"/>
          </a:p>
        </p:txBody>
      </p:sp>
      <p:sp>
        <p:nvSpPr>
          <p:cNvPr id="231" name="Google Shape;231;p30"/>
          <p:cNvSpPr txBox="1"/>
          <p:nvPr/>
        </p:nvSpPr>
        <p:spPr>
          <a:xfrm>
            <a:off x="1047227" y="3778329"/>
            <a:ext cx="5424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200"/>
              <a:t>STACK</a:t>
            </a:r>
            <a:endParaRPr b="1" sz="12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1"/>
          <p:cNvSpPr/>
          <p:nvPr/>
        </p:nvSpPr>
        <p:spPr>
          <a:xfrm>
            <a:off x="-14625" y="4748600"/>
            <a:ext cx="9158700" cy="394800"/>
          </a:xfrm>
          <a:prstGeom prst="rect">
            <a:avLst/>
          </a:prstGeom>
          <a:solidFill>
            <a:srgbClr val="3341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7" name="Google Shape;23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750" y="4830849"/>
            <a:ext cx="1410350" cy="228250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31"/>
          <p:cNvSpPr txBox="1"/>
          <p:nvPr/>
        </p:nvSpPr>
        <p:spPr>
          <a:xfrm>
            <a:off x="6449625" y="4748600"/>
            <a:ext cx="2633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t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La Ricorsione</a:t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9" name="Google Shape;239;p31"/>
          <p:cNvSpPr txBox="1"/>
          <p:nvPr/>
        </p:nvSpPr>
        <p:spPr>
          <a:xfrm>
            <a:off x="1830625" y="100250"/>
            <a:ext cx="7200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>
                <a:solidFill>
                  <a:srgbClr val="45818E"/>
                </a:solidFill>
                <a:latin typeface="Lato Black"/>
                <a:ea typeface="Lato Black"/>
                <a:cs typeface="Lato Black"/>
                <a:sym typeface="Lato Black"/>
              </a:rPr>
              <a:t>Calcolo del Fattoriale - Ricorsione</a:t>
            </a:r>
            <a:endParaRPr sz="2400">
              <a:solidFill>
                <a:srgbClr val="45818E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240" name="Google Shape;240;p31"/>
          <p:cNvSpPr txBox="1"/>
          <p:nvPr/>
        </p:nvSpPr>
        <p:spPr>
          <a:xfrm>
            <a:off x="384025" y="932525"/>
            <a:ext cx="8274900" cy="28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20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def</a:t>
            </a:r>
            <a:r>
              <a:rPr lang="it" sz="2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factorial(n): #n=2</a:t>
            </a:r>
            <a:endParaRPr sz="2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2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it" sz="20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it" sz="2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n </a:t>
            </a:r>
            <a:r>
              <a:rPr lang="it" sz="20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in</a:t>
            </a:r>
            <a:r>
              <a:rPr lang="it" sz="2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[</a:t>
            </a:r>
            <a:r>
              <a:rPr lang="it" sz="2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it" sz="2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it" sz="2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it" sz="2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]:</a:t>
            </a:r>
            <a:endParaRPr sz="2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2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it" sz="20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it" sz="2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it" sz="2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endParaRPr sz="2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2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endParaRPr sz="2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2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b="1" lang="it" sz="2000">
                <a:solidFill>
                  <a:srgbClr val="3F51B5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b="1" lang="it" sz="2000">
                <a:solidFill>
                  <a:srgbClr val="37474F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  <a:t> n*</a:t>
            </a:r>
            <a:r>
              <a:rPr b="1" lang="it" sz="2000">
                <a:solidFill>
                  <a:srgbClr val="37474F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  <a:t>factorial(n-</a:t>
            </a:r>
            <a:r>
              <a:rPr b="1" lang="it" sz="2000">
                <a:solidFill>
                  <a:srgbClr val="C53929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b="1" lang="it" sz="2000">
                <a:solidFill>
                  <a:srgbClr val="37474F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it" sz="2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# return 2*1=2</a:t>
            </a:r>
            <a:endParaRPr sz="3200">
              <a:solidFill>
                <a:srgbClr val="3F51B5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41" name="Google Shape;241;p31"/>
          <p:cNvSpPr/>
          <p:nvPr/>
        </p:nvSpPr>
        <p:spPr>
          <a:xfrm rot="10800000">
            <a:off x="384025" y="1868650"/>
            <a:ext cx="185100" cy="15690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5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31"/>
          <p:cNvSpPr txBox="1"/>
          <p:nvPr/>
        </p:nvSpPr>
        <p:spPr>
          <a:xfrm>
            <a:off x="1025025" y="4066825"/>
            <a:ext cx="5990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/>
              <a:t>[factorial(5), factorial(4), factorial(3), factorial(2)]</a:t>
            </a:r>
            <a:endParaRPr sz="1600"/>
          </a:p>
        </p:txBody>
      </p:sp>
      <p:sp>
        <p:nvSpPr>
          <p:cNvPr id="243" name="Google Shape;243;p31"/>
          <p:cNvSpPr txBox="1"/>
          <p:nvPr/>
        </p:nvSpPr>
        <p:spPr>
          <a:xfrm>
            <a:off x="1047227" y="3778329"/>
            <a:ext cx="5424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200"/>
              <a:t>STACK</a:t>
            </a:r>
            <a:endParaRPr b="1" sz="1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10101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7252701" cy="47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/>
          <p:nvPr/>
        </p:nvSpPr>
        <p:spPr>
          <a:xfrm>
            <a:off x="-14625" y="4748600"/>
            <a:ext cx="9158700" cy="394800"/>
          </a:xfrm>
          <a:prstGeom prst="rect">
            <a:avLst/>
          </a:prstGeom>
          <a:solidFill>
            <a:srgbClr val="3341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0750" y="4830849"/>
            <a:ext cx="1410350" cy="22825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4"/>
          <p:cNvSpPr txBox="1"/>
          <p:nvPr/>
        </p:nvSpPr>
        <p:spPr>
          <a:xfrm>
            <a:off x="6449625" y="4748600"/>
            <a:ext cx="2633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t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La Ricorsione</a:t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2"/>
          <p:cNvSpPr/>
          <p:nvPr/>
        </p:nvSpPr>
        <p:spPr>
          <a:xfrm>
            <a:off x="-14625" y="4748600"/>
            <a:ext cx="9158700" cy="394800"/>
          </a:xfrm>
          <a:prstGeom prst="rect">
            <a:avLst/>
          </a:prstGeom>
          <a:solidFill>
            <a:srgbClr val="3341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9" name="Google Shape;24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750" y="4830849"/>
            <a:ext cx="1410350" cy="228250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32"/>
          <p:cNvSpPr txBox="1"/>
          <p:nvPr/>
        </p:nvSpPr>
        <p:spPr>
          <a:xfrm>
            <a:off x="6449625" y="4748600"/>
            <a:ext cx="2633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t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La Ricorsione</a:t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1" name="Google Shape;251;p32"/>
          <p:cNvSpPr txBox="1"/>
          <p:nvPr/>
        </p:nvSpPr>
        <p:spPr>
          <a:xfrm>
            <a:off x="1830625" y="100250"/>
            <a:ext cx="7200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>
                <a:solidFill>
                  <a:srgbClr val="45818E"/>
                </a:solidFill>
                <a:latin typeface="Lato Black"/>
                <a:ea typeface="Lato Black"/>
                <a:cs typeface="Lato Black"/>
                <a:sym typeface="Lato Black"/>
              </a:rPr>
              <a:t>Calcolo del Fattoriale - Ricorsione</a:t>
            </a:r>
            <a:endParaRPr sz="2400">
              <a:solidFill>
                <a:srgbClr val="45818E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252" name="Google Shape;252;p32"/>
          <p:cNvSpPr txBox="1"/>
          <p:nvPr/>
        </p:nvSpPr>
        <p:spPr>
          <a:xfrm>
            <a:off x="384025" y="932525"/>
            <a:ext cx="8274900" cy="28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20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def</a:t>
            </a:r>
            <a:r>
              <a:rPr lang="it" sz="2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factorial(n): #n=3</a:t>
            </a:r>
            <a:endParaRPr sz="2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2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it" sz="20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it" sz="2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n </a:t>
            </a:r>
            <a:r>
              <a:rPr lang="it" sz="20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in</a:t>
            </a:r>
            <a:r>
              <a:rPr lang="it" sz="2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[</a:t>
            </a:r>
            <a:r>
              <a:rPr lang="it" sz="2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it" sz="2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it" sz="2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it" sz="2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]:</a:t>
            </a:r>
            <a:endParaRPr sz="2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2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it" sz="20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it" sz="2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it" sz="2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endParaRPr sz="2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2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endParaRPr sz="2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2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b="1" lang="it" sz="2000">
                <a:solidFill>
                  <a:srgbClr val="3F51B5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b="1" lang="it" sz="2000">
                <a:solidFill>
                  <a:srgbClr val="37474F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  <a:t> n*factorial(n-</a:t>
            </a:r>
            <a:r>
              <a:rPr b="1" lang="it" sz="2000">
                <a:solidFill>
                  <a:srgbClr val="C53929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b="1" lang="it" sz="2000">
                <a:solidFill>
                  <a:srgbClr val="37474F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it" sz="2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# return 3*2=6</a:t>
            </a:r>
            <a:endParaRPr sz="3200">
              <a:solidFill>
                <a:srgbClr val="3F51B5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53" name="Google Shape;253;p32"/>
          <p:cNvSpPr/>
          <p:nvPr/>
        </p:nvSpPr>
        <p:spPr>
          <a:xfrm rot="10800000">
            <a:off x="384025" y="1868650"/>
            <a:ext cx="185100" cy="15690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5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32"/>
          <p:cNvSpPr txBox="1"/>
          <p:nvPr/>
        </p:nvSpPr>
        <p:spPr>
          <a:xfrm>
            <a:off x="1025025" y="4066825"/>
            <a:ext cx="5990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/>
              <a:t>[factorial(5), factorial(4), factorial(3)]</a:t>
            </a:r>
            <a:endParaRPr sz="1600"/>
          </a:p>
        </p:txBody>
      </p:sp>
      <p:sp>
        <p:nvSpPr>
          <p:cNvPr id="255" name="Google Shape;255;p32"/>
          <p:cNvSpPr txBox="1"/>
          <p:nvPr/>
        </p:nvSpPr>
        <p:spPr>
          <a:xfrm>
            <a:off x="1047227" y="3778329"/>
            <a:ext cx="5424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200"/>
              <a:t>STACK</a:t>
            </a:r>
            <a:endParaRPr b="1" sz="12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3"/>
          <p:cNvSpPr/>
          <p:nvPr/>
        </p:nvSpPr>
        <p:spPr>
          <a:xfrm>
            <a:off x="-14625" y="4748600"/>
            <a:ext cx="9158700" cy="394800"/>
          </a:xfrm>
          <a:prstGeom prst="rect">
            <a:avLst/>
          </a:prstGeom>
          <a:solidFill>
            <a:srgbClr val="3341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1" name="Google Shape;26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750" y="4830849"/>
            <a:ext cx="1410350" cy="228250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33"/>
          <p:cNvSpPr txBox="1"/>
          <p:nvPr/>
        </p:nvSpPr>
        <p:spPr>
          <a:xfrm>
            <a:off x="6449625" y="4748600"/>
            <a:ext cx="2633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t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La Ricorsione</a:t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3" name="Google Shape;263;p33"/>
          <p:cNvSpPr txBox="1"/>
          <p:nvPr/>
        </p:nvSpPr>
        <p:spPr>
          <a:xfrm>
            <a:off x="1830625" y="100250"/>
            <a:ext cx="7200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>
                <a:solidFill>
                  <a:srgbClr val="45818E"/>
                </a:solidFill>
                <a:latin typeface="Lato Black"/>
                <a:ea typeface="Lato Black"/>
                <a:cs typeface="Lato Black"/>
                <a:sym typeface="Lato Black"/>
              </a:rPr>
              <a:t>Calcolo del Fattoriale - Ricorsione</a:t>
            </a:r>
            <a:endParaRPr sz="2400">
              <a:solidFill>
                <a:srgbClr val="45818E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264" name="Google Shape;264;p33"/>
          <p:cNvSpPr txBox="1"/>
          <p:nvPr/>
        </p:nvSpPr>
        <p:spPr>
          <a:xfrm>
            <a:off x="384025" y="932525"/>
            <a:ext cx="8274900" cy="28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20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def</a:t>
            </a:r>
            <a:r>
              <a:rPr lang="it" sz="2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factorial(n): #n=4</a:t>
            </a:r>
            <a:endParaRPr sz="2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2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it" sz="20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it" sz="2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n </a:t>
            </a:r>
            <a:r>
              <a:rPr lang="it" sz="20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in</a:t>
            </a:r>
            <a:r>
              <a:rPr lang="it" sz="2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[</a:t>
            </a:r>
            <a:r>
              <a:rPr lang="it" sz="2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it" sz="2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it" sz="2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it" sz="2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]:</a:t>
            </a:r>
            <a:endParaRPr sz="2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2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it" sz="20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it" sz="2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it" sz="2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endParaRPr sz="2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2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endParaRPr sz="2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2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b="1" lang="it" sz="2000">
                <a:solidFill>
                  <a:srgbClr val="3F51B5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b="1" lang="it" sz="2000">
                <a:solidFill>
                  <a:srgbClr val="37474F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  <a:t> n*factorial(n-</a:t>
            </a:r>
            <a:r>
              <a:rPr b="1" lang="it" sz="2000">
                <a:solidFill>
                  <a:srgbClr val="C53929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b="1" lang="it" sz="2000">
                <a:solidFill>
                  <a:srgbClr val="37474F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it" sz="2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# return 4*6=24</a:t>
            </a:r>
            <a:endParaRPr sz="3200">
              <a:solidFill>
                <a:srgbClr val="3F51B5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65" name="Google Shape;265;p33"/>
          <p:cNvSpPr/>
          <p:nvPr/>
        </p:nvSpPr>
        <p:spPr>
          <a:xfrm rot="10800000">
            <a:off x="384025" y="1868650"/>
            <a:ext cx="185100" cy="15690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5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33"/>
          <p:cNvSpPr txBox="1"/>
          <p:nvPr/>
        </p:nvSpPr>
        <p:spPr>
          <a:xfrm>
            <a:off x="1025025" y="4066825"/>
            <a:ext cx="5990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/>
              <a:t>[factorial(5), factorial(4)]</a:t>
            </a:r>
            <a:endParaRPr sz="1600"/>
          </a:p>
        </p:txBody>
      </p:sp>
      <p:sp>
        <p:nvSpPr>
          <p:cNvPr id="267" name="Google Shape;267;p33"/>
          <p:cNvSpPr txBox="1"/>
          <p:nvPr/>
        </p:nvSpPr>
        <p:spPr>
          <a:xfrm>
            <a:off x="1047227" y="3778329"/>
            <a:ext cx="5424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200"/>
              <a:t>STACK</a:t>
            </a:r>
            <a:endParaRPr b="1" sz="12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4"/>
          <p:cNvSpPr/>
          <p:nvPr/>
        </p:nvSpPr>
        <p:spPr>
          <a:xfrm>
            <a:off x="-14625" y="4748600"/>
            <a:ext cx="9158700" cy="394800"/>
          </a:xfrm>
          <a:prstGeom prst="rect">
            <a:avLst/>
          </a:prstGeom>
          <a:solidFill>
            <a:srgbClr val="3341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3" name="Google Shape;27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750" y="4830849"/>
            <a:ext cx="1410350" cy="228250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34"/>
          <p:cNvSpPr txBox="1"/>
          <p:nvPr/>
        </p:nvSpPr>
        <p:spPr>
          <a:xfrm>
            <a:off x="6449625" y="4748600"/>
            <a:ext cx="2633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t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La Ricorsione</a:t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5" name="Google Shape;275;p34"/>
          <p:cNvSpPr txBox="1"/>
          <p:nvPr/>
        </p:nvSpPr>
        <p:spPr>
          <a:xfrm>
            <a:off x="1830625" y="100250"/>
            <a:ext cx="7200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>
                <a:solidFill>
                  <a:srgbClr val="45818E"/>
                </a:solidFill>
                <a:latin typeface="Lato Black"/>
                <a:ea typeface="Lato Black"/>
                <a:cs typeface="Lato Black"/>
                <a:sym typeface="Lato Black"/>
              </a:rPr>
              <a:t>Calcolo del Fattoriale - Ricorsione</a:t>
            </a:r>
            <a:endParaRPr sz="2400">
              <a:solidFill>
                <a:srgbClr val="45818E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276" name="Google Shape;276;p34"/>
          <p:cNvSpPr txBox="1"/>
          <p:nvPr/>
        </p:nvSpPr>
        <p:spPr>
          <a:xfrm>
            <a:off x="384025" y="932525"/>
            <a:ext cx="8274900" cy="28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20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def</a:t>
            </a:r>
            <a:r>
              <a:rPr lang="it" sz="2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factorial(n): #n=5</a:t>
            </a:r>
            <a:endParaRPr sz="2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2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it" sz="20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it" sz="2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n </a:t>
            </a:r>
            <a:r>
              <a:rPr lang="it" sz="20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in</a:t>
            </a:r>
            <a:r>
              <a:rPr lang="it" sz="2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[</a:t>
            </a:r>
            <a:r>
              <a:rPr lang="it" sz="2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it" sz="2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it" sz="2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it" sz="2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]:</a:t>
            </a:r>
            <a:endParaRPr sz="2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2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it" sz="20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it" sz="2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it" sz="2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endParaRPr sz="2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2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endParaRPr sz="2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2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b="1" lang="it" sz="2000">
                <a:solidFill>
                  <a:srgbClr val="3F51B5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b="1" lang="it" sz="2000">
                <a:solidFill>
                  <a:srgbClr val="37474F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  <a:t> n*factorial(n-</a:t>
            </a:r>
            <a:r>
              <a:rPr b="1" lang="it" sz="2000">
                <a:solidFill>
                  <a:srgbClr val="C53929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b="1" lang="it" sz="2000">
                <a:solidFill>
                  <a:srgbClr val="37474F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it" sz="2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# return 5*24=120</a:t>
            </a:r>
            <a:endParaRPr sz="3200">
              <a:solidFill>
                <a:srgbClr val="3F51B5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77" name="Google Shape;277;p34"/>
          <p:cNvSpPr/>
          <p:nvPr/>
        </p:nvSpPr>
        <p:spPr>
          <a:xfrm rot="10800000">
            <a:off x="384025" y="1868650"/>
            <a:ext cx="185100" cy="15690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5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34"/>
          <p:cNvSpPr txBox="1"/>
          <p:nvPr/>
        </p:nvSpPr>
        <p:spPr>
          <a:xfrm>
            <a:off x="1025025" y="4066825"/>
            <a:ext cx="5990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/>
              <a:t>[factorial(5)]</a:t>
            </a:r>
            <a:endParaRPr sz="1600"/>
          </a:p>
        </p:txBody>
      </p:sp>
      <p:sp>
        <p:nvSpPr>
          <p:cNvPr id="279" name="Google Shape;279;p34"/>
          <p:cNvSpPr txBox="1"/>
          <p:nvPr/>
        </p:nvSpPr>
        <p:spPr>
          <a:xfrm>
            <a:off x="1047227" y="3778329"/>
            <a:ext cx="5424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200"/>
              <a:t>STACK</a:t>
            </a:r>
            <a:endParaRPr b="1" sz="12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5"/>
          <p:cNvSpPr/>
          <p:nvPr/>
        </p:nvSpPr>
        <p:spPr>
          <a:xfrm>
            <a:off x="-14625" y="4748600"/>
            <a:ext cx="9158700" cy="394800"/>
          </a:xfrm>
          <a:prstGeom prst="rect">
            <a:avLst/>
          </a:prstGeom>
          <a:solidFill>
            <a:srgbClr val="3341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85" name="Google Shape;285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750" y="4830849"/>
            <a:ext cx="1410350" cy="228250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35"/>
          <p:cNvSpPr txBox="1"/>
          <p:nvPr/>
        </p:nvSpPr>
        <p:spPr>
          <a:xfrm>
            <a:off x="6449625" y="4748600"/>
            <a:ext cx="2633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t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La Ricorsione</a:t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7" name="Google Shape;287;p35"/>
          <p:cNvSpPr txBox="1"/>
          <p:nvPr/>
        </p:nvSpPr>
        <p:spPr>
          <a:xfrm>
            <a:off x="579900" y="440675"/>
            <a:ext cx="7200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800">
                <a:solidFill>
                  <a:srgbClr val="45818E"/>
                </a:solidFill>
                <a:latin typeface="Lato Black"/>
                <a:ea typeface="Lato Black"/>
                <a:cs typeface="Lato Black"/>
                <a:sym typeface="Lato Black"/>
              </a:rPr>
              <a:t>Stack Overflow</a:t>
            </a:r>
            <a:endParaRPr sz="2800">
              <a:solidFill>
                <a:srgbClr val="45818E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288" name="Google Shape;288;p35"/>
          <p:cNvSpPr txBox="1"/>
          <p:nvPr/>
        </p:nvSpPr>
        <p:spPr>
          <a:xfrm>
            <a:off x="579900" y="1159025"/>
            <a:ext cx="7109700" cy="8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2000">
                <a:solidFill>
                  <a:srgbClr val="334150"/>
                </a:solidFill>
                <a:latin typeface="Lato"/>
                <a:ea typeface="Lato"/>
                <a:cs typeface="Lato"/>
                <a:sym typeface="Lato"/>
              </a:rPr>
              <a:t>Avviene quando lo stack eccede la memoria disponibile,</a:t>
            </a:r>
            <a:endParaRPr sz="2000">
              <a:solidFill>
                <a:srgbClr val="33415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2000">
                <a:solidFill>
                  <a:srgbClr val="334150"/>
                </a:solidFill>
                <a:latin typeface="Lato"/>
                <a:ea typeface="Lato"/>
                <a:cs typeface="Lato"/>
                <a:sym typeface="Lato"/>
              </a:rPr>
              <a:t>causa il crash del programma.</a:t>
            </a:r>
            <a:endParaRPr sz="2000">
              <a:solidFill>
                <a:srgbClr val="33415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6"/>
          <p:cNvSpPr/>
          <p:nvPr/>
        </p:nvSpPr>
        <p:spPr>
          <a:xfrm>
            <a:off x="-14625" y="4748600"/>
            <a:ext cx="9158700" cy="394800"/>
          </a:xfrm>
          <a:prstGeom prst="rect">
            <a:avLst/>
          </a:prstGeom>
          <a:solidFill>
            <a:srgbClr val="3341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94" name="Google Shape;294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750" y="4830849"/>
            <a:ext cx="1410350" cy="228250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36"/>
          <p:cNvSpPr txBox="1"/>
          <p:nvPr/>
        </p:nvSpPr>
        <p:spPr>
          <a:xfrm>
            <a:off x="6449625" y="4748600"/>
            <a:ext cx="2633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t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La Ricorsione</a:t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6" name="Google Shape;296;p36"/>
          <p:cNvSpPr txBox="1"/>
          <p:nvPr/>
        </p:nvSpPr>
        <p:spPr>
          <a:xfrm>
            <a:off x="579900" y="440675"/>
            <a:ext cx="7200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800">
                <a:solidFill>
                  <a:srgbClr val="45818E"/>
                </a:solidFill>
                <a:latin typeface="Lato Black"/>
                <a:ea typeface="Lato Black"/>
                <a:cs typeface="Lato Black"/>
                <a:sym typeface="Lato Black"/>
              </a:rPr>
              <a:t>Stack Overflow</a:t>
            </a:r>
            <a:endParaRPr sz="2800">
              <a:solidFill>
                <a:srgbClr val="45818E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297" name="Google Shape;297;p36"/>
          <p:cNvSpPr txBox="1"/>
          <p:nvPr/>
        </p:nvSpPr>
        <p:spPr>
          <a:xfrm>
            <a:off x="579900" y="1159025"/>
            <a:ext cx="7109700" cy="8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2000">
                <a:solidFill>
                  <a:srgbClr val="334150"/>
                </a:solidFill>
                <a:latin typeface="Lato"/>
                <a:ea typeface="Lato"/>
                <a:cs typeface="Lato"/>
                <a:sym typeface="Lato"/>
              </a:rPr>
              <a:t>Avviene quando lo stack eccede la memoria disponibile,</a:t>
            </a:r>
            <a:endParaRPr sz="2000">
              <a:solidFill>
                <a:srgbClr val="33415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2000">
                <a:solidFill>
                  <a:srgbClr val="334150"/>
                </a:solidFill>
                <a:latin typeface="Lato"/>
                <a:ea typeface="Lato"/>
                <a:cs typeface="Lato"/>
                <a:sym typeface="Lato"/>
              </a:rPr>
              <a:t>causa il crash del programma.</a:t>
            </a:r>
            <a:endParaRPr sz="2000">
              <a:solidFill>
                <a:srgbClr val="33415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8" name="Google Shape;298;p36"/>
          <p:cNvSpPr txBox="1"/>
          <p:nvPr/>
        </p:nvSpPr>
        <p:spPr>
          <a:xfrm>
            <a:off x="579900" y="2257225"/>
            <a:ext cx="41640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it" sz="16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sys</a:t>
            </a:r>
            <a:endParaRPr sz="16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it" sz="16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(sys.getrecursionlimit())</a:t>
            </a:r>
            <a:endParaRPr sz="16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7"/>
          <p:cNvSpPr/>
          <p:nvPr/>
        </p:nvSpPr>
        <p:spPr>
          <a:xfrm>
            <a:off x="-14625" y="4748600"/>
            <a:ext cx="9158700" cy="394800"/>
          </a:xfrm>
          <a:prstGeom prst="rect">
            <a:avLst/>
          </a:prstGeom>
          <a:solidFill>
            <a:srgbClr val="3341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04" name="Google Shape;304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750" y="4830849"/>
            <a:ext cx="1410350" cy="228250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p37"/>
          <p:cNvSpPr txBox="1"/>
          <p:nvPr/>
        </p:nvSpPr>
        <p:spPr>
          <a:xfrm>
            <a:off x="6449625" y="4748600"/>
            <a:ext cx="2633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t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La Ricorsione</a:t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6" name="Google Shape;306;p37"/>
          <p:cNvSpPr txBox="1"/>
          <p:nvPr/>
        </p:nvSpPr>
        <p:spPr>
          <a:xfrm>
            <a:off x="579900" y="440675"/>
            <a:ext cx="7200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800">
                <a:solidFill>
                  <a:srgbClr val="45818E"/>
                </a:solidFill>
                <a:latin typeface="Lato Black"/>
                <a:ea typeface="Lato Black"/>
                <a:cs typeface="Lato Black"/>
                <a:sym typeface="Lato Black"/>
              </a:rPr>
              <a:t>Stack Overflow</a:t>
            </a:r>
            <a:endParaRPr sz="2800">
              <a:solidFill>
                <a:srgbClr val="45818E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307" name="Google Shape;307;p37"/>
          <p:cNvSpPr txBox="1"/>
          <p:nvPr/>
        </p:nvSpPr>
        <p:spPr>
          <a:xfrm>
            <a:off x="579900" y="1159025"/>
            <a:ext cx="7109700" cy="8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2000">
                <a:solidFill>
                  <a:srgbClr val="334150"/>
                </a:solidFill>
                <a:latin typeface="Lato"/>
                <a:ea typeface="Lato"/>
                <a:cs typeface="Lato"/>
                <a:sym typeface="Lato"/>
              </a:rPr>
              <a:t>Avviene quando lo stack eccede la memoria disponibile,</a:t>
            </a:r>
            <a:endParaRPr sz="2000">
              <a:solidFill>
                <a:srgbClr val="33415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2000">
                <a:solidFill>
                  <a:srgbClr val="334150"/>
                </a:solidFill>
                <a:latin typeface="Lato"/>
                <a:ea typeface="Lato"/>
                <a:cs typeface="Lato"/>
                <a:sym typeface="Lato"/>
              </a:rPr>
              <a:t>causa il crash del programma.</a:t>
            </a:r>
            <a:endParaRPr sz="2000">
              <a:solidFill>
                <a:srgbClr val="33415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8" name="Google Shape;308;p37"/>
          <p:cNvSpPr txBox="1"/>
          <p:nvPr/>
        </p:nvSpPr>
        <p:spPr>
          <a:xfrm>
            <a:off x="579900" y="2257225"/>
            <a:ext cx="41640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it" sz="16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sys</a:t>
            </a:r>
            <a:endParaRPr sz="16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sy</a:t>
            </a:r>
            <a:r>
              <a:rPr lang="it" sz="16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s</a:t>
            </a:r>
            <a:r>
              <a:rPr lang="it" sz="16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.setrecursionlimit(</a:t>
            </a:r>
            <a:r>
              <a:rPr lang="it" sz="16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1500</a:t>
            </a:r>
            <a:r>
              <a:rPr lang="it" sz="16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2000">
              <a:solidFill>
                <a:srgbClr val="3F51B5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8"/>
          <p:cNvSpPr/>
          <p:nvPr/>
        </p:nvSpPr>
        <p:spPr>
          <a:xfrm>
            <a:off x="-94000" y="-85050"/>
            <a:ext cx="9237900" cy="5228700"/>
          </a:xfrm>
          <a:prstGeom prst="rect">
            <a:avLst/>
          </a:prstGeom>
          <a:solidFill>
            <a:srgbClr val="33415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38"/>
          <p:cNvSpPr txBox="1"/>
          <p:nvPr/>
        </p:nvSpPr>
        <p:spPr>
          <a:xfrm>
            <a:off x="0" y="124025"/>
            <a:ext cx="9144000" cy="105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3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Programmazione con Python</a:t>
            </a:r>
            <a:endParaRPr sz="3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15" name="Google Shape;315;p38"/>
          <p:cNvSpPr txBox="1"/>
          <p:nvPr/>
        </p:nvSpPr>
        <p:spPr>
          <a:xfrm>
            <a:off x="25" y="1184725"/>
            <a:ext cx="9144000" cy="5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per Data Science e Artificial Intelligence</a:t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16" name="Google Shape;316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2625" y="4548275"/>
            <a:ext cx="1638725" cy="265225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Google Shape;317;p38"/>
          <p:cNvSpPr txBox="1"/>
          <p:nvPr/>
        </p:nvSpPr>
        <p:spPr>
          <a:xfrm>
            <a:off x="0" y="2633450"/>
            <a:ext cx="9144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Programmazione Funzionale e Funzioni Pure</a:t>
            </a:r>
            <a:endParaRPr b="1" sz="26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18" name="Google Shape;318;p38"/>
          <p:cNvSpPr txBox="1"/>
          <p:nvPr/>
        </p:nvSpPr>
        <p:spPr>
          <a:xfrm>
            <a:off x="-93875" y="3172250"/>
            <a:ext cx="9237900" cy="105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4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presentato da</a:t>
            </a:r>
            <a:endParaRPr sz="144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84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Giuseppe Gullo</a:t>
            </a:r>
            <a:endParaRPr sz="184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19" name="Google Shape;319;p38"/>
          <p:cNvSpPr txBox="1"/>
          <p:nvPr/>
        </p:nvSpPr>
        <p:spPr>
          <a:xfrm>
            <a:off x="-47050" y="2094650"/>
            <a:ext cx="9144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La Programmazione Funzionale</a:t>
            </a:r>
            <a:endParaRPr sz="24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9"/>
          <p:cNvSpPr/>
          <p:nvPr/>
        </p:nvSpPr>
        <p:spPr>
          <a:xfrm>
            <a:off x="-14625" y="4748600"/>
            <a:ext cx="9158700" cy="394800"/>
          </a:xfrm>
          <a:prstGeom prst="rect">
            <a:avLst/>
          </a:prstGeom>
          <a:solidFill>
            <a:srgbClr val="3341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25" name="Google Shape;325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750" y="4830849"/>
            <a:ext cx="1410350" cy="228250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Google Shape;326;p39"/>
          <p:cNvSpPr txBox="1"/>
          <p:nvPr/>
        </p:nvSpPr>
        <p:spPr>
          <a:xfrm>
            <a:off x="4988079" y="4763401"/>
            <a:ext cx="4139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Programmazione Funzionale e Funzioni Pure</a:t>
            </a:r>
            <a:endParaRPr b="1" sz="1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27" name="Google Shape;327;p39"/>
          <p:cNvSpPr txBox="1"/>
          <p:nvPr/>
        </p:nvSpPr>
        <p:spPr>
          <a:xfrm>
            <a:off x="579900" y="440675"/>
            <a:ext cx="7200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800">
                <a:solidFill>
                  <a:srgbClr val="45818E"/>
                </a:solidFill>
                <a:latin typeface="Lato Black"/>
                <a:ea typeface="Lato Black"/>
                <a:cs typeface="Lato Black"/>
                <a:sym typeface="Lato Black"/>
              </a:rPr>
              <a:t>La Programmazione Funzionale</a:t>
            </a:r>
            <a:endParaRPr sz="2800">
              <a:solidFill>
                <a:srgbClr val="45818E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328" name="Google Shape;328;p39"/>
          <p:cNvSpPr txBox="1"/>
          <p:nvPr/>
        </p:nvSpPr>
        <p:spPr>
          <a:xfrm>
            <a:off x="579900" y="1159025"/>
            <a:ext cx="7109700" cy="18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>
                <a:solidFill>
                  <a:srgbClr val="334150"/>
                </a:solidFill>
                <a:latin typeface="Lato"/>
                <a:ea typeface="Lato"/>
                <a:cs typeface="Lato"/>
                <a:sym typeface="Lato"/>
              </a:rPr>
              <a:t>E’ un paradigma di programmazione,</a:t>
            </a:r>
            <a:endParaRPr sz="2400">
              <a:solidFill>
                <a:srgbClr val="33415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>
                <a:solidFill>
                  <a:srgbClr val="334150"/>
                </a:solidFill>
                <a:latin typeface="Lato"/>
                <a:ea typeface="Lato"/>
                <a:cs typeface="Lato"/>
                <a:sym typeface="Lato"/>
              </a:rPr>
              <a:t>che si basa sull’utilizzo di </a:t>
            </a:r>
            <a:r>
              <a:rPr b="1" lang="it" sz="240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rPr>
              <a:t>funzioni pure</a:t>
            </a:r>
            <a:r>
              <a:rPr b="1" lang="it" sz="2400">
                <a:solidFill>
                  <a:srgbClr val="37474F"/>
                </a:solidFill>
                <a:latin typeface="Lato"/>
                <a:ea typeface="Lato"/>
                <a:cs typeface="Lato"/>
                <a:sym typeface="Lato"/>
              </a:rPr>
              <a:t>,</a:t>
            </a:r>
            <a:endParaRPr b="1" sz="2400">
              <a:solidFill>
                <a:srgbClr val="37474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>
                <a:solidFill>
                  <a:srgbClr val="37474F"/>
                </a:solidFill>
                <a:latin typeface="Lato"/>
                <a:ea typeface="Lato"/>
                <a:cs typeface="Lato"/>
                <a:sym typeface="Lato"/>
              </a:rPr>
              <a:t>anche composte, che non modificano</a:t>
            </a:r>
            <a:endParaRPr sz="2400">
              <a:solidFill>
                <a:srgbClr val="37474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>
                <a:solidFill>
                  <a:srgbClr val="37474F"/>
                </a:solidFill>
                <a:latin typeface="Lato"/>
                <a:ea typeface="Lato"/>
                <a:cs typeface="Lato"/>
                <a:sym typeface="Lato"/>
              </a:rPr>
              <a:t>lo stato del programma</a:t>
            </a:r>
            <a:endParaRPr sz="2400">
              <a:solidFill>
                <a:srgbClr val="37474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40"/>
          <p:cNvSpPr/>
          <p:nvPr/>
        </p:nvSpPr>
        <p:spPr>
          <a:xfrm>
            <a:off x="-14625" y="4748600"/>
            <a:ext cx="9158700" cy="394800"/>
          </a:xfrm>
          <a:prstGeom prst="rect">
            <a:avLst/>
          </a:prstGeom>
          <a:solidFill>
            <a:srgbClr val="3341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34" name="Google Shape;334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750" y="4830849"/>
            <a:ext cx="1410350" cy="228250"/>
          </a:xfrm>
          <a:prstGeom prst="rect">
            <a:avLst/>
          </a:prstGeom>
          <a:noFill/>
          <a:ln>
            <a:noFill/>
          </a:ln>
        </p:spPr>
      </p:pic>
      <p:sp>
        <p:nvSpPr>
          <p:cNvPr id="335" name="Google Shape;335;p40"/>
          <p:cNvSpPr txBox="1"/>
          <p:nvPr/>
        </p:nvSpPr>
        <p:spPr>
          <a:xfrm>
            <a:off x="4988079" y="4763401"/>
            <a:ext cx="4139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Programmazione Funzionale e Funzioni Pure</a:t>
            </a:r>
            <a:endParaRPr b="1" sz="1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6" name="Google Shape;336;p40"/>
          <p:cNvSpPr txBox="1"/>
          <p:nvPr/>
        </p:nvSpPr>
        <p:spPr>
          <a:xfrm>
            <a:off x="579900" y="440675"/>
            <a:ext cx="7200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800">
                <a:solidFill>
                  <a:srgbClr val="45818E"/>
                </a:solidFill>
                <a:latin typeface="Lato Black"/>
                <a:ea typeface="Lato Black"/>
                <a:cs typeface="Lato Black"/>
                <a:sym typeface="Lato Black"/>
              </a:rPr>
              <a:t>Le Funzioni Pure</a:t>
            </a:r>
            <a:endParaRPr sz="2800">
              <a:solidFill>
                <a:srgbClr val="45818E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337" name="Google Shape;337;p40"/>
          <p:cNvSpPr txBox="1"/>
          <p:nvPr/>
        </p:nvSpPr>
        <p:spPr>
          <a:xfrm>
            <a:off x="579900" y="1159025"/>
            <a:ext cx="7109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>
                <a:solidFill>
                  <a:srgbClr val="334150"/>
                </a:solidFill>
                <a:latin typeface="Lato"/>
                <a:ea typeface="Lato"/>
                <a:cs typeface="Lato"/>
                <a:sym typeface="Lato"/>
              </a:rPr>
              <a:t>Sono funzioni che non hanno </a:t>
            </a:r>
            <a:r>
              <a:rPr b="1" lang="it" sz="240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rPr>
              <a:t>side effect</a:t>
            </a:r>
            <a:r>
              <a:rPr lang="it" sz="2400">
                <a:solidFill>
                  <a:srgbClr val="334150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 b="1" sz="2400">
              <a:solidFill>
                <a:schemeClr val="accent5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1"/>
          <p:cNvSpPr/>
          <p:nvPr/>
        </p:nvSpPr>
        <p:spPr>
          <a:xfrm>
            <a:off x="-14625" y="4748600"/>
            <a:ext cx="9158700" cy="394800"/>
          </a:xfrm>
          <a:prstGeom prst="rect">
            <a:avLst/>
          </a:prstGeom>
          <a:solidFill>
            <a:srgbClr val="3341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43" name="Google Shape;343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750" y="4830849"/>
            <a:ext cx="1410350" cy="228250"/>
          </a:xfrm>
          <a:prstGeom prst="rect">
            <a:avLst/>
          </a:prstGeom>
          <a:noFill/>
          <a:ln>
            <a:noFill/>
          </a:ln>
        </p:spPr>
      </p:pic>
      <p:sp>
        <p:nvSpPr>
          <p:cNvPr id="344" name="Google Shape;344;p41"/>
          <p:cNvSpPr txBox="1"/>
          <p:nvPr/>
        </p:nvSpPr>
        <p:spPr>
          <a:xfrm>
            <a:off x="4988079" y="4763401"/>
            <a:ext cx="4139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Programmazione Funzionale e Funzioni Pure</a:t>
            </a:r>
            <a:endParaRPr b="1" sz="1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45" name="Google Shape;345;p41"/>
          <p:cNvSpPr txBox="1"/>
          <p:nvPr/>
        </p:nvSpPr>
        <p:spPr>
          <a:xfrm>
            <a:off x="579900" y="440675"/>
            <a:ext cx="7200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800">
                <a:solidFill>
                  <a:srgbClr val="45818E"/>
                </a:solidFill>
                <a:latin typeface="Lato Black"/>
                <a:ea typeface="Lato Black"/>
                <a:cs typeface="Lato Black"/>
                <a:sym typeface="Lato Black"/>
              </a:rPr>
              <a:t>Le Funzioni Pure</a:t>
            </a:r>
            <a:endParaRPr sz="2800">
              <a:solidFill>
                <a:srgbClr val="45818E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346" name="Google Shape;346;p41"/>
          <p:cNvSpPr txBox="1"/>
          <p:nvPr/>
        </p:nvSpPr>
        <p:spPr>
          <a:xfrm>
            <a:off x="579900" y="1159025"/>
            <a:ext cx="7109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>
                <a:solidFill>
                  <a:srgbClr val="334150"/>
                </a:solidFill>
                <a:latin typeface="Lato"/>
                <a:ea typeface="Lato"/>
                <a:cs typeface="Lato"/>
                <a:sym typeface="Lato"/>
              </a:rPr>
              <a:t>Sono funzioni che non hanno </a:t>
            </a:r>
            <a:r>
              <a:rPr b="1" lang="it" sz="240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rPr>
              <a:t>side effect</a:t>
            </a:r>
            <a:r>
              <a:rPr lang="it" sz="2400">
                <a:solidFill>
                  <a:srgbClr val="334150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 b="1" sz="2400">
              <a:solidFill>
                <a:schemeClr val="accent5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47" name="Google Shape;347;p41"/>
          <p:cNvSpPr txBox="1"/>
          <p:nvPr/>
        </p:nvSpPr>
        <p:spPr>
          <a:xfrm>
            <a:off x="625200" y="1815875"/>
            <a:ext cx="7109700" cy="9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>
                <a:solidFill>
                  <a:srgbClr val="334150"/>
                </a:solidFill>
                <a:latin typeface="Lato"/>
                <a:ea typeface="Lato"/>
                <a:cs typeface="Lato"/>
                <a:sym typeface="Lato"/>
              </a:rPr>
              <a:t>Non utilizzano dati che possono essere modificati</a:t>
            </a:r>
            <a:endParaRPr sz="2400">
              <a:solidFill>
                <a:srgbClr val="33415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>
                <a:solidFill>
                  <a:srgbClr val="334150"/>
                </a:solidFill>
                <a:latin typeface="Lato"/>
                <a:ea typeface="Lato"/>
                <a:cs typeface="Lato"/>
                <a:sym typeface="Lato"/>
              </a:rPr>
              <a:t>da altre parti del programma.</a:t>
            </a:r>
            <a:endParaRPr sz="2400">
              <a:solidFill>
                <a:srgbClr val="33415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/>
          <p:nvPr/>
        </p:nvSpPr>
        <p:spPr>
          <a:xfrm>
            <a:off x="-14625" y="4748600"/>
            <a:ext cx="9158700" cy="394800"/>
          </a:xfrm>
          <a:prstGeom prst="rect">
            <a:avLst/>
          </a:prstGeom>
          <a:solidFill>
            <a:srgbClr val="3341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750" y="4830849"/>
            <a:ext cx="1410350" cy="22825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6449625" y="4748600"/>
            <a:ext cx="2633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t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La Ricorsione</a:t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6" name="Google Shape;76;p15"/>
          <p:cNvSpPr txBox="1"/>
          <p:nvPr/>
        </p:nvSpPr>
        <p:spPr>
          <a:xfrm>
            <a:off x="579900" y="440675"/>
            <a:ext cx="7200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800">
                <a:solidFill>
                  <a:srgbClr val="45818E"/>
                </a:solidFill>
                <a:latin typeface="Lato Black"/>
                <a:ea typeface="Lato Black"/>
                <a:cs typeface="Lato Black"/>
                <a:sym typeface="Lato Black"/>
              </a:rPr>
              <a:t>La Ricorsione</a:t>
            </a:r>
            <a:endParaRPr sz="2800">
              <a:solidFill>
                <a:srgbClr val="45818E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77" name="Google Shape;77;p15"/>
          <p:cNvSpPr txBox="1"/>
          <p:nvPr/>
        </p:nvSpPr>
        <p:spPr>
          <a:xfrm>
            <a:off x="579900" y="1159025"/>
            <a:ext cx="7109700" cy="16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2000">
                <a:solidFill>
                  <a:srgbClr val="334150"/>
                </a:solidFill>
                <a:latin typeface="Lato"/>
                <a:ea typeface="Lato"/>
                <a:cs typeface="Lato"/>
                <a:sym typeface="Lato"/>
              </a:rPr>
              <a:t>E’ una tecnica di programmazione</a:t>
            </a:r>
            <a:endParaRPr sz="2000">
              <a:solidFill>
                <a:srgbClr val="33415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2000">
                <a:solidFill>
                  <a:srgbClr val="334150"/>
                </a:solidFill>
                <a:latin typeface="Lato"/>
                <a:ea typeface="Lato"/>
                <a:cs typeface="Lato"/>
                <a:sym typeface="Lato"/>
              </a:rPr>
              <a:t>in cui compiti ripetitivi v</a:t>
            </a:r>
            <a:r>
              <a:rPr lang="it" sz="2000">
                <a:solidFill>
                  <a:srgbClr val="334150"/>
                </a:solidFill>
                <a:latin typeface="Lato"/>
                <a:ea typeface="Lato"/>
                <a:cs typeface="Lato"/>
                <a:sym typeface="Lato"/>
              </a:rPr>
              <a:t>engono eseguiti</a:t>
            </a:r>
            <a:endParaRPr sz="2000">
              <a:solidFill>
                <a:srgbClr val="33415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2000">
                <a:solidFill>
                  <a:srgbClr val="334150"/>
                </a:solidFill>
                <a:latin typeface="Lato"/>
                <a:ea typeface="Lato"/>
                <a:cs typeface="Lato"/>
                <a:sym typeface="Lato"/>
              </a:rPr>
              <a:t>da una funzione che richiama se stessa</a:t>
            </a:r>
            <a:endParaRPr sz="2000">
              <a:solidFill>
                <a:srgbClr val="33415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2000">
                <a:solidFill>
                  <a:srgbClr val="334150"/>
                </a:solidFill>
                <a:latin typeface="Lato"/>
                <a:ea typeface="Lato"/>
                <a:cs typeface="Lato"/>
                <a:sym typeface="Lato"/>
              </a:rPr>
              <a:t>direttamente o indirettamente.</a:t>
            </a:r>
            <a:endParaRPr sz="2000">
              <a:solidFill>
                <a:srgbClr val="33415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42"/>
          <p:cNvSpPr/>
          <p:nvPr/>
        </p:nvSpPr>
        <p:spPr>
          <a:xfrm>
            <a:off x="-14625" y="4748600"/>
            <a:ext cx="9158700" cy="394800"/>
          </a:xfrm>
          <a:prstGeom prst="rect">
            <a:avLst/>
          </a:prstGeom>
          <a:solidFill>
            <a:srgbClr val="3341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53" name="Google Shape;353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750" y="4830849"/>
            <a:ext cx="1410350" cy="228250"/>
          </a:xfrm>
          <a:prstGeom prst="rect">
            <a:avLst/>
          </a:prstGeom>
          <a:noFill/>
          <a:ln>
            <a:noFill/>
          </a:ln>
        </p:spPr>
      </p:pic>
      <p:sp>
        <p:nvSpPr>
          <p:cNvPr id="354" name="Google Shape;354;p42"/>
          <p:cNvSpPr txBox="1"/>
          <p:nvPr/>
        </p:nvSpPr>
        <p:spPr>
          <a:xfrm>
            <a:off x="4988079" y="4763401"/>
            <a:ext cx="4139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Programmazione Funzionale e Funzioni Pure</a:t>
            </a:r>
            <a:endParaRPr b="1" sz="1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55" name="Google Shape;355;p42"/>
          <p:cNvSpPr txBox="1"/>
          <p:nvPr/>
        </p:nvSpPr>
        <p:spPr>
          <a:xfrm>
            <a:off x="579900" y="440675"/>
            <a:ext cx="7200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800">
                <a:solidFill>
                  <a:srgbClr val="45818E"/>
                </a:solidFill>
                <a:latin typeface="Lato Black"/>
                <a:ea typeface="Lato Black"/>
                <a:cs typeface="Lato Black"/>
                <a:sym typeface="Lato Black"/>
              </a:rPr>
              <a:t>Le Funzioni Pure</a:t>
            </a:r>
            <a:endParaRPr sz="2800">
              <a:solidFill>
                <a:srgbClr val="45818E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356" name="Google Shape;356;p42"/>
          <p:cNvSpPr txBox="1"/>
          <p:nvPr/>
        </p:nvSpPr>
        <p:spPr>
          <a:xfrm>
            <a:off x="579900" y="1228525"/>
            <a:ext cx="7768200" cy="21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6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owner=</a:t>
            </a:r>
            <a:r>
              <a:rPr lang="it" sz="16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"Giuseppe"</a:t>
            </a:r>
            <a:endParaRPr sz="1600">
              <a:solidFill>
                <a:srgbClr val="3F51B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F51B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def</a:t>
            </a:r>
            <a:r>
              <a:rPr lang="it" sz="16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print_shopping_list(shopping_list):</a:t>
            </a:r>
            <a:endParaRPr sz="16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endParaRPr sz="16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it" sz="16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it" sz="16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it" sz="16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"La lista della spesa di %s:"</a:t>
            </a:r>
            <a:r>
              <a:rPr lang="it" sz="16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% owner)</a:t>
            </a:r>
            <a:endParaRPr sz="16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endParaRPr sz="16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it" sz="16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for</a:t>
            </a:r>
            <a:r>
              <a:rPr lang="it" sz="16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i, entry </a:t>
            </a:r>
            <a:r>
              <a:rPr lang="it" sz="16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in</a:t>
            </a:r>
            <a:r>
              <a:rPr lang="it" sz="16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it" sz="160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enumerate</a:t>
            </a:r>
            <a:r>
              <a:rPr lang="it" sz="16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(shopping_list):</a:t>
            </a:r>
            <a:endParaRPr sz="16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it" sz="16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it" sz="16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it" sz="16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"%d) %s"</a:t>
            </a:r>
            <a:r>
              <a:rPr lang="it" sz="16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% (i+</a:t>
            </a:r>
            <a:r>
              <a:rPr lang="it" sz="16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it" sz="16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 entry))</a:t>
            </a:r>
            <a:endParaRPr sz="16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43"/>
          <p:cNvSpPr/>
          <p:nvPr/>
        </p:nvSpPr>
        <p:spPr>
          <a:xfrm>
            <a:off x="-14625" y="4748600"/>
            <a:ext cx="9158700" cy="394800"/>
          </a:xfrm>
          <a:prstGeom prst="rect">
            <a:avLst/>
          </a:prstGeom>
          <a:solidFill>
            <a:srgbClr val="3341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62" name="Google Shape;362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750" y="4830849"/>
            <a:ext cx="1410350" cy="228250"/>
          </a:xfrm>
          <a:prstGeom prst="rect">
            <a:avLst/>
          </a:prstGeom>
          <a:noFill/>
          <a:ln>
            <a:noFill/>
          </a:ln>
        </p:spPr>
      </p:pic>
      <p:sp>
        <p:nvSpPr>
          <p:cNvPr id="363" name="Google Shape;363;p43"/>
          <p:cNvSpPr txBox="1"/>
          <p:nvPr/>
        </p:nvSpPr>
        <p:spPr>
          <a:xfrm>
            <a:off x="4988079" y="4763401"/>
            <a:ext cx="4139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Programmazione Funzionale e Funzioni Pure</a:t>
            </a:r>
            <a:endParaRPr b="1" sz="1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64" name="Google Shape;364;p43"/>
          <p:cNvSpPr txBox="1"/>
          <p:nvPr/>
        </p:nvSpPr>
        <p:spPr>
          <a:xfrm>
            <a:off x="579900" y="440675"/>
            <a:ext cx="7200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800">
                <a:solidFill>
                  <a:srgbClr val="45818E"/>
                </a:solidFill>
                <a:latin typeface="Lato Black"/>
                <a:ea typeface="Lato Black"/>
                <a:cs typeface="Lato Black"/>
                <a:sym typeface="Lato Black"/>
              </a:rPr>
              <a:t>Le Funzioni Pure</a:t>
            </a:r>
            <a:endParaRPr sz="2800">
              <a:solidFill>
                <a:srgbClr val="45818E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365" name="Google Shape;365;p43"/>
          <p:cNvSpPr txBox="1"/>
          <p:nvPr/>
        </p:nvSpPr>
        <p:spPr>
          <a:xfrm>
            <a:off x="579900" y="1228525"/>
            <a:ext cx="7768200" cy="21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owner=</a:t>
            </a:r>
            <a:r>
              <a:rPr lang="it" sz="16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"Giuseppe"</a:t>
            </a:r>
            <a:endParaRPr sz="1600">
              <a:solidFill>
                <a:srgbClr val="3F51B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F51B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def</a:t>
            </a:r>
            <a:r>
              <a:rPr lang="it" sz="16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print_shopping_list(shopping_list):</a:t>
            </a:r>
            <a:endParaRPr sz="16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endParaRPr sz="16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it" sz="16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it" sz="16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it" sz="16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"La lista della spesa di %s:"</a:t>
            </a:r>
            <a:r>
              <a:rPr lang="it" sz="16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% owner)</a:t>
            </a:r>
            <a:endParaRPr sz="16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endParaRPr sz="16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it" sz="16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for</a:t>
            </a:r>
            <a:r>
              <a:rPr lang="it" sz="16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i, entry </a:t>
            </a:r>
            <a:r>
              <a:rPr lang="it" sz="16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in</a:t>
            </a:r>
            <a:r>
              <a:rPr lang="it" sz="16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it" sz="160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enumerate</a:t>
            </a:r>
            <a:r>
              <a:rPr lang="it" sz="16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(shopping_list):</a:t>
            </a:r>
            <a:endParaRPr sz="16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it" sz="16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it" sz="16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it" sz="16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"%d) %s"</a:t>
            </a:r>
            <a:r>
              <a:rPr lang="it" sz="16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% (i+</a:t>
            </a:r>
            <a:r>
              <a:rPr lang="it" sz="16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it" sz="16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 entry))</a:t>
            </a:r>
            <a:endParaRPr sz="16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66" name="Google Shape;366;p43"/>
          <p:cNvSpPr/>
          <p:nvPr/>
        </p:nvSpPr>
        <p:spPr>
          <a:xfrm>
            <a:off x="2647278" y="1361725"/>
            <a:ext cx="570000" cy="1923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accent5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43"/>
          <p:cNvSpPr/>
          <p:nvPr/>
        </p:nvSpPr>
        <p:spPr>
          <a:xfrm rot="-5400000">
            <a:off x="5565354" y="1926378"/>
            <a:ext cx="570000" cy="1923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accent5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44"/>
          <p:cNvSpPr/>
          <p:nvPr/>
        </p:nvSpPr>
        <p:spPr>
          <a:xfrm>
            <a:off x="-14625" y="4748600"/>
            <a:ext cx="9158700" cy="394800"/>
          </a:xfrm>
          <a:prstGeom prst="rect">
            <a:avLst/>
          </a:prstGeom>
          <a:solidFill>
            <a:srgbClr val="3341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73" name="Google Shape;373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750" y="4830849"/>
            <a:ext cx="1410350" cy="228250"/>
          </a:xfrm>
          <a:prstGeom prst="rect">
            <a:avLst/>
          </a:prstGeom>
          <a:noFill/>
          <a:ln>
            <a:noFill/>
          </a:ln>
        </p:spPr>
      </p:pic>
      <p:sp>
        <p:nvSpPr>
          <p:cNvPr id="374" name="Google Shape;374;p44"/>
          <p:cNvSpPr txBox="1"/>
          <p:nvPr/>
        </p:nvSpPr>
        <p:spPr>
          <a:xfrm>
            <a:off x="4988079" y="4763401"/>
            <a:ext cx="4139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Programmazione Funzionale e Funzioni Pure</a:t>
            </a:r>
            <a:endParaRPr b="1" sz="1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75" name="Google Shape;375;p44"/>
          <p:cNvSpPr txBox="1"/>
          <p:nvPr/>
        </p:nvSpPr>
        <p:spPr>
          <a:xfrm>
            <a:off x="579900" y="440675"/>
            <a:ext cx="7200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800">
                <a:solidFill>
                  <a:srgbClr val="45818E"/>
                </a:solidFill>
                <a:latin typeface="Lato Black"/>
                <a:ea typeface="Lato Black"/>
                <a:cs typeface="Lato Black"/>
                <a:sym typeface="Lato Black"/>
              </a:rPr>
              <a:t>Le Funzioni Pure</a:t>
            </a:r>
            <a:endParaRPr sz="2800">
              <a:solidFill>
                <a:srgbClr val="45818E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376" name="Google Shape;376;p44"/>
          <p:cNvSpPr txBox="1"/>
          <p:nvPr/>
        </p:nvSpPr>
        <p:spPr>
          <a:xfrm>
            <a:off x="579900" y="1228525"/>
            <a:ext cx="7768200" cy="21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owner=</a:t>
            </a:r>
            <a:r>
              <a:rPr lang="it" sz="16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"Giuseppe"</a:t>
            </a:r>
            <a:endParaRPr sz="1600">
              <a:solidFill>
                <a:srgbClr val="3F51B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F51B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def</a:t>
            </a:r>
            <a:r>
              <a:rPr lang="it" sz="16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print_shopping_list(shopping_list):</a:t>
            </a:r>
            <a:endParaRPr sz="16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endParaRPr sz="16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it" sz="16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it" sz="16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it" sz="16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"La lista della spesa di %s:"</a:t>
            </a:r>
            <a:r>
              <a:rPr lang="it" sz="16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% owner)</a:t>
            </a:r>
            <a:endParaRPr sz="16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endParaRPr sz="16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it" sz="16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for</a:t>
            </a:r>
            <a:r>
              <a:rPr lang="it" sz="16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i, entry </a:t>
            </a:r>
            <a:r>
              <a:rPr lang="it" sz="16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in</a:t>
            </a:r>
            <a:r>
              <a:rPr lang="it" sz="16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it" sz="160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enumerate</a:t>
            </a:r>
            <a:r>
              <a:rPr lang="it" sz="16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(shopping_list):</a:t>
            </a:r>
            <a:endParaRPr sz="16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it" sz="16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it" sz="16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it" sz="16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"%d) %s"</a:t>
            </a:r>
            <a:r>
              <a:rPr lang="it" sz="16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% (i+</a:t>
            </a:r>
            <a:r>
              <a:rPr lang="it" sz="16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it" sz="16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 entry))</a:t>
            </a:r>
            <a:endParaRPr sz="16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77" name="Google Shape;377;p44"/>
          <p:cNvSpPr/>
          <p:nvPr/>
        </p:nvSpPr>
        <p:spPr>
          <a:xfrm>
            <a:off x="2647278" y="1361725"/>
            <a:ext cx="570000" cy="1923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accent5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44"/>
          <p:cNvSpPr/>
          <p:nvPr/>
        </p:nvSpPr>
        <p:spPr>
          <a:xfrm rot="-5400000">
            <a:off x="5565354" y="1926378"/>
            <a:ext cx="570000" cy="1923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accent5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44"/>
          <p:cNvSpPr/>
          <p:nvPr/>
        </p:nvSpPr>
        <p:spPr>
          <a:xfrm>
            <a:off x="1598550" y="733375"/>
            <a:ext cx="2797500" cy="3145200"/>
          </a:xfrm>
          <a:prstGeom prst="mathMultiply">
            <a:avLst>
              <a:gd fmla="val 23520" name="adj1"/>
            </a:avLst>
          </a:prstGeom>
          <a:solidFill>
            <a:srgbClr val="C53929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45"/>
          <p:cNvSpPr/>
          <p:nvPr/>
        </p:nvSpPr>
        <p:spPr>
          <a:xfrm>
            <a:off x="-14625" y="4748600"/>
            <a:ext cx="9158700" cy="394800"/>
          </a:xfrm>
          <a:prstGeom prst="rect">
            <a:avLst/>
          </a:prstGeom>
          <a:solidFill>
            <a:srgbClr val="3341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85" name="Google Shape;385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750" y="4830849"/>
            <a:ext cx="1410350" cy="228250"/>
          </a:xfrm>
          <a:prstGeom prst="rect">
            <a:avLst/>
          </a:prstGeom>
          <a:noFill/>
          <a:ln>
            <a:noFill/>
          </a:ln>
        </p:spPr>
      </p:pic>
      <p:sp>
        <p:nvSpPr>
          <p:cNvPr id="386" name="Google Shape;386;p45"/>
          <p:cNvSpPr txBox="1"/>
          <p:nvPr/>
        </p:nvSpPr>
        <p:spPr>
          <a:xfrm>
            <a:off x="4988079" y="4763401"/>
            <a:ext cx="4139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Programmazione Funzionale e Funzioni Pure</a:t>
            </a:r>
            <a:endParaRPr b="1" sz="1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87" name="Google Shape;387;p45"/>
          <p:cNvSpPr txBox="1"/>
          <p:nvPr/>
        </p:nvSpPr>
        <p:spPr>
          <a:xfrm>
            <a:off x="579900" y="440675"/>
            <a:ext cx="7200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800">
                <a:solidFill>
                  <a:srgbClr val="45818E"/>
                </a:solidFill>
                <a:latin typeface="Lato Black"/>
                <a:ea typeface="Lato Black"/>
                <a:cs typeface="Lato Black"/>
                <a:sym typeface="Lato Black"/>
              </a:rPr>
              <a:t>Le Funzioni Pure</a:t>
            </a:r>
            <a:endParaRPr sz="2800">
              <a:solidFill>
                <a:srgbClr val="45818E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388" name="Google Shape;388;p45"/>
          <p:cNvSpPr txBox="1"/>
          <p:nvPr/>
        </p:nvSpPr>
        <p:spPr>
          <a:xfrm>
            <a:off x="579900" y="1228525"/>
            <a:ext cx="77682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def</a:t>
            </a:r>
            <a:r>
              <a:rPr lang="it" sz="16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print_shopping_list(shopping_list, owner=</a:t>
            </a:r>
            <a:r>
              <a:rPr lang="it" sz="16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"Giuseppe"</a:t>
            </a:r>
            <a:r>
              <a:rPr lang="it" sz="16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):</a:t>
            </a:r>
            <a:endParaRPr sz="16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endParaRPr sz="16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it" sz="16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it" sz="16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it" sz="16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"La lista della spesa di %s:"</a:t>
            </a:r>
            <a:r>
              <a:rPr lang="it" sz="16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% owner)</a:t>
            </a:r>
            <a:endParaRPr sz="16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endParaRPr sz="16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it" sz="16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for</a:t>
            </a:r>
            <a:r>
              <a:rPr lang="it" sz="16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i, entry </a:t>
            </a:r>
            <a:r>
              <a:rPr lang="it" sz="16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in</a:t>
            </a:r>
            <a:r>
              <a:rPr lang="it" sz="16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it" sz="160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enumerate</a:t>
            </a:r>
            <a:r>
              <a:rPr lang="it" sz="16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(shopping_list):</a:t>
            </a:r>
            <a:endParaRPr sz="16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it" sz="16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it" sz="16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it" sz="16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"%d) %s"</a:t>
            </a:r>
            <a:r>
              <a:rPr lang="it" sz="16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% (i+</a:t>
            </a:r>
            <a:r>
              <a:rPr lang="it" sz="16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it" sz="16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 entry))</a:t>
            </a:r>
            <a:endParaRPr sz="16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46"/>
          <p:cNvSpPr/>
          <p:nvPr/>
        </p:nvSpPr>
        <p:spPr>
          <a:xfrm>
            <a:off x="-14625" y="4748600"/>
            <a:ext cx="9158700" cy="394800"/>
          </a:xfrm>
          <a:prstGeom prst="rect">
            <a:avLst/>
          </a:prstGeom>
          <a:solidFill>
            <a:srgbClr val="3341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94" name="Google Shape;394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750" y="4830849"/>
            <a:ext cx="1410350" cy="228250"/>
          </a:xfrm>
          <a:prstGeom prst="rect">
            <a:avLst/>
          </a:prstGeom>
          <a:noFill/>
          <a:ln>
            <a:noFill/>
          </a:ln>
        </p:spPr>
      </p:pic>
      <p:sp>
        <p:nvSpPr>
          <p:cNvPr id="395" name="Google Shape;395;p46"/>
          <p:cNvSpPr txBox="1"/>
          <p:nvPr/>
        </p:nvSpPr>
        <p:spPr>
          <a:xfrm>
            <a:off x="4988079" y="4763401"/>
            <a:ext cx="4139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Programmazione Funzionale e Funzioni Pure</a:t>
            </a:r>
            <a:endParaRPr b="1" sz="1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96" name="Google Shape;396;p46"/>
          <p:cNvSpPr txBox="1"/>
          <p:nvPr/>
        </p:nvSpPr>
        <p:spPr>
          <a:xfrm>
            <a:off x="275300" y="233275"/>
            <a:ext cx="7109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>
                <a:solidFill>
                  <a:srgbClr val="334150"/>
                </a:solidFill>
                <a:highlight>
                  <a:schemeClr val="accent5"/>
                </a:highlight>
                <a:latin typeface="Lato"/>
                <a:ea typeface="Lato"/>
                <a:cs typeface="Lato"/>
                <a:sym typeface="Lato"/>
              </a:rPr>
              <a:t>Le funzioni di un linguaggio funzionale devono:</a:t>
            </a:r>
            <a:endParaRPr sz="2400">
              <a:solidFill>
                <a:srgbClr val="33415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97" name="Google Shape;397;p46"/>
          <p:cNvSpPr txBox="1"/>
          <p:nvPr/>
        </p:nvSpPr>
        <p:spPr>
          <a:xfrm>
            <a:off x="376250" y="869600"/>
            <a:ext cx="6907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4150"/>
              </a:buClr>
              <a:buSzPts val="2400"/>
              <a:buFont typeface="Lato"/>
              <a:buAutoNum type="arabicPeriod"/>
            </a:pPr>
            <a:r>
              <a:rPr lang="it" sz="2400">
                <a:solidFill>
                  <a:srgbClr val="334150"/>
                </a:solidFill>
                <a:latin typeface="Lato"/>
                <a:ea typeface="Lato"/>
                <a:cs typeface="Lato"/>
                <a:sym typeface="Lato"/>
              </a:rPr>
              <a:t>Poter prendere altre funzioni in input</a:t>
            </a:r>
            <a:endParaRPr sz="2400">
              <a:solidFill>
                <a:srgbClr val="33415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98" name="Google Shape;398;p46"/>
          <p:cNvSpPr txBox="1"/>
          <p:nvPr/>
        </p:nvSpPr>
        <p:spPr>
          <a:xfrm>
            <a:off x="569725" y="1662925"/>
            <a:ext cx="3369600" cy="30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def sum(a,b):</a:t>
            </a:r>
            <a:endParaRPr sz="15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it" sz="15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it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a+b</a:t>
            </a:r>
            <a:endParaRPr sz="15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def operation(a,b,op_func):</a:t>
            </a:r>
            <a:endParaRPr sz="15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it" sz="15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it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op_func(a,b)</a:t>
            </a:r>
            <a:endParaRPr sz="15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a = </a:t>
            </a:r>
            <a:r>
              <a:rPr lang="it" sz="15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endParaRPr sz="15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b = </a:t>
            </a:r>
            <a:r>
              <a:rPr lang="it" sz="15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endParaRPr sz="15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c = operation(a, b, sum)</a:t>
            </a:r>
            <a:endParaRPr sz="15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47"/>
          <p:cNvSpPr/>
          <p:nvPr/>
        </p:nvSpPr>
        <p:spPr>
          <a:xfrm>
            <a:off x="-14625" y="4748600"/>
            <a:ext cx="9158700" cy="394800"/>
          </a:xfrm>
          <a:prstGeom prst="rect">
            <a:avLst/>
          </a:prstGeom>
          <a:solidFill>
            <a:srgbClr val="3341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04" name="Google Shape;404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750" y="4830849"/>
            <a:ext cx="1410350" cy="228250"/>
          </a:xfrm>
          <a:prstGeom prst="rect">
            <a:avLst/>
          </a:prstGeom>
          <a:noFill/>
          <a:ln>
            <a:noFill/>
          </a:ln>
        </p:spPr>
      </p:pic>
      <p:sp>
        <p:nvSpPr>
          <p:cNvPr id="405" name="Google Shape;405;p47"/>
          <p:cNvSpPr txBox="1"/>
          <p:nvPr/>
        </p:nvSpPr>
        <p:spPr>
          <a:xfrm>
            <a:off x="4988079" y="4763401"/>
            <a:ext cx="4139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Programmazione Funzionale e Funzioni Pure</a:t>
            </a:r>
            <a:endParaRPr b="1" sz="1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06" name="Google Shape;406;p47"/>
          <p:cNvSpPr txBox="1"/>
          <p:nvPr/>
        </p:nvSpPr>
        <p:spPr>
          <a:xfrm>
            <a:off x="275300" y="233275"/>
            <a:ext cx="7109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>
                <a:solidFill>
                  <a:srgbClr val="334150"/>
                </a:solidFill>
                <a:highlight>
                  <a:schemeClr val="accent5"/>
                </a:highlight>
                <a:latin typeface="Lato"/>
                <a:ea typeface="Lato"/>
                <a:cs typeface="Lato"/>
                <a:sym typeface="Lato"/>
              </a:rPr>
              <a:t>Le funzioni di un linguaggio funzionale devono:</a:t>
            </a:r>
            <a:endParaRPr sz="2400">
              <a:solidFill>
                <a:srgbClr val="33415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07" name="Google Shape;407;p47"/>
          <p:cNvSpPr txBox="1"/>
          <p:nvPr/>
        </p:nvSpPr>
        <p:spPr>
          <a:xfrm>
            <a:off x="376250" y="869600"/>
            <a:ext cx="6907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>
                <a:solidFill>
                  <a:srgbClr val="334150"/>
                </a:solidFill>
                <a:latin typeface="Lato"/>
                <a:ea typeface="Lato"/>
                <a:cs typeface="Lato"/>
                <a:sym typeface="Lato"/>
              </a:rPr>
              <a:t>2.   </a:t>
            </a:r>
            <a:r>
              <a:rPr lang="it" sz="2400">
                <a:solidFill>
                  <a:srgbClr val="334150"/>
                </a:solidFill>
                <a:latin typeface="Lato"/>
                <a:ea typeface="Lato"/>
                <a:cs typeface="Lato"/>
                <a:sym typeface="Lato"/>
              </a:rPr>
              <a:t>Poter ritornare funzioni in output</a:t>
            </a:r>
            <a:endParaRPr sz="2400">
              <a:solidFill>
                <a:srgbClr val="33415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08" name="Google Shape;408;p47"/>
          <p:cNvSpPr txBox="1"/>
          <p:nvPr/>
        </p:nvSpPr>
        <p:spPr>
          <a:xfrm>
            <a:off x="569725" y="1423700"/>
            <a:ext cx="3369600" cy="35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def sum(a,b):</a:t>
            </a:r>
            <a:endParaRPr sz="11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it" sz="11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it" sz="11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a+b</a:t>
            </a:r>
            <a:endParaRPr sz="11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def subtraction(a,b):</a:t>
            </a:r>
            <a:endParaRPr sz="11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it" sz="11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it" sz="11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a-b</a:t>
            </a:r>
            <a:endParaRPr sz="11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def symbol_to_op(symbol):</a:t>
            </a:r>
            <a:endParaRPr sz="11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it" sz="11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it" sz="11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symbol==</a:t>
            </a:r>
            <a:r>
              <a:rPr lang="it" sz="11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"+"</a:t>
            </a:r>
            <a:r>
              <a:rPr lang="it" sz="11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1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it" sz="11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it" sz="11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sum</a:t>
            </a:r>
            <a:endParaRPr sz="11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elif symbol==</a:t>
            </a:r>
            <a:r>
              <a:rPr lang="it" sz="11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"-"</a:t>
            </a:r>
            <a:r>
              <a:rPr lang="it" sz="11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1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it" sz="11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it" sz="11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subtraction</a:t>
            </a:r>
            <a:endParaRPr sz="11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a = </a:t>
            </a:r>
            <a:r>
              <a:rPr lang="it" sz="11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endParaRPr sz="11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b = </a:t>
            </a:r>
            <a:r>
              <a:rPr lang="it" sz="11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endParaRPr sz="11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symbol = </a:t>
            </a:r>
            <a:r>
              <a:rPr lang="it" sz="11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"-"</a:t>
            </a:r>
            <a:endParaRPr sz="11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op_func = symbol_to_op(symbol)</a:t>
            </a:r>
            <a:endParaRPr sz="11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1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c = op_func(a,b)</a:t>
            </a:r>
            <a:endParaRPr sz="11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48"/>
          <p:cNvSpPr/>
          <p:nvPr/>
        </p:nvSpPr>
        <p:spPr>
          <a:xfrm>
            <a:off x="-14625" y="4748600"/>
            <a:ext cx="9158700" cy="394800"/>
          </a:xfrm>
          <a:prstGeom prst="rect">
            <a:avLst/>
          </a:prstGeom>
          <a:solidFill>
            <a:srgbClr val="3341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14" name="Google Shape;414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750" y="4830849"/>
            <a:ext cx="1410350" cy="228250"/>
          </a:xfrm>
          <a:prstGeom prst="rect">
            <a:avLst/>
          </a:prstGeom>
          <a:noFill/>
          <a:ln>
            <a:noFill/>
          </a:ln>
        </p:spPr>
      </p:pic>
      <p:sp>
        <p:nvSpPr>
          <p:cNvPr id="415" name="Google Shape;415;p48"/>
          <p:cNvSpPr txBox="1"/>
          <p:nvPr/>
        </p:nvSpPr>
        <p:spPr>
          <a:xfrm>
            <a:off x="4988079" y="4763401"/>
            <a:ext cx="4139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Programmazione Funzionale e Funzioni Pure</a:t>
            </a:r>
            <a:endParaRPr b="1" sz="1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16" name="Google Shape;416;p48"/>
          <p:cNvSpPr txBox="1"/>
          <p:nvPr/>
        </p:nvSpPr>
        <p:spPr>
          <a:xfrm>
            <a:off x="617800" y="581775"/>
            <a:ext cx="7109700" cy="14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>
                <a:solidFill>
                  <a:srgbClr val="334150"/>
                </a:solidFill>
                <a:highlight>
                  <a:schemeClr val="accent5"/>
                </a:highlight>
                <a:latin typeface="Lato"/>
                <a:ea typeface="Lato"/>
                <a:cs typeface="Lato"/>
                <a:sym typeface="Lato"/>
              </a:rPr>
              <a:t>Le funzioni di un linguaggio funzionale devono:</a:t>
            </a:r>
            <a:endParaRPr sz="2400">
              <a:solidFill>
                <a:srgbClr val="334150"/>
              </a:solidFill>
              <a:highlight>
                <a:schemeClr val="accent5"/>
              </a:highlight>
              <a:latin typeface="Lato"/>
              <a:ea typeface="Lato"/>
              <a:cs typeface="Lato"/>
              <a:sym typeface="La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4150"/>
              </a:buClr>
              <a:buSzPts val="2400"/>
              <a:buFont typeface="Lato"/>
              <a:buAutoNum type="arabicPeriod"/>
            </a:pPr>
            <a:r>
              <a:rPr lang="it" sz="2400">
                <a:solidFill>
                  <a:srgbClr val="334150"/>
                </a:solidFill>
                <a:latin typeface="Lato"/>
                <a:ea typeface="Lato"/>
                <a:cs typeface="Lato"/>
                <a:sym typeface="Lato"/>
              </a:rPr>
              <a:t>Poter prendere altre funzioni in input</a:t>
            </a:r>
            <a:endParaRPr sz="2400">
              <a:solidFill>
                <a:srgbClr val="33415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4150"/>
              </a:buClr>
              <a:buSzPts val="2400"/>
              <a:buFont typeface="Lato"/>
              <a:buAutoNum type="arabicPeriod"/>
            </a:pPr>
            <a:r>
              <a:rPr lang="it" sz="2400">
                <a:solidFill>
                  <a:srgbClr val="334150"/>
                </a:solidFill>
                <a:latin typeface="Lato"/>
                <a:ea typeface="Lato"/>
                <a:cs typeface="Lato"/>
                <a:sym typeface="Lato"/>
              </a:rPr>
              <a:t>Poter ritornare funzioni in output</a:t>
            </a:r>
            <a:endParaRPr sz="2400">
              <a:solidFill>
                <a:srgbClr val="33415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17" name="Google Shape;417;p48"/>
          <p:cNvSpPr txBox="1"/>
          <p:nvPr/>
        </p:nvSpPr>
        <p:spPr>
          <a:xfrm>
            <a:off x="617800" y="2319125"/>
            <a:ext cx="7109700" cy="9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>
                <a:solidFill>
                  <a:srgbClr val="334150"/>
                </a:solidFill>
                <a:latin typeface="Lato"/>
                <a:ea typeface="Lato"/>
                <a:cs typeface="Lato"/>
                <a:sym typeface="Lato"/>
              </a:rPr>
              <a:t>In Python questo è possibile,</a:t>
            </a:r>
            <a:endParaRPr sz="2400">
              <a:solidFill>
                <a:srgbClr val="33415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>
                <a:solidFill>
                  <a:srgbClr val="334150"/>
                </a:solidFill>
                <a:latin typeface="Lato"/>
                <a:ea typeface="Lato"/>
                <a:cs typeface="Lato"/>
                <a:sym typeface="Lato"/>
              </a:rPr>
              <a:t>perché le funzioni sono </a:t>
            </a:r>
            <a:r>
              <a:rPr b="1" lang="it" sz="240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rPr>
              <a:t>first-class citizens</a:t>
            </a:r>
            <a:endParaRPr b="1" sz="2400">
              <a:solidFill>
                <a:schemeClr val="accent5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49"/>
          <p:cNvSpPr/>
          <p:nvPr/>
        </p:nvSpPr>
        <p:spPr>
          <a:xfrm>
            <a:off x="-14625" y="4748600"/>
            <a:ext cx="9158700" cy="394800"/>
          </a:xfrm>
          <a:prstGeom prst="rect">
            <a:avLst/>
          </a:prstGeom>
          <a:solidFill>
            <a:srgbClr val="3341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23" name="Google Shape;423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750" y="4830849"/>
            <a:ext cx="1410350" cy="228250"/>
          </a:xfrm>
          <a:prstGeom prst="rect">
            <a:avLst/>
          </a:prstGeom>
          <a:noFill/>
          <a:ln>
            <a:noFill/>
          </a:ln>
        </p:spPr>
      </p:pic>
      <p:sp>
        <p:nvSpPr>
          <p:cNvPr id="424" name="Google Shape;424;p49"/>
          <p:cNvSpPr txBox="1"/>
          <p:nvPr/>
        </p:nvSpPr>
        <p:spPr>
          <a:xfrm>
            <a:off x="4988079" y="4763401"/>
            <a:ext cx="4139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Programmazione Funzionale e Funzioni Pure</a:t>
            </a:r>
            <a:endParaRPr b="1" sz="1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25" name="Google Shape;425;p49"/>
          <p:cNvSpPr txBox="1"/>
          <p:nvPr/>
        </p:nvSpPr>
        <p:spPr>
          <a:xfrm>
            <a:off x="617800" y="581775"/>
            <a:ext cx="7109700" cy="14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>
                <a:solidFill>
                  <a:srgbClr val="334150"/>
                </a:solidFill>
                <a:highlight>
                  <a:schemeClr val="accent5"/>
                </a:highlight>
                <a:latin typeface="Lato"/>
                <a:ea typeface="Lato"/>
                <a:cs typeface="Lato"/>
                <a:sym typeface="Lato"/>
              </a:rPr>
              <a:t>Le funzioni di un linguaggio funzionale devono:</a:t>
            </a:r>
            <a:endParaRPr sz="2400">
              <a:solidFill>
                <a:srgbClr val="334150"/>
              </a:solidFill>
              <a:highlight>
                <a:schemeClr val="accent5"/>
              </a:highlight>
              <a:latin typeface="Lato"/>
              <a:ea typeface="Lato"/>
              <a:cs typeface="Lato"/>
              <a:sym typeface="La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4150"/>
              </a:buClr>
              <a:buSzPts val="2400"/>
              <a:buFont typeface="Lato"/>
              <a:buAutoNum type="arabicPeriod"/>
            </a:pPr>
            <a:r>
              <a:rPr lang="it" sz="2400">
                <a:solidFill>
                  <a:srgbClr val="334150"/>
                </a:solidFill>
                <a:latin typeface="Lato"/>
                <a:ea typeface="Lato"/>
                <a:cs typeface="Lato"/>
                <a:sym typeface="Lato"/>
              </a:rPr>
              <a:t>Poter prendere altre funzioni in input</a:t>
            </a:r>
            <a:endParaRPr sz="2400">
              <a:solidFill>
                <a:srgbClr val="33415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4150"/>
              </a:buClr>
              <a:buSzPts val="2400"/>
              <a:buFont typeface="Lato"/>
              <a:buAutoNum type="arabicPeriod"/>
            </a:pPr>
            <a:r>
              <a:rPr lang="it" sz="2400">
                <a:solidFill>
                  <a:srgbClr val="334150"/>
                </a:solidFill>
                <a:latin typeface="Lato"/>
                <a:ea typeface="Lato"/>
                <a:cs typeface="Lato"/>
                <a:sym typeface="Lato"/>
              </a:rPr>
              <a:t>Poter ritornare funzioni in output</a:t>
            </a:r>
            <a:endParaRPr sz="2400">
              <a:solidFill>
                <a:srgbClr val="33415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26" name="Google Shape;426;p49"/>
          <p:cNvSpPr txBox="1"/>
          <p:nvPr/>
        </p:nvSpPr>
        <p:spPr>
          <a:xfrm>
            <a:off x="617800" y="2319125"/>
            <a:ext cx="7109700" cy="9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>
                <a:solidFill>
                  <a:srgbClr val="334150"/>
                </a:solidFill>
                <a:latin typeface="Lato"/>
                <a:ea typeface="Lato"/>
                <a:cs typeface="Lato"/>
                <a:sym typeface="Lato"/>
              </a:rPr>
              <a:t>In Python questo è possibile,</a:t>
            </a:r>
            <a:endParaRPr sz="2400">
              <a:solidFill>
                <a:srgbClr val="33415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>
                <a:solidFill>
                  <a:srgbClr val="334150"/>
                </a:solidFill>
                <a:latin typeface="Lato"/>
                <a:ea typeface="Lato"/>
                <a:cs typeface="Lato"/>
                <a:sym typeface="Lato"/>
              </a:rPr>
              <a:t>perché le funzioni sono </a:t>
            </a:r>
            <a:r>
              <a:rPr b="1" lang="it" sz="240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rPr>
              <a:t>first-class citizens</a:t>
            </a:r>
            <a:endParaRPr b="1" sz="2400">
              <a:solidFill>
                <a:schemeClr val="accent5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50"/>
          <p:cNvSpPr/>
          <p:nvPr/>
        </p:nvSpPr>
        <p:spPr>
          <a:xfrm>
            <a:off x="-14625" y="4748600"/>
            <a:ext cx="9158700" cy="394800"/>
          </a:xfrm>
          <a:prstGeom prst="rect">
            <a:avLst/>
          </a:prstGeom>
          <a:solidFill>
            <a:srgbClr val="3341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32" name="Google Shape;432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750" y="4830849"/>
            <a:ext cx="1410350" cy="228250"/>
          </a:xfrm>
          <a:prstGeom prst="rect">
            <a:avLst/>
          </a:prstGeom>
          <a:noFill/>
          <a:ln>
            <a:noFill/>
          </a:ln>
        </p:spPr>
      </p:pic>
      <p:sp>
        <p:nvSpPr>
          <p:cNvPr id="433" name="Google Shape;433;p50"/>
          <p:cNvSpPr txBox="1"/>
          <p:nvPr/>
        </p:nvSpPr>
        <p:spPr>
          <a:xfrm>
            <a:off x="4988079" y="4763401"/>
            <a:ext cx="4139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Programmazione Funzionale e Funzioni Pure</a:t>
            </a:r>
            <a:endParaRPr b="1" sz="1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34" name="Google Shape;434;p50"/>
          <p:cNvSpPr txBox="1"/>
          <p:nvPr/>
        </p:nvSpPr>
        <p:spPr>
          <a:xfrm>
            <a:off x="379575" y="307500"/>
            <a:ext cx="72003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600">
                <a:solidFill>
                  <a:srgbClr val="45818E"/>
                </a:solidFill>
                <a:latin typeface="Lato Black"/>
                <a:ea typeface="Lato Black"/>
                <a:cs typeface="Lato Black"/>
                <a:sym typeface="Lato Black"/>
              </a:rPr>
              <a:t>Vantaggi della programmazione funzionale</a:t>
            </a:r>
            <a:endParaRPr sz="2600">
              <a:solidFill>
                <a:srgbClr val="45818E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435" name="Google Shape;435;p50"/>
          <p:cNvSpPr txBox="1"/>
          <p:nvPr/>
        </p:nvSpPr>
        <p:spPr>
          <a:xfrm>
            <a:off x="379575" y="937100"/>
            <a:ext cx="8370300" cy="9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4150"/>
              </a:buClr>
              <a:buSzPts val="2400"/>
              <a:buFont typeface="Lato"/>
              <a:buAutoNum type="arabicPeriod"/>
            </a:pPr>
            <a:r>
              <a:rPr lang="it" sz="2400">
                <a:solidFill>
                  <a:srgbClr val="334150"/>
                </a:solidFill>
                <a:latin typeface="Lato"/>
                <a:ea typeface="Lato"/>
                <a:cs typeface="Lato"/>
                <a:sym typeface="Lato"/>
              </a:rPr>
              <a:t>Codice leggibile e mantenibile</a:t>
            </a:r>
            <a:endParaRPr sz="2400">
              <a:solidFill>
                <a:srgbClr val="33415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4150"/>
              </a:buClr>
              <a:buSzPts val="2400"/>
              <a:buFont typeface="Lato"/>
              <a:buAutoNum type="arabicPeriod"/>
            </a:pPr>
            <a:r>
              <a:rPr lang="it" sz="2400">
                <a:solidFill>
                  <a:srgbClr val="334150"/>
                </a:solidFill>
                <a:latin typeface="Lato"/>
                <a:ea typeface="Lato"/>
                <a:cs typeface="Lato"/>
                <a:sym typeface="Lato"/>
              </a:rPr>
              <a:t>Possibilità di parallelizzazione</a:t>
            </a:r>
            <a:endParaRPr sz="2400">
              <a:solidFill>
                <a:srgbClr val="33415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51"/>
          <p:cNvSpPr/>
          <p:nvPr/>
        </p:nvSpPr>
        <p:spPr>
          <a:xfrm>
            <a:off x="-14625" y="4748600"/>
            <a:ext cx="9158700" cy="394800"/>
          </a:xfrm>
          <a:prstGeom prst="rect">
            <a:avLst/>
          </a:prstGeom>
          <a:solidFill>
            <a:srgbClr val="3341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41" name="Google Shape;441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750" y="4830849"/>
            <a:ext cx="1410350" cy="228250"/>
          </a:xfrm>
          <a:prstGeom prst="rect">
            <a:avLst/>
          </a:prstGeom>
          <a:noFill/>
          <a:ln>
            <a:noFill/>
          </a:ln>
        </p:spPr>
      </p:pic>
      <p:sp>
        <p:nvSpPr>
          <p:cNvPr id="442" name="Google Shape;442;p51"/>
          <p:cNvSpPr txBox="1"/>
          <p:nvPr/>
        </p:nvSpPr>
        <p:spPr>
          <a:xfrm>
            <a:off x="4988079" y="4763401"/>
            <a:ext cx="4139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Programmazione Funzionale e Funzioni Pure</a:t>
            </a:r>
            <a:endParaRPr b="1" sz="1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43" name="Google Shape;443;p51"/>
          <p:cNvSpPr txBox="1"/>
          <p:nvPr/>
        </p:nvSpPr>
        <p:spPr>
          <a:xfrm>
            <a:off x="294550" y="288475"/>
            <a:ext cx="72003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600">
                <a:solidFill>
                  <a:srgbClr val="45818E"/>
                </a:solidFill>
                <a:latin typeface="Lato Black"/>
                <a:ea typeface="Lato Black"/>
                <a:cs typeface="Lato Black"/>
                <a:sym typeface="Lato Black"/>
              </a:rPr>
              <a:t>La Programmazione Funzionale con Python</a:t>
            </a:r>
            <a:endParaRPr sz="2600">
              <a:solidFill>
                <a:srgbClr val="45818E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444" name="Google Shape;444;p51"/>
          <p:cNvSpPr txBox="1"/>
          <p:nvPr/>
        </p:nvSpPr>
        <p:spPr>
          <a:xfrm>
            <a:off x="294550" y="899025"/>
            <a:ext cx="8370300" cy="8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2000">
                <a:solidFill>
                  <a:srgbClr val="334150"/>
                </a:solidFill>
                <a:latin typeface="Lato"/>
                <a:ea typeface="Lato"/>
                <a:cs typeface="Lato"/>
                <a:sym typeface="Lato"/>
              </a:rPr>
              <a:t>Python supporta diverse funzionalità della programmazione funzionale,</a:t>
            </a:r>
            <a:endParaRPr sz="2000">
              <a:solidFill>
                <a:srgbClr val="33415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2000">
                <a:solidFill>
                  <a:srgbClr val="334150"/>
                </a:solidFill>
                <a:latin typeface="Lato"/>
                <a:ea typeface="Lato"/>
                <a:cs typeface="Lato"/>
                <a:sym typeface="Lato"/>
              </a:rPr>
              <a:t>ma non è fatto per creare programmi interamente funzionali.</a:t>
            </a:r>
            <a:endParaRPr sz="2000">
              <a:solidFill>
                <a:srgbClr val="33415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/>
          <p:nvPr/>
        </p:nvSpPr>
        <p:spPr>
          <a:xfrm>
            <a:off x="-14625" y="4748600"/>
            <a:ext cx="9158700" cy="394800"/>
          </a:xfrm>
          <a:prstGeom prst="rect">
            <a:avLst/>
          </a:prstGeom>
          <a:solidFill>
            <a:srgbClr val="3341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750" y="4830849"/>
            <a:ext cx="1410350" cy="22825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6"/>
          <p:cNvSpPr txBox="1"/>
          <p:nvPr/>
        </p:nvSpPr>
        <p:spPr>
          <a:xfrm>
            <a:off x="6449625" y="4748600"/>
            <a:ext cx="2633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t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La Ricorsione</a:t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5" name="Google Shape;85;p16"/>
          <p:cNvSpPr txBox="1"/>
          <p:nvPr/>
        </p:nvSpPr>
        <p:spPr>
          <a:xfrm>
            <a:off x="579900" y="440675"/>
            <a:ext cx="7200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800">
                <a:solidFill>
                  <a:srgbClr val="45818E"/>
                </a:solidFill>
                <a:latin typeface="Lato Black"/>
                <a:ea typeface="Lato Black"/>
                <a:cs typeface="Lato Black"/>
                <a:sym typeface="Lato Black"/>
              </a:rPr>
              <a:t>Calcolo del Fattoriale</a:t>
            </a:r>
            <a:endParaRPr sz="2800">
              <a:solidFill>
                <a:srgbClr val="45818E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86" name="Google Shape;86;p16"/>
          <p:cNvSpPr txBox="1"/>
          <p:nvPr/>
        </p:nvSpPr>
        <p:spPr>
          <a:xfrm>
            <a:off x="579900" y="1159025"/>
            <a:ext cx="6184200" cy="8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2000">
                <a:solidFill>
                  <a:srgbClr val="334150"/>
                </a:solidFill>
                <a:latin typeface="Lato"/>
                <a:ea typeface="Lato"/>
                <a:cs typeface="Lato"/>
                <a:sym typeface="Lato"/>
              </a:rPr>
              <a:t>Il fattoriale di un numero è il prodotto </a:t>
            </a:r>
            <a:endParaRPr sz="2000">
              <a:solidFill>
                <a:srgbClr val="33415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2000">
                <a:solidFill>
                  <a:srgbClr val="334150"/>
                </a:solidFill>
                <a:latin typeface="Lato"/>
                <a:ea typeface="Lato"/>
                <a:cs typeface="Lato"/>
                <a:sym typeface="Lato"/>
              </a:rPr>
              <a:t>dei numeri interi positivi minori o uguali a tale numero</a:t>
            </a:r>
            <a:endParaRPr sz="2000">
              <a:solidFill>
                <a:srgbClr val="33415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5625" y="2339457"/>
            <a:ext cx="4000125" cy="80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52"/>
          <p:cNvSpPr/>
          <p:nvPr/>
        </p:nvSpPr>
        <p:spPr>
          <a:xfrm>
            <a:off x="-14625" y="4748600"/>
            <a:ext cx="9158700" cy="394800"/>
          </a:xfrm>
          <a:prstGeom prst="rect">
            <a:avLst/>
          </a:prstGeom>
          <a:solidFill>
            <a:srgbClr val="3341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50" name="Google Shape;450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750" y="4830849"/>
            <a:ext cx="1410350" cy="228250"/>
          </a:xfrm>
          <a:prstGeom prst="rect">
            <a:avLst/>
          </a:prstGeom>
          <a:noFill/>
          <a:ln>
            <a:noFill/>
          </a:ln>
        </p:spPr>
      </p:pic>
      <p:sp>
        <p:nvSpPr>
          <p:cNvPr id="451" name="Google Shape;451;p52"/>
          <p:cNvSpPr txBox="1"/>
          <p:nvPr/>
        </p:nvSpPr>
        <p:spPr>
          <a:xfrm>
            <a:off x="4988079" y="4763401"/>
            <a:ext cx="4139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Programmazione Funzionale e Funzioni Pure</a:t>
            </a:r>
            <a:endParaRPr b="1" sz="1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52" name="Google Shape;452;p52"/>
          <p:cNvSpPr txBox="1"/>
          <p:nvPr/>
        </p:nvSpPr>
        <p:spPr>
          <a:xfrm>
            <a:off x="294550" y="288475"/>
            <a:ext cx="72003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600">
                <a:solidFill>
                  <a:srgbClr val="45818E"/>
                </a:solidFill>
                <a:latin typeface="Lato Black"/>
                <a:ea typeface="Lato Black"/>
                <a:cs typeface="Lato Black"/>
                <a:sym typeface="Lato Black"/>
              </a:rPr>
              <a:t>La Programmazione Funzionale con Python</a:t>
            </a:r>
            <a:endParaRPr sz="2600">
              <a:solidFill>
                <a:srgbClr val="45818E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453" name="Google Shape;453;p52"/>
          <p:cNvSpPr txBox="1"/>
          <p:nvPr/>
        </p:nvSpPr>
        <p:spPr>
          <a:xfrm>
            <a:off x="294550" y="899025"/>
            <a:ext cx="8370300" cy="8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2000">
                <a:solidFill>
                  <a:srgbClr val="334150"/>
                </a:solidFill>
                <a:latin typeface="Lato"/>
                <a:ea typeface="Lato"/>
                <a:cs typeface="Lato"/>
                <a:sym typeface="Lato"/>
              </a:rPr>
              <a:t>Python supporta diverse funzionalità della programmazione funzionale,</a:t>
            </a:r>
            <a:endParaRPr sz="2000">
              <a:solidFill>
                <a:srgbClr val="33415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2000">
                <a:solidFill>
                  <a:srgbClr val="334150"/>
                </a:solidFill>
                <a:latin typeface="Lato"/>
                <a:ea typeface="Lato"/>
                <a:cs typeface="Lato"/>
                <a:sym typeface="Lato"/>
              </a:rPr>
              <a:t>ma non è fatto per creare programmi interamente funzionali.</a:t>
            </a:r>
            <a:endParaRPr sz="2000">
              <a:solidFill>
                <a:srgbClr val="33415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54" name="Google Shape;454;p52"/>
          <p:cNvSpPr txBox="1"/>
          <p:nvPr/>
        </p:nvSpPr>
        <p:spPr>
          <a:xfrm>
            <a:off x="195700" y="1904188"/>
            <a:ext cx="8370300" cy="18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4150"/>
              </a:buClr>
              <a:buSzPts val="2400"/>
              <a:buFont typeface="Lato"/>
              <a:buChar char="-"/>
            </a:pPr>
            <a:r>
              <a:rPr lang="it" sz="2400">
                <a:solidFill>
                  <a:srgbClr val="334150"/>
                </a:solidFill>
                <a:latin typeface="Lato"/>
                <a:ea typeface="Lato"/>
                <a:cs typeface="Lato"/>
                <a:sym typeface="Lato"/>
              </a:rPr>
              <a:t>Ricorsione</a:t>
            </a:r>
            <a:endParaRPr sz="2400">
              <a:solidFill>
                <a:srgbClr val="33415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4150"/>
              </a:buClr>
              <a:buSzPts val="2400"/>
              <a:buFont typeface="Lato"/>
              <a:buChar char="-"/>
            </a:pPr>
            <a:r>
              <a:rPr lang="it" sz="2400">
                <a:solidFill>
                  <a:srgbClr val="334150"/>
                </a:solidFill>
                <a:latin typeface="Lato"/>
                <a:ea typeface="Lato"/>
                <a:cs typeface="Lato"/>
                <a:sym typeface="Lato"/>
              </a:rPr>
              <a:t>Funzioni Lambda</a:t>
            </a:r>
            <a:endParaRPr sz="2400">
              <a:solidFill>
                <a:srgbClr val="33415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4150"/>
              </a:buClr>
              <a:buSzPts val="2400"/>
              <a:buFont typeface="Lato"/>
              <a:buChar char="-"/>
            </a:pPr>
            <a:r>
              <a:rPr lang="it" sz="2400">
                <a:solidFill>
                  <a:srgbClr val="334150"/>
                </a:solidFill>
                <a:latin typeface="Lato"/>
                <a:ea typeface="Lato"/>
                <a:cs typeface="Lato"/>
                <a:sym typeface="Lato"/>
              </a:rPr>
              <a:t>Iteratori</a:t>
            </a:r>
            <a:endParaRPr sz="2400">
              <a:solidFill>
                <a:srgbClr val="33415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4150"/>
              </a:buClr>
              <a:buSzPts val="2400"/>
              <a:buFont typeface="Lato"/>
              <a:buChar char="-"/>
            </a:pPr>
            <a:r>
              <a:rPr lang="it" sz="2400">
                <a:solidFill>
                  <a:srgbClr val="334150"/>
                </a:solidFill>
                <a:latin typeface="Lato"/>
                <a:ea typeface="Lato"/>
                <a:cs typeface="Lato"/>
                <a:sym typeface="Lato"/>
              </a:rPr>
              <a:t>Generatori</a:t>
            </a:r>
            <a:endParaRPr sz="2400">
              <a:solidFill>
                <a:srgbClr val="33415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53"/>
          <p:cNvSpPr/>
          <p:nvPr/>
        </p:nvSpPr>
        <p:spPr>
          <a:xfrm>
            <a:off x="-94000" y="-85050"/>
            <a:ext cx="9237900" cy="5228700"/>
          </a:xfrm>
          <a:prstGeom prst="rect">
            <a:avLst/>
          </a:prstGeom>
          <a:solidFill>
            <a:srgbClr val="33415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p53"/>
          <p:cNvSpPr txBox="1"/>
          <p:nvPr/>
        </p:nvSpPr>
        <p:spPr>
          <a:xfrm>
            <a:off x="0" y="124025"/>
            <a:ext cx="9144000" cy="105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3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Programmazione con Python</a:t>
            </a:r>
            <a:endParaRPr sz="3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61" name="Google Shape;461;p53"/>
          <p:cNvSpPr txBox="1"/>
          <p:nvPr/>
        </p:nvSpPr>
        <p:spPr>
          <a:xfrm>
            <a:off x="25" y="1184725"/>
            <a:ext cx="9144000" cy="5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per Data Science e Artificial Intelligence</a:t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462" name="Google Shape;462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2625" y="4548275"/>
            <a:ext cx="1638725" cy="265225"/>
          </a:xfrm>
          <a:prstGeom prst="rect">
            <a:avLst/>
          </a:prstGeom>
          <a:noFill/>
          <a:ln>
            <a:noFill/>
          </a:ln>
        </p:spPr>
      </p:pic>
      <p:sp>
        <p:nvSpPr>
          <p:cNvPr id="463" name="Google Shape;463;p53"/>
          <p:cNvSpPr txBox="1"/>
          <p:nvPr/>
        </p:nvSpPr>
        <p:spPr>
          <a:xfrm>
            <a:off x="0" y="2633450"/>
            <a:ext cx="9144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Iteratori e Generatori</a:t>
            </a:r>
            <a:endParaRPr b="1" sz="26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64" name="Google Shape;464;p53"/>
          <p:cNvSpPr txBox="1"/>
          <p:nvPr/>
        </p:nvSpPr>
        <p:spPr>
          <a:xfrm>
            <a:off x="-93875" y="3172250"/>
            <a:ext cx="9237900" cy="105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4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presentato da</a:t>
            </a:r>
            <a:endParaRPr sz="144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84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Giuseppe Gullo</a:t>
            </a:r>
            <a:endParaRPr sz="184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65" name="Google Shape;465;p53"/>
          <p:cNvSpPr txBox="1"/>
          <p:nvPr/>
        </p:nvSpPr>
        <p:spPr>
          <a:xfrm>
            <a:off x="-47050" y="2094650"/>
            <a:ext cx="9144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La Programmazione Funzionale</a:t>
            </a:r>
            <a:endParaRPr sz="24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54"/>
          <p:cNvSpPr/>
          <p:nvPr/>
        </p:nvSpPr>
        <p:spPr>
          <a:xfrm>
            <a:off x="-14625" y="4748600"/>
            <a:ext cx="9158700" cy="394800"/>
          </a:xfrm>
          <a:prstGeom prst="rect">
            <a:avLst/>
          </a:prstGeom>
          <a:solidFill>
            <a:srgbClr val="3341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71" name="Google Shape;471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750" y="4830849"/>
            <a:ext cx="1410350" cy="228250"/>
          </a:xfrm>
          <a:prstGeom prst="rect">
            <a:avLst/>
          </a:prstGeom>
          <a:noFill/>
          <a:ln>
            <a:noFill/>
          </a:ln>
        </p:spPr>
      </p:pic>
      <p:sp>
        <p:nvSpPr>
          <p:cNvPr id="472" name="Google Shape;472;p54"/>
          <p:cNvSpPr txBox="1"/>
          <p:nvPr/>
        </p:nvSpPr>
        <p:spPr>
          <a:xfrm>
            <a:off x="6449625" y="4748600"/>
            <a:ext cx="2633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t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Iteratori e Generatori</a:t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73" name="Google Shape;473;p54"/>
          <p:cNvSpPr txBox="1"/>
          <p:nvPr/>
        </p:nvSpPr>
        <p:spPr>
          <a:xfrm>
            <a:off x="579900" y="440675"/>
            <a:ext cx="7200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800">
                <a:solidFill>
                  <a:srgbClr val="45818E"/>
                </a:solidFill>
                <a:latin typeface="Lato Black"/>
                <a:ea typeface="Lato Black"/>
                <a:cs typeface="Lato Black"/>
                <a:sym typeface="Lato Black"/>
              </a:rPr>
              <a:t>Gli Iteratori</a:t>
            </a:r>
            <a:endParaRPr sz="2800">
              <a:solidFill>
                <a:srgbClr val="45818E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474" name="Google Shape;474;p54"/>
          <p:cNvSpPr txBox="1"/>
          <p:nvPr/>
        </p:nvSpPr>
        <p:spPr>
          <a:xfrm>
            <a:off x="579900" y="1159025"/>
            <a:ext cx="71097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rgbClr val="222222"/>
                </a:solidFill>
                <a:highlight>
                  <a:srgbClr val="FFFFFF"/>
                </a:highlight>
              </a:rPr>
              <a:t>E’ un oggetto che rappresenta uno stream di elementi, </a:t>
            </a:r>
            <a:endParaRPr sz="18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rgbClr val="222222"/>
                </a:solidFill>
                <a:highlight>
                  <a:srgbClr val="FFFFFF"/>
                </a:highlight>
              </a:rPr>
              <a:t>ritorna un solo elemento per volta.</a:t>
            </a:r>
            <a:endParaRPr sz="1800"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55"/>
          <p:cNvSpPr/>
          <p:nvPr/>
        </p:nvSpPr>
        <p:spPr>
          <a:xfrm>
            <a:off x="-14625" y="4748600"/>
            <a:ext cx="9158700" cy="394800"/>
          </a:xfrm>
          <a:prstGeom prst="rect">
            <a:avLst/>
          </a:prstGeom>
          <a:solidFill>
            <a:srgbClr val="3341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80" name="Google Shape;480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750" y="4830849"/>
            <a:ext cx="1410350" cy="228250"/>
          </a:xfrm>
          <a:prstGeom prst="rect">
            <a:avLst/>
          </a:prstGeom>
          <a:noFill/>
          <a:ln>
            <a:noFill/>
          </a:ln>
        </p:spPr>
      </p:pic>
      <p:sp>
        <p:nvSpPr>
          <p:cNvPr id="481" name="Google Shape;481;p55"/>
          <p:cNvSpPr txBox="1"/>
          <p:nvPr/>
        </p:nvSpPr>
        <p:spPr>
          <a:xfrm>
            <a:off x="6449625" y="4748600"/>
            <a:ext cx="2633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t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Iteratori e Generatori</a:t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82" name="Google Shape;482;p55"/>
          <p:cNvSpPr txBox="1"/>
          <p:nvPr/>
        </p:nvSpPr>
        <p:spPr>
          <a:xfrm>
            <a:off x="579900" y="440675"/>
            <a:ext cx="7200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800">
                <a:solidFill>
                  <a:srgbClr val="45818E"/>
                </a:solidFill>
                <a:latin typeface="Lato Black"/>
                <a:ea typeface="Lato Black"/>
                <a:cs typeface="Lato Black"/>
                <a:sym typeface="Lato Black"/>
              </a:rPr>
              <a:t>Gli Iteratori</a:t>
            </a:r>
            <a:endParaRPr sz="2800">
              <a:solidFill>
                <a:srgbClr val="45818E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483" name="Google Shape;483;p55"/>
          <p:cNvSpPr txBox="1"/>
          <p:nvPr/>
        </p:nvSpPr>
        <p:spPr>
          <a:xfrm>
            <a:off x="579900" y="1159025"/>
            <a:ext cx="7109700" cy="9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2200">
                <a:solidFill>
                  <a:srgbClr val="222222"/>
                </a:solidFill>
                <a:highlight>
                  <a:srgbClr val="FFFFFF"/>
                </a:highlight>
              </a:rPr>
              <a:t>E’ un oggetto che rappresenta uno stream di elementi, </a:t>
            </a:r>
            <a:endParaRPr sz="22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2200">
                <a:solidFill>
                  <a:srgbClr val="222222"/>
                </a:solidFill>
                <a:highlight>
                  <a:srgbClr val="FFFFFF"/>
                </a:highlight>
              </a:rPr>
              <a:t>ritorna un solo elemento per volta.</a:t>
            </a:r>
            <a:endParaRPr sz="2200"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  <p:sp>
        <p:nvSpPr>
          <p:cNvPr id="484" name="Google Shape;484;p55"/>
          <p:cNvSpPr txBox="1"/>
          <p:nvPr/>
        </p:nvSpPr>
        <p:spPr>
          <a:xfrm>
            <a:off x="579900" y="2175600"/>
            <a:ext cx="7109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>
                <a:solidFill>
                  <a:srgbClr val="222222"/>
                </a:solidFill>
                <a:highlight>
                  <a:srgbClr val="FFFFFF"/>
                </a:highlight>
              </a:rPr>
              <a:t>Perfetto per essere </a:t>
            </a:r>
            <a:r>
              <a:rPr b="1" lang="it" sz="2400">
                <a:solidFill>
                  <a:schemeClr val="accent5"/>
                </a:solidFill>
                <a:highlight>
                  <a:srgbClr val="FFFFFF"/>
                </a:highlight>
              </a:rPr>
              <a:t>iterato</a:t>
            </a:r>
            <a:r>
              <a:rPr lang="it" sz="2400">
                <a:solidFill>
                  <a:srgbClr val="222222"/>
                </a:solidFill>
                <a:highlight>
                  <a:srgbClr val="FFFFFF"/>
                </a:highlight>
              </a:rPr>
              <a:t>.</a:t>
            </a:r>
            <a:endParaRPr sz="2400"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56"/>
          <p:cNvSpPr/>
          <p:nvPr/>
        </p:nvSpPr>
        <p:spPr>
          <a:xfrm>
            <a:off x="-14625" y="4748600"/>
            <a:ext cx="9158700" cy="394800"/>
          </a:xfrm>
          <a:prstGeom prst="rect">
            <a:avLst/>
          </a:prstGeom>
          <a:solidFill>
            <a:srgbClr val="3341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90" name="Google Shape;490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750" y="4830849"/>
            <a:ext cx="1410350" cy="228250"/>
          </a:xfrm>
          <a:prstGeom prst="rect">
            <a:avLst/>
          </a:prstGeom>
          <a:noFill/>
          <a:ln>
            <a:noFill/>
          </a:ln>
        </p:spPr>
      </p:pic>
      <p:sp>
        <p:nvSpPr>
          <p:cNvPr id="491" name="Google Shape;491;p56"/>
          <p:cNvSpPr txBox="1"/>
          <p:nvPr/>
        </p:nvSpPr>
        <p:spPr>
          <a:xfrm>
            <a:off x="6449625" y="4748600"/>
            <a:ext cx="2633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t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Iteratori e Generatori</a:t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92" name="Google Shape;492;p56"/>
          <p:cNvSpPr txBox="1"/>
          <p:nvPr/>
        </p:nvSpPr>
        <p:spPr>
          <a:xfrm>
            <a:off x="261425" y="266400"/>
            <a:ext cx="7200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800">
                <a:solidFill>
                  <a:srgbClr val="45818E"/>
                </a:solidFill>
                <a:latin typeface="Lato Black"/>
                <a:ea typeface="Lato Black"/>
                <a:cs typeface="Lato Black"/>
                <a:sym typeface="Lato Black"/>
              </a:rPr>
              <a:t>Gli Iteratori</a:t>
            </a:r>
            <a:endParaRPr sz="2800">
              <a:solidFill>
                <a:srgbClr val="45818E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493" name="Google Shape;493;p56"/>
          <p:cNvSpPr txBox="1"/>
          <p:nvPr/>
        </p:nvSpPr>
        <p:spPr>
          <a:xfrm>
            <a:off x="309375" y="1204825"/>
            <a:ext cx="86304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shopping_list = [</a:t>
            </a:r>
            <a:r>
              <a:rPr lang="it" sz="16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"latte di soia"</a:t>
            </a:r>
            <a:r>
              <a:rPr lang="it" sz="16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it" sz="16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"tofu"</a:t>
            </a:r>
            <a:r>
              <a:rPr lang="it" sz="16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it" sz="16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"cereali integrali"</a:t>
            </a:r>
            <a:r>
              <a:rPr lang="it" sz="16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]</a:t>
            </a:r>
            <a:endParaRPr sz="16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for</a:t>
            </a:r>
            <a:r>
              <a:rPr lang="it" sz="16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item </a:t>
            </a:r>
            <a:r>
              <a:rPr lang="it" sz="16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in</a:t>
            </a:r>
            <a:r>
              <a:rPr lang="it" sz="16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shopping_list:</a:t>
            </a:r>
            <a:endParaRPr sz="16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print(</a:t>
            </a:r>
            <a:r>
              <a:rPr lang="it" sz="16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 - "</a:t>
            </a:r>
            <a:r>
              <a:rPr lang="it" sz="16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+item)</a:t>
            </a:r>
            <a:endParaRPr sz="16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57"/>
          <p:cNvSpPr/>
          <p:nvPr/>
        </p:nvSpPr>
        <p:spPr>
          <a:xfrm>
            <a:off x="-14625" y="4748600"/>
            <a:ext cx="9158700" cy="394800"/>
          </a:xfrm>
          <a:prstGeom prst="rect">
            <a:avLst/>
          </a:prstGeom>
          <a:solidFill>
            <a:srgbClr val="3341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99" name="Google Shape;499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750" y="4830849"/>
            <a:ext cx="1410350" cy="228250"/>
          </a:xfrm>
          <a:prstGeom prst="rect">
            <a:avLst/>
          </a:prstGeom>
          <a:noFill/>
          <a:ln>
            <a:noFill/>
          </a:ln>
        </p:spPr>
      </p:pic>
      <p:sp>
        <p:nvSpPr>
          <p:cNvPr id="500" name="Google Shape;500;p57"/>
          <p:cNvSpPr txBox="1"/>
          <p:nvPr/>
        </p:nvSpPr>
        <p:spPr>
          <a:xfrm>
            <a:off x="6449625" y="4748600"/>
            <a:ext cx="2633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t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Iteratori e Generatori</a:t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01" name="Google Shape;501;p57"/>
          <p:cNvSpPr txBox="1"/>
          <p:nvPr/>
        </p:nvSpPr>
        <p:spPr>
          <a:xfrm>
            <a:off x="261425" y="266400"/>
            <a:ext cx="7200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800">
                <a:solidFill>
                  <a:srgbClr val="45818E"/>
                </a:solidFill>
                <a:latin typeface="Lato Black"/>
                <a:ea typeface="Lato Black"/>
                <a:cs typeface="Lato Black"/>
                <a:sym typeface="Lato Black"/>
              </a:rPr>
              <a:t>Gli Iteratori</a:t>
            </a:r>
            <a:endParaRPr sz="2800">
              <a:solidFill>
                <a:srgbClr val="45818E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502" name="Google Shape;502;p57"/>
          <p:cNvSpPr txBox="1"/>
          <p:nvPr/>
        </p:nvSpPr>
        <p:spPr>
          <a:xfrm>
            <a:off x="309375" y="1204825"/>
            <a:ext cx="86304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shopping_list = [</a:t>
            </a:r>
            <a:r>
              <a:rPr lang="it" sz="16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"latte di soia"</a:t>
            </a:r>
            <a:r>
              <a:rPr lang="it" sz="16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it" sz="16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"tofu"</a:t>
            </a:r>
            <a:r>
              <a:rPr lang="it" sz="16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it" sz="16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"cereali integrali"</a:t>
            </a:r>
            <a:r>
              <a:rPr lang="it" sz="16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]</a:t>
            </a:r>
            <a:endParaRPr sz="16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for</a:t>
            </a:r>
            <a:r>
              <a:rPr lang="it" sz="16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item </a:t>
            </a:r>
            <a:r>
              <a:rPr lang="it" sz="16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in</a:t>
            </a:r>
            <a:r>
              <a:rPr lang="it" sz="16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it" sz="16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iter(shopping_list)</a:t>
            </a:r>
            <a:r>
              <a:rPr lang="it" sz="16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6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print(</a:t>
            </a:r>
            <a:r>
              <a:rPr lang="it" sz="16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 - "</a:t>
            </a:r>
            <a:r>
              <a:rPr lang="it" sz="16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+item)</a:t>
            </a:r>
            <a:endParaRPr sz="16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58"/>
          <p:cNvSpPr/>
          <p:nvPr/>
        </p:nvSpPr>
        <p:spPr>
          <a:xfrm>
            <a:off x="-14625" y="4748600"/>
            <a:ext cx="9158700" cy="394800"/>
          </a:xfrm>
          <a:prstGeom prst="rect">
            <a:avLst/>
          </a:prstGeom>
          <a:solidFill>
            <a:srgbClr val="3341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08" name="Google Shape;508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750" y="4830849"/>
            <a:ext cx="1410350" cy="228250"/>
          </a:xfrm>
          <a:prstGeom prst="rect">
            <a:avLst/>
          </a:prstGeom>
          <a:noFill/>
          <a:ln>
            <a:noFill/>
          </a:ln>
        </p:spPr>
      </p:pic>
      <p:sp>
        <p:nvSpPr>
          <p:cNvPr id="509" name="Google Shape;509;p58"/>
          <p:cNvSpPr txBox="1"/>
          <p:nvPr/>
        </p:nvSpPr>
        <p:spPr>
          <a:xfrm>
            <a:off x="6449625" y="4748600"/>
            <a:ext cx="2633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t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Iteratori e Generatori</a:t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10" name="Google Shape;510;p58"/>
          <p:cNvSpPr txBox="1"/>
          <p:nvPr/>
        </p:nvSpPr>
        <p:spPr>
          <a:xfrm>
            <a:off x="261425" y="266400"/>
            <a:ext cx="7200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800">
                <a:solidFill>
                  <a:srgbClr val="45818E"/>
                </a:solidFill>
                <a:latin typeface="Lato Black"/>
                <a:ea typeface="Lato Black"/>
                <a:cs typeface="Lato Black"/>
                <a:sym typeface="Lato Black"/>
              </a:rPr>
              <a:t>Gli Iteratori</a:t>
            </a:r>
            <a:endParaRPr sz="2800">
              <a:solidFill>
                <a:srgbClr val="45818E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511" name="Google Shape;511;p58"/>
          <p:cNvSpPr txBox="1"/>
          <p:nvPr/>
        </p:nvSpPr>
        <p:spPr>
          <a:xfrm>
            <a:off x="309375" y="1204825"/>
            <a:ext cx="86304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shopping_list = ["latte di soia", "tofu", "cereali integrali"]</a:t>
            </a:r>
            <a:endParaRPr sz="15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shopping_list_iter = iter(shopping_list)</a:t>
            </a:r>
            <a:endParaRPr sz="15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print(shopping_list_iter)</a:t>
            </a:r>
            <a:endParaRPr sz="15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5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# &lt;list_iterator object at 0x7fb94dd9f1c0&gt;</a:t>
            </a:r>
            <a:endParaRPr sz="19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59"/>
          <p:cNvSpPr/>
          <p:nvPr/>
        </p:nvSpPr>
        <p:spPr>
          <a:xfrm>
            <a:off x="-14625" y="4748600"/>
            <a:ext cx="9158700" cy="394800"/>
          </a:xfrm>
          <a:prstGeom prst="rect">
            <a:avLst/>
          </a:prstGeom>
          <a:solidFill>
            <a:srgbClr val="3341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17" name="Google Shape;517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750" y="4830849"/>
            <a:ext cx="1410350" cy="228250"/>
          </a:xfrm>
          <a:prstGeom prst="rect">
            <a:avLst/>
          </a:prstGeom>
          <a:noFill/>
          <a:ln>
            <a:noFill/>
          </a:ln>
        </p:spPr>
      </p:pic>
      <p:sp>
        <p:nvSpPr>
          <p:cNvPr id="518" name="Google Shape;518;p59"/>
          <p:cNvSpPr txBox="1"/>
          <p:nvPr/>
        </p:nvSpPr>
        <p:spPr>
          <a:xfrm>
            <a:off x="6449625" y="4748600"/>
            <a:ext cx="2633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t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Iteratori e Generatori</a:t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19" name="Google Shape;519;p59"/>
          <p:cNvSpPr txBox="1"/>
          <p:nvPr/>
        </p:nvSpPr>
        <p:spPr>
          <a:xfrm>
            <a:off x="579900" y="440675"/>
            <a:ext cx="7200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800">
                <a:solidFill>
                  <a:srgbClr val="45818E"/>
                </a:solidFill>
                <a:latin typeface="Lato Black"/>
                <a:ea typeface="Lato Black"/>
                <a:cs typeface="Lato Black"/>
                <a:sym typeface="Lato Black"/>
              </a:rPr>
              <a:t>Gli Iterabili</a:t>
            </a:r>
            <a:endParaRPr sz="2800">
              <a:solidFill>
                <a:srgbClr val="45818E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520" name="Google Shape;520;p59"/>
          <p:cNvSpPr txBox="1"/>
          <p:nvPr/>
        </p:nvSpPr>
        <p:spPr>
          <a:xfrm>
            <a:off x="579900" y="1108300"/>
            <a:ext cx="7109700" cy="8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2000">
                <a:solidFill>
                  <a:srgbClr val="222222"/>
                </a:solidFill>
                <a:highlight>
                  <a:srgbClr val="FFFFFF"/>
                </a:highlight>
              </a:rPr>
              <a:t>Un oggetto è chiamato </a:t>
            </a:r>
            <a:r>
              <a:rPr b="1" lang="it" sz="2000">
                <a:solidFill>
                  <a:schemeClr val="accent5"/>
                </a:solidFill>
                <a:highlight>
                  <a:srgbClr val="FFFFFF"/>
                </a:highlight>
              </a:rPr>
              <a:t>iterabile (iterable)</a:t>
            </a:r>
            <a:r>
              <a:rPr lang="it" sz="2000">
                <a:solidFill>
                  <a:srgbClr val="222222"/>
                </a:solidFill>
                <a:highlight>
                  <a:srgbClr val="FFFFFF"/>
                </a:highlight>
              </a:rPr>
              <a:t> se è possibile </a:t>
            </a:r>
            <a:endParaRPr sz="20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2000">
                <a:solidFill>
                  <a:srgbClr val="222222"/>
                </a:solidFill>
                <a:highlight>
                  <a:srgbClr val="FFFFFF"/>
                </a:highlight>
              </a:rPr>
              <a:t>ottenere un iteratore da esso.</a:t>
            </a:r>
            <a:endParaRPr sz="2000"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60"/>
          <p:cNvSpPr/>
          <p:nvPr/>
        </p:nvSpPr>
        <p:spPr>
          <a:xfrm>
            <a:off x="-14625" y="4748600"/>
            <a:ext cx="9158700" cy="394800"/>
          </a:xfrm>
          <a:prstGeom prst="rect">
            <a:avLst/>
          </a:prstGeom>
          <a:solidFill>
            <a:srgbClr val="3341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26" name="Google Shape;526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750" y="4830849"/>
            <a:ext cx="1410350" cy="228250"/>
          </a:xfrm>
          <a:prstGeom prst="rect">
            <a:avLst/>
          </a:prstGeom>
          <a:noFill/>
          <a:ln>
            <a:noFill/>
          </a:ln>
        </p:spPr>
      </p:pic>
      <p:sp>
        <p:nvSpPr>
          <p:cNvPr id="527" name="Google Shape;527;p60"/>
          <p:cNvSpPr txBox="1"/>
          <p:nvPr/>
        </p:nvSpPr>
        <p:spPr>
          <a:xfrm>
            <a:off x="6449625" y="4748600"/>
            <a:ext cx="2633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t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Iteratori e Generatori</a:t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28" name="Google Shape;528;p60"/>
          <p:cNvSpPr txBox="1"/>
          <p:nvPr/>
        </p:nvSpPr>
        <p:spPr>
          <a:xfrm>
            <a:off x="579900" y="440675"/>
            <a:ext cx="7200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800">
                <a:solidFill>
                  <a:srgbClr val="45818E"/>
                </a:solidFill>
                <a:latin typeface="Lato Black"/>
                <a:ea typeface="Lato Black"/>
                <a:cs typeface="Lato Black"/>
                <a:sym typeface="Lato Black"/>
              </a:rPr>
              <a:t>Gli Iterabili</a:t>
            </a:r>
            <a:endParaRPr sz="2800">
              <a:solidFill>
                <a:srgbClr val="45818E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529" name="Google Shape;529;p60"/>
          <p:cNvSpPr txBox="1"/>
          <p:nvPr/>
        </p:nvSpPr>
        <p:spPr>
          <a:xfrm>
            <a:off x="579900" y="1108300"/>
            <a:ext cx="7109700" cy="8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2000">
                <a:solidFill>
                  <a:srgbClr val="222222"/>
                </a:solidFill>
                <a:highlight>
                  <a:srgbClr val="FFFFFF"/>
                </a:highlight>
              </a:rPr>
              <a:t>Un oggetto è chiamato </a:t>
            </a:r>
            <a:r>
              <a:rPr b="1" lang="it" sz="2000">
                <a:solidFill>
                  <a:schemeClr val="accent5"/>
                </a:solidFill>
                <a:highlight>
                  <a:srgbClr val="FFFFFF"/>
                </a:highlight>
              </a:rPr>
              <a:t>iterabile (iterable)</a:t>
            </a:r>
            <a:r>
              <a:rPr lang="it" sz="2000">
                <a:solidFill>
                  <a:srgbClr val="222222"/>
                </a:solidFill>
                <a:highlight>
                  <a:srgbClr val="FFFFFF"/>
                </a:highlight>
              </a:rPr>
              <a:t> se è possibile </a:t>
            </a:r>
            <a:endParaRPr sz="20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2000">
                <a:solidFill>
                  <a:srgbClr val="222222"/>
                </a:solidFill>
                <a:highlight>
                  <a:srgbClr val="FFFFFF"/>
                </a:highlight>
              </a:rPr>
              <a:t>ottenere un iteratore da esso.</a:t>
            </a:r>
            <a:endParaRPr sz="2000"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  <p:sp>
        <p:nvSpPr>
          <p:cNvPr id="530" name="Google Shape;530;p60"/>
          <p:cNvSpPr txBox="1"/>
          <p:nvPr/>
        </p:nvSpPr>
        <p:spPr>
          <a:xfrm>
            <a:off x="510150" y="2166250"/>
            <a:ext cx="71097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000"/>
              <a:buChar char="-"/>
            </a:pPr>
            <a:r>
              <a:rPr lang="it" sz="2000">
                <a:solidFill>
                  <a:srgbClr val="222222"/>
                </a:solidFill>
                <a:highlight>
                  <a:srgbClr val="FFFFFF"/>
                </a:highlight>
              </a:rPr>
              <a:t>Liste</a:t>
            </a:r>
            <a:endParaRPr sz="20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000"/>
              <a:buChar char="-"/>
            </a:pPr>
            <a:r>
              <a:rPr lang="it" sz="2000">
                <a:solidFill>
                  <a:srgbClr val="222222"/>
                </a:solidFill>
                <a:highlight>
                  <a:srgbClr val="FFFFFF"/>
                </a:highlight>
              </a:rPr>
              <a:t>Tuple</a:t>
            </a:r>
            <a:endParaRPr sz="20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000"/>
              <a:buChar char="-"/>
            </a:pPr>
            <a:r>
              <a:rPr lang="it" sz="2000">
                <a:solidFill>
                  <a:srgbClr val="222222"/>
                </a:solidFill>
                <a:highlight>
                  <a:srgbClr val="FFFFFF"/>
                </a:highlight>
              </a:rPr>
              <a:t>Stringhe</a:t>
            </a:r>
            <a:endParaRPr sz="20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000"/>
              <a:buChar char="-"/>
            </a:pPr>
            <a:r>
              <a:rPr lang="it" sz="2000">
                <a:solidFill>
                  <a:srgbClr val="222222"/>
                </a:solidFill>
                <a:highlight>
                  <a:srgbClr val="FFFFFF"/>
                </a:highlight>
              </a:rPr>
              <a:t>Dizionari</a:t>
            </a:r>
            <a:endParaRPr sz="20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000"/>
              <a:buChar char="-"/>
            </a:pPr>
            <a:r>
              <a:rPr lang="it" sz="2000">
                <a:solidFill>
                  <a:srgbClr val="222222"/>
                </a:solidFill>
                <a:highlight>
                  <a:srgbClr val="FFFFFF"/>
                </a:highlight>
              </a:rPr>
              <a:t>Files (readline)</a:t>
            </a:r>
            <a:endParaRPr sz="2000"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61"/>
          <p:cNvSpPr/>
          <p:nvPr/>
        </p:nvSpPr>
        <p:spPr>
          <a:xfrm>
            <a:off x="-14625" y="4748600"/>
            <a:ext cx="9158700" cy="394800"/>
          </a:xfrm>
          <a:prstGeom prst="rect">
            <a:avLst/>
          </a:prstGeom>
          <a:solidFill>
            <a:srgbClr val="3341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36" name="Google Shape;536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750" y="4830849"/>
            <a:ext cx="1410350" cy="228250"/>
          </a:xfrm>
          <a:prstGeom prst="rect">
            <a:avLst/>
          </a:prstGeom>
          <a:noFill/>
          <a:ln>
            <a:noFill/>
          </a:ln>
        </p:spPr>
      </p:pic>
      <p:sp>
        <p:nvSpPr>
          <p:cNvPr id="537" name="Google Shape;537;p61"/>
          <p:cNvSpPr txBox="1"/>
          <p:nvPr/>
        </p:nvSpPr>
        <p:spPr>
          <a:xfrm>
            <a:off x="6449625" y="4748600"/>
            <a:ext cx="2633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t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Iteratori e Generatori</a:t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38" name="Google Shape;538;p61"/>
          <p:cNvSpPr txBox="1"/>
          <p:nvPr/>
        </p:nvSpPr>
        <p:spPr>
          <a:xfrm>
            <a:off x="579900" y="440675"/>
            <a:ext cx="7200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800">
                <a:solidFill>
                  <a:srgbClr val="45818E"/>
                </a:solidFill>
                <a:latin typeface="Lato Black"/>
                <a:ea typeface="Lato Black"/>
                <a:cs typeface="Lato Black"/>
                <a:sym typeface="Lato Black"/>
              </a:rPr>
              <a:t>I Generatori</a:t>
            </a:r>
            <a:endParaRPr sz="2800">
              <a:solidFill>
                <a:srgbClr val="45818E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539" name="Google Shape;539;p61"/>
          <p:cNvSpPr txBox="1"/>
          <p:nvPr/>
        </p:nvSpPr>
        <p:spPr>
          <a:xfrm>
            <a:off x="579900" y="1108275"/>
            <a:ext cx="7109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2200">
                <a:solidFill>
                  <a:srgbClr val="222222"/>
                </a:solidFill>
                <a:highlight>
                  <a:srgbClr val="FFFFFF"/>
                </a:highlight>
              </a:rPr>
              <a:t>Sono funzioni speciali che ritornano iteratori.</a:t>
            </a:r>
            <a:endParaRPr sz="2200"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/>
          <p:nvPr/>
        </p:nvSpPr>
        <p:spPr>
          <a:xfrm>
            <a:off x="-14625" y="4748600"/>
            <a:ext cx="9158700" cy="394800"/>
          </a:xfrm>
          <a:prstGeom prst="rect">
            <a:avLst/>
          </a:prstGeom>
          <a:solidFill>
            <a:srgbClr val="3341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3" name="Google Shape;9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750" y="4830849"/>
            <a:ext cx="1410350" cy="22825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7"/>
          <p:cNvSpPr txBox="1"/>
          <p:nvPr/>
        </p:nvSpPr>
        <p:spPr>
          <a:xfrm>
            <a:off x="6449625" y="4748600"/>
            <a:ext cx="2633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t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La Ricorsione</a:t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5" name="Google Shape;95;p17"/>
          <p:cNvSpPr txBox="1"/>
          <p:nvPr/>
        </p:nvSpPr>
        <p:spPr>
          <a:xfrm>
            <a:off x="579900" y="440675"/>
            <a:ext cx="7200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800">
                <a:solidFill>
                  <a:srgbClr val="45818E"/>
                </a:solidFill>
                <a:latin typeface="Lato Black"/>
                <a:ea typeface="Lato Black"/>
                <a:cs typeface="Lato Black"/>
                <a:sym typeface="Lato Black"/>
              </a:rPr>
              <a:t>Calcolo del Fattoriale</a:t>
            </a:r>
            <a:endParaRPr sz="2800">
              <a:solidFill>
                <a:srgbClr val="45818E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96" name="Google Shape;96;p17"/>
          <p:cNvSpPr txBox="1"/>
          <p:nvPr/>
        </p:nvSpPr>
        <p:spPr>
          <a:xfrm>
            <a:off x="579900" y="1159025"/>
            <a:ext cx="6184200" cy="8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2000">
                <a:solidFill>
                  <a:srgbClr val="334150"/>
                </a:solidFill>
                <a:latin typeface="Lato"/>
                <a:ea typeface="Lato"/>
                <a:cs typeface="Lato"/>
                <a:sym typeface="Lato"/>
              </a:rPr>
              <a:t>Il fattoriale di un numero è il prodotto </a:t>
            </a:r>
            <a:endParaRPr sz="2000">
              <a:solidFill>
                <a:srgbClr val="33415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2000">
                <a:solidFill>
                  <a:srgbClr val="334150"/>
                </a:solidFill>
                <a:latin typeface="Lato"/>
                <a:ea typeface="Lato"/>
                <a:cs typeface="Lato"/>
                <a:sym typeface="Lato"/>
              </a:rPr>
              <a:t>dei numeri interi positivi minori o uguali a tale numero</a:t>
            </a:r>
            <a:endParaRPr sz="2000">
              <a:solidFill>
                <a:srgbClr val="33415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7" name="Google Shape;97;p17"/>
          <p:cNvSpPr txBox="1"/>
          <p:nvPr/>
        </p:nvSpPr>
        <p:spPr>
          <a:xfrm>
            <a:off x="621300" y="2350038"/>
            <a:ext cx="61842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3200">
                <a:solidFill>
                  <a:srgbClr val="334150"/>
                </a:solidFill>
                <a:latin typeface="Lato"/>
                <a:ea typeface="Lato"/>
                <a:cs typeface="Lato"/>
                <a:sym typeface="Lato"/>
              </a:rPr>
              <a:t>5! = 5*4*3*2*1 = 120</a:t>
            </a:r>
            <a:endParaRPr sz="3200">
              <a:solidFill>
                <a:srgbClr val="33415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62"/>
          <p:cNvSpPr/>
          <p:nvPr/>
        </p:nvSpPr>
        <p:spPr>
          <a:xfrm>
            <a:off x="-14625" y="4748600"/>
            <a:ext cx="9158700" cy="394800"/>
          </a:xfrm>
          <a:prstGeom prst="rect">
            <a:avLst/>
          </a:prstGeom>
          <a:solidFill>
            <a:srgbClr val="3341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45" name="Google Shape;545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750" y="4830849"/>
            <a:ext cx="1410350" cy="228250"/>
          </a:xfrm>
          <a:prstGeom prst="rect">
            <a:avLst/>
          </a:prstGeom>
          <a:noFill/>
          <a:ln>
            <a:noFill/>
          </a:ln>
        </p:spPr>
      </p:pic>
      <p:sp>
        <p:nvSpPr>
          <p:cNvPr id="546" name="Google Shape;546;p62"/>
          <p:cNvSpPr txBox="1"/>
          <p:nvPr/>
        </p:nvSpPr>
        <p:spPr>
          <a:xfrm>
            <a:off x="6449625" y="4748600"/>
            <a:ext cx="2633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t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Iteratori e Generatori</a:t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47" name="Google Shape;547;p62"/>
          <p:cNvSpPr txBox="1"/>
          <p:nvPr/>
        </p:nvSpPr>
        <p:spPr>
          <a:xfrm>
            <a:off x="224775" y="187000"/>
            <a:ext cx="7200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800">
                <a:solidFill>
                  <a:srgbClr val="45818E"/>
                </a:solidFill>
                <a:latin typeface="Lato Black"/>
                <a:ea typeface="Lato Black"/>
                <a:cs typeface="Lato Black"/>
                <a:sym typeface="Lato Black"/>
              </a:rPr>
              <a:t>I Generatori</a:t>
            </a:r>
            <a:endParaRPr sz="2800">
              <a:solidFill>
                <a:srgbClr val="45818E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548" name="Google Shape;548;p62"/>
          <p:cNvSpPr txBox="1"/>
          <p:nvPr/>
        </p:nvSpPr>
        <p:spPr>
          <a:xfrm>
            <a:off x="336075" y="918388"/>
            <a:ext cx="62016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def generate_even(n):</a:t>
            </a:r>
            <a:endParaRPr sz="18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it" sz="18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for</a:t>
            </a:r>
            <a:r>
              <a:rPr lang="it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i </a:t>
            </a:r>
            <a:r>
              <a:rPr lang="it" sz="18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in</a:t>
            </a:r>
            <a:r>
              <a:rPr lang="it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range(n):</a:t>
            </a:r>
            <a:endParaRPr sz="18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</a:t>
            </a:r>
            <a:r>
              <a:rPr lang="it" sz="18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it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i%</a:t>
            </a:r>
            <a:r>
              <a:rPr lang="it" sz="18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it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==</a:t>
            </a:r>
            <a:r>
              <a:rPr lang="it" sz="18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it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8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</a:t>
            </a:r>
            <a:r>
              <a:rPr b="1" lang="it" sz="18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yield</a:t>
            </a:r>
            <a:r>
              <a:rPr b="1" lang="it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i</a:t>
            </a:r>
            <a:endParaRPr b="1" sz="18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n_even = generate_even(</a:t>
            </a:r>
            <a:r>
              <a:rPr lang="it" sz="18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10</a:t>
            </a:r>
            <a:r>
              <a:rPr lang="it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49" name="Google Shape;549;p62"/>
          <p:cNvSpPr txBox="1"/>
          <p:nvPr/>
        </p:nvSpPr>
        <p:spPr>
          <a:xfrm>
            <a:off x="336075" y="3341875"/>
            <a:ext cx="7109700" cy="9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200">
                <a:solidFill>
                  <a:schemeClr val="accent5"/>
                </a:solidFill>
                <a:highlight>
                  <a:srgbClr val="FFFFFF"/>
                </a:highlight>
              </a:rPr>
              <a:t>yield </a:t>
            </a:r>
            <a:r>
              <a:rPr lang="it" sz="2200">
                <a:solidFill>
                  <a:schemeClr val="dk1"/>
                </a:solidFill>
                <a:highlight>
                  <a:srgbClr val="FFFFFF"/>
                </a:highlight>
              </a:rPr>
              <a:t>ritorna il valore, </a:t>
            </a:r>
            <a:endParaRPr sz="2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2200">
                <a:solidFill>
                  <a:schemeClr val="dk1"/>
                </a:solidFill>
                <a:highlight>
                  <a:srgbClr val="FFFFFF"/>
                </a:highlight>
              </a:rPr>
              <a:t>ma non interrompe l’esecuzione, la sospende</a:t>
            </a:r>
            <a:r>
              <a:rPr b="1" lang="it" sz="2200">
                <a:solidFill>
                  <a:schemeClr val="accent5"/>
                </a:solidFill>
                <a:highlight>
                  <a:srgbClr val="FFFFFF"/>
                </a:highlight>
              </a:rPr>
              <a:t> </a:t>
            </a:r>
            <a:endParaRPr b="1" sz="2200">
              <a:solidFill>
                <a:schemeClr val="accent5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63"/>
          <p:cNvSpPr/>
          <p:nvPr/>
        </p:nvSpPr>
        <p:spPr>
          <a:xfrm>
            <a:off x="-14625" y="4748600"/>
            <a:ext cx="9158700" cy="394800"/>
          </a:xfrm>
          <a:prstGeom prst="rect">
            <a:avLst/>
          </a:prstGeom>
          <a:solidFill>
            <a:srgbClr val="3341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55" name="Google Shape;555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750" y="4830849"/>
            <a:ext cx="1410350" cy="228250"/>
          </a:xfrm>
          <a:prstGeom prst="rect">
            <a:avLst/>
          </a:prstGeom>
          <a:noFill/>
          <a:ln>
            <a:noFill/>
          </a:ln>
        </p:spPr>
      </p:pic>
      <p:sp>
        <p:nvSpPr>
          <p:cNvPr id="556" name="Google Shape;556;p63"/>
          <p:cNvSpPr txBox="1"/>
          <p:nvPr/>
        </p:nvSpPr>
        <p:spPr>
          <a:xfrm>
            <a:off x="6449625" y="4748600"/>
            <a:ext cx="2633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t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Iteratori e Generatori</a:t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57" name="Google Shape;557;p63"/>
          <p:cNvSpPr txBox="1"/>
          <p:nvPr/>
        </p:nvSpPr>
        <p:spPr>
          <a:xfrm>
            <a:off x="224775" y="187000"/>
            <a:ext cx="7200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800">
                <a:solidFill>
                  <a:srgbClr val="45818E"/>
                </a:solidFill>
                <a:latin typeface="Lato Black"/>
                <a:ea typeface="Lato Black"/>
                <a:cs typeface="Lato Black"/>
                <a:sym typeface="Lato Black"/>
              </a:rPr>
              <a:t>I Generatori</a:t>
            </a:r>
            <a:endParaRPr sz="2800">
              <a:solidFill>
                <a:srgbClr val="45818E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558" name="Google Shape;558;p63"/>
          <p:cNvSpPr txBox="1"/>
          <p:nvPr/>
        </p:nvSpPr>
        <p:spPr>
          <a:xfrm>
            <a:off x="336075" y="918388"/>
            <a:ext cx="62016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def generate_even(n):</a:t>
            </a:r>
            <a:endParaRPr sz="18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it" sz="18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for</a:t>
            </a:r>
            <a:r>
              <a:rPr lang="it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i </a:t>
            </a:r>
            <a:r>
              <a:rPr lang="it" sz="18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in</a:t>
            </a:r>
            <a:r>
              <a:rPr lang="it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range(n):</a:t>
            </a:r>
            <a:endParaRPr sz="18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</a:t>
            </a:r>
            <a:r>
              <a:rPr lang="it" sz="18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it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i%</a:t>
            </a:r>
            <a:r>
              <a:rPr lang="it" sz="18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it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==</a:t>
            </a:r>
            <a:r>
              <a:rPr lang="it" sz="18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it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8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</a:t>
            </a:r>
            <a:r>
              <a:rPr lang="it" sz="18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yield</a:t>
            </a:r>
            <a:r>
              <a:rPr lang="it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i</a:t>
            </a:r>
            <a:endParaRPr sz="18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n_even = generate_even(</a:t>
            </a:r>
            <a:r>
              <a:rPr lang="it" sz="18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10</a:t>
            </a:r>
            <a:r>
              <a:rPr lang="it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 # 0</a:t>
            </a:r>
            <a:endParaRPr sz="18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n_even = next(n_even) # 2</a:t>
            </a:r>
            <a:endParaRPr sz="18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59" name="Google Shape;559;p63"/>
          <p:cNvSpPr txBox="1"/>
          <p:nvPr/>
        </p:nvSpPr>
        <p:spPr>
          <a:xfrm>
            <a:off x="336075" y="3519450"/>
            <a:ext cx="7109700" cy="9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2200">
                <a:solidFill>
                  <a:schemeClr val="dk1"/>
                </a:solidFill>
                <a:highlight>
                  <a:srgbClr val="FFFFFF"/>
                </a:highlight>
              </a:rPr>
              <a:t>la funzione </a:t>
            </a:r>
            <a:r>
              <a:rPr b="1" lang="it" sz="2200">
                <a:solidFill>
                  <a:schemeClr val="accent5"/>
                </a:solidFill>
                <a:highlight>
                  <a:srgbClr val="FFFFFF"/>
                </a:highlight>
              </a:rPr>
              <a:t>next </a:t>
            </a:r>
            <a:r>
              <a:rPr lang="it" sz="2200">
                <a:solidFill>
                  <a:schemeClr val="dk1"/>
                </a:solidFill>
                <a:highlight>
                  <a:srgbClr val="FFFFFF"/>
                </a:highlight>
              </a:rPr>
              <a:t>riprende l’esecuzione, </a:t>
            </a:r>
            <a:endParaRPr sz="2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2200">
                <a:solidFill>
                  <a:schemeClr val="dk1"/>
                </a:solidFill>
                <a:highlight>
                  <a:srgbClr val="FFFFFF"/>
                </a:highlight>
              </a:rPr>
              <a:t>fino allo </a:t>
            </a:r>
            <a:r>
              <a:rPr lang="it" sz="2200">
                <a:solidFill>
                  <a:schemeClr val="accent5"/>
                </a:solidFill>
                <a:highlight>
                  <a:srgbClr val="FFFFFF"/>
                </a:highlight>
              </a:rPr>
              <a:t>yield</a:t>
            </a:r>
            <a:r>
              <a:rPr lang="it" sz="2200">
                <a:solidFill>
                  <a:schemeClr val="dk1"/>
                </a:solidFill>
                <a:highlight>
                  <a:srgbClr val="FFFFFF"/>
                </a:highlight>
              </a:rPr>
              <a:t> successivo.</a:t>
            </a:r>
            <a:endParaRPr b="1" sz="2200">
              <a:solidFill>
                <a:schemeClr val="accent5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64"/>
          <p:cNvSpPr/>
          <p:nvPr/>
        </p:nvSpPr>
        <p:spPr>
          <a:xfrm>
            <a:off x="-14625" y="4748600"/>
            <a:ext cx="9158700" cy="394800"/>
          </a:xfrm>
          <a:prstGeom prst="rect">
            <a:avLst/>
          </a:prstGeom>
          <a:solidFill>
            <a:srgbClr val="3341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5" name="Google Shape;565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750" y="4830849"/>
            <a:ext cx="1410350" cy="228250"/>
          </a:xfrm>
          <a:prstGeom prst="rect">
            <a:avLst/>
          </a:prstGeom>
          <a:noFill/>
          <a:ln>
            <a:noFill/>
          </a:ln>
        </p:spPr>
      </p:pic>
      <p:sp>
        <p:nvSpPr>
          <p:cNvPr id="566" name="Google Shape;566;p64"/>
          <p:cNvSpPr txBox="1"/>
          <p:nvPr/>
        </p:nvSpPr>
        <p:spPr>
          <a:xfrm>
            <a:off x="6449625" y="4748600"/>
            <a:ext cx="2633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t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Iteratori e Generatori</a:t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67" name="Google Shape;567;p64"/>
          <p:cNvSpPr txBox="1"/>
          <p:nvPr/>
        </p:nvSpPr>
        <p:spPr>
          <a:xfrm>
            <a:off x="224775" y="187000"/>
            <a:ext cx="7200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800">
                <a:solidFill>
                  <a:srgbClr val="45818E"/>
                </a:solidFill>
                <a:latin typeface="Lato Black"/>
                <a:ea typeface="Lato Black"/>
                <a:cs typeface="Lato Black"/>
                <a:sym typeface="Lato Black"/>
              </a:rPr>
              <a:t>I Generatori</a:t>
            </a:r>
            <a:endParaRPr sz="2800">
              <a:solidFill>
                <a:srgbClr val="45818E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568" name="Google Shape;568;p64"/>
          <p:cNvSpPr txBox="1"/>
          <p:nvPr/>
        </p:nvSpPr>
        <p:spPr>
          <a:xfrm>
            <a:off x="336075" y="918388"/>
            <a:ext cx="6201600" cy="35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def generate_even(n):</a:t>
            </a:r>
            <a:endParaRPr sz="18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it" sz="18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for</a:t>
            </a:r>
            <a:r>
              <a:rPr lang="it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i </a:t>
            </a:r>
            <a:r>
              <a:rPr lang="it" sz="18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in</a:t>
            </a:r>
            <a:r>
              <a:rPr lang="it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range(n):</a:t>
            </a:r>
            <a:endParaRPr sz="18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</a:t>
            </a:r>
            <a:r>
              <a:rPr lang="it" sz="18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it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i%</a:t>
            </a:r>
            <a:r>
              <a:rPr lang="it" sz="18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it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==</a:t>
            </a:r>
            <a:r>
              <a:rPr lang="it" sz="18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it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8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</a:t>
            </a:r>
            <a:r>
              <a:rPr lang="it" sz="18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yield</a:t>
            </a:r>
            <a:r>
              <a:rPr lang="it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i</a:t>
            </a:r>
            <a:endParaRPr sz="18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n_even = generate_even(</a:t>
            </a:r>
            <a:r>
              <a:rPr lang="it" sz="18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10</a:t>
            </a:r>
            <a:r>
              <a:rPr lang="it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 # 0</a:t>
            </a:r>
            <a:endParaRPr sz="18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n_even = next(n_even) # 2</a:t>
            </a:r>
            <a:endParaRPr sz="18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n_even = next(n_even) # 4</a:t>
            </a:r>
            <a:endParaRPr sz="18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n_even = next(n_even) # 6</a:t>
            </a:r>
            <a:endParaRPr sz="18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n_even = next(n_even) # 8</a:t>
            </a:r>
            <a:endParaRPr sz="18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n_even = next(n_even) # 10</a:t>
            </a:r>
            <a:endParaRPr sz="18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65"/>
          <p:cNvSpPr/>
          <p:nvPr/>
        </p:nvSpPr>
        <p:spPr>
          <a:xfrm>
            <a:off x="-94000" y="-85050"/>
            <a:ext cx="9237900" cy="5228700"/>
          </a:xfrm>
          <a:prstGeom prst="rect">
            <a:avLst/>
          </a:prstGeom>
          <a:solidFill>
            <a:srgbClr val="33415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4" name="Google Shape;574;p65"/>
          <p:cNvSpPr txBox="1"/>
          <p:nvPr/>
        </p:nvSpPr>
        <p:spPr>
          <a:xfrm>
            <a:off x="0" y="124025"/>
            <a:ext cx="9144000" cy="105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3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Programmazione con Python</a:t>
            </a:r>
            <a:endParaRPr sz="3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75" name="Google Shape;575;p65"/>
          <p:cNvSpPr txBox="1"/>
          <p:nvPr/>
        </p:nvSpPr>
        <p:spPr>
          <a:xfrm>
            <a:off x="25" y="1184725"/>
            <a:ext cx="9144000" cy="5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per Data Science e Artificial Intelligence</a:t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76" name="Google Shape;576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2625" y="4548275"/>
            <a:ext cx="1638725" cy="265225"/>
          </a:xfrm>
          <a:prstGeom prst="rect">
            <a:avLst/>
          </a:prstGeom>
          <a:noFill/>
          <a:ln>
            <a:noFill/>
          </a:ln>
        </p:spPr>
      </p:pic>
      <p:sp>
        <p:nvSpPr>
          <p:cNvPr id="577" name="Google Shape;577;p65"/>
          <p:cNvSpPr txBox="1"/>
          <p:nvPr/>
        </p:nvSpPr>
        <p:spPr>
          <a:xfrm>
            <a:off x="0" y="2633450"/>
            <a:ext cx="9144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Funzioni Lambda</a:t>
            </a:r>
            <a:endParaRPr b="1" sz="26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78" name="Google Shape;578;p65"/>
          <p:cNvSpPr txBox="1"/>
          <p:nvPr/>
        </p:nvSpPr>
        <p:spPr>
          <a:xfrm>
            <a:off x="-93875" y="3172250"/>
            <a:ext cx="9237900" cy="105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4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presentato da</a:t>
            </a:r>
            <a:endParaRPr sz="144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84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Giuseppe Gullo</a:t>
            </a:r>
            <a:endParaRPr sz="184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79" name="Google Shape;579;p65"/>
          <p:cNvSpPr txBox="1"/>
          <p:nvPr/>
        </p:nvSpPr>
        <p:spPr>
          <a:xfrm>
            <a:off x="-47050" y="2094650"/>
            <a:ext cx="9144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La Programmazione Funzionale</a:t>
            </a:r>
            <a:endParaRPr sz="24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66"/>
          <p:cNvSpPr/>
          <p:nvPr/>
        </p:nvSpPr>
        <p:spPr>
          <a:xfrm>
            <a:off x="-14625" y="4748600"/>
            <a:ext cx="9158700" cy="394800"/>
          </a:xfrm>
          <a:prstGeom prst="rect">
            <a:avLst/>
          </a:prstGeom>
          <a:solidFill>
            <a:srgbClr val="3341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85" name="Google Shape;585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750" y="4830849"/>
            <a:ext cx="1410350" cy="228250"/>
          </a:xfrm>
          <a:prstGeom prst="rect">
            <a:avLst/>
          </a:prstGeom>
          <a:noFill/>
          <a:ln>
            <a:noFill/>
          </a:ln>
        </p:spPr>
      </p:pic>
      <p:sp>
        <p:nvSpPr>
          <p:cNvPr id="586" name="Google Shape;586;p66"/>
          <p:cNvSpPr txBox="1"/>
          <p:nvPr/>
        </p:nvSpPr>
        <p:spPr>
          <a:xfrm>
            <a:off x="6449625" y="4748600"/>
            <a:ext cx="2633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t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Funzioni Lambda</a:t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87" name="Google Shape;587;p66"/>
          <p:cNvSpPr txBox="1"/>
          <p:nvPr/>
        </p:nvSpPr>
        <p:spPr>
          <a:xfrm>
            <a:off x="579900" y="440675"/>
            <a:ext cx="7200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800">
                <a:solidFill>
                  <a:srgbClr val="45818E"/>
                </a:solidFill>
                <a:latin typeface="Lato Black"/>
                <a:ea typeface="Lato Black"/>
                <a:cs typeface="Lato Black"/>
                <a:sym typeface="Lato Black"/>
              </a:rPr>
              <a:t>Le Funzioni Lambda</a:t>
            </a:r>
            <a:endParaRPr sz="2800">
              <a:solidFill>
                <a:srgbClr val="45818E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588" name="Google Shape;588;p66"/>
          <p:cNvSpPr txBox="1"/>
          <p:nvPr/>
        </p:nvSpPr>
        <p:spPr>
          <a:xfrm>
            <a:off x="579900" y="1159025"/>
            <a:ext cx="7109700" cy="9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>
                <a:solidFill>
                  <a:srgbClr val="334150"/>
                </a:solidFill>
                <a:latin typeface="Lato"/>
                <a:ea typeface="Lato"/>
                <a:cs typeface="Lato"/>
                <a:sym typeface="Lato"/>
              </a:rPr>
              <a:t>Sono semplici funzioni anonime,</a:t>
            </a:r>
            <a:endParaRPr sz="2400">
              <a:solidFill>
                <a:srgbClr val="33415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>
                <a:solidFill>
                  <a:srgbClr val="334150"/>
                </a:solidFill>
                <a:latin typeface="Lato"/>
                <a:ea typeface="Lato"/>
                <a:cs typeface="Lato"/>
                <a:sym typeface="Lato"/>
              </a:rPr>
              <a:t>vengono scritte, utilizzate e dimenticate.</a:t>
            </a:r>
            <a:endParaRPr sz="2400">
              <a:solidFill>
                <a:srgbClr val="33415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67"/>
          <p:cNvSpPr/>
          <p:nvPr/>
        </p:nvSpPr>
        <p:spPr>
          <a:xfrm>
            <a:off x="-14625" y="4748600"/>
            <a:ext cx="9158700" cy="394800"/>
          </a:xfrm>
          <a:prstGeom prst="rect">
            <a:avLst/>
          </a:prstGeom>
          <a:solidFill>
            <a:srgbClr val="3341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94" name="Google Shape;594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750" y="4830849"/>
            <a:ext cx="1410350" cy="228250"/>
          </a:xfrm>
          <a:prstGeom prst="rect">
            <a:avLst/>
          </a:prstGeom>
          <a:noFill/>
          <a:ln>
            <a:noFill/>
          </a:ln>
        </p:spPr>
      </p:pic>
      <p:sp>
        <p:nvSpPr>
          <p:cNvPr id="595" name="Google Shape;595;p67"/>
          <p:cNvSpPr txBox="1"/>
          <p:nvPr/>
        </p:nvSpPr>
        <p:spPr>
          <a:xfrm>
            <a:off x="6449625" y="4748600"/>
            <a:ext cx="2633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t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Funzioni Lambda</a:t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96" name="Google Shape;596;p67"/>
          <p:cNvSpPr txBox="1"/>
          <p:nvPr/>
        </p:nvSpPr>
        <p:spPr>
          <a:xfrm>
            <a:off x="291500" y="236375"/>
            <a:ext cx="7200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800">
                <a:solidFill>
                  <a:srgbClr val="45818E"/>
                </a:solidFill>
                <a:latin typeface="Lato Black"/>
                <a:ea typeface="Lato Black"/>
                <a:cs typeface="Lato Black"/>
                <a:sym typeface="Lato Black"/>
              </a:rPr>
              <a:t>Le Funzioni Lambda</a:t>
            </a:r>
            <a:endParaRPr sz="2800">
              <a:solidFill>
                <a:srgbClr val="45818E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597" name="Google Shape;597;p67"/>
          <p:cNvSpPr txBox="1"/>
          <p:nvPr/>
        </p:nvSpPr>
        <p:spPr>
          <a:xfrm>
            <a:off x="437525" y="1158200"/>
            <a:ext cx="4393500" cy="25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def double(n):</a:t>
            </a:r>
            <a:endParaRPr sz="24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it" sz="24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it" sz="24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n*2</a:t>
            </a:r>
            <a:endParaRPr sz="24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a = </a:t>
            </a:r>
            <a:r>
              <a:rPr lang="it" sz="24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4</a:t>
            </a:r>
            <a:endParaRPr sz="24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b = double(a) #8</a:t>
            </a:r>
            <a:endParaRPr sz="24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68"/>
          <p:cNvSpPr/>
          <p:nvPr/>
        </p:nvSpPr>
        <p:spPr>
          <a:xfrm>
            <a:off x="-14625" y="4748600"/>
            <a:ext cx="9158700" cy="394800"/>
          </a:xfrm>
          <a:prstGeom prst="rect">
            <a:avLst/>
          </a:prstGeom>
          <a:solidFill>
            <a:srgbClr val="3341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03" name="Google Shape;603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750" y="4830849"/>
            <a:ext cx="1410350" cy="228250"/>
          </a:xfrm>
          <a:prstGeom prst="rect">
            <a:avLst/>
          </a:prstGeom>
          <a:noFill/>
          <a:ln>
            <a:noFill/>
          </a:ln>
        </p:spPr>
      </p:pic>
      <p:sp>
        <p:nvSpPr>
          <p:cNvPr id="604" name="Google Shape;604;p68"/>
          <p:cNvSpPr txBox="1"/>
          <p:nvPr/>
        </p:nvSpPr>
        <p:spPr>
          <a:xfrm>
            <a:off x="6449625" y="4748600"/>
            <a:ext cx="2633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t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Funzioni Lambda</a:t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05" name="Google Shape;605;p68"/>
          <p:cNvSpPr txBox="1"/>
          <p:nvPr/>
        </p:nvSpPr>
        <p:spPr>
          <a:xfrm>
            <a:off x="291500" y="236375"/>
            <a:ext cx="7200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800">
                <a:solidFill>
                  <a:srgbClr val="45818E"/>
                </a:solidFill>
                <a:latin typeface="Lato Black"/>
                <a:ea typeface="Lato Black"/>
                <a:cs typeface="Lato Black"/>
                <a:sym typeface="Lato Black"/>
              </a:rPr>
              <a:t>Funzione standard</a:t>
            </a:r>
            <a:endParaRPr sz="2800">
              <a:solidFill>
                <a:srgbClr val="45818E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606" name="Google Shape;606;p68"/>
          <p:cNvSpPr txBox="1"/>
          <p:nvPr/>
        </p:nvSpPr>
        <p:spPr>
          <a:xfrm>
            <a:off x="419500" y="959925"/>
            <a:ext cx="43935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def double(n):</a:t>
            </a:r>
            <a:endParaRPr sz="24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it" sz="24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it" sz="24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n*2</a:t>
            </a:r>
            <a:endParaRPr sz="2400"/>
          </a:p>
        </p:txBody>
      </p:sp>
      <p:sp>
        <p:nvSpPr>
          <p:cNvPr id="607" name="Google Shape;607;p68"/>
          <p:cNvSpPr txBox="1"/>
          <p:nvPr/>
        </p:nvSpPr>
        <p:spPr>
          <a:xfrm>
            <a:off x="291500" y="2101225"/>
            <a:ext cx="7200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800">
                <a:solidFill>
                  <a:srgbClr val="45818E"/>
                </a:solidFill>
                <a:latin typeface="Lato Black"/>
                <a:ea typeface="Lato Black"/>
                <a:cs typeface="Lato Black"/>
                <a:sym typeface="Lato Black"/>
              </a:rPr>
              <a:t>Funzione Lamda</a:t>
            </a:r>
            <a:endParaRPr sz="2800">
              <a:solidFill>
                <a:srgbClr val="45818E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608" name="Google Shape;608;p68"/>
          <p:cNvSpPr txBox="1"/>
          <p:nvPr/>
        </p:nvSpPr>
        <p:spPr>
          <a:xfrm>
            <a:off x="493800" y="2752725"/>
            <a:ext cx="3135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lambda n:n*2</a:t>
            </a:r>
            <a:endParaRPr sz="280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69"/>
          <p:cNvSpPr/>
          <p:nvPr/>
        </p:nvSpPr>
        <p:spPr>
          <a:xfrm>
            <a:off x="-14625" y="4748600"/>
            <a:ext cx="9158700" cy="394800"/>
          </a:xfrm>
          <a:prstGeom prst="rect">
            <a:avLst/>
          </a:prstGeom>
          <a:solidFill>
            <a:srgbClr val="3341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14" name="Google Shape;614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750" y="4830849"/>
            <a:ext cx="1410350" cy="228250"/>
          </a:xfrm>
          <a:prstGeom prst="rect">
            <a:avLst/>
          </a:prstGeom>
          <a:noFill/>
          <a:ln>
            <a:noFill/>
          </a:ln>
        </p:spPr>
      </p:pic>
      <p:sp>
        <p:nvSpPr>
          <p:cNvPr id="615" name="Google Shape;615;p69"/>
          <p:cNvSpPr txBox="1"/>
          <p:nvPr/>
        </p:nvSpPr>
        <p:spPr>
          <a:xfrm>
            <a:off x="6449625" y="4748600"/>
            <a:ext cx="2633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t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Funzioni Lambda</a:t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16" name="Google Shape;616;p69"/>
          <p:cNvSpPr txBox="1"/>
          <p:nvPr/>
        </p:nvSpPr>
        <p:spPr>
          <a:xfrm>
            <a:off x="291500" y="236375"/>
            <a:ext cx="7200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800">
                <a:solidFill>
                  <a:srgbClr val="45818E"/>
                </a:solidFill>
                <a:latin typeface="Lato Black"/>
                <a:ea typeface="Lato Black"/>
                <a:cs typeface="Lato Black"/>
                <a:sym typeface="Lato Black"/>
              </a:rPr>
              <a:t>Anatomia di una funzione lambda</a:t>
            </a:r>
            <a:endParaRPr sz="2800">
              <a:solidFill>
                <a:srgbClr val="45818E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617" name="Google Shape;617;p69"/>
          <p:cNvSpPr txBox="1"/>
          <p:nvPr/>
        </p:nvSpPr>
        <p:spPr>
          <a:xfrm>
            <a:off x="2168400" y="1278050"/>
            <a:ext cx="1959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rgbClr val="45818E"/>
                </a:solidFill>
                <a:latin typeface="Lato Black"/>
                <a:ea typeface="Lato Black"/>
                <a:cs typeface="Lato Black"/>
                <a:sym typeface="Lato Black"/>
              </a:rPr>
              <a:t>keyword</a:t>
            </a:r>
            <a:endParaRPr sz="1800">
              <a:solidFill>
                <a:srgbClr val="45818E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618" name="Google Shape;618;p69"/>
          <p:cNvSpPr txBox="1"/>
          <p:nvPr/>
        </p:nvSpPr>
        <p:spPr>
          <a:xfrm>
            <a:off x="2075850" y="1935550"/>
            <a:ext cx="49923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36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lambda n:n*2</a:t>
            </a:r>
            <a:endParaRPr sz="3600"/>
          </a:p>
        </p:txBody>
      </p:sp>
      <p:sp>
        <p:nvSpPr>
          <p:cNvPr id="619" name="Google Shape;619;p69"/>
          <p:cNvSpPr/>
          <p:nvPr/>
        </p:nvSpPr>
        <p:spPr>
          <a:xfrm>
            <a:off x="3112550" y="1709150"/>
            <a:ext cx="198300" cy="3486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5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0" name="Google Shape;620;p69"/>
          <p:cNvSpPr txBox="1"/>
          <p:nvPr/>
        </p:nvSpPr>
        <p:spPr>
          <a:xfrm>
            <a:off x="3338325" y="2948500"/>
            <a:ext cx="1959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rgbClr val="45818E"/>
                </a:solidFill>
                <a:latin typeface="Lato Black"/>
                <a:ea typeface="Lato Black"/>
                <a:cs typeface="Lato Black"/>
                <a:sym typeface="Lato Black"/>
              </a:rPr>
              <a:t>parametro</a:t>
            </a:r>
            <a:endParaRPr sz="1800">
              <a:solidFill>
                <a:srgbClr val="45818E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621" name="Google Shape;621;p69"/>
          <p:cNvSpPr/>
          <p:nvPr/>
        </p:nvSpPr>
        <p:spPr>
          <a:xfrm rot="10800000">
            <a:off x="4128000" y="2599900"/>
            <a:ext cx="198300" cy="3486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5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2" name="Google Shape;622;p69"/>
          <p:cNvSpPr txBox="1"/>
          <p:nvPr/>
        </p:nvSpPr>
        <p:spPr>
          <a:xfrm>
            <a:off x="4033300" y="1243025"/>
            <a:ext cx="1959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rgbClr val="45818E"/>
                </a:solidFill>
                <a:latin typeface="Lato Black"/>
                <a:ea typeface="Lato Black"/>
                <a:cs typeface="Lato Black"/>
                <a:sym typeface="Lato Black"/>
              </a:rPr>
              <a:t>corpo</a:t>
            </a:r>
            <a:endParaRPr sz="1800">
              <a:solidFill>
                <a:srgbClr val="45818E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623" name="Google Shape;623;p69"/>
          <p:cNvSpPr/>
          <p:nvPr/>
        </p:nvSpPr>
        <p:spPr>
          <a:xfrm>
            <a:off x="4977450" y="1674125"/>
            <a:ext cx="198300" cy="3486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5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70"/>
          <p:cNvSpPr/>
          <p:nvPr/>
        </p:nvSpPr>
        <p:spPr>
          <a:xfrm>
            <a:off x="-14625" y="4748600"/>
            <a:ext cx="9158700" cy="394800"/>
          </a:xfrm>
          <a:prstGeom prst="rect">
            <a:avLst/>
          </a:prstGeom>
          <a:solidFill>
            <a:srgbClr val="3341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29" name="Google Shape;629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750" y="4830849"/>
            <a:ext cx="1410350" cy="228250"/>
          </a:xfrm>
          <a:prstGeom prst="rect">
            <a:avLst/>
          </a:prstGeom>
          <a:noFill/>
          <a:ln>
            <a:noFill/>
          </a:ln>
        </p:spPr>
      </p:pic>
      <p:sp>
        <p:nvSpPr>
          <p:cNvPr id="630" name="Google Shape;630;p70"/>
          <p:cNvSpPr txBox="1"/>
          <p:nvPr/>
        </p:nvSpPr>
        <p:spPr>
          <a:xfrm>
            <a:off x="6449625" y="4748600"/>
            <a:ext cx="2633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t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Funzioni Lambda</a:t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31" name="Google Shape;631;p70"/>
          <p:cNvSpPr txBox="1"/>
          <p:nvPr/>
        </p:nvSpPr>
        <p:spPr>
          <a:xfrm>
            <a:off x="291500" y="236375"/>
            <a:ext cx="7200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800">
                <a:solidFill>
                  <a:srgbClr val="45818E"/>
                </a:solidFill>
                <a:latin typeface="Lato Black"/>
                <a:ea typeface="Lato Black"/>
                <a:cs typeface="Lato Black"/>
                <a:sym typeface="Lato Black"/>
              </a:rPr>
              <a:t>Anatomia di una funzione lambda</a:t>
            </a:r>
            <a:endParaRPr sz="2800">
              <a:solidFill>
                <a:srgbClr val="45818E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632" name="Google Shape;632;p70"/>
          <p:cNvSpPr txBox="1"/>
          <p:nvPr/>
        </p:nvSpPr>
        <p:spPr>
          <a:xfrm>
            <a:off x="2168400" y="1278050"/>
            <a:ext cx="1959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rgbClr val="45818E"/>
                </a:solidFill>
                <a:latin typeface="Lato Black"/>
                <a:ea typeface="Lato Black"/>
                <a:cs typeface="Lato Black"/>
                <a:sym typeface="Lato Black"/>
              </a:rPr>
              <a:t>keyword</a:t>
            </a:r>
            <a:endParaRPr sz="1800">
              <a:solidFill>
                <a:srgbClr val="45818E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633" name="Google Shape;633;p70"/>
          <p:cNvSpPr txBox="1"/>
          <p:nvPr/>
        </p:nvSpPr>
        <p:spPr>
          <a:xfrm>
            <a:off x="2075850" y="1935550"/>
            <a:ext cx="49923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36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lambda n:n*2</a:t>
            </a:r>
            <a:endParaRPr sz="3600"/>
          </a:p>
        </p:txBody>
      </p:sp>
      <p:sp>
        <p:nvSpPr>
          <p:cNvPr id="634" name="Google Shape;634;p70"/>
          <p:cNvSpPr/>
          <p:nvPr/>
        </p:nvSpPr>
        <p:spPr>
          <a:xfrm>
            <a:off x="3112550" y="1709150"/>
            <a:ext cx="198300" cy="3486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5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5" name="Google Shape;635;p70"/>
          <p:cNvSpPr txBox="1"/>
          <p:nvPr/>
        </p:nvSpPr>
        <p:spPr>
          <a:xfrm>
            <a:off x="3338325" y="2948500"/>
            <a:ext cx="1959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rgbClr val="45818E"/>
                </a:solidFill>
                <a:latin typeface="Lato Black"/>
                <a:ea typeface="Lato Black"/>
                <a:cs typeface="Lato Black"/>
                <a:sym typeface="Lato Black"/>
              </a:rPr>
              <a:t>parametro</a:t>
            </a:r>
            <a:endParaRPr sz="1800">
              <a:solidFill>
                <a:srgbClr val="45818E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636" name="Google Shape;636;p70"/>
          <p:cNvSpPr/>
          <p:nvPr/>
        </p:nvSpPr>
        <p:spPr>
          <a:xfrm rot="10800000">
            <a:off x="4128000" y="2599900"/>
            <a:ext cx="198300" cy="3486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5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7" name="Google Shape;637;p70"/>
          <p:cNvSpPr txBox="1"/>
          <p:nvPr/>
        </p:nvSpPr>
        <p:spPr>
          <a:xfrm>
            <a:off x="4033300" y="1243025"/>
            <a:ext cx="1959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rgbClr val="45818E"/>
                </a:solidFill>
                <a:latin typeface="Lato Black"/>
                <a:ea typeface="Lato Black"/>
                <a:cs typeface="Lato Black"/>
                <a:sym typeface="Lato Black"/>
              </a:rPr>
              <a:t>corpo</a:t>
            </a:r>
            <a:endParaRPr sz="1800">
              <a:solidFill>
                <a:srgbClr val="45818E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638" name="Google Shape;638;p70"/>
          <p:cNvSpPr/>
          <p:nvPr/>
        </p:nvSpPr>
        <p:spPr>
          <a:xfrm>
            <a:off x="4977450" y="1674125"/>
            <a:ext cx="198300" cy="3486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5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9" name="Google Shape;639;p70"/>
          <p:cNvSpPr txBox="1"/>
          <p:nvPr/>
        </p:nvSpPr>
        <p:spPr>
          <a:xfrm>
            <a:off x="382100" y="3631075"/>
            <a:ext cx="7109700" cy="9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4150"/>
              </a:buClr>
              <a:buSzPts val="2400"/>
              <a:buFont typeface="Lato"/>
              <a:buChar char="●"/>
            </a:pPr>
            <a:r>
              <a:rPr lang="it" sz="2400">
                <a:solidFill>
                  <a:srgbClr val="334150"/>
                </a:solidFill>
                <a:latin typeface="Lato"/>
                <a:ea typeface="Lato"/>
                <a:cs typeface="Lato"/>
                <a:sym typeface="Lato"/>
              </a:rPr>
              <a:t>una lambda può contenere un’unica istruzione</a:t>
            </a:r>
            <a:endParaRPr sz="2400">
              <a:solidFill>
                <a:srgbClr val="33415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4150"/>
              </a:buClr>
              <a:buSzPts val="2400"/>
              <a:buFont typeface="Lato"/>
              <a:buChar char="●"/>
            </a:pPr>
            <a:r>
              <a:rPr lang="it" sz="2400">
                <a:solidFill>
                  <a:srgbClr val="334150"/>
                </a:solidFill>
                <a:latin typeface="Lato"/>
                <a:ea typeface="Lato"/>
                <a:cs typeface="Lato"/>
                <a:sym typeface="Lato"/>
              </a:rPr>
              <a:t>il return è automatico</a:t>
            </a:r>
            <a:endParaRPr sz="2400">
              <a:solidFill>
                <a:srgbClr val="33415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71"/>
          <p:cNvSpPr/>
          <p:nvPr/>
        </p:nvSpPr>
        <p:spPr>
          <a:xfrm>
            <a:off x="-14625" y="4748600"/>
            <a:ext cx="9158700" cy="394800"/>
          </a:xfrm>
          <a:prstGeom prst="rect">
            <a:avLst/>
          </a:prstGeom>
          <a:solidFill>
            <a:srgbClr val="3341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45" name="Google Shape;645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750" y="4830849"/>
            <a:ext cx="1410350" cy="228250"/>
          </a:xfrm>
          <a:prstGeom prst="rect">
            <a:avLst/>
          </a:prstGeom>
          <a:noFill/>
          <a:ln>
            <a:noFill/>
          </a:ln>
        </p:spPr>
      </p:pic>
      <p:sp>
        <p:nvSpPr>
          <p:cNvPr id="646" name="Google Shape;646;p71"/>
          <p:cNvSpPr txBox="1"/>
          <p:nvPr/>
        </p:nvSpPr>
        <p:spPr>
          <a:xfrm>
            <a:off x="6449625" y="4748600"/>
            <a:ext cx="2633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t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Funzioni Lambda</a:t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47" name="Google Shape;647;p71"/>
          <p:cNvSpPr txBox="1"/>
          <p:nvPr/>
        </p:nvSpPr>
        <p:spPr>
          <a:xfrm>
            <a:off x="291500" y="236375"/>
            <a:ext cx="7200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800">
                <a:solidFill>
                  <a:srgbClr val="45818E"/>
                </a:solidFill>
                <a:latin typeface="Lato Black"/>
                <a:ea typeface="Lato Black"/>
                <a:cs typeface="Lato Black"/>
                <a:sym typeface="Lato Black"/>
              </a:rPr>
              <a:t>Le Funzioni Lambda</a:t>
            </a:r>
            <a:endParaRPr sz="2800">
              <a:solidFill>
                <a:srgbClr val="45818E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648" name="Google Shape;648;p71"/>
          <p:cNvSpPr txBox="1"/>
          <p:nvPr/>
        </p:nvSpPr>
        <p:spPr>
          <a:xfrm>
            <a:off x="377425" y="1064509"/>
            <a:ext cx="6036300" cy="27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def operation(a,op_func):</a:t>
            </a:r>
            <a:endParaRPr sz="22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it" sz="22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it" sz="2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op_func(a)</a:t>
            </a:r>
            <a:endParaRPr sz="22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a = </a:t>
            </a:r>
            <a:r>
              <a:rPr lang="it" sz="22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endParaRPr sz="22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2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b = operation(a, b, lambda a:a*2)</a:t>
            </a:r>
            <a:endParaRPr sz="22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/>
          <p:nvPr/>
        </p:nvSpPr>
        <p:spPr>
          <a:xfrm>
            <a:off x="-14625" y="4748600"/>
            <a:ext cx="9158700" cy="394800"/>
          </a:xfrm>
          <a:prstGeom prst="rect">
            <a:avLst/>
          </a:prstGeom>
          <a:solidFill>
            <a:srgbClr val="3341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3" name="Google Shape;10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750" y="4830849"/>
            <a:ext cx="1410350" cy="22825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8"/>
          <p:cNvSpPr txBox="1"/>
          <p:nvPr/>
        </p:nvSpPr>
        <p:spPr>
          <a:xfrm>
            <a:off x="6449625" y="4748600"/>
            <a:ext cx="2633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t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La Ricorsione</a:t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5" name="Google Shape;105;p18"/>
          <p:cNvSpPr txBox="1"/>
          <p:nvPr/>
        </p:nvSpPr>
        <p:spPr>
          <a:xfrm>
            <a:off x="1830625" y="100250"/>
            <a:ext cx="7200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>
                <a:solidFill>
                  <a:srgbClr val="45818E"/>
                </a:solidFill>
                <a:latin typeface="Lato Black"/>
                <a:ea typeface="Lato Black"/>
                <a:cs typeface="Lato Black"/>
                <a:sym typeface="Lato Black"/>
              </a:rPr>
              <a:t>Calcolo del Fattoriale - Ciclo</a:t>
            </a:r>
            <a:endParaRPr sz="2400">
              <a:solidFill>
                <a:srgbClr val="45818E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106" name="Google Shape;106;p18"/>
          <p:cNvSpPr txBox="1"/>
          <p:nvPr/>
        </p:nvSpPr>
        <p:spPr>
          <a:xfrm>
            <a:off x="317400" y="754900"/>
            <a:ext cx="5181300" cy="31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def</a:t>
            </a:r>
            <a:r>
              <a:rPr lang="it" sz="24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factorial(n):</a:t>
            </a:r>
            <a:endParaRPr sz="24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f = </a:t>
            </a:r>
            <a:r>
              <a:rPr lang="it" sz="24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endParaRPr sz="24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endParaRPr sz="24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it" sz="24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for</a:t>
            </a:r>
            <a:r>
              <a:rPr lang="it" sz="24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i </a:t>
            </a:r>
            <a:r>
              <a:rPr lang="it" sz="24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in</a:t>
            </a:r>
            <a:r>
              <a:rPr lang="it" sz="24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it" sz="240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range</a:t>
            </a:r>
            <a:r>
              <a:rPr lang="it" sz="24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it" sz="24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it" sz="24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,n+1):</a:t>
            </a:r>
            <a:endParaRPr sz="24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f=f*i    </a:t>
            </a:r>
            <a:endParaRPr sz="24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endParaRPr sz="24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it" sz="24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it" sz="24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f</a:t>
            </a:r>
            <a:endParaRPr sz="24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72"/>
          <p:cNvSpPr/>
          <p:nvPr/>
        </p:nvSpPr>
        <p:spPr>
          <a:xfrm>
            <a:off x="-14625" y="4748600"/>
            <a:ext cx="9158700" cy="394800"/>
          </a:xfrm>
          <a:prstGeom prst="rect">
            <a:avLst/>
          </a:prstGeom>
          <a:solidFill>
            <a:srgbClr val="3341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54" name="Google Shape;654;p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750" y="4830849"/>
            <a:ext cx="1410350" cy="228250"/>
          </a:xfrm>
          <a:prstGeom prst="rect">
            <a:avLst/>
          </a:prstGeom>
          <a:noFill/>
          <a:ln>
            <a:noFill/>
          </a:ln>
        </p:spPr>
      </p:pic>
      <p:sp>
        <p:nvSpPr>
          <p:cNvPr id="655" name="Google Shape;655;p72"/>
          <p:cNvSpPr txBox="1"/>
          <p:nvPr/>
        </p:nvSpPr>
        <p:spPr>
          <a:xfrm>
            <a:off x="6449625" y="4748600"/>
            <a:ext cx="2633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t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Funzioni Lambda</a:t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56" name="Google Shape;656;p72"/>
          <p:cNvSpPr txBox="1"/>
          <p:nvPr/>
        </p:nvSpPr>
        <p:spPr>
          <a:xfrm>
            <a:off x="291500" y="236375"/>
            <a:ext cx="7200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800">
                <a:solidFill>
                  <a:srgbClr val="45818E"/>
                </a:solidFill>
                <a:latin typeface="Lato Black"/>
                <a:ea typeface="Lato Black"/>
                <a:cs typeface="Lato Black"/>
                <a:sym typeface="Lato Black"/>
              </a:rPr>
              <a:t>Le Funzioni Lambda</a:t>
            </a:r>
            <a:endParaRPr sz="2800">
              <a:solidFill>
                <a:srgbClr val="45818E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657" name="Google Shape;657;p72"/>
          <p:cNvSpPr txBox="1"/>
          <p:nvPr/>
        </p:nvSpPr>
        <p:spPr>
          <a:xfrm>
            <a:off x="377425" y="1084450"/>
            <a:ext cx="6036300" cy="30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def operation(a, b, op_func):</a:t>
            </a:r>
            <a:endParaRPr sz="22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it" sz="22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it" sz="2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op_func(a,b)</a:t>
            </a:r>
            <a:endParaRPr sz="22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a = </a:t>
            </a:r>
            <a:r>
              <a:rPr lang="it" sz="22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endParaRPr sz="22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b</a:t>
            </a:r>
            <a:r>
              <a:rPr lang="it" sz="2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lang="it" sz="22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endParaRPr sz="22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2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c = operation(a, b, lambda a:a+b)</a:t>
            </a:r>
            <a:endParaRPr sz="22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/>
          <p:nvPr/>
        </p:nvSpPr>
        <p:spPr>
          <a:xfrm>
            <a:off x="-14625" y="4748600"/>
            <a:ext cx="9158700" cy="394800"/>
          </a:xfrm>
          <a:prstGeom prst="rect">
            <a:avLst/>
          </a:prstGeom>
          <a:solidFill>
            <a:srgbClr val="3341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2" name="Google Shape;11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750" y="4830849"/>
            <a:ext cx="1410350" cy="22825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9"/>
          <p:cNvSpPr txBox="1"/>
          <p:nvPr/>
        </p:nvSpPr>
        <p:spPr>
          <a:xfrm>
            <a:off x="6449625" y="4748600"/>
            <a:ext cx="2633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t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La Ricorsione</a:t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4" name="Google Shape;114;p19"/>
          <p:cNvSpPr txBox="1"/>
          <p:nvPr/>
        </p:nvSpPr>
        <p:spPr>
          <a:xfrm>
            <a:off x="1830625" y="100250"/>
            <a:ext cx="7200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>
                <a:solidFill>
                  <a:srgbClr val="45818E"/>
                </a:solidFill>
                <a:latin typeface="Lato Black"/>
                <a:ea typeface="Lato Black"/>
                <a:cs typeface="Lato Black"/>
                <a:sym typeface="Lato Black"/>
              </a:rPr>
              <a:t>Calcolo del Fattoriale - Ciclo</a:t>
            </a:r>
            <a:endParaRPr sz="2400">
              <a:solidFill>
                <a:srgbClr val="45818E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115" name="Google Shape;115;p19"/>
          <p:cNvSpPr txBox="1"/>
          <p:nvPr/>
        </p:nvSpPr>
        <p:spPr>
          <a:xfrm>
            <a:off x="317400" y="754900"/>
            <a:ext cx="7446000" cy="31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def</a:t>
            </a:r>
            <a:r>
              <a:rPr lang="it" sz="24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factorial(n): #n=5</a:t>
            </a:r>
            <a:endParaRPr sz="24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f = </a:t>
            </a:r>
            <a:r>
              <a:rPr lang="it" sz="24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endParaRPr sz="24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endParaRPr sz="24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it" sz="24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for</a:t>
            </a:r>
            <a:r>
              <a:rPr lang="it" sz="24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i </a:t>
            </a:r>
            <a:r>
              <a:rPr lang="it" sz="24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in</a:t>
            </a:r>
            <a:r>
              <a:rPr lang="it" sz="24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it" sz="240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range</a:t>
            </a:r>
            <a:r>
              <a:rPr lang="it" sz="24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it" sz="24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it" sz="24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,n+1): #i=1</a:t>
            </a:r>
            <a:endParaRPr sz="24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f=f*i # f=1+1*1=1    </a:t>
            </a:r>
            <a:endParaRPr sz="24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endParaRPr sz="24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it" sz="24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it" sz="24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f</a:t>
            </a:r>
            <a:endParaRPr sz="24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/>
          <p:nvPr/>
        </p:nvSpPr>
        <p:spPr>
          <a:xfrm>
            <a:off x="-14625" y="4748600"/>
            <a:ext cx="9158700" cy="394800"/>
          </a:xfrm>
          <a:prstGeom prst="rect">
            <a:avLst/>
          </a:prstGeom>
          <a:solidFill>
            <a:srgbClr val="3341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1" name="Google Shape;12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750" y="4830849"/>
            <a:ext cx="1410350" cy="22825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0"/>
          <p:cNvSpPr txBox="1"/>
          <p:nvPr/>
        </p:nvSpPr>
        <p:spPr>
          <a:xfrm>
            <a:off x="6449625" y="4748600"/>
            <a:ext cx="2633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t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La Ricorsione</a:t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3" name="Google Shape;123;p20"/>
          <p:cNvSpPr txBox="1"/>
          <p:nvPr/>
        </p:nvSpPr>
        <p:spPr>
          <a:xfrm>
            <a:off x="1830625" y="100250"/>
            <a:ext cx="7200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>
                <a:solidFill>
                  <a:srgbClr val="45818E"/>
                </a:solidFill>
                <a:latin typeface="Lato Black"/>
                <a:ea typeface="Lato Black"/>
                <a:cs typeface="Lato Black"/>
                <a:sym typeface="Lato Black"/>
              </a:rPr>
              <a:t>Calcolo del Fattoriale - Ciclo</a:t>
            </a:r>
            <a:endParaRPr sz="2400">
              <a:solidFill>
                <a:srgbClr val="45818E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124" name="Google Shape;124;p20"/>
          <p:cNvSpPr txBox="1"/>
          <p:nvPr/>
        </p:nvSpPr>
        <p:spPr>
          <a:xfrm>
            <a:off x="317400" y="754900"/>
            <a:ext cx="7446000" cy="31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def</a:t>
            </a:r>
            <a:r>
              <a:rPr lang="it" sz="24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factorial(n): #n=5</a:t>
            </a:r>
            <a:endParaRPr sz="24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f = </a:t>
            </a:r>
            <a:r>
              <a:rPr lang="it" sz="24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endParaRPr sz="24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endParaRPr sz="24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it" sz="24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for</a:t>
            </a:r>
            <a:r>
              <a:rPr lang="it" sz="24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i </a:t>
            </a:r>
            <a:r>
              <a:rPr lang="it" sz="24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in</a:t>
            </a:r>
            <a:r>
              <a:rPr lang="it" sz="24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it" sz="240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range</a:t>
            </a:r>
            <a:r>
              <a:rPr lang="it" sz="24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it" sz="24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it" sz="24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,n+1): #i=2</a:t>
            </a:r>
            <a:endParaRPr sz="24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f=f*i # f=1*2=2    </a:t>
            </a:r>
            <a:endParaRPr sz="24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endParaRPr sz="24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it" sz="24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it" sz="24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f</a:t>
            </a:r>
            <a:endParaRPr sz="24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1"/>
          <p:cNvSpPr/>
          <p:nvPr/>
        </p:nvSpPr>
        <p:spPr>
          <a:xfrm>
            <a:off x="-14625" y="4748600"/>
            <a:ext cx="9158700" cy="394800"/>
          </a:xfrm>
          <a:prstGeom prst="rect">
            <a:avLst/>
          </a:prstGeom>
          <a:solidFill>
            <a:srgbClr val="3341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0" name="Google Shape;13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750" y="4830849"/>
            <a:ext cx="1410350" cy="22825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1"/>
          <p:cNvSpPr txBox="1"/>
          <p:nvPr/>
        </p:nvSpPr>
        <p:spPr>
          <a:xfrm>
            <a:off x="6449625" y="4748600"/>
            <a:ext cx="2633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t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La Ricorsione</a:t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2" name="Google Shape;132;p21"/>
          <p:cNvSpPr txBox="1"/>
          <p:nvPr/>
        </p:nvSpPr>
        <p:spPr>
          <a:xfrm>
            <a:off x="1830625" y="100250"/>
            <a:ext cx="7200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>
                <a:solidFill>
                  <a:srgbClr val="45818E"/>
                </a:solidFill>
                <a:latin typeface="Lato Black"/>
                <a:ea typeface="Lato Black"/>
                <a:cs typeface="Lato Black"/>
                <a:sym typeface="Lato Black"/>
              </a:rPr>
              <a:t>Calcolo del Fattoriale - Ciclo</a:t>
            </a:r>
            <a:endParaRPr sz="2400">
              <a:solidFill>
                <a:srgbClr val="45818E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133" name="Google Shape;133;p21"/>
          <p:cNvSpPr txBox="1"/>
          <p:nvPr/>
        </p:nvSpPr>
        <p:spPr>
          <a:xfrm>
            <a:off x="317400" y="754900"/>
            <a:ext cx="7446000" cy="31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def</a:t>
            </a:r>
            <a:r>
              <a:rPr lang="it" sz="24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factorial(n): #n=5</a:t>
            </a:r>
            <a:endParaRPr sz="24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f = </a:t>
            </a:r>
            <a:r>
              <a:rPr lang="it" sz="24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endParaRPr sz="24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endParaRPr sz="24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it" sz="24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for</a:t>
            </a:r>
            <a:r>
              <a:rPr lang="it" sz="24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i </a:t>
            </a:r>
            <a:r>
              <a:rPr lang="it" sz="24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in</a:t>
            </a:r>
            <a:r>
              <a:rPr lang="it" sz="24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it" sz="240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range</a:t>
            </a:r>
            <a:r>
              <a:rPr lang="it" sz="24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it" sz="24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it" sz="24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,n+1): #i=3</a:t>
            </a:r>
            <a:endParaRPr sz="24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f=f*i # f=2*3=6  </a:t>
            </a:r>
            <a:endParaRPr sz="24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endParaRPr sz="24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it" sz="24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it" sz="24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f</a:t>
            </a:r>
            <a:endParaRPr sz="24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