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Lato Light"/>
      <p:regular r:id="rId16"/>
      <p:bold r:id="rId17"/>
      <p:italic r:id="rId18"/>
      <p:boldItalic r:id="rId19"/>
    </p:embeddedFont>
    <p:embeddedFont>
      <p:font typeface="Lato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Black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Light-bold.fntdata"/><Relationship Id="rId16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75b158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75b158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a75b15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a75b15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9b94d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9b94d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9b94da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9b94da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9b94da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9b94da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9b94da2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f9b94da2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12" y="242872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alla Standard Library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47050" y="1837163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La Standard Library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860075" y="4748600"/>
            <a:ext cx="32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alla Standard Library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Standard Library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9900" y="112977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 enorme libreria di moduli, alcuni scritti in C,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che agevola il lavoro giornaliero del programmatore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tramite soluzioni già pronte per problematiche comuni.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254975" y="4748600"/>
            <a:ext cx="38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alla Standard Library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Standard Library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99600" y="1298800"/>
            <a:ext cx="141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F6B26B"/>
                </a:solidFill>
              </a:rPr>
              <a:t>I/O</a:t>
            </a:r>
            <a:endParaRPr b="1" sz="2400">
              <a:solidFill>
                <a:srgbClr val="F6B26B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209900" y="1325863"/>
            <a:ext cx="213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accent4"/>
                </a:solidFill>
              </a:rPr>
              <a:t>OS Interface</a:t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917050" y="2114813"/>
            <a:ext cx="141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4A86E8"/>
                </a:solidFill>
              </a:rPr>
              <a:t>Graphic</a:t>
            </a:r>
            <a:endParaRPr b="1" sz="2400">
              <a:solidFill>
                <a:srgbClr val="4A86E8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911650" y="3603150"/>
            <a:ext cx="213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C27BA0"/>
                </a:solidFill>
              </a:rPr>
              <a:t>Multi threading</a:t>
            </a:r>
            <a:endParaRPr b="1" sz="2400">
              <a:solidFill>
                <a:srgbClr val="C27BA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42575" y="3641300"/>
            <a:ext cx="213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C27BA0"/>
                </a:solidFill>
              </a:rPr>
              <a:t>Multi processing</a:t>
            </a:r>
            <a:endParaRPr b="1" sz="2400">
              <a:solidFill>
                <a:srgbClr val="C27BA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723650" y="2114813"/>
            <a:ext cx="141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4A86E8"/>
                </a:solidFill>
              </a:rPr>
              <a:t>Sounds</a:t>
            </a:r>
            <a:endParaRPr b="1" sz="2400">
              <a:solidFill>
                <a:srgbClr val="4A86E8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53750" y="2827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accent3"/>
                </a:solidFill>
              </a:rPr>
              <a:t>Networking</a:t>
            </a:r>
            <a:endParaRPr b="1" sz="2400">
              <a:solidFill>
                <a:schemeClr val="accent3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476800" y="2827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accent3"/>
                </a:solidFill>
              </a:rPr>
              <a:t>Date &amp; Time</a:t>
            </a:r>
            <a:endParaRPr b="1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4691104" cy="47794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5398275" y="4748600"/>
            <a:ext cx="368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alla Standard Library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484300" y="658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Standard Library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0" y="50350"/>
            <a:ext cx="4819525" cy="46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262925" y="4748600"/>
            <a:ext cx="38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alla Standard Library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484300" y="658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Standard Library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ai Moduli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484300" y="658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Standard Library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625" y="0"/>
            <a:ext cx="5426247" cy="474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