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5" r:id="rId4"/>
    <p:sldMasterId id="214748373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Roboto Medium"/>
      <p:regular r:id="rId33"/>
      <p:bold r:id="rId34"/>
      <p:italic r:id="rId35"/>
      <p:boldItalic r:id="rId36"/>
    </p:embeddedFont>
    <p:embeddedFont>
      <p:font typeface="Inter SemiBold"/>
      <p:regular r:id="rId37"/>
      <p:bold r:id="rId38"/>
      <p:italic r:id="rId39"/>
      <p:boldItalic r:id="rId40"/>
    </p:embeddedFont>
    <p:embeddedFont>
      <p:font typeface="Inter Light"/>
      <p:regular r:id="rId41"/>
      <p:bold r:id="rId42"/>
      <p:italic r:id="rId43"/>
      <p:boldItalic r:id="rId44"/>
    </p:embeddedFont>
    <p:embeddedFont>
      <p:font typeface="Inter"/>
      <p:regular r:id="rId45"/>
      <p:bold r:id="rId46"/>
      <p:italic r:id="rId47"/>
      <p:boldItalic r:id="rId48"/>
    </p:embeddedFont>
    <p:embeddedFont>
      <p:font typeface="Libre Baskerville"/>
      <p:regular r:id="rId49"/>
      <p:bold r:id="rId50"/>
      <p:italic r:id="rId51"/>
    </p:embeddedFont>
    <p:embeddedFont>
      <p:font typeface="Inter ExtraBold"/>
      <p:bold r:id="rId52"/>
      <p:boldItalic r:id="rId53"/>
    </p:embeddedFont>
    <p:embeddedFont>
      <p:font typeface="Roboto Mon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SemiBold-boldItalic.fntdata"/><Relationship Id="rId42" Type="http://schemas.openxmlformats.org/officeDocument/2006/relationships/font" Target="fonts/InterLight-bold.fntdata"/><Relationship Id="rId41" Type="http://schemas.openxmlformats.org/officeDocument/2006/relationships/font" Target="fonts/InterLight-regular.fntdata"/><Relationship Id="rId44" Type="http://schemas.openxmlformats.org/officeDocument/2006/relationships/font" Target="fonts/InterLight-boldItalic.fntdata"/><Relationship Id="rId43" Type="http://schemas.openxmlformats.org/officeDocument/2006/relationships/font" Target="fonts/InterLight-italic.fntdata"/><Relationship Id="rId46" Type="http://schemas.openxmlformats.org/officeDocument/2006/relationships/font" Target="fonts/Inter-bold.fntdata"/><Relationship Id="rId45" Type="http://schemas.openxmlformats.org/officeDocument/2006/relationships/font" Target="fonts/Int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boldItalic.fntdata"/><Relationship Id="rId47" Type="http://schemas.openxmlformats.org/officeDocument/2006/relationships/font" Target="fonts/Inter-italic.fntdata"/><Relationship Id="rId49" Type="http://schemas.openxmlformats.org/officeDocument/2006/relationships/font" Target="fonts/LibreBaskervill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33" Type="http://schemas.openxmlformats.org/officeDocument/2006/relationships/font" Target="fonts/RobotoMedium-regular.fntdata"/><Relationship Id="rId32" Type="http://schemas.openxmlformats.org/officeDocument/2006/relationships/font" Target="fonts/Roboto-boldItalic.fntdata"/><Relationship Id="rId35" Type="http://schemas.openxmlformats.org/officeDocument/2006/relationships/font" Target="fonts/RobotoMedium-italic.fntdata"/><Relationship Id="rId34" Type="http://schemas.openxmlformats.org/officeDocument/2006/relationships/font" Target="fonts/RobotoMedium-bold.fntdata"/><Relationship Id="rId37" Type="http://schemas.openxmlformats.org/officeDocument/2006/relationships/font" Target="fonts/InterSemiBold-regular.fntdata"/><Relationship Id="rId36" Type="http://schemas.openxmlformats.org/officeDocument/2006/relationships/font" Target="fonts/RobotoMedium-boldItalic.fntdata"/><Relationship Id="rId39" Type="http://schemas.openxmlformats.org/officeDocument/2006/relationships/font" Target="fonts/InterSemiBold-italic.fntdata"/><Relationship Id="rId38" Type="http://schemas.openxmlformats.org/officeDocument/2006/relationships/font" Target="fonts/InterSemiBo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font" Target="fonts/Roboto-regular.fntdata"/><Relationship Id="rId51" Type="http://schemas.openxmlformats.org/officeDocument/2006/relationships/font" Target="fonts/LibreBaskerville-italic.fntdata"/><Relationship Id="rId50" Type="http://schemas.openxmlformats.org/officeDocument/2006/relationships/font" Target="fonts/LibreBaskerville-bold.fntdata"/><Relationship Id="rId53" Type="http://schemas.openxmlformats.org/officeDocument/2006/relationships/font" Target="fonts/InterExtraBold-boldItalic.fntdata"/><Relationship Id="rId52" Type="http://schemas.openxmlformats.org/officeDocument/2006/relationships/font" Target="fonts/InterExtraBold-bold.fntdata"/><Relationship Id="rId11" Type="http://schemas.openxmlformats.org/officeDocument/2006/relationships/slide" Target="slides/slide5.xml"/><Relationship Id="rId55" Type="http://schemas.openxmlformats.org/officeDocument/2006/relationships/font" Target="fonts/RobotoMono-bold.fntdata"/><Relationship Id="rId10" Type="http://schemas.openxmlformats.org/officeDocument/2006/relationships/slide" Target="slides/slide4.xml"/><Relationship Id="rId54" Type="http://schemas.openxmlformats.org/officeDocument/2006/relationships/font" Target="fonts/RobotoMono-regular.fntdata"/><Relationship Id="rId13" Type="http://schemas.openxmlformats.org/officeDocument/2006/relationships/slide" Target="slides/slide7.xml"/><Relationship Id="rId57" Type="http://schemas.openxmlformats.org/officeDocument/2006/relationships/font" Target="fonts/RobotoMono-boldItalic.fntdata"/><Relationship Id="rId12" Type="http://schemas.openxmlformats.org/officeDocument/2006/relationships/slide" Target="slides/slide6.xml"/><Relationship Id="rId56" Type="http://schemas.openxmlformats.org/officeDocument/2006/relationships/font" Target="fonts/RobotoMon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34df41fc9c1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34df41fc9c1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Hello everyone, and thank you for being here.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presentation is part of my second project for the </a:t>
            </a:r>
            <a:r>
              <a:rPr b="1" lang="en">
                <a:solidFill>
                  <a:schemeClr val="dk1"/>
                </a:solidFill>
              </a:rPr>
              <a:t>Ironhack Data Science and Machine Learning Bootcamp</a:t>
            </a:r>
            <a:r>
              <a:rPr lang="en">
                <a:solidFill>
                  <a:schemeClr val="dk1"/>
                </a:solidFill>
              </a:rPr>
              <a:t>, and on </a:t>
            </a:r>
            <a:r>
              <a:rPr b="1" lang="en">
                <a:solidFill>
                  <a:schemeClr val="dk1"/>
                </a:solidFill>
              </a:rPr>
              <a:t>sales analysis and customer segmentation</a:t>
            </a:r>
            <a:r>
              <a:rPr lang="en">
                <a:solidFill>
                  <a:schemeClr val="dk1"/>
                </a:solidFill>
              </a:rPr>
              <a:t> using the Online Retail II dataset.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My name is </a:t>
            </a:r>
            <a:r>
              <a:rPr b="1" lang="en">
                <a:solidFill>
                  <a:schemeClr val="dk1"/>
                </a:solidFill>
              </a:rPr>
              <a:t>Ginosca Alejandro Dávila</a:t>
            </a:r>
            <a:r>
              <a:rPr lang="en">
                <a:solidFill>
                  <a:schemeClr val="dk1"/>
                </a:solidFill>
              </a:rPr>
              <a:t>, and I’m excited to walk you through the insights and learnings I’ve uncovered during this analysis. Let’s begin.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34df41fc9c1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34df41fc9c1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first insight section focuses on overall </a:t>
            </a:r>
            <a:r>
              <a:rPr b="1" lang="en">
                <a:solidFill>
                  <a:schemeClr val="dk1"/>
                </a:solidFill>
              </a:rPr>
              <a:t>sales performance</a:t>
            </a:r>
            <a:r>
              <a:rPr lang="en">
                <a:solidFill>
                  <a:schemeClr val="dk1"/>
                </a:solidFill>
              </a:rPr>
              <a:t>.</a:t>
            </a:r>
            <a:br>
              <a:rPr lang="en">
                <a:solidFill>
                  <a:schemeClr val="dk1"/>
                </a:solidFill>
              </a:rPr>
            </a:br>
            <a:r>
              <a:rPr lang="en">
                <a:solidFill>
                  <a:schemeClr val="dk1"/>
                </a:solidFill>
              </a:rPr>
              <a:t> Monthly revenue trends showed clear seasonal peaks — especially in </a:t>
            </a:r>
            <a:r>
              <a:rPr b="1" lang="en">
                <a:solidFill>
                  <a:schemeClr val="dk1"/>
                </a:solidFill>
              </a:rPr>
              <a:t>November</a:t>
            </a:r>
            <a:r>
              <a:rPr lang="en">
                <a:solidFill>
                  <a:schemeClr val="dk1"/>
                </a:solidFill>
              </a:rPr>
              <a:t>, which coincides with pre-holiday shopping. The drop in </a:t>
            </a:r>
            <a:r>
              <a:rPr b="1" lang="en">
                <a:solidFill>
                  <a:schemeClr val="dk1"/>
                </a:solidFill>
              </a:rPr>
              <a:t>January and February</a:t>
            </a:r>
            <a:r>
              <a:rPr lang="en">
                <a:solidFill>
                  <a:schemeClr val="dk1"/>
                </a:solidFill>
              </a:rPr>
              <a:t> reflects typical post-holiday slowdowns, showing strong retail seasonality.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When looking at top products by revenue, we can see that </a:t>
            </a:r>
            <a:r>
              <a:rPr b="1" lang="en">
                <a:solidFill>
                  <a:schemeClr val="dk1"/>
                </a:solidFill>
              </a:rPr>
              <a:t>affordable but appealing decorative items</a:t>
            </a:r>
            <a:r>
              <a:rPr lang="en">
                <a:solidFill>
                  <a:schemeClr val="dk1"/>
                </a:solidFill>
              </a:rPr>
              <a:t> drove a significant share of income — with one standout being a tiered cakestand, and another a popular heart-shaped light holder. These items sold in </a:t>
            </a:r>
            <a:r>
              <a:rPr b="1" lang="en">
                <a:solidFill>
                  <a:schemeClr val="dk1"/>
                </a:solidFill>
              </a:rPr>
              <a:t>large volumes</a:t>
            </a:r>
            <a:r>
              <a:rPr lang="en">
                <a:solidFill>
                  <a:schemeClr val="dk1"/>
                </a:solidFill>
              </a:rPr>
              <a:t>, which helped them top the revenue charts.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for invoices, I found extreme outliers like one invoice worth over </a:t>
            </a:r>
            <a:r>
              <a:rPr b="1" lang="en">
                <a:solidFill>
                  <a:schemeClr val="dk1"/>
                </a:solidFill>
              </a:rPr>
              <a:t>£168K</a:t>
            </a:r>
            <a:r>
              <a:rPr lang="en">
                <a:solidFill>
                  <a:schemeClr val="dk1"/>
                </a:solidFill>
              </a:rPr>
              <a:t>, which likely represents a </a:t>
            </a:r>
            <a:r>
              <a:rPr b="1" lang="en">
                <a:solidFill>
                  <a:schemeClr val="dk1"/>
                </a:solidFill>
              </a:rPr>
              <a:t>bulk commercial purchase or  a possible data anomaly</a:t>
            </a:r>
            <a:r>
              <a:rPr lang="en">
                <a:solidFill>
                  <a:schemeClr val="dk1"/>
                </a:solidFill>
              </a:rPr>
              <a:t>. I also identified </a:t>
            </a:r>
            <a:r>
              <a:rPr b="1" lang="en">
                <a:solidFill>
                  <a:schemeClr val="dk1"/>
                </a:solidFill>
              </a:rPr>
              <a:t>repeat high-value customers</a:t>
            </a:r>
            <a:r>
              <a:rPr lang="en">
                <a:solidFill>
                  <a:schemeClr val="dk1"/>
                </a:solidFill>
              </a:rPr>
              <a:t>, suggesting there may be room for targeted retention strategies or loyalty programs.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352981883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352981883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complement the SQL and Python analysis, I created a </a:t>
            </a:r>
            <a:r>
              <a:rPr b="1" lang="en">
                <a:solidFill>
                  <a:schemeClr val="dk1"/>
                </a:solidFill>
              </a:rPr>
              <a:t>Tableau dashboard</a:t>
            </a:r>
            <a:r>
              <a:rPr lang="en">
                <a:solidFill>
                  <a:schemeClr val="dk1"/>
                </a:solidFill>
              </a:rPr>
              <a:t> to visually explore the sales performance findings.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the top, you can see a </a:t>
            </a:r>
            <a:r>
              <a:rPr b="1" lang="en">
                <a:solidFill>
                  <a:schemeClr val="dk1"/>
                </a:solidFill>
              </a:rPr>
              <a:t>line chart of monthly revenue</a:t>
            </a:r>
            <a:r>
              <a:rPr lang="en">
                <a:solidFill>
                  <a:schemeClr val="dk1"/>
                </a:solidFill>
              </a:rPr>
              <a:t>, which clearly highlights the seasonal peaks we discussed — particularly the strong surges in </a:t>
            </a:r>
            <a:r>
              <a:rPr b="1" lang="en">
                <a:solidFill>
                  <a:schemeClr val="dk1"/>
                </a:solidFill>
              </a:rPr>
              <a:t>November</a:t>
            </a:r>
            <a:r>
              <a:rPr lang="en">
                <a:solidFill>
                  <a:schemeClr val="dk1"/>
                </a:solidFill>
              </a:rPr>
              <a:t> of both years.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bar chart on the left</a:t>
            </a:r>
            <a:r>
              <a:rPr lang="en">
                <a:solidFill>
                  <a:schemeClr val="dk1"/>
                </a:solidFill>
              </a:rPr>
              <a:t> shows the </a:t>
            </a:r>
            <a:r>
              <a:rPr b="1" lang="en">
                <a:solidFill>
                  <a:schemeClr val="dk1"/>
                </a:solidFill>
              </a:rPr>
              <a:t>top revenue-generating products</a:t>
            </a:r>
            <a:r>
              <a:rPr lang="en">
                <a:solidFill>
                  <a:schemeClr val="dk1"/>
                </a:solidFill>
              </a:rPr>
              <a:t>, where we can spot items like the </a:t>
            </a:r>
            <a:r>
              <a:rPr i="1" lang="en">
                <a:solidFill>
                  <a:schemeClr val="dk1"/>
                </a:solidFill>
              </a:rPr>
              <a:t>Regency Cakestand</a:t>
            </a:r>
            <a:r>
              <a:rPr lang="en">
                <a:solidFill>
                  <a:schemeClr val="dk1"/>
                </a:solidFill>
              </a:rPr>
              <a:t> and </a:t>
            </a:r>
            <a:r>
              <a:rPr i="1" lang="en">
                <a:solidFill>
                  <a:schemeClr val="dk1"/>
                </a:solidFill>
              </a:rPr>
              <a:t>T-Light Holder</a:t>
            </a:r>
            <a:r>
              <a:rPr lang="en">
                <a:solidFill>
                  <a:schemeClr val="dk1"/>
                </a:solidFill>
              </a:rPr>
              <a:t> dominating. These products combined affordability with high volume to drive substantial sales.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 the right, the </a:t>
            </a:r>
            <a:r>
              <a:rPr b="1" lang="en">
                <a:solidFill>
                  <a:schemeClr val="dk1"/>
                </a:solidFill>
              </a:rPr>
              <a:t>top invoices visualization</a:t>
            </a:r>
            <a:r>
              <a:rPr lang="en">
                <a:solidFill>
                  <a:schemeClr val="dk1"/>
                </a:solidFill>
              </a:rPr>
              <a:t> identifies standout transactions, including the extreme outlier invoice of over </a:t>
            </a:r>
            <a:r>
              <a:rPr b="1" lang="en">
                <a:solidFill>
                  <a:schemeClr val="dk1"/>
                </a:solidFill>
              </a:rPr>
              <a:t>£168,000</a:t>
            </a:r>
            <a:r>
              <a:rPr lang="en">
                <a:solidFill>
                  <a:schemeClr val="dk1"/>
                </a:solidFill>
              </a:rPr>
              <a:t>, which visually confirms the anomaly we saw earlier.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dashboard format allows for quick pattern recognition and makes it easy to share insights with non-technical stakeholders. It also supports interactivity, allowing filtering by product, country, or time frame for deeper exploration.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36341907ed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36341907ed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slide highlights sales and customer behavior trends across countries.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Starting with </a:t>
            </a:r>
            <a:r>
              <a:rPr b="1" lang="en">
                <a:solidFill>
                  <a:schemeClr val="dk1"/>
                </a:solidFill>
              </a:rPr>
              <a:t>revenue by country</a:t>
            </a:r>
            <a:r>
              <a:rPr lang="en">
                <a:solidFill>
                  <a:schemeClr val="dk1"/>
                </a:solidFill>
              </a:rPr>
              <a:t>, the </a:t>
            </a:r>
            <a:r>
              <a:rPr b="1" lang="en">
                <a:solidFill>
                  <a:schemeClr val="dk1"/>
                </a:solidFill>
              </a:rPr>
              <a:t>UK dominates</a:t>
            </a:r>
            <a:r>
              <a:rPr lang="en">
                <a:solidFill>
                  <a:schemeClr val="dk1"/>
                </a:solidFill>
              </a:rPr>
              <a:t> overall revenue with over £14 million across more than 33,000 invoices — that’s about 91% of total revenue. But looking outside the UK, </a:t>
            </a:r>
            <a:r>
              <a:rPr b="1" lang="en">
                <a:solidFill>
                  <a:schemeClr val="dk1"/>
                </a:solidFill>
              </a:rPr>
              <a:t>Ireland</a:t>
            </a:r>
            <a:r>
              <a:rPr lang="en">
                <a:solidFill>
                  <a:schemeClr val="dk1"/>
                </a:solidFill>
              </a:rPr>
              <a:t>, </a:t>
            </a:r>
            <a:r>
              <a:rPr b="1" lang="en">
                <a:solidFill>
                  <a:schemeClr val="dk1"/>
                </a:solidFill>
              </a:rPr>
              <a:t>the Netherlands</a:t>
            </a:r>
            <a:r>
              <a:rPr lang="en">
                <a:solidFill>
                  <a:schemeClr val="dk1"/>
                </a:solidFill>
              </a:rPr>
              <a:t> and </a:t>
            </a:r>
            <a:r>
              <a:rPr b="1" lang="en">
                <a:solidFill>
                  <a:schemeClr val="dk1"/>
                </a:solidFill>
              </a:rPr>
              <a:t>Germany</a:t>
            </a:r>
            <a:r>
              <a:rPr lang="en">
                <a:solidFill>
                  <a:schemeClr val="dk1"/>
                </a:solidFill>
              </a:rPr>
              <a:t> stand out.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Ireland</a:t>
            </a:r>
            <a:r>
              <a:rPr lang="en">
                <a:solidFill>
                  <a:schemeClr val="dk1"/>
                </a:solidFill>
              </a:rPr>
              <a:t> shows high total revenue and invoice count despite having only 3 customers — suggesting an atypical client, possibly a </a:t>
            </a:r>
            <a:r>
              <a:rPr b="1" lang="en">
                <a:solidFill>
                  <a:schemeClr val="dk1"/>
                </a:solidFill>
              </a:rPr>
              <a:t>bulk buyer</a:t>
            </a:r>
            <a:r>
              <a:rPr lang="en">
                <a:solidFill>
                  <a:schemeClr val="dk1"/>
                </a:solidFill>
              </a:rPr>
              <a:t> or an </a:t>
            </a:r>
            <a:r>
              <a:rPr b="1" lang="en">
                <a:solidFill>
                  <a:schemeClr val="dk1"/>
                </a:solidFill>
              </a:rPr>
              <a:t>internal/testing account</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Netherlands</a:t>
            </a:r>
            <a:r>
              <a:rPr lang="en">
                <a:solidFill>
                  <a:schemeClr val="dk1"/>
                </a:solidFill>
              </a:rPr>
              <a:t> has the </a:t>
            </a:r>
            <a:r>
              <a:rPr b="1" lang="en">
                <a:solidFill>
                  <a:schemeClr val="dk1"/>
                </a:solidFill>
              </a:rPr>
              <a:t>highest average invoice value</a:t>
            </a:r>
            <a:r>
              <a:rPr lang="en">
                <a:solidFill>
                  <a:schemeClr val="dk1"/>
                </a:solidFill>
              </a:rPr>
              <a:t> at over £2,500 and strong revenue per customer — making it a high-potential market for </a:t>
            </a:r>
            <a:r>
              <a:rPr b="1" lang="en">
                <a:solidFill>
                  <a:schemeClr val="dk1"/>
                </a:solidFill>
              </a:rPr>
              <a:t>premium or B2B strategies</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also see </a:t>
            </a:r>
            <a:r>
              <a:rPr b="1" lang="en">
                <a:solidFill>
                  <a:schemeClr val="dk1"/>
                </a:solidFill>
              </a:rPr>
              <a:t>France and Germany</a:t>
            </a:r>
            <a:r>
              <a:rPr lang="en">
                <a:solidFill>
                  <a:schemeClr val="dk1"/>
                </a:solidFill>
              </a:rPr>
              <a:t> with more balanced metrics — healthy customer bases and solid per-customer revenue — indicating </a:t>
            </a:r>
            <a:r>
              <a:rPr b="1" lang="en">
                <a:solidFill>
                  <a:schemeClr val="dk1"/>
                </a:solidFill>
              </a:rPr>
              <a:t>mature markets</a:t>
            </a:r>
            <a:r>
              <a:rPr lang="en">
                <a:solidFill>
                  <a:schemeClr val="dk1"/>
                </a:solidFill>
              </a:rPr>
              <a:t> with steady performance.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a:t>
            </a:r>
            <a:r>
              <a:rPr b="1" lang="en">
                <a:solidFill>
                  <a:schemeClr val="dk1"/>
                </a:solidFill>
              </a:rPr>
              <a:t>customer behavior section</a:t>
            </a:r>
            <a:r>
              <a:rPr lang="en">
                <a:solidFill>
                  <a:schemeClr val="dk1"/>
                </a:solidFill>
              </a:rPr>
              <a:t>, the </a:t>
            </a:r>
            <a:r>
              <a:rPr b="1" lang="en">
                <a:solidFill>
                  <a:schemeClr val="dk1"/>
                </a:solidFill>
              </a:rPr>
              <a:t>UK</a:t>
            </a:r>
            <a:r>
              <a:rPr lang="en">
                <a:solidFill>
                  <a:schemeClr val="dk1"/>
                </a:solidFill>
              </a:rPr>
              <a:t> has the largest and most stable customer group, averaging around 6 invoices and £2.6K revenue per customer.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Other countries like </a:t>
            </a:r>
            <a:r>
              <a:rPr b="1" lang="en">
                <a:solidFill>
                  <a:schemeClr val="dk1"/>
                </a:solidFill>
              </a:rPr>
              <a:t>Sweden</a:t>
            </a:r>
            <a:r>
              <a:rPr lang="en">
                <a:solidFill>
                  <a:schemeClr val="dk1"/>
                </a:solidFill>
              </a:rPr>
              <a:t>, </a:t>
            </a:r>
            <a:r>
              <a:rPr b="1" lang="en">
                <a:solidFill>
                  <a:schemeClr val="dk1"/>
                </a:solidFill>
              </a:rPr>
              <a:t>Switzerland</a:t>
            </a:r>
            <a:r>
              <a:rPr lang="en">
                <a:solidFill>
                  <a:schemeClr val="dk1"/>
                </a:solidFill>
              </a:rPr>
              <a:t>, </a:t>
            </a:r>
            <a:r>
              <a:rPr b="1" lang="en">
                <a:solidFill>
                  <a:schemeClr val="dk1"/>
                </a:solidFill>
              </a:rPr>
              <a:t>Denmark</a:t>
            </a:r>
            <a:r>
              <a:rPr lang="en">
                <a:solidFill>
                  <a:schemeClr val="dk1"/>
                </a:solidFill>
              </a:rPr>
              <a:t>, and </a:t>
            </a:r>
            <a:r>
              <a:rPr b="1" lang="en">
                <a:solidFill>
                  <a:schemeClr val="dk1"/>
                </a:solidFill>
              </a:rPr>
              <a:t>Australia</a:t>
            </a:r>
            <a:r>
              <a:rPr lang="en">
                <a:solidFill>
                  <a:schemeClr val="dk1"/>
                </a:solidFill>
              </a:rPr>
              <a:t> have </a:t>
            </a:r>
            <a:r>
              <a:rPr b="1" lang="en">
                <a:solidFill>
                  <a:schemeClr val="dk1"/>
                </a:solidFill>
              </a:rPr>
              <a:t>fewer purchases but higher revenue per transaction</a:t>
            </a:r>
            <a:r>
              <a:rPr lang="en">
                <a:solidFill>
                  <a:schemeClr val="dk1"/>
                </a:solidFill>
              </a:rPr>
              <a:t>, again pointing to </a:t>
            </a:r>
            <a:r>
              <a:rPr b="1" lang="en">
                <a:solidFill>
                  <a:schemeClr val="dk1"/>
                </a:solidFill>
              </a:rPr>
              <a:t>B2B or high-end retail potential</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patterns help identify not only which countries are profitable, but also which customer segments within them offer the greatest strategic opportunity.</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36341907ed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36341907ed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interactive dashboard highlights key geographic insights.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top revenue map</a:t>
            </a:r>
            <a:r>
              <a:rPr lang="en">
                <a:solidFill>
                  <a:schemeClr val="dk1"/>
                </a:solidFill>
              </a:rPr>
              <a:t> and bar chart confirm that the </a:t>
            </a:r>
            <a:r>
              <a:rPr b="1" lang="en">
                <a:solidFill>
                  <a:schemeClr val="dk1"/>
                </a:solidFill>
              </a:rPr>
              <a:t>UK is the dominant market</a:t>
            </a:r>
            <a:r>
              <a:rPr lang="en">
                <a:solidFill>
                  <a:schemeClr val="dk1"/>
                </a:solidFill>
              </a:rPr>
              <a:t>, but also highlight strong performers like </a:t>
            </a:r>
            <a:r>
              <a:rPr b="1" lang="en">
                <a:solidFill>
                  <a:schemeClr val="dk1"/>
                </a:solidFill>
              </a:rPr>
              <a:t>Ireland</a:t>
            </a:r>
            <a:r>
              <a:rPr lang="en">
                <a:solidFill>
                  <a:schemeClr val="dk1"/>
                </a:solidFill>
              </a:rPr>
              <a:t>, </a:t>
            </a:r>
            <a:r>
              <a:rPr b="1" lang="en">
                <a:solidFill>
                  <a:schemeClr val="dk1"/>
                </a:solidFill>
              </a:rPr>
              <a:t>the Netherlands</a:t>
            </a:r>
            <a:r>
              <a:rPr lang="en">
                <a:solidFill>
                  <a:schemeClr val="dk1"/>
                </a:solidFill>
              </a:rPr>
              <a:t>, and </a:t>
            </a:r>
            <a:r>
              <a:rPr b="1" lang="en">
                <a:solidFill>
                  <a:schemeClr val="dk1"/>
                </a:solidFill>
              </a:rPr>
              <a:t>Germany</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avoid skewing, I also visualized </a:t>
            </a:r>
            <a:r>
              <a:rPr b="1" lang="en">
                <a:solidFill>
                  <a:schemeClr val="dk1"/>
                </a:solidFill>
              </a:rPr>
              <a:t>non-UK countries separately</a:t>
            </a:r>
            <a:r>
              <a:rPr lang="en">
                <a:solidFill>
                  <a:schemeClr val="dk1"/>
                </a:solidFill>
              </a:rPr>
              <a:t>, helping reveal high-value markets like </a:t>
            </a:r>
            <a:r>
              <a:rPr b="1" lang="en">
                <a:solidFill>
                  <a:schemeClr val="dk1"/>
                </a:solidFill>
              </a:rPr>
              <a:t>France</a:t>
            </a:r>
            <a:r>
              <a:rPr lang="en">
                <a:solidFill>
                  <a:schemeClr val="dk1"/>
                </a:solidFill>
              </a:rPr>
              <a:t>, </a:t>
            </a:r>
            <a:r>
              <a:rPr b="1" lang="en">
                <a:solidFill>
                  <a:schemeClr val="dk1"/>
                </a:solidFill>
              </a:rPr>
              <a:t>Australia</a:t>
            </a:r>
            <a:r>
              <a:rPr lang="en">
                <a:solidFill>
                  <a:schemeClr val="dk1"/>
                </a:solidFill>
              </a:rPr>
              <a:t>, and </a:t>
            </a:r>
            <a:r>
              <a:rPr b="1" lang="en">
                <a:solidFill>
                  <a:schemeClr val="dk1"/>
                </a:solidFill>
              </a:rPr>
              <a:t>Switzerland</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 the </a:t>
            </a:r>
            <a:r>
              <a:rPr b="1" lang="en">
                <a:solidFill>
                  <a:schemeClr val="dk1"/>
                </a:solidFill>
              </a:rPr>
              <a:t>bottom left</a:t>
            </a:r>
            <a:r>
              <a:rPr lang="en">
                <a:solidFill>
                  <a:schemeClr val="dk1"/>
                </a:solidFill>
              </a:rPr>
              <a:t>, we see </a:t>
            </a:r>
            <a:r>
              <a:rPr b="1" lang="en">
                <a:solidFill>
                  <a:schemeClr val="dk1"/>
                </a:solidFill>
              </a:rPr>
              <a:t>average invoices per customer</a:t>
            </a:r>
            <a:r>
              <a:rPr lang="en">
                <a:solidFill>
                  <a:schemeClr val="dk1"/>
                </a:solidFill>
              </a:rPr>
              <a:t> — Ireland stands out with an extreme value, hinting at a possible </a:t>
            </a:r>
            <a:r>
              <a:rPr b="1" lang="en">
                <a:solidFill>
                  <a:schemeClr val="dk1"/>
                </a:solidFill>
              </a:rPr>
              <a:t>bulk buyer or demo/test account</a:t>
            </a:r>
            <a:r>
              <a:rPr lang="en">
                <a:solidFill>
                  <a:schemeClr val="dk1"/>
                </a:solidFill>
              </a:rPr>
              <a:t>. The Netherlands and Germany follow with steady engagement levels.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Lastly, the </a:t>
            </a:r>
            <a:r>
              <a:rPr b="1" lang="en">
                <a:solidFill>
                  <a:schemeClr val="dk1"/>
                </a:solidFill>
              </a:rPr>
              <a:t>average revenue per customer chart</a:t>
            </a:r>
            <a:r>
              <a:rPr lang="en">
                <a:solidFill>
                  <a:schemeClr val="dk1"/>
                </a:solidFill>
              </a:rPr>
              <a:t> shows the </a:t>
            </a:r>
            <a:r>
              <a:rPr b="1" lang="en">
                <a:solidFill>
                  <a:schemeClr val="dk1"/>
                </a:solidFill>
              </a:rPr>
              <a:t>Netherlands</a:t>
            </a:r>
            <a:r>
              <a:rPr lang="en">
                <a:solidFill>
                  <a:schemeClr val="dk1"/>
                </a:solidFill>
              </a:rPr>
              <a:t>, </a:t>
            </a:r>
            <a:r>
              <a:rPr b="1" lang="en">
                <a:solidFill>
                  <a:schemeClr val="dk1"/>
                </a:solidFill>
              </a:rPr>
              <a:t>Australia</a:t>
            </a:r>
            <a:r>
              <a:rPr lang="en">
                <a:solidFill>
                  <a:schemeClr val="dk1"/>
                </a:solidFill>
              </a:rPr>
              <a:t>, and </a:t>
            </a:r>
            <a:r>
              <a:rPr b="1" lang="en">
                <a:solidFill>
                  <a:schemeClr val="dk1"/>
                </a:solidFill>
              </a:rPr>
              <a:t>Sweden</a:t>
            </a:r>
            <a:r>
              <a:rPr lang="en">
                <a:solidFill>
                  <a:schemeClr val="dk1"/>
                </a:solidFill>
              </a:rPr>
              <a:t> as standout markets — lower volume but high per-customer value, making them great candidates for </a:t>
            </a:r>
            <a:r>
              <a:rPr b="1" lang="en">
                <a:solidFill>
                  <a:schemeClr val="dk1"/>
                </a:solidFill>
              </a:rPr>
              <a:t>B2B or premium targeting</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dashboard helped guide expansion and marketing strategies by visualizing regional patterns of both </a:t>
            </a:r>
            <a:r>
              <a:rPr b="1" lang="en">
                <a:solidFill>
                  <a:schemeClr val="dk1"/>
                </a:solidFill>
              </a:rPr>
              <a:t>purchase frequency and customer value</a:t>
            </a:r>
            <a:r>
              <a:rPr lang="en">
                <a:solidFill>
                  <a:schemeClr val="dk1"/>
                </a:solidFill>
              </a:rPr>
              <a:t>.</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36341907ed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36341907ed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 explored customer-level behavior, focusing on repeat activity, order value, and total spending.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Starting with </a:t>
            </a:r>
            <a:r>
              <a:rPr b="1" lang="en">
                <a:solidFill>
                  <a:schemeClr val="dk1"/>
                </a:solidFill>
              </a:rPr>
              <a:t>purchase frequency</a:t>
            </a:r>
            <a:r>
              <a:rPr lang="en">
                <a:solidFill>
                  <a:schemeClr val="dk1"/>
                </a:solidFill>
              </a:rPr>
              <a:t>, we see that nearly </a:t>
            </a:r>
            <a:r>
              <a:rPr b="1" lang="en">
                <a:solidFill>
                  <a:schemeClr val="dk1"/>
                </a:solidFill>
              </a:rPr>
              <a:t>72% of customers made multiple purchases</a:t>
            </a:r>
            <a:r>
              <a:rPr lang="en">
                <a:solidFill>
                  <a:schemeClr val="dk1"/>
                </a:solidFill>
              </a:rPr>
              <a:t>, suggesting reasonable customer retention. The remaining </a:t>
            </a:r>
            <a:r>
              <a:rPr b="1" lang="en">
                <a:solidFill>
                  <a:schemeClr val="dk1"/>
                </a:solidFill>
              </a:rPr>
              <a:t>28% only purchased once</a:t>
            </a:r>
            <a:r>
              <a:rPr lang="en">
                <a:solidFill>
                  <a:schemeClr val="dk1"/>
                </a:solidFill>
              </a:rPr>
              <a:t>, which represents a good opportunity for </a:t>
            </a:r>
            <a:r>
              <a:rPr b="1" lang="en">
                <a:solidFill>
                  <a:schemeClr val="dk1"/>
                </a:solidFill>
              </a:rPr>
              <a:t>re-engagement strategies</a:t>
            </a:r>
            <a:r>
              <a:rPr lang="en">
                <a:solidFill>
                  <a:schemeClr val="dk1"/>
                </a:solidFill>
              </a:rPr>
              <a:t> like email campaigns or targeted discounts.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I looked at </a:t>
            </a:r>
            <a:r>
              <a:rPr b="1" lang="en">
                <a:solidFill>
                  <a:schemeClr val="dk1"/>
                </a:solidFill>
              </a:rPr>
              <a:t>average order value per customer</a:t>
            </a:r>
            <a:r>
              <a:rPr lang="en">
                <a:solidFill>
                  <a:schemeClr val="dk1"/>
                </a:solidFill>
              </a:rPr>
              <a:t>. One clear outlier is </a:t>
            </a:r>
            <a:r>
              <a:rPr b="1" lang="en">
                <a:solidFill>
                  <a:schemeClr val="dk1"/>
                </a:solidFill>
              </a:rPr>
              <a:t>customer 16446</a:t>
            </a:r>
            <a:r>
              <a:rPr lang="en">
                <a:solidFill>
                  <a:schemeClr val="dk1"/>
                </a:solidFill>
              </a:rPr>
              <a:t>, who placed just </a:t>
            </a:r>
            <a:r>
              <a:rPr b="1" lang="en">
                <a:solidFill>
                  <a:schemeClr val="dk1"/>
                </a:solidFill>
              </a:rPr>
              <a:t>2 orders</a:t>
            </a:r>
            <a:r>
              <a:rPr lang="en">
                <a:solidFill>
                  <a:schemeClr val="dk1"/>
                </a:solidFill>
              </a:rPr>
              <a:t> but averaged over </a:t>
            </a:r>
            <a:r>
              <a:rPr b="1" lang="en">
                <a:solidFill>
                  <a:schemeClr val="dk1"/>
                </a:solidFill>
              </a:rPr>
              <a:t>£84K per purchase</a:t>
            </a:r>
            <a:r>
              <a:rPr lang="en">
                <a:solidFill>
                  <a:schemeClr val="dk1"/>
                </a:solidFill>
              </a:rPr>
              <a:t> — likely a </a:t>
            </a:r>
            <a:r>
              <a:rPr b="1" lang="en">
                <a:solidFill>
                  <a:schemeClr val="dk1"/>
                </a:solidFill>
              </a:rPr>
              <a:t>B2B bulk transaction</a:t>
            </a:r>
            <a:r>
              <a:rPr lang="en">
                <a:solidFill>
                  <a:schemeClr val="dk1"/>
                </a:solidFill>
              </a:rPr>
              <a:t> or a special event. Other top AOV customers also had very high per-order spending, but most customers actually fell </a:t>
            </a:r>
            <a:r>
              <a:rPr b="1" lang="en">
                <a:solidFill>
                  <a:schemeClr val="dk1"/>
                </a:solidFill>
              </a:rPr>
              <a:t>well below £5,600</a:t>
            </a:r>
            <a:r>
              <a:rPr lang="en">
                <a:solidFill>
                  <a:schemeClr val="dk1"/>
                </a:solidFill>
              </a:rPr>
              <a:t>, showing a </a:t>
            </a:r>
            <a:r>
              <a:rPr b="1" lang="en">
                <a:solidFill>
                  <a:schemeClr val="dk1"/>
                </a:solidFill>
              </a:rPr>
              <a:t>strong right skew</a:t>
            </a:r>
            <a:r>
              <a:rPr lang="en">
                <a:solidFill>
                  <a:schemeClr val="dk1"/>
                </a:solidFill>
              </a:rPr>
              <a:t> in the distribution.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when looking at </a:t>
            </a:r>
            <a:r>
              <a:rPr b="1" lang="en">
                <a:solidFill>
                  <a:schemeClr val="dk1"/>
                </a:solidFill>
              </a:rPr>
              <a:t>total customer spend</a:t>
            </a:r>
            <a:r>
              <a:rPr lang="en">
                <a:solidFill>
                  <a:schemeClr val="dk1"/>
                </a:solidFill>
              </a:rPr>
              <a:t>, customer </a:t>
            </a:r>
            <a:r>
              <a:rPr b="1" lang="en">
                <a:solidFill>
                  <a:schemeClr val="dk1"/>
                </a:solidFill>
              </a:rPr>
              <a:t>18102</a:t>
            </a:r>
            <a:r>
              <a:rPr lang="en">
                <a:solidFill>
                  <a:schemeClr val="dk1"/>
                </a:solidFill>
              </a:rPr>
              <a:t> emerged as the top spender with </a:t>
            </a:r>
            <a:r>
              <a:rPr b="1" lang="en">
                <a:solidFill>
                  <a:schemeClr val="dk1"/>
                </a:solidFill>
              </a:rPr>
              <a:t>£580K</a:t>
            </a:r>
            <a:r>
              <a:rPr lang="en">
                <a:solidFill>
                  <a:schemeClr val="dk1"/>
                </a:solidFill>
              </a:rPr>
              <a:t> across </a:t>
            </a:r>
            <a:r>
              <a:rPr b="1" lang="en">
                <a:solidFill>
                  <a:schemeClr val="dk1"/>
                </a:solidFill>
              </a:rPr>
              <a:t>145 orders</a:t>
            </a:r>
            <a:r>
              <a:rPr lang="en">
                <a:solidFill>
                  <a:schemeClr val="dk1"/>
                </a:solidFill>
              </a:rPr>
              <a:t>, indicating strong loyalty and consistent engagement. Other customers like </a:t>
            </a:r>
            <a:r>
              <a:rPr b="1" lang="en">
                <a:solidFill>
                  <a:schemeClr val="dk1"/>
                </a:solidFill>
              </a:rPr>
              <a:t>14646</a:t>
            </a:r>
            <a:r>
              <a:rPr lang="en">
                <a:solidFill>
                  <a:schemeClr val="dk1"/>
                </a:solidFill>
              </a:rPr>
              <a:t> and </a:t>
            </a:r>
            <a:r>
              <a:rPr b="1" lang="en">
                <a:solidFill>
                  <a:schemeClr val="dk1"/>
                </a:solidFill>
              </a:rPr>
              <a:t>14156</a:t>
            </a:r>
            <a:r>
              <a:rPr lang="en">
                <a:solidFill>
                  <a:schemeClr val="dk1"/>
                </a:solidFill>
              </a:rPr>
              <a:t> also generated high revenue through repeat purchases, reinforcing their value.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insights can guide strategies like </a:t>
            </a:r>
            <a:r>
              <a:rPr b="1" lang="en">
                <a:solidFill>
                  <a:schemeClr val="dk1"/>
                </a:solidFill>
              </a:rPr>
              <a:t>customer segmentation</a:t>
            </a:r>
            <a:r>
              <a:rPr lang="en">
                <a:solidFill>
                  <a:schemeClr val="dk1"/>
                </a:solidFill>
              </a:rPr>
              <a:t>, </a:t>
            </a:r>
            <a:r>
              <a:rPr b="1" lang="en">
                <a:solidFill>
                  <a:schemeClr val="dk1"/>
                </a:solidFill>
              </a:rPr>
              <a:t>loyalty rewards</a:t>
            </a:r>
            <a:r>
              <a:rPr lang="en">
                <a:solidFill>
                  <a:schemeClr val="dk1"/>
                </a:solidFill>
              </a:rPr>
              <a:t>, or </a:t>
            </a:r>
            <a:r>
              <a:rPr b="1" lang="en">
                <a:solidFill>
                  <a:schemeClr val="dk1"/>
                </a:solidFill>
              </a:rPr>
              <a:t>priority support</a:t>
            </a:r>
            <a:r>
              <a:rPr lang="en">
                <a:solidFill>
                  <a:schemeClr val="dk1"/>
                </a:solidFill>
              </a:rPr>
              <a:t> for top-tier clients.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36341907ed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36341907ed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dashboard provides a deeper look at customer behavior patterns using visualizations from Tableau.</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Starting at the top, we see a donut chart showing that </a:t>
            </a:r>
            <a:r>
              <a:rPr b="1" lang="en">
                <a:solidFill>
                  <a:schemeClr val="dk1"/>
                </a:solidFill>
              </a:rPr>
              <a:t>72.35% of customers made more than one purchase</a:t>
            </a:r>
            <a:r>
              <a:rPr lang="en">
                <a:solidFill>
                  <a:schemeClr val="dk1"/>
                </a:solidFill>
              </a:rPr>
              <a:t>, while around </a:t>
            </a:r>
            <a:r>
              <a:rPr b="1" lang="en">
                <a:solidFill>
                  <a:schemeClr val="dk1"/>
                </a:solidFill>
              </a:rPr>
              <a:t>27.65% only purchased once</a:t>
            </a:r>
            <a:r>
              <a:rPr lang="en">
                <a:solidFill>
                  <a:schemeClr val="dk1"/>
                </a:solidFill>
              </a:rPr>
              <a:t> — confirming a good level of customer retention, with room for reactivation strategies for one-time buyers.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middle, we have the </a:t>
            </a:r>
            <a:r>
              <a:rPr b="1" lang="en">
                <a:solidFill>
                  <a:schemeClr val="dk1"/>
                </a:solidFill>
              </a:rPr>
              <a:t>Top 10 customers by average order value</a:t>
            </a:r>
            <a:r>
              <a:rPr lang="en">
                <a:solidFill>
                  <a:schemeClr val="dk1"/>
                </a:solidFill>
              </a:rPr>
              <a:t>. The outlier is </a:t>
            </a:r>
            <a:r>
              <a:rPr b="1" lang="en">
                <a:solidFill>
                  <a:schemeClr val="dk1"/>
                </a:solidFill>
              </a:rPr>
              <a:t>Customer 16446</a:t>
            </a:r>
            <a:r>
              <a:rPr lang="en">
                <a:solidFill>
                  <a:schemeClr val="dk1"/>
                </a:solidFill>
              </a:rPr>
              <a:t>, who averaged over </a:t>
            </a:r>
            <a:r>
              <a:rPr b="1" lang="en">
                <a:solidFill>
                  <a:schemeClr val="dk1"/>
                </a:solidFill>
              </a:rPr>
              <a:t>£84K per order</a:t>
            </a:r>
            <a:r>
              <a:rPr lang="en">
                <a:solidFill>
                  <a:schemeClr val="dk1"/>
                </a:solidFill>
              </a:rPr>
              <a:t> with just two purchases. The rest of the top customers placed high-value orders ranging from </a:t>
            </a:r>
            <a:r>
              <a:rPr b="1" lang="en">
                <a:solidFill>
                  <a:schemeClr val="dk1"/>
                </a:solidFill>
              </a:rPr>
              <a:t>£6K to £15K</a:t>
            </a:r>
            <a:r>
              <a:rPr lang="en">
                <a:solidFill>
                  <a:schemeClr val="dk1"/>
                </a:solidFill>
              </a:rPr>
              <a:t>, suggesting they may be wholesale or special event buyers.</a:t>
            </a:r>
            <a:br>
              <a:rPr lang="en">
                <a:solidFill>
                  <a:schemeClr val="dk1"/>
                </a:solidFill>
              </a:rPr>
            </a:br>
            <a:r>
              <a:rPr lang="en">
                <a:solidFill>
                  <a:schemeClr val="dk1"/>
                </a:solidFill>
              </a:rPr>
              <a:t> It’s important to note that </a:t>
            </a:r>
            <a:r>
              <a:rPr b="1" lang="en">
                <a:solidFill>
                  <a:schemeClr val="dk1"/>
                </a:solidFill>
              </a:rPr>
              <a:t>over 99% of customers had an AOV below £5,600</a:t>
            </a:r>
            <a:r>
              <a:rPr lang="en">
                <a:solidFill>
                  <a:schemeClr val="dk1"/>
                </a:solidFill>
              </a:rPr>
              <a:t>, highlighting how a small segment drives much of the revenue.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green, the </a:t>
            </a:r>
            <a:r>
              <a:rPr b="1" lang="en">
                <a:solidFill>
                  <a:schemeClr val="dk1"/>
                </a:solidFill>
              </a:rPr>
              <a:t>Top 10 customers by total spend</a:t>
            </a:r>
            <a:r>
              <a:rPr lang="en">
                <a:solidFill>
                  <a:schemeClr val="dk1"/>
                </a:solidFill>
              </a:rPr>
              <a:t> reveals that </a:t>
            </a:r>
            <a:r>
              <a:rPr b="1" lang="en">
                <a:solidFill>
                  <a:schemeClr val="dk1"/>
                </a:solidFill>
              </a:rPr>
              <a:t>Customer 18102</a:t>
            </a:r>
            <a:r>
              <a:rPr lang="en">
                <a:solidFill>
                  <a:schemeClr val="dk1"/>
                </a:solidFill>
              </a:rPr>
              <a:t> spent nearly </a:t>
            </a:r>
            <a:r>
              <a:rPr b="1" lang="en">
                <a:solidFill>
                  <a:schemeClr val="dk1"/>
                </a:solidFill>
              </a:rPr>
              <a:t>£581K across 145 orders</a:t>
            </a:r>
            <a:r>
              <a:rPr lang="en">
                <a:solidFill>
                  <a:schemeClr val="dk1"/>
                </a:solidFill>
              </a:rPr>
              <a:t>, reflecting both loyalty and volume. Interestingly, </a:t>
            </a:r>
            <a:r>
              <a:rPr b="1" lang="en">
                <a:solidFill>
                  <a:schemeClr val="dk1"/>
                </a:solidFill>
              </a:rPr>
              <a:t>Customer 16446</a:t>
            </a:r>
            <a:r>
              <a:rPr lang="en">
                <a:solidFill>
                  <a:schemeClr val="dk1"/>
                </a:solidFill>
              </a:rPr>
              <a:t> reappears here with </a:t>
            </a:r>
            <a:r>
              <a:rPr b="1" lang="en">
                <a:solidFill>
                  <a:schemeClr val="dk1"/>
                </a:solidFill>
              </a:rPr>
              <a:t>£168K from just 2 orders</a:t>
            </a:r>
            <a:r>
              <a:rPr lang="en">
                <a:solidFill>
                  <a:schemeClr val="dk1"/>
                </a:solidFill>
              </a:rPr>
              <a:t>, reinforcing their impact despite low frequency.</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These findings help identify </a:t>
            </a:r>
            <a:r>
              <a:rPr b="1" lang="en">
                <a:solidFill>
                  <a:schemeClr val="dk1"/>
                </a:solidFill>
              </a:rPr>
              <a:t>loyal and high-value customers</a:t>
            </a:r>
            <a:r>
              <a:rPr lang="en">
                <a:solidFill>
                  <a:schemeClr val="dk1"/>
                </a:solidFill>
              </a:rPr>
              <a:t>, as well as </a:t>
            </a:r>
            <a:r>
              <a:rPr b="1" lang="en">
                <a:solidFill>
                  <a:schemeClr val="dk1"/>
                </a:solidFill>
              </a:rPr>
              <a:t>one-time buyers worth re-engaging</a:t>
            </a:r>
            <a:r>
              <a:rPr lang="en">
                <a:solidFill>
                  <a:schemeClr val="dk1"/>
                </a:solidFill>
              </a:rPr>
              <a:t>, and </a:t>
            </a:r>
            <a:r>
              <a:rPr b="1" lang="en">
                <a:solidFill>
                  <a:schemeClr val="dk1"/>
                </a:solidFill>
              </a:rPr>
              <a:t>outliers</a:t>
            </a:r>
            <a:r>
              <a:rPr lang="en">
                <a:solidFill>
                  <a:schemeClr val="dk1"/>
                </a:solidFill>
              </a:rPr>
              <a:t> that may merit personalized attention, retention programs, or even special </a:t>
            </a:r>
            <a:r>
              <a:rPr b="1" lang="en">
                <a:solidFill>
                  <a:schemeClr val="dk1"/>
                </a:solidFill>
              </a:rPr>
              <a:t>B2B strategies</a:t>
            </a:r>
            <a:r>
              <a:rPr lang="en">
                <a:solidFill>
                  <a:schemeClr val="dk1"/>
                </a:solidFill>
              </a:rPr>
              <a: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36341907ed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36341907ed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slide, I break down the three core metrics of RFM analysis — </a:t>
            </a:r>
            <a:r>
              <a:rPr b="1" lang="en">
                <a:solidFill>
                  <a:schemeClr val="dk1"/>
                </a:solidFill>
              </a:rPr>
              <a:t>Recency, Frequency, and Monetary value</a:t>
            </a:r>
            <a:r>
              <a:rPr lang="en">
                <a:solidFill>
                  <a:schemeClr val="dk1"/>
                </a:solidFill>
              </a:rPr>
              <a:t> — which help us understand customer engagement and value patterns.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We’ll start with </a:t>
            </a:r>
            <a:r>
              <a:rPr b="1" lang="en">
                <a:solidFill>
                  <a:schemeClr val="dk1"/>
                </a:solidFill>
              </a:rPr>
              <a:t>Recency</a:t>
            </a:r>
            <a:r>
              <a:rPr lang="en">
                <a:solidFill>
                  <a:schemeClr val="dk1"/>
                </a:solidFill>
              </a:rPr>
              <a:t>, which measures how many days have passed since a customer’s last purchase, relative to our dataset’s end date of </a:t>
            </a:r>
            <a:r>
              <a:rPr b="1" lang="en">
                <a:solidFill>
                  <a:schemeClr val="dk1"/>
                </a:solidFill>
              </a:rPr>
              <a:t>December 9, 2011</a:t>
            </a:r>
            <a:r>
              <a:rPr lang="en">
                <a:solidFill>
                  <a:schemeClr val="dk1"/>
                </a:solidFill>
              </a:rPr>
              <a:t>.</a:t>
            </a:r>
            <a:br>
              <a:rPr lang="en">
                <a:solidFill>
                  <a:schemeClr val="dk1"/>
                </a:solidFill>
              </a:rPr>
            </a:br>
            <a:r>
              <a:rPr lang="en">
                <a:solidFill>
                  <a:schemeClr val="dk1"/>
                </a:solidFill>
              </a:rPr>
              <a:t> Most customers made their last purchase within the first </a:t>
            </a:r>
            <a:r>
              <a:rPr b="1" lang="en">
                <a:solidFill>
                  <a:schemeClr val="dk1"/>
                </a:solidFill>
              </a:rPr>
              <a:t>100 days</a:t>
            </a:r>
            <a:r>
              <a:rPr lang="en">
                <a:solidFill>
                  <a:schemeClr val="dk1"/>
                </a:solidFill>
              </a:rPr>
              <a:t>, but the range extends all the way up to </a:t>
            </a:r>
            <a:r>
              <a:rPr b="1" lang="en">
                <a:solidFill>
                  <a:schemeClr val="dk1"/>
                </a:solidFill>
              </a:rPr>
              <a:t>738 days</a:t>
            </a:r>
            <a:r>
              <a:rPr lang="en">
                <a:solidFill>
                  <a:schemeClr val="dk1"/>
                </a:solidFill>
              </a:rPr>
              <a:t>. That means some customers haven’t bought anything in over </a:t>
            </a:r>
            <a:r>
              <a:rPr b="1" lang="en">
                <a:solidFill>
                  <a:schemeClr val="dk1"/>
                </a:solidFill>
              </a:rPr>
              <a:t>two years</a:t>
            </a:r>
            <a:r>
              <a:rPr lang="en">
                <a:solidFill>
                  <a:schemeClr val="dk1"/>
                </a:solidFill>
              </a:rPr>
              <a:t>, which strongly indicates </a:t>
            </a:r>
            <a:r>
              <a:rPr b="1" lang="en">
                <a:solidFill>
                  <a:schemeClr val="dk1"/>
                </a:solidFill>
              </a:rPr>
              <a:t>churn risk</a:t>
            </a:r>
            <a:r>
              <a:rPr lang="en">
                <a:solidFill>
                  <a:schemeClr val="dk1"/>
                </a:solidFill>
              </a:rPr>
              <a:t>.</a:t>
            </a:r>
            <a:br>
              <a:rPr lang="en">
                <a:solidFill>
                  <a:schemeClr val="dk1"/>
                </a:solidFill>
              </a:rPr>
            </a:br>
            <a:r>
              <a:rPr lang="en">
                <a:solidFill>
                  <a:schemeClr val="dk1"/>
                </a:solidFill>
              </a:rPr>
              <a:t> The distribution is </a:t>
            </a:r>
            <a:r>
              <a:rPr b="1" lang="en">
                <a:solidFill>
                  <a:schemeClr val="dk1"/>
                </a:solidFill>
              </a:rPr>
              <a:t>right-skewed</a:t>
            </a:r>
            <a:r>
              <a:rPr lang="en">
                <a:solidFill>
                  <a:schemeClr val="dk1"/>
                </a:solidFill>
              </a:rPr>
              <a:t>, showing that while many customers are recently active, there’s a noticeable tail of long-inactive users.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is </a:t>
            </a:r>
            <a:r>
              <a:rPr b="1" lang="en">
                <a:solidFill>
                  <a:schemeClr val="dk1"/>
                </a:solidFill>
              </a:rPr>
              <a:t>Frequency</a:t>
            </a:r>
            <a:r>
              <a:rPr lang="en">
                <a:solidFill>
                  <a:schemeClr val="dk1"/>
                </a:solidFill>
              </a:rPr>
              <a:t>, which reflects how many </a:t>
            </a:r>
            <a:r>
              <a:rPr b="1" lang="en">
                <a:solidFill>
                  <a:schemeClr val="dk1"/>
                </a:solidFill>
              </a:rPr>
              <a:t>unique purchases</a:t>
            </a:r>
            <a:r>
              <a:rPr lang="en">
                <a:solidFill>
                  <a:schemeClr val="dk1"/>
                </a:solidFill>
              </a:rPr>
              <a:t> each customer made — specifically the number of </a:t>
            </a:r>
            <a:r>
              <a:rPr b="1" lang="en">
                <a:solidFill>
                  <a:schemeClr val="dk1"/>
                </a:solidFill>
              </a:rPr>
              <a:t>distinct invoices</a:t>
            </a:r>
            <a:r>
              <a:rPr lang="en">
                <a:solidFill>
                  <a:schemeClr val="dk1"/>
                </a:solidFill>
              </a:rPr>
              <a:t>.</a:t>
            </a:r>
            <a:br>
              <a:rPr lang="en">
                <a:solidFill>
                  <a:schemeClr val="dk1"/>
                </a:solidFill>
              </a:rPr>
            </a:br>
            <a:r>
              <a:rPr lang="en">
                <a:solidFill>
                  <a:schemeClr val="dk1"/>
                </a:solidFill>
              </a:rPr>
              <a:t> Most customers placed between </a:t>
            </a:r>
            <a:r>
              <a:rPr b="1" lang="en">
                <a:solidFill>
                  <a:schemeClr val="dk1"/>
                </a:solidFill>
              </a:rPr>
              <a:t>1 and 8 orders</a:t>
            </a:r>
            <a:r>
              <a:rPr lang="en">
                <a:solidFill>
                  <a:schemeClr val="dk1"/>
                </a:solidFill>
              </a:rPr>
              <a:t>, but there are a few </a:t>
            </a:r>
            <a:r>
              <a:rPr b="1" lang="en">
                <a:solidFill>
                  <a:schemeClr val="dk1"/>
                </a:solidFill>
              </a:rPr>
              <a:t>highly engaged outliers</a:t>
            </a:r>
            <a:r>
              <a:rPr lang="en">
                <a:solidFill>
                  <a:schemeClr val="dk1"/>
                </a:solidFill>
              </a:rPr>
              <a:t> who made over </a:t>
            </a:r>
            <a:r>
              <a:rPr b="1" lang="en">
                <a:solidFill>
                  <a:schemeClr val="dk1"/>
                </a:solidFill>
              </a:rPr>
              <a:t>100 purchases</a:t>
            </a:r>
            <a:r>
              <a:rPr lang="en">
                <a:solidFill>
                  <a:schemeClr val="dk1"/>
                </a:solidFill>
              </a:rPr>
              <a:t>.</a:t>
            </a:r>
            <a:br>
              <a:rPr lang="en">
                <a:solidFill>
                  <a:schemeClr val="dk1"/>
                </a:solidFill>
              </a:rPr>
            </a:br>
            <a:r>
              <a:rPr lang="en">
                <a:solidFill>
                  <a:schemeClr val="dk1"/>
                </a:solidFill>
              </a:rPr>
              <a:t> This helps us separate casual shoppers from a </a:t>
            </a:r>
            <a:r>
              <a:rPr b="1" lang="en">
                <a:solidFill>
                  <a:schemeClr val="dk1"/>
                </a:solidFill>
              </a:rPr>
              <a:t>small group of power users</a:t>
            </a:r>
            <a:r>
              <a:rPr lang="en">
                <a:solidFill>
                  <a:schemeClr val="dk1"/>
                </a:solidFill>
              </a:rPr>
              <a:t> who are consistently active.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Lastly, we have </a:t>
            </a:r>
            <a:r>
              <a:rPr b="1" lang="en">
                <a:solidFill>
                  <a:schemeClr val="dk1"/>
                </a:solidFill>
              </a:rPr>
              <a:t>Monetary</a:t>
            </a:r>
            <a:r>
              <a:rPr lang="en">
                <a:solidFill>
                  <a:schemeClr val="dk1"/>
                </a:solidFill>
              </a:rPr>
              <a:t>, which represents the </a:t>
            </a:r>
            <a:r>
              <a:rPr b="1" lang="en">
                <a:solidFill>
                  <a:schemeClr val="dk1"/>
                </a:solidFill>
              </a:rPr>
              <a:t>total amount spent</a:t>
            </a:r>
            <a:r>
              <a:rPr lang="en">
                <a:solidFill>
                  <a:schemeClr val="dk1"/>
                </a:solidFill>
              </a:rPr>
              <a:t> by each customer.</a:t>
            </a:r>
            <a:br>
              <a:rPr lang="en">
                <a:solidFill>
                  <a:schemeClr val="dk1"/>
                </a:solidFill>
              </a:rPr>
            </a:br>
            <a:r>
              <a:rPr lang="en">
                <a:solidFill>
                  <a:schemeClr val="dk1"/>
                </a:solidFill>
              </a:rPr>
              <a:t> The vast majority — over </a:t>
            </a:r>
            <a:r>
              <a:rPr b="1" lang="en">
                <a:solidFill>
                  <a:schemeClr val="dk1"/>
                </a:solidFill>
              </a:rPr>
              <a:t>99% of customers</a:t>
            </a:r>
            <a:r>
              <a:rPr lang="en">
                <a:solidFill>
                  <a:schemeClr val="dk1"/>
                </a:solidFill>
              </a:rPr>
              <a:t> — spent </a:t>
            </a:r>
            <a:r>
              <a:rPr b="1" lang="en">
                <a:solidFill>
                  <a:schemeClr val="dk1"/>
                </a:solidFill>
              </a:rPr>
              <a:t>less than £20,000</a:t>
            </a:r>
            <a:r>
              <a:rPr lang="en">
                <a:solidFill>
                  <a:schemeClr val="dk1"/>
                </a:solidFill>
              </a:rPr>
              <a:t> in total.</a:t>
            </a:r>
            <a:br>
              <a:rPr lang="en">
                <a:solidFill>
                  <a:schemeClr val="dk1"/>
                </a:solidFill>
              </a:rPr>
            </a:br>
            <a:r>
              <a:rPr lang="en">
                <a:solidFill>
                  <a:schemeClr val="dk1"/>
                </a:solidFill>
              </a:rPr>
              <a:t> But we do see a few extreme cases, including one customer who spent over </a:t>
            </a:r>
            <a:r>
              <a:rPr b="1" lang="en">
                <a:solidFill>
                  <a:schemeClr val="dk1"/>
                </a:solidFill>
              </a:rPr>
              <a:t>£580,000</a:t>
            </a:r>
            <a:r>
              <a:rPr lang="en">
                <a:solidFill>
                  <a:schemeClr val="dk1"/>
                </a:solidFill>
              </a:rPr>
              <a:t>.</a:t>
            </a:r>
            <a:br>
              <a:rPr lang="en">
                <a:solidFill>
                  <a:schemeClr val="dk1"/>
                </a:solidFill>
              </a:rPr>
            </a:br>
            <a:r>
              <a:rPr lang="en">
                <a:solidFill>
                  <a:schemeClr val="dk1"/>
                </a:solidFill>
              </a:rPr>
              <a:t> This metric is also </a:t>
            </a:r>
            <a:r>
              <a:rPr b="1" lang="en">
                <a:solidFill>
                  <a:schemeClr val="dk1"/>
                </a:solidFill>
              </a:rPr>
              <a:t>heavily right-skewed</a:t>
            </a:r>
            <a:r>
              <a:rPr lang="en">
                <a:solidFill>
                  <a:schemeClr val="dk1"/>
                </a:solidFill>
              </a:rPr>
              <a:t>, meaning a </a:t>
            </a:r>
            <a:r>
              <a:rPr b="1" lang="en">
                <a:solidFill>
                  <a:schemeClr val="dk1"/>
                </a:solidFill>
              </a:rPr>
              <a:t>small number of customers drive a large portion of revenue</a:t>
            </a:r>
            <a:r>
              <a:rPr lang="en">
                <a:solidFill>
                  <a:schemeClr val="dk1"/>
                </a:solidFill>
              </a:rPr>
              <a:t> — which makes them ideal candidates for loyalty or VIP programs.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Overall, these RFM metrics form the </a:t>
            </a:r>
            <a:r>
              <a:rPr b="1" lang="en">
                <a:solidFill>
                  <a:schemeClr val="dk1"/>
                </a:solidFill>
              </a:rPr>
              <a:t>foundation for segmentation</a:t>
            </a:r>
            <a:r>
              <a:rPr lang="en">
                <a:solidFill>
                  <a:schemeClr val="dk1"/>
                </a:solidFill>
              </a:rPr>
              <a:t>, allowing us to target </a:t>
            </a:r>
            <a:r>
              <a:rPr b="1" lang="en">
                <a:solidFill>
                  <a:schemeClr val="dk1"/>
                </a:solidFill>
              </a:rPr>
              <a:t>active, loyal, or high-value customers</a:t>
            </a:r>
            <a:r>
              <a:rPr lang="en">
                <a:solidFill>
                  <a:schemeClr val="dk1"/>
                </a:solidFill>
              </a:rPr>
              <a:t>, and flag </a:t>
            </a:r>
            <a:r>
              <a:rPr b="1" lang="en">
                <a:solidFill>
                  <a:schemeClr val="dk1"/>
                </a:solidFill>
              </a:rPr>
              <a:t>inactive or one-time buyers</a:t>
            </a:r>
            <a:r>
              <a:rPr lang="en">
                <a:solidFill>
                  <a:schemeClr val="dk1"/>
                </a:solidFill>
              </a:rPr>
              <a:t> for re-engagement.</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36341907ed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36341907ed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better understand our customers, we used RFM segmentation — scoring each customer 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**Recency**: Days since their last purchase (relative to our latest invoice date).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**Frequency**: Number of unique purchase transactions.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**Monetary**: Total spend across all purchases.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assigned quartile-based scores from 1 to 4 for each metric, where 4 is best. These were summed into a total RFM score from 3 to 12.</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Based on these scores and behavioral patterns, we grouped customers into five segments: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**High-Value** – Top scorers with frequent, high-spending behavior.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**Loyal** – Recently active and frequent buyers, even if not the biggest spenders.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**At-Risk** – Previously valuable customers who haven’t purchased in a long time.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**One-Time** – Single low-spend transactions — great re-engagement potential.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**Other** – Mixed patterns that don’t fit neatly into the above.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**High-Value** group was the largest — a strong driver of revenue.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**Other** and **At-Risk** segments are sizable and worth exploring for churn or growth.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**Loyal** and **One-Time** customers, while smaller, offer strategic opportunities.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segmentation enables smarter targeting, tailored messaging, and better allocation of marketing resources.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36341907ed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36341907e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dashboard summarizes our RFM segmentation and customer value insights.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a:t>
            </a:r>
            <a:r>
              <a:rPr b="1" lang="en">
                <a:solidFill>
                  <a:schemeClr val="dk1"/>
                </a:solidFill>
              </a:rPr>
              <a:t>top left</a:t>
            </a:r>
            <a:r>
              <a:rPr lang="en">
                <a:solidFill>
                  <a:schemeClr val="dk1"/>
                </a:solidFill>
              </a:rPr>
              <a:t>, we see the </a:t>
            </a:r>
            <a:r>
              <a:rPr i="1" lang="en">
                <a:solidFill>
                  <a:schemeClr val="dk1"/>
                </a:solidFill>
              </a:rPr>
              <a:t>Recency distribution</a:t>
            </a:r>
            <a:r>
              <a:rPr lang="en">
                <a:solidFill>
                  <a:schemeClr val="dk1"/>
                </a:solidFill>
              </a:rPr>
              <a:t>. Most customers made their last purchase within the first 100 days, but there's a long tail of inactivity — with some users not returning for over two years.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Bottom left</a:t>
            </a:r>
            <a:r>
              <a:rPr lang="en">
                <a:solidFill>
                  <a:schemeClr val="dk1"/>
                </a:solidFill>
              </a:rPr>
              <a:t> shows </a:t>
            </a:r>
            <a:r>
              <a:rPr i="1" lang="en">
                <a:solidFill>
                  <a:schemeClr val="dk1"/>
                </a:solidFill>
              </a:rPr>
              <a:t>Purchase Frequency</a:t>
            </a:r>
            <a:r>
              <a:rPr lang="en">
                <a:solidFill>
                  <a:schemeClr val="dk1"/>
                </a:solidFill>
              </a:rPr>
              <a:t>. The majority placed only one to eight orders, with a sharp drop-off afterward. Still, a few highly engaged customers made over 100 purchases.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Top right</a:t>
            </a:r>
            <a:r>
              <a:rPr lang="en">
                <a:solidFill>
                  <a:schemeClr val="dk1"/>
                </a:solidFill>
              </a:rPr>
              <a:t>, we have the </a:t>
            </a:r>
            <a:r>
              <a:rPr i="1" lang="en">
                <a:solidFill>
                  <a:schemeClr val="dk1"/>
                </a:solidFill>
              </a:rPr>
              <a:t>Monetary Value</a:t>
            </a:r>
            <a:r>
              <a:rPr lang="en">
                <a:solidFill>
                  <a:schemeClr val="dk1"/>
                </a:solidFill>
              </a:rPr>
              <a:t> chart. Most customers spent less than £20,000, but a small group of outliers contributes disproportionately to total revenue — highlighting how skewed spending patterns are.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a:t>
            </a:r>
            <a:r>
              <a:rPr b="1" lang="en">
                <a:solidFill>
                  <a:schemeClr val="dk1"/>
                </a:solidFill>
              </a:rPr>
              <a:t>bottom right</a:t>
            </a:r>
            <a:r>
              <a:rPr lang="en">
                <a:solidFill>
                  <a:schemeClr val="dk1"/>
                </a:solidFill>
              </a:rPr>
              <a:t>, the </a:t>
            </a:r>
            <a:r>
              <a:rPr i="1" lang="en">
                <a:solidFill>
                  <a:schemeClr val="dk1"/>
                </a:solidFill>
              </a:rPr>
              <a:t>RFM Segment bar chart</a:t>
            </a:r>
            <a:r>
              <a:rPr lang="en">
                <a:solidFill>
                  <a:schemeClr val="dk1"/>
                </a:solidFill>
              </a:rPr>
              <a:t> shows our segmentation results: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a:t>
            </a:r>
            <a:r>
              <a:rPr b="1" lang="en">
                <a:solidFill>
                  <a:schemeClr val="dk1"/>
                </a:solidFill>
              </a:rPr>
              <a:t>High-Value</a:t>
            </a:r>
            <a:r>
              <a:rPr lang="en">
                <a:solidFill>
                  <a:schemeClr val="dk1"/>
                </a:solidFill>
              </a:rPr>
              <a:t> segment is the largest group, with 2,291 customers.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Other</a:t>
            </a:r>
            <a:r>
              <a:rPr lang="en">
                <a:solidFill>
                  <a:schemeClr val="dk1"/>
                </a:solidFill>
              </a:rPr>
              <a:t> and </a:t>
            </a:r>
            <a:r>
              <a:rPr b="1" lang="en">
                <a:solidFill>
                  <a:schemeClr val="dk1"/>
                </a:solidFill>
              </a:rPr>
              <a:t>At-Risk</a:t>
            </a:r>
            <a:r>
              <a:rPr lang="en">
                <a:solidFill>
                  <a:schemeClr val="dk1"/>
                </a:solidFill>
              </a:rPr>
              <a:t> segments follow in size and represent meaningful opportunities — either for churn prevention or more personalized engagement.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Loyal</a:t>
            </a:r>
            <a:r>
              <a:rPr lang="en">
                <a:solidFill>
                  <a:schemeClr val="dk1"/>
                </a:solidFill>
              </a:rPr>
              <a:t> and </a:t>
            </a:r>
            <a:r>
              <a:rPr b="1" lang="en">
                <a:solidFill>
                  <a:schemeClr val="dk1"/>
                </a:solidFill>
              </a:rPr>
              <a:t>One-Time</a:t>
            </a:r>
            <a:r>
              <a:rPr lang="en">
                <a:solidFill>
                  <a:schemeClr val="dk1"/>
                </a:solidFill>
              </a:rPr>
              <a:t> customers are smaller in number but strategically important.</a:t>
            </a:r>
            <a:br>
              <a:rPr lang="en">
                <a:solidFill>
                  <a:schemeClr val="dk1"/>
                </a:solidFill>
              </a:rPr>
            </a:b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These combined views help us understand not just who our best customers are, but also how to prioritize marketing, retention, and growth strategies based on behavior.</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371660199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371660199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conclude our analysis, we’ve outlined key actions that align with the data. First, high-value customers generate the majority of revenue — they should be nurtured through VIP programs or exclusive offers.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we have a solid base of loyal users and a significant at-risk group — these should be the focus of retention and win-back strategies.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Since over 25% of customers buy only once, we see strong potential in converting them with onboarding emails and follow-up promotions.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Seasonal spikes in Q4 — especially October and November — are a clear pattern, so planning campaigns and stock for that period is essential.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International growth opportunities exist beyond the UK. Ireland, Netherlands, and Germany show strong revenue, while Switzerland and Australia present high-spend segments.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Finally, the product data suggests an opportunity to fine-tune the catalog — highlighting top sellers, bundling items, and using insights to guide future offerings.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34df41fc9c1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34df41fc9c1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project is centered on analyzing transactional data from a UK-based online retailer.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My goal was to understand sales trends, customer behavior, and product performance, and to segment customers using RFM metrics for marketing purposes.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 began by cleaning the raw data using Python, then performed exploratory data analysis (EDA) to uncover patterns and answer key business questions.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questions were first answered in Python using visual analysis and SQLite queries, and then replicated in MySQL to validate insights in a real SQL environment.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 also automated the schema setup and data loading process into MySQL using Python scripts, which included credential handling and referential integrity checks.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While I created Tableau dashboards as an optional extension of the project, the core analysis and insights were generated using Python and SQL.</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3716601995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3716601995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build on this analysis, several data-driven initiatives can take our customer strategy even further.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First, </a:t>
            </a:r>
            <a:r>
              <a:rPr b="1" lang="en">
                <a:solidFill>
                  <a:schemeClr val="dk1"/>
                </a:solidFill>
              </a:rPr>
              <a:t>Customer Lifetime Value modeling</a:t>
            </a:r>
            <a:r>
              <a:rPr lang="en">
                <a:solidFill>
                  <a:schemeClr val="dk1"/>
                </a:solidFill>
              </a:rPr>
              <a:t> would help us estimate the long-term profitability of different customer segments. This allows us to make smarter decisions around marketing spend and retention priorities.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a:t>
            </a:r>
            <a:r>
              <a:rPr b="1" lang="en">
                <a:solidFill>
                  <a:schemeClr val="dk1"/>
                </a:solidFill>
              </a:rPr>
              <a:t>cohort and churn analysis</a:t>
            </a:r>
            <a:r>
              <a:rPr lang="en">
                <a:solidFill>
                  <a:schemeClr val="dk1"/>
                </a:solidFill>
              </a:rPr>
              <a:t> can help track how different customer groups behave over time — especially identifying early warning signs of drop-off or disengagement. This enables us to take proactive action before we lose them.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also recommend implementing </a:t>
            </a:r>
            <a:r>
              <a:rPr b="1" lang="en">
                <a:solidFill>
                  <a:schemeClr val="dk1"/>
                </a:solidFill>
              </a:rPr>
              <a:t>A/B testing</a:t>
            </a:r>
            <a:r>
              <a:rPr lang="en">
                <a:solidFill>
                  <a:schemeClr val="dk1"/>
                </a:solidFill>
              </a:rPr>
              <a:t> and campaign tracking. For example, testing subject lines, discount offers, or loyalty perks to see which approaches actually drive conversions.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Another opportunity lies in </a:t>
            </a:r>
            <a:r>
              <a:rPr b="1" lang="en">
                <a:solidFill>
                  <a:schemeClr val="dk1"/>
                </a:solidFill>
              </a:rPr>
              <a:t>product affinity analysis</a:t>
            </a:r>
            <a:r>
              <a:rPr lang="en">
                <a:solidFill>
                  <a:schemeClr val="dk1"/>
                </a:solidFill>
              </a:rPr>
              <a:t>, where we can identify items frequently purchased together. This can support bundling strategies and personalized cross-sell offers that increase basket size.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all of this feeds into </a:t>
            </a:r>
            <a:r>
              <a:rPr b="1" lang="en">
                <a:solidFill>
                  <a:schemeClr val="dk1"/>
                </a:solidFill>
              </a:rPr>
              <a:t>personalized marketing</a:t>
            </a:r>
            <a:r>
              <a:rPr lang="en">
                <a:solidFill>
                  <a:schemeClr val="dk1"/>
                </a:solidFill>
              </a:rPr>
              <a:t>. By using RFM segments and past purchase behavior, we can craft messages and offers that feel more relevant to each customer — which improves both engagement and retention.</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Together, these next steps can help us evolve from reactive reporting to predictive, personalized strategies that drive long-term growth.</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3716601995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3716601995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While our findings are valuable, it’s important to recognize the key limitations that affect how we interpret the results.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First, the dataset ends in </a:t>
            </a:r>
            <a:r>
              <a:rPr b="1" lang="en">
                <a:solidFill>
                  <a:schemeClr val="dk1"/>
                </a:solidFill>
              </a:rPr>
              <a:t>December 2011</a:t>
            </a:r>
            <a:r>
              <a:rPr lang="en">
                <a:solidFill>
                  <a:schemeClr val="dk1"/>
                </a:solidFill>
              </a:rPr>
              <a:t> — that’s over a decade ago. Current customer behavior and e-commerce patterns may differ significantly, especially post-pandemic.</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also lacked </a:t>
            </a:r>
            <a:r>
              <a:rPr b="1" lang="en">
                <a:solidFill>
                  <a:schemeClr val="dk1"/>
                </a:solidFill>
              </a:rPr>
              <a:t>demographic data</a:t>
            </a:r>
            <a:r>
              <a:rPr lang="en">
                <a:solidFill>
                  <a:schemeClr val="dk1"/>
                </a:solidFill>
              </a:rPr>
              <a:t>, such as age, gender, or location, which would have allowed us to perform more personalized segmentation and customer profiling.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Additionally, the dataset does not indicate whether customers are </a:t>
            </a:r>
            <a:r>
              <a:rPr b="1" lang="en">
                <a:solidFill>
                  <a:schemeClr val="dk1"/>
                </a:solidFill>
              </a:rPr>
              <a:t>business (B2B)</a:t>
            </a:r>
            <a:r>
              <a:rPr lang="en">
                <a:solidFill>
                  <a:schemeClr val="dk1"/>
                </a:solidFill>
              </a:rPr>
              <a:t> or </a:t>
            </a:r>
            <a:r>
              <a:rPr b="1" lang="en">
                <a:solidFill>
                  <a:schemeClr val="dk1"/>
                </a:solidFill>
              </a:rPr>
              <a:t>individual (B2C)</a:t>
            </a:r>
            <a:r>
              <a:rPr lang="en">
                <a:solidFill>
                  <a:schemeClr val="dk1"/>
                </a:solidFill>
              </a:rPr>
              <a:t> — and this can significantly impact purchasing behavior, order size, and how we interpret engagement.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There’s also a lack of </a:t>
            </a:r>
            <a:r>
              <a:rPr b="1" lang="en">
                <a:solidFill>
                  <a:schemeClr val="dk1"/>
                </a:solidFill>
              </a:rPr>
              <a:t>formal product categorization</a:t>
            </a:r>
            <a:r>
              <a:rPr lang="en">
                <a:solidFill>
                  <a:schemeClr val="dk1"/>
                </a:solidFill>
              </a:rPr>
              <a:t>. We analyzed performance based on stock codes and descriptions, but richer product grouping would have enhanced inventory and trend analysis.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Lastly, our </a:t>
            </a:r>
            <a:r>
              <a:rPr b="1" lang="en">
                <a:solidFill>
                  <a:schemeClr val="dk1"/>
                </a:solidFill>
              </a:rPr>
              <a:t>RFM segmentation</a:t>
            </a:r>
            <a:r>
              <a:rPr lang="en">
                <a:solidFill>
                  <a:schemeClr val="dk1"/>
                </a:solidFill>
              </a:rPr>
              <a:t> used quartile-based thresholds. While practical for exploration, real-world businesses may need more customized or dynamic scoring systems for accurate targeting.</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Understanding these limitations helps us avoid overgeneralizing and positions us better for refining future analyses.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35756ff545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35756ff545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and attention. I'm happy to answer any questions or discuss parts of the project in more detail. If you'd like to connect afterward, feel free to reach out via LinkedIn.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362d023fe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362d023fe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The dataset used for this project is the Online Retail II dataset from the UCI Machine Learning Repository.</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It contains over one million transactions from a UK-based online retailer, spanning from December 2009 to December 2011.</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The source file includes two sheets, one for each year. I combined and cleaned both sheets to prepare a unified dataset.</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The variables include invoice numbers, product codes, descriptions, purchase dates and quantities, unit prices, customer IDs, and their countries.</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This transactional data served as the foundation for building a relational database and performing all subsequent analysis.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62d023fe0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62d023fe0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raw dataset, I identified several quality issues, including missing values in customer and product description, negative or zero quantities and prices, and canceled invoices.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Some records were fully duplicated, and there were inconsistencies in product codes and their descriptions, as well as mismatches between customer IDs and countries.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 also detected non-product stock codes like "POST" or "DOT". Additionally, I found multiple invoice line items with the same product listed more than once — often with split quantities — and duplicate invoice metadata where a single invoice number had slightly different timestamps.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Using Python and pandas, I systematically inspected and validated the data, checked foreign key relationships and date ranges, and ensured invoice integrity.</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helped me fully understand the dataset’s structure and clean it confidently.</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362d023fe0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362d023fe0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ensure a reliable foundation for analysis, I applied extensive cleaning to the raw transaction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First, I standardized all column names and categorical values to improve consistency. I removed rows with invalid values, such as negative or zero quantities or unit prices, and filtered out canceled invoices — which are flagged with an "invoice_no" starting with the letter “C.”</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Missing or incomplete records, especially those without customer IDs or product descriptions, were dropped to avoid skewing the results. I also cast all identifiers like </a:t>
            </a:r>
            <a:r>
              <a:rPr lang="en">
                <a:solidFill>
                  <a:srgbClr val="188038"/>
                </a:solidFill>
                <a:latin typeface="Roboto Mono"/>
                <a:ea typeface="Roboto Mono"/>
                <a:cs typeface="Roboto Mono"/>
                <a:sym typeface="Roboto Mono"/>
              </a:rPr>
              <a:t>invoice_no</a:t>
            </a:r>
            <a:r>
              <a:rPr lang="en">
                <a:solidFill>
                  <a:schemeClr val="dk1"/>
                </a:solidFill>
              </a:rPr>
              <a:t> and </a:t>
            </a:r>
            <a:r>
              <a:rPr lang="en">
                <a:solidFill>
                  <a:srgbClr val="188038"/>
                </a:solidFill>
                <a:latin typeface="Roboto Mono"/>
                <a:ea typeface="Roboto Mono"/>
                <a:cs typeface="Roboto Mono"/>
                <a:sym typeface="Roboto Mono"/>
              </a:rPr>
              <a:t>stock_code</a:t>
            </a:r>
            <a:r>
              <a:rPr lang="en">
                <a:solidFill>
                  <a:schemeClr val="dk1"/>
                </a:solidFill>
              </a:rPr>
              <a:t> to strings and removed duplicate rows.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Then, I created a new metric — </a:t>
            </a:r>
            <a:r>
              <a:rPr lang="en">
                <a:solidFill>
                  <a:srgbClr val="188038"/>
                </a:solidFill>
                <a:latin typeface="Roboto Mono"/>
                <a:ea typeface="Roboto Mono"/>
                <a:cs typeface="Roboto Mono"/>
                <a:sym typeface="Roboto Mono"/>
              </a:rPr>
              <a:t>line_revenue</a:t>
            </a:r>
            <a:r>
              <a:rPr lang="en">
                <a:solidFill>
                  <a:schemeClr val="dk1"/>
                </a:solidFill>
              </a:rPr>
              <a:t>, calculated as quantity times unit price. Non-product </a:t>
            </a:r>
            <a:r>
              <a:rPr lang="en">
                <a:solidFill>
                  <a:srgbClr val="188038"/>
                </a:solidFill>
                <a:latin typeface="Roboto Mono"/>
                <a:ea typeface="Roboto Mono"/>
                <a:cs typeface="Roboto Mono"/>
                <a:sym typeface="Roboto Mono"/>
              </a:rPr>
              <a:t>stock_code</a:t>
            </a:r>
            <a:r>
              <a:rPr lang="en">
                <a:solidFill>
                  <a:schemeClr val="dk1"/>
                </a:solidFill>
              </a:rPr>
              <a:t> values were removed, and I cleaned up product descriptions that had inconsistencies across the same code.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customer and invoice integrity, I ensured standardized country mappings and enforced a strict one-to-one relationship between invoice number, customer ID, and invoice date. I also aggregated invoice items to handle duplicate product entries within the same invoice.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I normalized the cleaned data into four relational tables — customers, products, invoices, and invoice_items — and ensured full referential integrity across them.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result was a clean flat file for exploratory analysis and four structured tables ready for SQL-based analysis in MySQL.</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34df41fc9c1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34df41fc9c1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project addresses twelve business questions designed to uncover key sales, product, and customer insights.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organize the analysis, I grouped the questions into four thematic areas. First, </a:t>
            </a:r>
            <a:r>
              <a:rPr b="1" lang="en">
                <a:solidFill>
                  <a:schemeClr val="dk1"/>
                </a:solidFill>
              </a:rPr>
              <a:t>Sales Performance</a:t>
            </a:r>
            <a:r>
              <a:rPr lang="en">
                <a:solidFill>
                  <a:schemeClr val="dk1"/>
                </a:solidFill>
              </a:rPr>
              <a:t>, where I analyzed revenue trends, product sales, and high-value invoices.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Then, </a:t>
            </a:r>
            <a:r>
              <a:rPr b="1" lang="en">
                <a:solidFill>
                  <a:schemeClr val="dk1"/>
                </a:solidFill>
              </a:rPr>
              <a:t>Country &amp; Regional Insights</a:t>
            </a:r>
            <a:r>
              <a:rPr lang="en">
                <a:solidFill>
                  <a:schemeClr val="dk1"/>
                </a:solidFill>
              </a:rPr>
              <a:t>, where I examined revenue distribution and customer behavior across different markets — both including and excluding the UK, which dominates the dataset.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a:t>
            </a:r>
            <a:r>
              <a:rPr b="1" lang="en">
                <a:solidFill>
                  <a:schemeClr val="dk1"/>
                </a:solidFill>
              </a:rPr>
              <a:t>Customer Insights</a:t>
            </a:r>
            <a:r>
              <a:rPr lang="en">
                <a:solidFill>
                  <a:schemeClr val="dk1"/>
                </a:solidFill>
              </a:rPr>
              <a:t>, I looked at purchase behavior — distinguishing between one-time and repeat buyers, and identifying top customers by average order value and total spend.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in the </a:t>
            </a:r>
            <a:r>
              <a:rPr b="1" lang="en">
                <a:solidFill>
                  <a:schemeClr val="dk1"/>
                </a:solidFill>
              </a:rPr>
              <a:t>RFM Analysis</a:t>
            </a:r>
            <a:r>
              <a:rPr lang="en">
                <a:solidFill>
                  <a:schemeClr val="dk1"/>
                </a:solidFill>
              </a:rPr>
              <a:t> section, I calculated recency, frequency, and monetary metrics to prepare for customer segmentation. These metrics form the basis for data-driven marketing strategies.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36341907ed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36341907e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ensure both analytical depth and technical robustness, I answered each business question through three stages. First, I used Python and Pandas for EDA on the flat dataset. Next, I built and queried normalized relational tables using SQL in SQLite via Python. Finally, I replicated and validated all queries in a real MySQL environment to simulate a production-ready database workflow. This three-layer approach helped cross-validate results and demonstrate tool versatility.</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36341907e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36341907e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notebook automated the setup of a real MySQL environment. It created the full schema with four relational tables and loaded the cleaned CSVs using Python.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 also used secure credential handling with a </a:t>
            </a:r>
            <a:r>
              <a:rPr lang="en">
                <a:solidFill>
                  <a:srgbClr val="188038"/>
                </a:solidFill>
                <a:latin typeface="Roboto Mono"/>
                <a:ea typeface="Roboto Mono"/>
                <a:cs typeface="Roboto Mono"/>
                <a:sym typeface="Roboto Mono"/>
              </a:rPr>
              <a:t>.env</a:t>
            </a:r>
            <a:r>
              <a:rPr lang="en">
                <a:solidFill>
                  <a:schemeClr val="dk1"/>
                </a:solidFill>
              </a:rPr>
              <a:t> file and the </a:t>
            </a:r>
            <a:r>
              <a:rPr lang="en">
                <a:solidFill>
                  <a:srgbClr val="188038"/>
                </a:solidFill>
                <a:latin typeface="Roboto Mono"/>
                <a:ea typeface="Roboto Mono"/>
                <a:cs typeface="Roboto Mono"/>
                <a:sym typeface="Roboto Mono"/>
              </a:rPr>
              <a:t>dotenv</a:t>
            </a:r>
            <a:r>
              <a:rPr lang="en">
                <a:solidFill>
                  <a:schemeClr val="dk1"/>
                </a:solidFill>
              </a:rPr>
              <a:t> package.</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After loading the data, I ran initial validation checks in Python — confirming row counts, enforcing foreign key constraints, and verifying that there were no orphan invoice items, empty invoices, or unused products.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36341907e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36341907e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After setting up the MySQL environment, I ran a full validation SQL script to confirm that all tables, keys, and values matched expectations. I verified schema structure, row counts, foreign key relationships, and general data integrity — ensuring there were no orphaned rows or inconsistencies.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Then, I answered all twelve business questions in the MySQL environment using real SQL queries. This final analysis replicated the results I had previously generated using Python and SQLite, helping me confirm consistency and reliability across different tools.</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While I later explored optional visualizations in Tableau, my main reporting and analysis was performed using Python and SQL outputs.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131" name="Shape 131"/>
        <p:cNvGrpSpPr/>
        <p:nvPr/>
      </p:nvGrpSpPr>
      <p:grpSpPr>
        <a:xfrm>
          <a:off x="0" y="0"/>
          <a:ext cx="0" cy="0"/>
          <a:chOff x="0" y="0"/>
          <a:chExt cx="0" cy="0"/>
        </a:xfrm>
      </p:grpSpPr>
      <p:sp>
        <p:nvSpPr>
          <p:cNvPr id="132" name="Google Shape;132;p23"/>
          <p:cNvSpPr/>
          <p:nvPr>
            <p:ph idx="2" type="pic"/>
          </p:nvPr>
        </p:nvSpPr>
        <p:spPr>
          <a:xfrm>
            <a:off x="125700" y="125600"/>
            <a:ext cx="8892900" cy="2452800"/>
          </a:xfrm>
          <a:prstGeom prst="roundRect">
            <a:avLst>
              <a:gd fmla="val 16667" name="adj"/>
            </a:avLst>
          </a:prstGeom>
          <a:noFill/>
          <a:ln>
            <a:noFill/>
          </a:ln>
        </p:spPr>
      </p:sp>
      <p:sp>
        <p:nvSpPr>
          <p:cNvPr id="133" name="Google Shape;133;p23"/>
          <p:cNvSpPr txBox="1"/>
          <p:nvPr>
            <p:ph type="title"/>
          </p:nvPr>
        </p:nvSpPr>
        <p:spPr>
          <a:xfrm>
            <a:off x="125700" y="2649900"/>
            <a:ext cx="5705400" cy="113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2800"/>
              <a:buNone/>
              <a:defRPr sz="2800">
                <a:latin typeface="Roboto"/>
                <a:ea typeface="Roboto"/>
                <a:cs typeface="Roboto"/>
                <a:sym typeface="Roboto"/>
              </a:defRPr>
            </a:lvl2pPr>
            <a:lvl3pPr lvl="2">
              <a:spcBef>
                <a:spcPts val="0"/>
              </a:spcBef>
              <a:spcAft>
                <a:spcPts val="0"/>
              </a:spcAft>
              <a:buSzPts val="2800"/>
              <a:buNone/>
              <a:defRPr sz="2800">
                <a:latin typeface="Roboto"/>
                <a:ea typeface="Roboto"/>
                <a:cs typeface="Roboto"/>
                <a:sym typeface="Roboto"/>
              </a:defRPr>
            </a:lvl3pPr>
            <a:lvl4pPr lvl="3">
              <a:spcBef>
                <a:spcPts val="0"/>
              </a:spcBef>
              <a:spcAft>
                <a:spcPts val="0"/>
              </a:spcAft>
              <a:buSzPts val="2800"/>
              <a:buNone/>
              <a:defRPr sz="2800">
                <a:latin typeface="Roboto"/>
                <a:ea typeface="Roboto"/>
                <a:cs typeface="Roboto"/>
                <a:sym typeface="Roboto"/>
              </a:defRPr>
            </a:lvl4pPr>
            <a:lvl5pPr lvl="4">
              <a:spcBef>
                <a:spcPts val="0"/>
              </a:spcBef>
              <a:spcAft>
                <a:spcPts val="0"/>
              </a:spcAft>
              <a:buSzPts val="2800"/>
              <a:buNone/>
              <a:defRPr sz="2800">
                <a:latin typeface="Roboto"/>
                <a:ea typeface="Roboto"/>
                <a:cs typeface="Roboto"/>
                <a:sym typeface="Roboto"/>
              </a:defRPr>
            </a:lvl5pPr>
            <a:lvl6pPr lvl="5">
              <a:spcBef>
                <a:spcPts val="0"/>
              </a:spcBef>
              <a:spcAft>
                <a:spcPts val="0"/>
              </a:spcAft>
              <a:buSzPts val="2800"/>
              <a:buNone/>
              <a:defRPr sz="2800">
                <a:latin typeface="Roboto"/>
                <a:ea typeface="Roboto"/>
                <a:cs typeface="Roboto"/>
                <a:sym typeface="Roboto"/>
              </a:defRPr>
            </a:lvl6pPr>
            <a:lvl7pPr lvl="6">
              <a:spcBef>
                <a:spcPts val="0"/>
              </a:spcBef>
              <a:spcAft>
                <a:spcPts val="0"/>
              </a:spcAft>
              <a:buSzPts val="2800"/>
              <a:buNone/>
              <a:defRPr sz="2800">
                <a:latin typeface="Roboto"/>
                <a:ea typeface="Roboto"/>
                <a:cs typeface="Roboto"/>
                <a:sym typeface="Roboto"/>
              </a:defRPr>
            </a:lvl7pPr>
            <a:lvl8pPr lvl="7">
              <a:spcBef>
                <a:spcPts val="0"/>
              </a:spcBef>
              <a:spcAft>
                <a:spcPts val="0"/>
              </a:spcAft>
              <a:buSzPts val="2800"/>
              <a:buNone/>
              <a:defRPr sz="2800">
                <a:latin typeface="Roboto"/>
                <a:ea typeface="Roboto"/>
                <a:cs typeface="Roboto"/>
                <a:sym typeface="Roboto"/>
              </a:defRPr>
            </a:lvl8pPr>
            <a:lvl9pPr lvl="8">
              <a:spcBef>
                <a:spcPts val="0"/>
              </a:spcBef>
              <a:spcAft>
                <a:spcPts val="0"/>
              </a:spcAft>
              <a:buSzPts val="2800"/>
              <a:buNone/>
              <a:defRPr sz="2800">
                <a:latin typeface="Roboto"/>
                <a:ea typeface="Roboto"/>
                <a:cs typeface="Roboto"/>
                <a:sym typeface="Roboto"/>
              </a:defRPr>
            </a:lvl9pPr>
          </a:lstStyle>
          <a:p/>
        </p:txBody>
      </p:sp>
      <p:sp>
        <p:nvSpPr>
          <p:cNvPr id="134" name="Google Shape;134;p23"/>
          <p:cNvSpPr txBox="1"/>
          <p:nvPr>
            <p:ph idx="1" type="subTitle"/>
          </p:nvPr>
        </p:nvSpPr>
        <p:spPr>
          <a:xfrm>
            <a:off x="6502400" y="2649900"/>
            <a:ext cx="2516100" cy="5862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35" name="Google Shape;135;p23"/>
          <p:cNvSpPr txBox="1"/>
          <p:nvPr>
            <p:ph idx="3" type="body"/>
          </p:nvPr>
        </p:nvSpPr>
        <p:spPr>
          <a:xfrm>
            <a:off x="122125" y="4701375"/>
            <a:ext cx="2394900" cy="316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6" name="Google Shape;136;p23"/>
          <p:cNvSpPr txBox="1"/>
          <p:nvPr>
            <p:ph idx="4" type="body"/>
          </p:nvPr>
        </p:nvSpPr>
        <p:spPr>
          <a:xfrm>
            <a:off x="6628100" y="4701375"/>
            <a:ext cx="2390100" cy="3165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17500" lvl="1" marL="914400" algn="r">
              <a:spcBef>
                <a:spcPts val="0"/>
              </a:spcBef>
              <a:spcAft>
                <a:spcPts val="0"/>
              </a:spcAft>
              <a:buSzPts val="1400"/>
              <a:buChar char="○"/>
              <a:defRPr/>
            </a:lvl2pPr>
            <a:lvl3pPr indent="-317500" lvl="2" marL="1371600" algn="r">
              <a:spcBef>
                <a:spcPts val="0"/>
              </a:spcBef>
              <a:spcAft>
                <a:spcPts val="0"/>
              </a:spcAft>
              <a:buSzPts val="1400"/>
              <a:buChar char="■"/>
              <a:defRPr/>
            </a:lvl3pPr>
            <a:lvl4pPr indent="-317500" lvl="3" marL="1828800" algn="r">
              <a:spcBef>
                <a:spcPts val="0"/>
              </a:spcBef>
              <a:spcAft>
                <a:spcPts val="0"/>
              </a:spcAft>
              <a:buSzPts val="1400"/>
              <a:buChar char="●"/>
              <a:defRPr/>
            </a:lvl4pPr>
            <a:lvl5pPr indent="-317500" lvl="4" marL="2286000" algn="r">
              <a:spcBef>
                <a:spcPts val="0"/>
              </a:spcBef>
              <a:spcAft>
                <a:spcPts val="0"/>
              </a:spcAft>
              <a:buSzPts val="1400"/>
              <a:buChar char="○"/>
              <a:defRPr/>
            </a:lvl5pPr>
            <a:lvl6pPr indent="-317500" lvl="5" marL="2743200" algn="r">
              <a:spcBef>
                <a:spcPts val="0"/>
              </a:spcBef>
              <a:spcAft>
                <a:spcPts val="0"/>
              </a:spcAft>
              <a:buSzPts val="1400"/>
              <a:buChar char="■"/>
              <a:defRPr/>
            </a:lvl6pPr>
            <a:lvl7pPr indent="-317500" lvl="6" marL="3200400" algn="r">
              <a:spcBef>
                <a:spcPts val="0"/>
              </a:spcBef>
              <a:spcAft>
                <a:spcPts val="0"/>
              </a:spcAft>
              <a:buSzPts val="1400"/>
              <a:buChar char="●"/>
              <a:defRPr/>
            </a:lvl7pPr>
            <a:lvl8pPr indent="-317500" lvl="7" marL="3657600" algn="r">
              <a:spcBef>
                <a:spcPts val="0"/>
              </a:spcBef>
              <a:spcAft>
                <a:spcPts val="0"/>
              </a:spcAft>
              <a:buSzPts val="1400"/>
              <a:buChar char="○"/>
              <a:defRPr/>
            </a:lvl8pPr>
            <a:lvl9pPr indent="-317500" lvl="8" marL="4114800" algn="r">
              <a:spcBef>
                <a:spcPts val="0"/>
              </a:spcBef>
              <a:spcAft>
                <a:spcPts val="0"/>
              </a:spcAft>
              <a:buSzPts val="1400"/>
              <a:buChar char="■"/>
              <a:defRPr/>
            </a:lvl9pPr>
          </a:lstStyle>
          <a:p/>
        </p:txBody>
      </p:sp>
      <p:sp>
        <p:nvSpPr>
          <p:cNvPr id="137" name="Google Shape;137;p23"/>
          <p:cNvSpPr txBox="1"/>
          <p:nvPr/>
        </p:nvSpPr>
        <p:spPr>
          <a:xfrm>
            <a:off x="7921775" y="3008400"/>
            <a:ext cx="12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sheet">
  <p:cSld name="SECTION_HEADER_1">
    <p:bg>
      <p:bgPr>
        <a:solidFill>
          <a:schemeClr val="lt1"/>
        </a:solidFill>
      </p:bgPr>
    </p:bg>
    <p:spTree>
      <p:nvGrpSpPr>
        <p:cNvPr id="138" name="Shape 138"/>
        <p:cNvGrpSpPr/>
        <p:nvPr/>
      </p:nvGrpSpPr>
      <p:grpSpPr>
        <a:xfrm>
          <a:off x="0" y="0"/>
          <a:ext cx="0" cy="0"/>
          <a:chOff x="0" y="0"/>
          <a:chExt cx="0" cy="0"/>
        </a:xfrm>
      </p:grpSpPr>
      <p:sp>
        <p:nvSpPr>
          <p:cNvPr id="139" name="Google Shape;139;p24"/>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0" name="Google Shape;140;p24"/>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41" name="Google Shape;141;p24"/>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142" name="Google Shape;142;p24"/>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43" name="Google Shape;143;p24"/>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144" name="Google Shape;144;p24"/>
          <p:cNvSpPr txBox="1"/>
          <p:nvPr>
            <p:ph type="title"/>
          </p:nvPr>
        </p:nvSpPr>
        <p:spPr>
          <a:xfrm>
            <a:off x="125700" y="125600"/>
            <a:ext cx="3314100" cy="5439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4"/>
          <p:cNvSpPr txBox="1"/>
          <p:nvPr>
            <p:ph idx="3" type="subTitle"/>
          </p:nvPr>
        </p:nvSpPr>
        <p:spPr>
          <a:xfrm>
            <a:off x="5831600" y="236604"/>
            <a:ext cx="3187200" cy="3603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p:txBody>
      </p:sp>
      <p:sp>
        <p:nvSpPr>
          <p:cNvPr id="146" name="Google Shape;146;p24"/>
          <p:cNvSpPr/>
          <p:nvPr>
            <p:ph idx="4" type="pic"/>
          </p:nvPr>
        </p:nvSpPr>
        <p:spPr>
          <a:xfrm>
            <a:off x="251400" y="2828798"/>
            <a:ext cx="1468500" cy="1872900"/>
          </a:xfrm>
          <a:prstGeom prst="roundRect">
            <a:avLst>
              <a:gd fmla="val 16667" name="adj"/>
            </a:avLst>
          </a:prstGeom>
          <a:noFill/>
          <a:ln>
            <a:noFill/>
          </a:ln>
        </p:spPr>
      </p:sp>
      <p:sp>
        <p:nvSpPr>
          <p:cNvPr id="147" name="Google Shape;147;p2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x">
  <p:cSld name="TITLE_AND_BODY">
    <p:bg>
      <p:bgPr>
        <a:solidFill>
          <a:schemeClr val="dk1"/>
        </a:solidFill>
      </p:bgPr>
    </p:bg>
    <p:spTree>
      <p:nvGrpSpPr>
        <p:cNvPr id="148" name="Shape 148"/>
        <p:cNvGrpSpPr/>
        <p:nvPr/>
      </p:nvGrpSpPr>
      <p:grpSpPr>
        <a:xfrm>
          <a:off x="0" y="0"/>
          <a:ext cx="0" cy="0"/>
          <a:chOff x="0" y="0"/>
          <a:chExt cx="0" cy="0"/>
        </a:xfrm>
      </p:grpSpPr>
      <p:sp>
        <p:nvSpPr>
          <p:cNvPr id="149" name="Google Shape;149;p25"/>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0" name="Google Shape;150;p25"/>
          <p:cNvSpPr/>
          <p:nvPr/>
        </p:nvSpPr>
        <p:spPr>
          <a:xfrm>
            <a:off x="125700" y="125597"/>
            <a:ext cx="3985500" cy="457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4236800" y="125550"/>
            <a:ext cx="4782600" cy="45759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ph type="title"/>
          </p:nvPr>
        </p:nvSpPr>
        <p:spPr>
          <a:xfrm>
            <a:off x="4500950" y="349600"/>
            <a:ext cx="4254300" cy="14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200"/>
              <a:buNone/>
              <a:defRPr sz="7200">
                <a:solidFill>
                  <a:schemeClr val="lt1"/>
                </a:solidFill>
              </a:defRPr>
            </a:lvl1pPr>
            <a:lvl2pPr lvl="1">
              <a:spcBef>
                <a:spcPts val="0"/>
              </a:spcBef>
              <a:spcAft>
                <a:spcPts val="0"/>
              </a:spcAft>
              <a:buClr>
                <a:schemeClr val="lt1"/>
              </a:buClr>
              <a:buSzPts val="7200"/>
              <a:buFont typeface="Libre Baskerville"/>
              <a:buNone/>
              <a:defRPr sz="7200">
                <a:solidFill>
                  <a:schemeClr val="lt1"/>
                </a:solidFill>
              </a:defRPr>
            </a:lvl2pPr>
            <a:lvl3pPr lvl="2">
              <a:spcBef>
                <a:spcPts val="0"/>
              </a:spcBef>
              <a:spcAft>
                <a:spcPts val="0"/>
              </a:spcAft>
              <a:buClr>
                <a:schemeClr val="lt1"/>
              </a:buClr>
              <a:buSzPts val="7200"/>
              <a:buFont typeface="Libre Baskerville"/>
              <a:buNone/>
              <a:defRPr sz="7200">
                <a:solidFill>
                  <a:schemeClr val="lt1"/>
                </a:solidFill>
              </a:defRPr>
            </a:lvl3pPr>
            <a:lvl4pPr lvl="3">
              <a:spcBef>
                <a:spcPts val="0"/>
              </a:spcBef>
              <a:spcAft>
                <a:spcPts val="0"/>
              </a:spcAft>
              <a:buClr>
                <a:schemeClr val="lt1"/>
              </a:buClr>
              <a:buSzPts val="7200"/>
              <a:buFont typeface="Libre Baskerville"/>
              <a:buNone/>
              <a:defRPr sz="7200">
                <a:solidFill>
                  <a:schemeClr val="lt1"/>
                </a:solidFill>
              </a:defRPr>
            </a:lvl4pPr>
            <a:lvl5pPr lvl="4">
              <a:spcBef>
                <a:spcPts val="0"/>
              </a:spcBef>
              <a:spcAft>
                <a:spcPts val="0"/>
              </a:spcAft>
              <a:buClr>
                <a:schemeClr val="lt1"/>
              </a:buClr>
              <a:buSzPts val="7200"/>
              <a:buFont typeface="Libre Baskerville"/>
              <a:buNone/>
              <a:defRPr sz="7200">
                <a:solidFill>
                  <a:schemeClr val="lt1"/>
                </a:solidFill>
              </a:defRPr>
            </a:lvl5pPr>
            <a:lvl6pPr lvl="5">
              <a:spcBef>
                <a:spcPts val="0"/>
              </a:spcBef>
              <a:spcAft>
                <a:spcPts val="0"/>
              </a:spcAft>
              <a:buClr>
                <a:schemeClr val="lt1"/>
              </a:buClr>
              <a:buSzPts val="7200"/>
              <a:buFont typeface="Libre Baskerville"/>
              <a:buNone/>
              <a:defRPr sz="7200">
                <a:solidFill>
                  <a:schemeClr val="lt1"/>
                </a:solidFill>
              </a:defRPr>
            </a:lvl6pPr>
            <a:lvl7pPr lvl="6">
              <a:spcBef>
                <a:spcPts val="0"/>
              </a:spcBef>
              <a:spcAft>
                <a:spcPts val="0"/>
              </a:spcAft>
              <a:buClr>
                <a:schemeClr val="lt1"/>
              </a:buClr>
              <a:buSzPts val="7200"/>
              <a:buFont typeface="Libre Baskerville"/>
              <a:buNone/>
              <a:defRPr sz="7200">
                <a:solidFill>
                  <a:schemeClr val="lt1"/>
                </a:solidFill>
              </a:defRPr>
            </a:lvl7pPr>
            <a:lvl8pPr lvl="7">
              <a:spcBef>
                <a:spcPts val="0"/>
              </a:spcBef>
              <a:spcAft>
                <a:spcPts val="0"/>
              </a:spcAft>
              <a:buClr>
                <a:schemeClr val="lt1"/>
              </a:buClr>
              <a:buSzPts val="7200"/>
              <a:buFont typeface="Libre Baskerville"/>
              <a:buNone/>
              <a:defRPr sz="7200">
                <a:solidFill>
                  <a:schemeClr val="lt1"/>
                </a:solidFill>
              </a:defRPr>
            </a:lvl8pPr>
            <a:lvl9pPr lvl="8">
              <a:spcBef>
                <a:spcPts val="0"/>
              </a:spcBef>
              <a:spcAft>
                <a:spcPts val="0"/>
              </a:spcAft>
              <a:buClr>
                <a:schemeClr val="lt1"/>
              </a:buClr>
              <a:buSzPts val="7200"/>
              <a:buFont typeface="Libre Baskerville"/>
              <a:buNone/>
              <a:defRPr sz="7200">
                <a:solidFill>
                  <a:schemeClr val="lt1"/>
                </a:solidFill>
              </a:defRPr>
            </a:lvl9pPr>
          </a:lstStyle>
          <a:p/>
        </p:txBody>
      </p:sp>
      <p:sp>
        <p:nvSpPr>
          <p:cNvPr id="153" name="Google Shape;153;p25"/>
          <p:cNvSpPr txBox="1"/>
          <p:nvPr>
            <p:ph idx="1" type="body"/>
          </p:nvPr>
        </p:nvSpPr>
        <p:spPr>
          <a:xfrm>
            <a:off x="4543850" y="1752125"/>
            <a:ext cx="4168500" cy="26928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1pPr>
            <a:lvl2pPr indent="-406400" lvl="1" marL="914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2pPr>
            <a:lvl3pPr indent="-406400" lvl="2" marL="13716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3pPr>
            <a:lvl4pPr indent="-406400" lvl="3" marL="18288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4pPr>
            <a:lvl5pPr indent="-406400" lvl="4" marL="22860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5pPr>
            <a:lvl6pPr indent="-406400" lvl="5" marL="27432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6pPr>
            <a:lvl7pPr indent="-406400" lvl="6" marL="32004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7pPr>
            <a:lvl8pPr indent="-406400" lvl="7" marL="36576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8pPr>
            <a:lvl9pPr indent="-406400" lvl="8" marL="4114800">
              <a:spcBef>
                <a:spcPts val="0"/>
              </a:spcBef>
              <a:spcAft>
                <a:spcPts val="0"/>
              </a:spcAft>
              <a:buClr>
                <a:schemeClr val="lt1"/>
              </a:buClr>
              <a:buSzPts val="2800"/>
              <a:buFont typeface="Libre Baskerville"/>
              <a:buChar char="■"/>
              <a:defRPr sz="2800">
                <a:solidFill>
                  <a:schemeClr val="lt1"/>
                </a:solidFill>
                <a:latin typeface="Libre Baskerville"/>
                <a:ea typeface="Libre Baskerville"/>
                <a:cs typeface="Libre Baskerville"/>
                <a:sym typeface="Libre Baskerville"/>
              </a:defRPr>
            </a:lvl9pPr>
          </a:lstStyle>
          <a:p/>
        </p:txBody>
      </p:sp>
      <p:cxnSp>
        <p:nvCxnSpPr>
          <p:cNvPr id="154" name="Google Shape;154;p25"/>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155" name="Google Shape;155;p25"/>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156" name="Google Shape;156;p25"/>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157" name="Google Shape;157;p25"/>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8" name="Google Shape;158;p2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TWO_COLUMNS_1">
    <p:spTree>
      <p:nvGrpSpPr>
        <p:cNvPr id="159" name="Shape 159"/>
        <p:cNvGrpSpPr/>
        <p:nvPr/>
      </p:nvGrpSpPr>
      <p:grpSpPr>
        <a:xfrm>
          <a:off x="0" y="0"/>
          <a:ext cx="0" cy="0"/>
          <a:chOff x="0" y="0"/>
          <a:chExt cx="0" cy="0"/>
        </a:xfrm>
      </p:grpSpPr>
      <p:sp>
        <p:nvSpPr>
          <p:cNvPr id="160" name="Google Shape;160;p26"/>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1" name="Google Shape;161;p26"/>
          <p:cNvSpPr/>
          <p:nvPr>
            <p:ph idx="2" type="pic"/>
          </p:nvPr>
        </p:nvSpPr>
        <p:spPr>
          <a:xfrm>
            <a:off x="251400" y="2828798"/>
            <a:ext cx="1468500" cy="1872900"/>
          </a:xfrm>
          <a:prstGeom prst="roundRect">
            <a:avLst>
              <a:gd fmla="val 16667" name="adj"/>
            </a:avLst>
          </a:prstGeom>
          <a:noFill/>
          <a:ln>
            <a:noFill/>
          </a:ln>
        </p:spPr>
      </p:sp>
      <p:sp>
        <p:nvSpPr>
          <p:cNvPr id="162" name="Google Shape;162;p26"/>
          <p:cNvSpPr txBox="1"/>
          <p:nvPr>
            <p:ph type="title"/>
          </p:nvPr>
        </p:nvSpPr>
        <p:spPr>
          <a:xfrm>
            <a:off x="2514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163" name="Google Shape;163;p26"/>
          <p:cNvSpPr txBox="1"/>
          <p:nvPr>
            <p:ph idx="3" type="title"/>
          </p:nvPr>
        </p:nvSpPr>
        <p:spPr>
          <a:xfrm>
            <a:off x="18455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164" name="Google Shape;164;p26"/>
          <p:cNvSpPr txBox="1"/>
          <p:nvPr>
            <p:ph idx="4" type="title"/>
          </p:nvPr>
        </p:nvSpPr>
        <p:spPr>
          <a:xfrm>
            <a:off x="34396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165" name="Google Shape;165;p26"/>
          <p:cNvSpPr txBox="1"/>
          <p:nvPr>
            <p:ph idx="1" type="subTitle"/>
          </p:nvPr>
        </p:nvSpPr>
        <p:spPr>
          <a:xfrm>
            <a:off x="251400" y="22178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66" name="Google Shape;166;p26"/>
          <p:cNvSpPr txBox="1"/>
          <p:nvPr>
            <p:ph idx="5" type="subTitle"/>
          </p:nvPr>
        </p:nvSpPr>
        <p:spPr>
          <a:xfrm>
            <a:off x="1860124" y="2217823"/>
            <a:ext cx="14538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67" name="Google Shape;167;p26"/>
          <p:cNvSpPr txBox="1"/>
          <p:nvPr>
            <p:ph idx="6" type="subTitle"/>
          </p:nvPr>
        </p:nvSpPr>
        <p:spPr>
          <a:xfrm>
            <a:off x="34396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168" name="Google Shape;168;p26"/>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169" name="Google Shape;169;p26"/>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70" name="Google Shape;170;p26"/>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171" name="Google Shape;171;p26"/>
          <p:cNvSpPr/>
          <p:nvPr>
            <p:ph idx="9" type="pic"/>
          </p:nvPr>
        </p:nvSpPr>
        <p:spPr>
          <a:xfrm>
            <a:off x="1845500" y="2828798"/>
            <a:ext cx="1468500" cy="1872900"/>
          </a:xfrm>
          <a:prstGeom prst="roundRect">
            <a:avLst>
              <a:gd fmla="val 16667" name="adj"/>
            </a:avLst>
          </a:prstGeom>
          <a:noFill/>
          <a:ln>
            <a:noFill/>
          </a:ln>
        </p:spPr>
      </p:sp>
      <p:sp>
        <p:nvSpPr>
          <p:cNvPr id="172" name="Google Shape;172;p26"/>
          <p:cNvSpPr/>
          <p:nvPr>
            <p:ph idx="13" type="pic"/>
          </p:nvPr>
        </p:nvSpPr>
        <p:spPr>
          <a:xfrm>
            <a:off x="3439600" y="2828798"/>
            <a:ext cx="1468500" cy="1872900"/>
          </a:xfrm>
          <a:prstGeom prst="roundRect">
            <a:avLst>
              <a:gd fmla="val 16667" name="adj"/>
            </a:avLst>
          </a:prstGeom>
          <a:noFill/>
          <a:ln>
            <a:noFill/>
          </a:ln>
        </p:spPr>
      </p:sp>
      <p:sp>
        <p:nvSpPr>
          <p:cNvPr id="173" name="Google Shape;173;p26"/>
          <p:cNvSpPr/>
          <p:nvPr>
            <p:ph idx="14" type="pic"/>
          </p:nvPr>
        </p:nvSpPr>
        <p:spPr>
          <a:xfrm>
            <a:off x="5033700" y="2828798"/>
            <a:ext cx="1468500" cy="1872900"/>
          </a:xfrm>
          <a:prstGeom prst="roundRect">
            <a:avLst>
              <a:gd fmla="val 16667" name="adj"/>
            </a:avLst>
          </a:prstGeom>
          <a:noFill/>
          <a:ln>
            <a:noFill/>
          </a:ln>
        </p:spPr>
      </p:sp>
      <p:sp>
        <p:nvSpPr>
          <p:cNvPr id="174" name="Google Shape;174;p26"/>
          <p:cNvSpPr/>
          <p:nvPr>
            <p:ph idx="15" type="pic"/>
          </p:nvPr>
        </p:nvSpPr>
        <p:spPr>
          <a:xfrm>
            <a:off x="6627800" y="2828798"/>
            <a:ext cx="1468500" cy="1872900"/>
          </a:xfrm>
          <a:prstGeom prst="roundRect">
            <a:avLst>
              <a:gd fmla="val 16667" name="adj"/>
            </a:avLst>
          </a:prstGeom>
          <a:noFill/>
          <a:ln>
            <a:noFill/>
          </a:ln>
        </p:spPr>
      </p:sp>
      <p:sp>
        <p:nvSpPr>
          <p:cNvPr id="175" name="Google Shape;175;p26"/>
          <p:cNvSpPr txBox="1"/>
          <p:nvPr>
            <p:ph idx="16" type="title"/>
          </p:nvPr>
        </p:nvSpPr>
        <p:spPr>
          <a:xfrm>
            <a:off x="50337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176" name="Google Shape;176;p26"/>
          <p:cNvSpPr txBox="1"/>
          <p:nvPr>
            <p:ph idx="17" type="subTitle"/>
          </p:nvPr>
        </p:nvSpPr>
        <p:spPr>
          <a:xfrm>
            <a:off x="50337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77" name="Google Shape;177;p26"/>
          <p:cNvSpPr txBox="1"/>
          <p:nvPr>
            <p:ph idx="18" type="title"/>
          </p:nvPr>
        </p:nvSpPr>
        <p:spPr>
          <a:xfrm>
            <a:off x="6627800" y="1670323"/>
            <a:ext cx="1468500" cy="470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p:txBody>
      </p:sp>
      <p:sp>
        <p:nvSpPr>
          <p:cNvPr id="178" name="Google Shape;178;p26"/>
          <p:cNvSpPr txBox="1"/>
          <p:nvPr>
            <p:ph idx="19" type="subTitle"/>
          </p:nvPr>
        </p:nvSpPr>
        <p:spPr>
          <a:xfrm>
            <a:off x="6627800" y="2211623"/>
            <a:ext cx="1468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79" name="Google Shape;179;p26"/>
          <p:cNvSpPr txBox="1"/>
          <p:nvPr>
            <p:ph idx="20" type="title"/>
          </p:nvPr>
        </p:nvSpPr>
        <p:spPr>
          <a:xfrm>
            <a:off x="125700" y="134475"/>
            <a:ext cx="79707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180" name="Google Shape;180;p26"/>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1" name="Google Shape;181;p2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
  <p:cSld name="TITLE_ONLY_1">
    <p:spTree>
      <p:nvGrpSpPr>
        <p:cNvPr id="182" name="Shape 182"/>
        <p:cNvGrpSpPr/>
        <p:nvPr/>
      </p:nvGrpSpPr>
      <p:grpSpPr>
        <a:xfrm>
          <a:off x="0" y="0"/>
          <a:ext cx="0" cy="0"/>
          <a:chOff x="0" y="0"/>
          <a:chExt cx="0" cy="0"/>
        </a:xfrm>
      </p:grpSpPr>
      <p:sp>
        <p:nvSpPr>
          <p:cNvPr id="183" name="Google Shape;183;p27"/>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184" name="Google Shape;184;p27"/>
          <p:cNvCxnSpPr/>
          <p:nvPr/>
        </p:nvCxnSpPr>
        <p:spPr>
          <a:xfrm>
            <a:off x="-27475" y="2390175"/>
            <a:ext cx="9251400" cy="0"/>
          </a:xfrm>
          <a:prstGeom prst="straightConnector1">
            <a:avLst/>
          </a:prstGeom>
          <a:noFill/>
          <a:ln cap="flat" cmpd="sng" w="19050">
            <a:solidFill>
              <a:schemeClr val="dk1"/>
            </a:solidFill>
            <a:prstDash val="solid"/>
            <a:round/>
            <a:headEnd len="med" w="med" type="none"/>
            <a:tailEnd len="med" w="med" type="none"/>
          </a:ln>
        </p:spPr>
      </p:cxnSp>
      <p:cxnSp>
        <p:nvCxnSpPr>
          <p:cNvPr id="185" name="Google Shape;185;p27"/>
          <p:cNvCxnSpPr/>
          <p:nvPr/>
        </p:nvCxnSpPr>
        <p:spPr>
          <a:xfrm>
            <a:off x="4570800" y="-10350"/>
            <a:ext cx="0" cy="4834800"/>
          </a:xfrm>
          <a:prstGeom prst="straightConnector1">
            <a:avLst/>
          </a:prstGeom>
          <a:noFill/>
          <a:ln cap="flat" cmpd="sng" w="19050">
            <a:solidFill>
              <a:schemeClr val="dk1"/>
            </a:solidFill>
            <a:prstDash val="solid"/>
            <a:round/>
            <a:headEnd len="med" w="med" type="none"/>
            <a:tailEnd len="med" w="med" type="none"/>
          </a:ln>
        </p:spPr>
      </p:cxnSp>
      <p:sp>
        <p:nvSpPr>
          <p:cNvPr id="186" name="Google Shape;186;p27"/>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87" name="Google Shape;187;p27"/>
          <p:cNvSpPr txBox="1"/>
          <p:nvPr>
            <p:ph idx="2" type="subTitle"/>
          </p:nvPr>
        </p:nvSpPr>
        <p:spPr>
          <a:xfrm>
            <a:off x="6875400" y="125600"/>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188" name="Google Shape;188;p27"/>
          <p:cNvSpPr txBox="1"/>
          <p:nvPr>
            <p:ph idx="3" type="subTitle"/>
          </p:nvPr>
        </p:nvSpPr>
        <p:spPr>
          <a:xfrm>
            <a:off x="6875400" y="4383975"/>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189" name="Google Shape;189;p27"/>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190" name="Google Shape;190;p27"/>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7"/>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92" name="Google Shape;192;p27"/>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193" name="Google Shape;193;p27"/>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4" name="Google Shape;194;p2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ussion">
  <p:cSld name="TITLE_ONLY_1_1">
    <p:spTree>
      <p:nvGrpSpPr>
        <p:cNvPr id="195" name="Shape 195"/>
        <p:cNvGrpSpPr/>
        <p:nvPr/>
      </p:nvGrpSpPr>
      <p:grpSpPr>
        <a:xfrm>
          <a:off x="0" y="0"/>
          <a:ext cx="0" cy="0"/>
          <a:chOff x="0" y="0"/>
          <a:chExt cx="0" cy="0"/>
        </a:xfrm>
      </p:grpSpPr>
      <p:sp>
        <p:nvSpPr>
          <p:cNvPr id="196" name="Google Shape;196;p28"/>
          <p:cNvSpPr/>
          <p:nvPr/>
        </p:nvSpPr>
        <p:spPr>
          <a:xfrm>
            <a:off x="4572000" y="2411100"/>
            <a:ext cx="4572000" cy="273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7" name="Google Shape;197;p28"/>
          <p:cNvSpPr/>
          <p:nvPr/>
        </p:nvSpPr>
        <p:spPr>
          <a:xfrm>
            <a:off x="0" y="2411100"/>
            <a:ext cx="4572000" cy="2736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8" name="Google Shape;198;p28"/>
          <p:cNvSpPr/>
          <p:nvPr/>
        </p:nvSpPr>
        <p:spPr>
          <a:xfrm rot="5400000">
            <a:off x="4391175" y="560850"/>
            <a:ext cx="321000" cy="8851800"/>
          </a:xfrm>
          <a:prstGeom prst="round2SameRect">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9" name="Google Shape;199;p28"/>
          <p:cNvSpPr/>
          <p:nvPr/>
        </p:nvSpPr>
        <p:spPr>
          <a:xfrm>
            <a:off x="4572000" y="0"/>
            <a:ext cx="4572000" cy="241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0" name="Google Shape;200;p28"/>
          <p:cNvSpPr/>
          <p:nvPr/>
        </p:nvSpPr>
        <p:spPr>
          <a:xfrm>
            <a:off x="0" y="0"/>
            <a:ext cx="4572000" cy="2411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1" name="Google Shape;201;p28"/>
          <p:cNvSpPr txBox="1"/>
          <p:nvPr>
            <p:ph idx="1" type="subTitle"/>
          </p:nvPr>
        </p:nvSpPr>
        <p:spPr>
          <a:xfrm>
            <a:off x="125700" y="125600"/>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02" name="Google Shape;202;p28"/>
          <p:cNvSpPr txBox="1"/>
          <p:nvPr>
            <p:ph idx="2" type="subTitle"/>
          </p:nvPr>
        </p:nvSpPr>
        <p:spPr>
          <a:xfrm>
            <a:off x="6875400" y="125600"/>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03" name="Google Shape;203;p28"/>
          <p:cNvSpPr txBox="1"/>
          <p:nvPr>
            <p:ph idx="3" type="subTitle"/>
          </p:nvPr>
        </p:nvSpPr>
        <p:spPr>
          <a:xfrm>
            <a:off x="6875400" y="4383975"/>
            <a:ext cx="2143800" cy="317400"/>
          </a:xfrm>
          <a:prstGeom prst="rect">
            <a:avLst/>
          </a:prstGeom>
        </p:spPr>
        <p:txBody>
          <a:bodyPr anchorCtr="0" anchor="t"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204" name="Google Shape;204;p28"/>
          <p:cNvSpPr txBox="1"/>
          <p:nvPr>
            <p:ph idx="4" type="subTitle"/>
          </p:nvPr>
        </p:nvSpPr>
        <p:spPr>
          <a:xfrm>
            <a:off x="125700" y="4383975"/>
            <a:ext cx="2140500" cy="3174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205" name="Google Shape;205;p28"/>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06" name="Google Shape;206;p28"/>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07" name="Google Shape;207;p28"/>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08" name="Google Shape;208;p28"/>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9" name="Google Shape;209;p2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ure Input">
  <p:cSld name="ONE_COLUMN_TEXT">
    <p:bg>
      <p:bgPr>
        <a:solidFill>
          <a:schemeClr val="dk1"/>
        </a:solidFill>
      </p:bgPr>
    </p:bg>
    <p:spTree>
      <p:nvGrpSpPr>
        <p:cNvPr id="210" name="Shape 210"/>
        <p:cNvGrpSpPr/>
        <p:nvPr/>
      </p:nvGrpSpPr>
      <p:grpSpPr>
        <a:xfrm>
          <a:off x="0" y="0"/>
          <a:ext cx="0" cy="0"/>
          <a:chOff x="0" y="0"/>
          <a:chExt cx="0" cy="0"/>
        </a:xfrm>
      </p:grpSpPr>
      <p:sp>
        <p:nvSpPr>
          <p:cNvPr id="211" name="Google Shape;211;p29"/>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2" name="Google Shape;212;p29"/>
          <p:cNvSpPr/>
          <p:nvPr/>
        </p:nvSpPr>
        <p:spPr>
          <a:xfrm>
            <a:off x="251400" y="1680400"/>
            <a:ext cx="1468500" cy="3021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3" name="Google Shape;213;p29"/>
          <p:cNvSpPr/>
          <p:nvPr/>
        </p:nvSpPr>
        <p:spPr>
          <a:xfrm>
            <a:off x="1845500" y="1680400"/>
            <a:ext cx="1468500" cy="30210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4" name="Google Shape;214;p29"/>
          <p:cNvSpPr/>
          <p:nvPr/>
        </p:nvSpPr>
        <p:spPr>
          <a:xfrm>
            <a:off x="3439600" y="1680400"/>
            <a:ext cx="1468500" cy="3021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5" name="Google Shape;215;p29"/>
          <p:cNvSpPr txBox="1"/>
          <p:nvPr>
            <p:ph type="title"/>
          </p:nvPr>
        </p:nvSpPr>
        <p:spPr>
          <a:xfrm>
            <a:off x="125700" y="125600"/>
            <a:ext cx="8642100" cy="78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16" name="Google Shape;216;p29"/>
          <p:cNvSpPr txBox="1"/>
          <p:nvPr>
            <p:ph idx="1" type="body"/>
          </p:nvPr>
        </p:nvSpPr>
        <p:spPr>
          <a:xfrm>
            <a:off x="323978" y="2596823"/>
            <a:ext cx="13230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17" name="Google Shape;217;p29"/>
          <p:cNvSpPr txBox="1"/>
          <p:nvPr>
            <p:ph idx="2" type="body"/>
          </p:nvPr>
        </p:nvSpPr>
        <p:spPr>
          <a:xfrm>
            <a:off x="1918085" y="2596782"/>
            <a:ext cx="13233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18" name="Google Shape;218;p29"/>
          <p:cNvSpPr txBox="1"/>
          <p:nvPr>
            <p:ph idx="3" type="body"/>
          </p:nvPr>
        </p:nvSpPr>
        <p:spPr>
          <a:xfrm>
            <a:off x="3512185" y="2596890"/>
            <a:ext cx="1323300" cy="185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dk1"/>
              </a:buClr>
              <a:buSzPts val="1200"/>
              <a:buChar char="●"/>
              <a:defRPr sz="1200"/>
            </a:lvl1pPr>
            <a:lvl2pPr indent="-304800" lvl="1" marL="914400">
              <a:spcBef>
                <a:spcPts val="0"/>
              </a:spcBef>
              <a:spcAft>
                <a:spcPts val="0"/>
              </a:spcAft>
              <a:buClr>
                <a:schemeClr val="dk1"/>
              </a:buClr>
              <a:buSzPts val="1200"/>
              <a:buChar char="○"/>
              <a:defRPr sz="1200"/>
            </a:lvl2pPr>
            <a:lvl3pPr indent="-304800" lvl="2" marL="1371600">
              <a:spcBef>
                <a:spcPts val="0"/>
              </a:spcBef>
              <a:spcAft>
                <a:spcPts val="0"/>
              </a:spcAft>
              <a:buClr>
                <a:schemeClr val="dk1"/>
              </a:buClr>
              <a:buSzPts val="1200"/>
              <a:buChar char="■"/>
              <a:defRPr sz="1200"/>
            </a:lvl3pPr>
            <a:lvl4pPr indent="-304800" lvl="3" marL="1828800">
              <a:spcBef>
                <a:spcPts val="0"/>
              </a:spcBef>
              <a:spcAft>
                <a:spcPts val="0"/>
              </a:spcAft>
              <a:buClr>
                <a:schemeClr val="dk1"/>
              </a:buClr>
              <a:buSzPts val="1200"/>
              <a:buChar char="●"/>
              <a:defRPr sz="1200"/>
            </a:lvl4pPr>
            <a:lvl5pPr indent="-304800" lvl="4" marL="2286000">
              <a:spcBef>
                <a:spcPts val="0"/>
              </a:spcBef>
              <a:spcAft>
                <a:spcPts val="0"/>
              </a:spcAft>
              <a:buClr>
                <a:schemeClr val="dk1"/>
              </a:buClr>
              <a:buSzPts val="1200"/>
              <a:buChar char="○"/>
              <a:defRPr sz="1200"/>
            </a:lvl5pPr>
            <a:lvl6pPr indent="-304800" lvl="5" marL="2743200">
              <a:spcBef>
                <a:spcPts val="0"/>
              </a:spcBef>
              <a:spcAft>
                <a:spcPts val="0"/>
              </a:spcAft>
              <a:buClr>
                <a:schemeClr val="dk1"/>
              </a:buClr>
              <a:buSzPts val="1200"/>
              <a:buChar char="■"/>
              <a:defRPr sz="1200"/>
            </a:lvl6pPr>
            <a:lvl7pPr indent="-304800" lvl="6" marL="3200400">
              <a:spcBef>
                <a:spcPts val="0"/>
              </a:spcBef>
              <a:spcAft>
                <a:spcPts val="0"/>
              </a:spcAft>
              <a:buClr>
                <a:schemeClr val="dk1"/>
              </a:buClr>
              <a:buSzPts val="1200"/>
              <a:buChar char="●"/>
              <a:defRPr sz="1200"/>
            </a:lvl7pPr>
            <a:lvl8pPr indent="-304800" lvl="7" marL="3657600">
              <a:spcBef>
                <a:spcPts val="0"/>
              </a:spcBef>
              <a:spcAft>
                <a:spcPts val="0"/>
              </a:spcAft>
              <a:buClr>
                <a:schemeClr val="dk1"/>
              </a:buClr>
              <a:buSzPts val="1200"/>
              <a:buChar char="○"/>
              <a:defRPr sz="1200"/>
            </a:lvl8pPr>
            <a:lvl9pPr indent="-304800" lvl="8" marL="4114800">
              <a:spcBef>
                <a:spcPts val="0"/>
              </a:spcBef>
              <a:spcAft>
                <a:spcPts val="0"/>
              </a:spcAft>
              <a:buClr>
                <a:schemeClr val="dk1"/>
              </a:buClr>
              <a:buSzPts val="1200"/>
              <a:buChar char="■"/>
              <a:defRPr sz="1200"/>
            </a:lvl9pPr>
          </a:lstStyle>
          <a:p/>
        </p:txBody>
      </p:sp>
      <p:sp>
        <p:nvSpPr>
          <p:cNvPr id="219" name="Google Shape;219;p29"/>
          <p:cNvSpPr txBox="1"/>
          <p:nvPr>
            <p:ph idx="4" type="subTitle"/>
          </p:nvPr>
        </p:nvSpPr>
        <p:spPr>
          <a:xfrm>
            <a:off x="490551" y="1735531"/>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p:txBody>
      </p:sp>
      <p:sp>
        <p:nvSpPr>
          <p:cNvPr id="220" name="Google Shape;220;p29"/>
          <p:cNvSpPr txBox="1"/>
          <p:nvPr>
            <p:ph idx="5" type="subTitle"/>
          </p:nvPr>
        </p:nvSpPr>
        <p:spPr>
          <a:xfrm>
            <a:off x="2084677" y="1742395"/>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p:txBody>
      </p:sp>
      <p:sp>
        <p:nvSpPr>
          <p:cNvPr id="221" name="Google Shape;221;p29"/>
          <p:cNvSpPr txBox="1"/>
          <p:nvPr>
            <p:ph idx="6" type="subTitle"/>
          </p:nvPr>
        </p:nvSpPr>
        <p:spPr>
          <a:xfrm>
            <a:off x="3678777" y="1742612"/>
            <a:ext cx="990000" cy="468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Libre Baskerville"/>
              <a:buNone/>
              <a:defRPr sz="1200">
                <a:latin typeface="Libre Baskerville"/>
                <a:ea typeface="Libre Baskerville"/>
                <a:cs typeface="Libre Baskerville"/>
                <a:sym typeface="Libre Baskerville"/>
              </a:defRPr>
            </a:lvl1pPr>
            <a:lvl2pPr lvl="1" algn="ctr">
              <a:spcBef>
                <a:spcPts val="0"/>
              </a:spcBef>
              <a:spcAft>
                <a:spcPts val="0"/>
              </a:spcAft>
              <a:buSzPts val="1200"/>
              <a:buFont typeface="Libre Baskerville"/>
              <a:buNone/>
              <a:defRPr sz="1200">
                <a:latin typeface="Libre Baskerville"/>
                <a:ea typeface="Libre Baskerville"/>
                <a:cs typeface="Libre Baskerville"/>
                <a:sym typeface="Libre Baskerville"/>
              </a:defRPr>
            </a:lvl2pPr>
            <a:lvl3pPr lvl="2" algn="ctr">
              <a:spcBef>
                <a:spcPts val="0"/>
              </a:spcBef>
              <a:spcAft>
                <a:spcPts val="0"/>
              </a:spcAft>
              <a:buSzPts val="1200"/>
              <a:buFont typeface="Libre Baskerville"/>
              <a:buNone/>
              <a:defRPr sz="1200">
                <a:latin typeface="Libre Baskerville"/>
                <a:ea typeface="Libre Baskerville"/>
                <a:cs typeface="Libre Baskerville"/>
                <a:sym typeface="Libre Baskerville"/>
              </a:defRPr>
            </a:lvl3pPr>
            <a:lvl4pPr lvl="3" algn="ctr">
              <a:spcBef>
                <a:spcPts val="0"/>
              </a:spcBef>
              <a:spcAft>
                <a:spcPts val="0"/>
              </a:spcAft>
              <a:buSzPts val="1200"/>
              <a:buFont typeface="Libre Baskerville"/>
              <a:buNone/>
              <a:defRPr sz="1200">
                <a:latin typeface="Libre Baskerville"/>
                <a:ea typeface="Libre Baskerville"/>
                <a:cs typeface="Libre Baskerville"/>
                <a:sym typeface="Libre Baskerville"/>
              </a:defRPr>
            </a:lvl4pPr>
            <a:lvl5pPr lvl="4" algn="ctr">
              <a:spcBef>
                <a:spcPts val="0"/>
              </a:spcBef>
              <a:spcAft>
                <a:spcPts val="0"/>
              </a:spcAft>
              <a:buSzPts val="1200"/>
              <a:buFont typeface="Libre Baskerville"/>
              <a:buNone/>
              <a:defRPr sz="1200">
                <a:latin typeface="Libre Baskerville"/>
                <a:ea typeface="Libre Baskerville"/>
                <a:cs typeface="Libre Baskerville"/>
                <a:sym typeface="Libre Baskerville"/>
              </a:defRPr>
            </a:lvl5pPr>
            <a:lvl6pPr lvl="5" algn="ctr">
              <a:spcBef>
                <a:spcPts val="0"/>
              </a:spcBef>
              <a:spcAft>
                <a:spcPts val="0"/>
              </a:spcAft>
              <a:buSzPts val="1200"/>
              <a:buFont typeface="Libre Baskerville"/>
              <a:buNone/>
              <a:defRPr sz="1200">
                <a:latin typeface="Libre Baskerville"/>
                <a:ea typeface="Libre Baskerville"/>
                <a:cs typeface="Libre Baskerville"/>
                <a:sym typeface="Libre Baskerville"/>
              </a:defRPr>
            </a:lvl6pPr>
            <a:lvl7pPr lvl="6" algn="ctr">
              <a:spcBef>
                <a:spcPts val="0"/>
              </a:spcBef>
              <a:spcAft>
                <a:spcPts val="0"/>
              </a:spcAft>
              <a:buSzPts val="1200"/>
              <a:buFont typeface="Libre Baskerville"/>
              <a:buNone/>
              <a:defRPr sz="1200">
                <a:latin typeface="Libre Baskerville"/>
                <a:ea typeface="Libre Baskerville"/>
                <a:cs typeface="Libre Baskerville"/>
                <a:sym typeface="Libre Baskerville"/>
              </a:defRPr>
            </a:lvl7pPr>
            <a:lvl8pPr lvl="7" algn="ctr">
              <a:spcBef>
                <a:spcPts val="0"/>
              </a:spcBef>
              <a:spcAft>
                <a:spcPts val="0"/>
              </a:spcAft>
              <a:buSzPts val="1200"/>
              <a:buFont typeface="Libre Baskerville"/>
              <a:buNone/>
              <a:defRPr sz="1200">
                <a:latin typeface="Libre Baskerville"/>
                <a:ea typeface="Libre Baskerville"/>
                <a:cs typeface="Libre Baskerville"/>
                <a:sym typeface="Libre Baskerville"/>
              </a:defRPr>
            </a:lvl8pPr>
            <a:lvl9pPr lvl="8" algn="ctr">
              <a:spcBef>
                <a:spcPts val="0"/>
              </a:spcBef>
              <a:spcAft>
                <a:spcPts val="0"/>
              </a:spcAft>
              <a:buSzPts val="1200"/>
              <a:buFont typeface="Libre Baskerville"/>
              <a:buNone/>
              <a:defRPr sz="1200">
                <a:latin typeface="Libre Baskerville"/>
                <a:ea typeface="Libre Baskerville"/>
                <a:cs typeface="Libre Baskerville"/>
                <a:sym typeface="Libre Baskerville"/>
              </a:defRPr>
            </a:lvl9pPr>
          </a:lstStyle>
          <a:p/>
        </p:txBody>
      </p:sp>
      <p:cxnSp>
        <p:nvCxnSpPr>
          <p:cNvPr id="222" name="Google Shape;222;p29"/>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223" name="Google Shape;223;p29"/>
          <p:cNvSpPr txBox="1"/>
          <p:nvPr>
            <p:ph idx="7"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24" name="Google Shape;224;p29"/>
          <p:cNvSpPr txBox="1"/>
          <p:nvPr>
            <p:ph idx="8"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225" name="Google Shape;225;p29"/>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6" name="Google Shape;226;p2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rt Stop Continue">
  <p:cSld name="ONE_COLUMN_TEXT_1_1">
    <p:bg>
      <p:bgPr>
        <a:solidFill>
          <a:schemeClr val="lt1"/>
        </a:solidFill>
      </p:bgPr>
    </p:bg>
    <p:spTree>
      <p:nvGrpSpPr>
        <p:cNvPr id="227" name="Shape 227"/>
        <p:cNvGrpSpPr/>
        <p:nvPr/>
      </p:nvGrpSpPr>
      <p:grpSpPr>
        <a:xfrm>
          <a:off x="0" y="0"/>
          <a:ext cx="0" cy="0"/>
          <a:chOff x="0" y="0"/>
          <a:chExt cx="0" cy="0"/>
        </a:xfrm>
      </p:grpSpPr>
      <p:sp>
        <p:nvSpPr>
          <p:cNvPr id="228" name="Google Shape;228;p30"/>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9" name="Google Shape;229;p30"/>
          <p:cNvSpPr/>
          <p:nvPr/>
        </p:nvSpPr>
        <p:spPr>
          <a:xfrm>
            <a:off x="4782500" y="317550"/>
            <a:ext cx="4111200" cy="1371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4782500" y="1814413"/>
            <a:ext cx="4111200" cy="13716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4782500" y="3320750"/>
            <a:ext cx="4111200" cy="1380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0"/>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233" name="Google Shape;233;p30"/>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34" name="Google Shape;234;p30"/>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35" name="Google Shape;235;p30"/>
          <p:cNvSpPr txBox="1"/>
          <p:nvPr>
            <p:ph idx="3" type="body"/>
          </p:nvPr>
        </p:nvSpPr>
        <p:spPr>
          <a:xfrm>
            <a:off x="5033900" y="317600"/>
            <a:ext cx="3601200" cy="1371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6" name="Google Shape;236;p30"/>
          <p:cNvSpPr txBox="1"/>
          <p:nvPr>
            <p:ph idx="4" type="body"/>
          </p:nvPr>
        </p:nvSpPr>
        <p:spPr>
          <a:xfrm>
            <a:off x="5033900" y="1819175"/>
            <a:ext cx="3601200" cy="1371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7" name="Google Shape;237;p30"/>
          <p:cNvSpPr txBox="1"/>
          <p:nvPr>
            <p:ph idx="5" type="body"/>
          </p:nvPr>
        </p:nvSpPr>
        <p:spPr>
          <a:xfrm>
            <a:off x="5033900" y="3320750"/>
            <a:ext cx="3601200" cy="1380600"/>
          </a:xfrm>
          <a:prstGeom prst="rect">
            <a:avLst/>
          </a:prstGeom>
        </p:spPr>
        <p:txBody>
          <a:bodyPr anchorCtr="0" anchor="t" bIns="91425" lIns="91425" spcFirstLastPara="1" rIns="0"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8" name="Google Shape;238;p30"/>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9" name="Google Shape;239;p3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ONE_COLUMN_TEXT_1_1_1">
    <p:bg>
      <p:bgPr>
        <a:solidFill>
          <a:schemeClr val="lt1"/>
        </a:solidFill>
      </p:bgPr>
    </p:bg>
    <p:spTree>
      <p:nvGrpSpPr>
        <p:cNvPr id="240" name="Shape 240"/>
        <p:cNvGrpSpPr/>
        <p:nvPr/>
      </p:nvGrpSpPr>
      <p:grpSpPr>
        <a:xfrm>
          <a:off x="0" y="0"/>
          <a:ext cx="0" cy="0"/>
          <a:chOff x="0" y="0"/>
          <a:chExt cx="0" cy="0"/>
        </a:xfrm>
      </p:grpSpPr>
      <p:sp>
        <p:nvSpPr>
          <p:cNvPr id="241" name="Google Shape;241;p31"/>
          <p:cNvSpPr txBox="1"/>
          <p:nvPr>
            <p:ph type="title"/>
          </p:nvPr>
        </p:nvSpPr>
        <p:spPr>
          <a:xfrm>
            <a:off x="125700" y="134475"/>
            <a:ext cx="25170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42" name="Google Shape;242;p31"/>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243" name="Google Shape;243;p31"/>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244" name="Google Shape;244;p31"/>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45" name="Google Shape;245;p31"/>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46" name="Google Shape;246;p31"/>
          <p:cNvSpPr/>
          <p:nvPr/>
        </p:nvSpPr>
        <p:spPr>
          <a:xfrm>
            <a:off x="3314045" y="28860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3314045" y="180891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3314000" y="3329144"/>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6502495" y="28845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6502495" y="1808760"/>
            <a:ext cx="2391300" cy="137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6502450" y="3328994"/>
            <a:ext cx="2391300" cy="13716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txBox="1"/>
          <p:nvPr/>
        </p:nvSpPr>
        <p:spPr>
          <a:xfrm>
            <a:off x="2642663" y="28860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1</a:t>
            </a:r>
            <a:endParaRPr sz="3600">
              <a:solidFill>
                <a:schemeClr val="dk1"/>
              </a:solidFill>
              <a:latin typeface="Libre Baskerville"/>
              <a:ea typeface="Libre Baskerville"/>
              <a:cs typeface="Libre Baskerville"/>
              <a:sym typeface="Libre Baskerville"/>
            </a:endParaRPr>
          </a:p>
        </p:txBody>
      </p:sp>
      <p:sp>
        <p:nvSpPr>
          <p:cNvPr id="253" name="Google Shape;253;p31"/>
          <p:cNvSpPr txBox="1"/>
          <p:nvPr/>
        </p:nvSpPr>
        <p:spPr>
          <a:xfrm>
            <a:off x="2642663" y="180891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2</a:t>
            </a:r>
            <a:endParaRPr sz="3600">
              <a:solidFill>
                <a:schemeClr val="dk1"/>
              </a:solidFill>
              <a:latin typeface="Libre Baskerville"/>
              <a:ea typeface="Libre Baskerville"/>
              <a:cs typeface="Libre Baskerville"/>
              <a:sym typeface="Libre Baskerville"/>
            </a:endParaRPr>
          </a:p>
        </p:txBody>
      </p:sp>
      <p:sp>
        <p:nvSpPr>
          <p:cNvPr id="254" name="Google Shape;254;p31"/>
          <p:cNvSpPr txBox="1"/>
          <p:nvPr/>
        </p:nvSpPr>
        <p:spPr>
          <a:xfrm>
            <a:off x="2642600" y="3329144"/>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3</a:t>
            </a:r>
            <a:endParaRPr sz="3600">
              <a:solidFill>
                <a:schemeClr val="dk1"/>
              </a:solidFill>
              <a:latin typeface="Libre Baskerville"/>
              <a:ea typeface="Libre Baskerville"/>
              <a:cs typeface="Libre Baskerville"/>
              <a:sym typeface="Libre Baskerville"/>
            </a:endParaRPr>
          </a:p>
        </p:txBody>
      </p:sp>
      <p:sp>
        <p:nvSpPr>
          <p:cNvPr id="255" name="Google Shape;255;p31"/>
          <p:cNvSpPr txBox="1"/>
          <p:nvPr/>
        </p:nvSpPr>
        <p:spPr>
          <a:xfrm>
            <a:off x="5831163" y="28845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4</a:t>
            </a:r>
            <a:endParaRPr sz="3600">
              <a:solidFill>
                <a:schemeClr val="dk1"/>
              </a:solidFill>
              <a:latin typeface="Libre Baskerville"/>
              <a:ea typeface="Libre Baskerville"/>
              <a:cs typeface="Libre Baskerville"/>
              <a:sym typeface="Libre Baskerville"/>
            </a:endParaRPr>
          </a:p>
        </p:txBody>
      </p:sp>
      <p:sp>
        <p:nvSpPr>
          <p:cNvPr id="256" name="Google Shape;256;p31"/>
          <p:cNvSpPr txBox="1"/>
          <p:nvPr/>
        </p:nvSpPr>
        <p:spPr>
          <a:xfrm>
            <a:off x="5831163" y="1808760"/>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5</a:t>
            </a:r>
            <a:endParaRPr sz="3600">
              <a:solidFill>
                <a:schemeClr val="dk1"/>
              </a:solidFill>
              <a:latin typeface="Libre Baskerville"/>
              <a:ea typeface="Libre Baskerville"/>
              <a:cs typeface="Libre Baskerville"/>
              <a:sym typeface="Libre Baskerville"/>
            </a:endParaRPr>
          </a:p>
        </p:txBody>
      </p:sp>
      <p:sp>
        <p:nvSpPr>
          <p:cNvPr id="257" name="Google Shape;257;p31"/>
          <p:cNvSpPr txBox="1"/>
          <p:nvPr/>
        </p:nvSpPr>
        <p:spPr>
          <a:xfrm>
            <a:off x="5831100" y="3328994"/>
            <a:ext cx="671400" cy="1371600"/>
          </a:xfrm>
          <a:prstGeom prst="rect">
            <a:avLst/>
          </a:prstGeom>
          <a:noFill/>
          <a:ln>
            <a:noFill/>
          </a:ln>
        </p:spPr>
        <p:txBody>
          <a:bodyPr anchorCtr="0" anchor="t" bIns="91425" lIns="91425" spcFirstLastPara="1" rIns="182875" wrap="square" tIns="91425">
            <a:noAutofit/>
          </a:bodyPr>
          <a:lstStyle/>
          <a:p>
            <a:pPr indent="0" lvl="0" marL="0" rtl="0" algn="r">
              <a:spcBef>
                <a:spcPts val="0"/>
              </a:spcBef>
              <a:spcAft>
                <a:spcPts val="0"/>
              </a:spcAft>
              <a:buNone/>
            </a:pPr>
            <a:r>
              <a:rPr lang="en" sz="3600">
                <a:solidFill>
                  <a:schemeClr val="dk1"/>
                </a:solidFill>
                <a:latin typeface="Libre Baskerville"/>
                <a:ea typeface="Libre Baskerville"/>
                <a:cs typeface="Libre Baskerville"/>
                <a:sym typeface="Libre Baskerville"/>
              </a:rPr>
              <a:t>6	</a:t>
            </a:r>
            <a:endParaRPr sz="3600">
              <a:solidFill>
                <a:schemeClr val="dk1"/>
              </a:solidFill>
              <a:latin typeface="Libre Baskerville"/>
              <a:ea typeface="Libre Baskerville"/>
              <a:cs typeface="Libre Baskerville"/>
              <a:sym typeface="Libre Baskerville"/>
            </a:endParaRPr>
          </a:p>
        </p:txBody>
      </p:sp>
      <p:sp>
        <p:nvSpPr>
          <p:cNvPr id="258" name="Google Shape;258;p31"/>
          <p:cNvSpPr txBox="1"/>
          <p:nvPr>
            <p:ph idx="3" type="body"/>
          </p:nvPr>
        </p:nvSpPr>
        <p:spPr>
          <a:xfrm>
            <a:off x="3314000" y="288600"/>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59" name="Google Shape;259;p31"/>
          <p:cNvSpPr txBox="1"/>
          <p:nvPr>
            <p:ph idx="4" type="body"/>
          </p:nvPr>
        </p:nvSpPr>
        <p:spPr>
          <a:xfrm>
            <a:off x="3314050" y="1808985"/>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60" name="Google Shape;260;p31"/>
          <p:cNvSpPr txBox="1"/>
          <p:nvPr>
            <p:ph idx="5" type="body"/>
          </p:nvPr>
        </p:nvSpPr>
        <p:spPr>
          <a:xfrm>
            <a:off x="6502500" y="288300"/>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61" name="Google Shape;261;p31"/>
          <p:cNvSpPr txBox="1"/>
          <p:nvPr>
            <p:ph idx="6" type="body"/>
          </p:nvPr>
        </p:nvSpPr>
        <p:spPr>
          <a:xfrm>
            <a:off x="6502450" y="1808835"/>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62" name="Google Shape;262;p31"/>
          <p:cNvSpPr txBox="1"/>
          <p:nvPr>
            <p:ph idx="7" type="body"/>
          </p:nvPr>
        </p:nvSpPr>
        <p:spPr>
          <a:xfrm>
            <a:off x="3314000" y="3329144"/>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63" name="Google Shape;263;p31"/>
          <p:cNvSpPr txBox="1"/>
          <p:nvPr>
            <p:ph idx="8" type="body"/>
          </p:nvPr>
        </p:nvSpPr>
        <p:spPr>
          <a:xfrm>
            <a:off x="6502450" y="3328994"/>
            <a:ext cx="2391300" cy="1371600"/>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64" name="Google Shape;264;p31"/>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5" name="Google Shape;265;p3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Summary">
  <p:cSld name="CUSTOM_7">
    <p:spTree>
      <p:nvGrpSpPr>
        <p:cNvPr id="266" name="Shape 266"/>
        <p:cNvGrpSpPr/>
        <p:nvPr/>
      </p:nvGrpSpPr>
      <p:grpSpPr>
        <a:xfrm>
          <a:off x="0" y="0"/>
          <a:ext cx="0" cy="0"/>
          <a:chOff x="0" y="0"/>
          <a:chExt cx="0" cy="0"/>
        </a:xfrm>
      </p:grpSpPr>
      <p:sp>
        <p:nvSpPr>
          <p:cNvPr id="267" name="Google Shape;267;p32"/>
          <p:cNvSpPr/>
          <p:nvPr>
            <p:ph idx="2" type="pic"/>
          </p:nvPr>
        </p:nvSpPr>
        <p:spPr>
          <a:xfrm>
            <a:off x="3822106" y="0"/>
            <a:ext cx="5322000" cy="5143500"/>
          </a:xfrm>
          <a:prstGeom prst="rect">
            <a:avLst/>
          </a:prstGeom>
          <a:noFill/>
          <a:ln>
            <a:noFill/>
          </a:ln>
        </p:spPr>
      </p:sp>
      <p:sp>
        <p:nvSpPr>
          <p:cNvPr id="268" name="Google Shape;268;p32"/>
          <p:cNvSpPr txBox="1"/>
          <p:nvPr>
            <p:ph type="title"/>
          </p:nvPr>
        </p:nvSpPr>
        <p:spPr>
          <a:xfrm>
            <a:off x="125700" y="134475"/>
            <a:ext cx="4111200" cy="17370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p:txBody>
      </p:sp>
      <p:sp>
        <p:nvSpPr>
          <p:cNvPr id="269" name="Google Shape;269;p32"/>
          <p:cNvSpPr txBox="1"/>
          <p:nvPr>
            <p:ph idx="1" type="body"/>
          </p:nvPr>
        </p:nvSpPr>
        <p:spPr>
          <a:xfrm>
            <a:off x="251400" y="2985775"/>
            <a:ext cx="3570900" cy="15414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Graph">
  <p:cSld name="CUSTOM_5">
    <p:spTree>
      <p:nvGrpSpPr>
        <p:cNvPr id="270" name="Shape 270"/>
        <p:cNvGrpSpPr/>
        <p:nvPr/>
      </p:nvGrpSpPr>
      <p:grpSpPr>
        <a:xfrm>
          <a:off x="0" y="0"/>
          <a:ext cx="0" cy="0"/>
          <a:chOff x="0" y="0"/>
          <a:chExt cx="0" cy="0"/>
        </a:xfrm>
      </p:grpSpPr>
      <p:sp>
        <p:nvSpPr>
          <p:cNvPr id="271" name="Google Shape;271;p33"/>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2" name="Google Shape;272;p33"/>
          <p:cNvSpPr txBox="1"/>
          <p:nvPr>
            <p:ph idx="1" type="subTitle"/>
          </p:nvPr>
        </p:nvSpPr>
        <p:spPr>
          <a:xfrm>
            <a:off x="125700" y="125592"/>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73" name="Google Shape;273;p33"/>
          <p:cNvSpPr txBox="1"/>
          <p:nvPr>
            <p:ph idx="2" type="body"/>
          </p:nvPr>
        </p:nvSpPr>
        <p:spPr>
          <a:xfrm>
            <a:off x="125600" y="530600"/>
            <a:ext cx="4782600" cy="108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4" name="Google Shape;274;p33"/>
          <p:cNvSpPr txBox="1"/>
          <p:nvPr>
            <p:ph type="title"/>
          </p:nvPr>
        </p:nvSpPr>
        <p:spPr>
          <a:xfrm>
            <a:off x="6355500" y="125600"/>
            <a:ext cx="2662800" cy="1389600"/>
          </a:xfrm>
          <a:prstGeom prst="rect">
            <a:avLst/>
          </a:prstGeom>
        </p:spPr>
        <p:txBody>
          <a:bodyPr anchorCtr="0" anchor="t" bIns="91425" lIns="91425" spcFirstLastPara="1" rIns="91425" wrap="square" tIns="91425">
            <a:noAutofit/>
          </a:bodyPr>
          <a:lstStyle>
            <a:lvl1pPr lvl="0" algn="r">
              <a:spcBef>
                <a:spcPts val="0"/>
              </a:spcBef>
              <a:spcAft>
                <a:spcPts val="0"/>
              </a:spcAft>
              <a:buSzPts val="7200"/>
              <a:buNone/>
              <a:defRPr b="1" sz="7200"/>
            </a:lvl1pPr>
            <a:lvl2pPr lvl="1" algn="r">
              <a:spcBef>
                <a:spcPts val="0"/>
              </a:spcBef>
              <a:spcAft>
                <a:spcPts val="0"/>
              </a:spcAft>
              <a:buSzPts val="7200"/>
              <a:buFont typeface="Libre Baskerville"/>
              <a:buNone/>
              <a:defRPr b="1" sz="7200"/>
            </a:lvl2pPr>
            <a:lvl3pPr lvl="2" algn="r">
              <a:spcBef>
                <a:spcPts val="0"/>
              </a:spcBef>
              <a:spcAft>
                <a:spcPts val="0"/>
              </a:spcAft>
              <a:buSzPts val="7200"/>
              <a:buFont typeface="Libre Baskerville"/>
              <a:buNone/>
              <a:defRPr b="1" sz="7200"/>
            </a:lvl3pPr>
            <a:lvl4pPr lvl="3" algn="r">
              <a:spcBef>
                <a:spcPts val="0"/>
              </a:spcBef>
              <a:spcAft>
                <a:spcPts val="0"/>
              </a:spcAft>
              <a:buSzPts val="7200"/>
              <a:buFont typeface="Libre Baskerville"/>
              <a:buNone/>
              <a:defRPr b="1" sz="7200"/>
            </a:lvl4pPr>
            <a:lvl5pPr lvl="4" algn="r">
              <a:spcBef>
                <a:spcPts val="0"/>
              </a:spcBef>
              <a:spcAft>
                <a:spcPts val="0"/>
              </a:spcAft>
              <a:buSzPts val="7200"/>
              <a:buFont typeface="Libre Baskerville"/>
              <a:buNone/>
              <a:defRPr b="1" sz="7200"/>
            </a:lvl5pPr>
            <a:lvl6pPr lvl="5" algn="r">
              <a:spcBef>
                <a:spcPts val="0"/>
              </a:spcBef>
              <a:spcAft>
                <a:spcPts val="0"/>
              </a:spcAft>
              <a:buSzPts val="7200"/>
              <a:buFont typeface="Libre Baskerville"/>
              <a:buNone/>
              <a:defRPr b="1" sz="7200"/>
            </a:lvl6pPr>
            <a:lvl7pPr lvl="6" algn="r">
              <a:spcBef>
                <a:spcPts val="0"/>
              </a:spcBef>
              <a:spcAft>
                <a:spcPts val="0"/>
              </a:spcAft>
              <a:buSzPts val="7200"/>
              <a:buFont typeface="Libre Baskerville"/>
              <a:buNone/>
              <a:defRPr b="1" sz="7200"/>
            </a:lvl7pPr>
            <a:lvl8pPr lvl="7" algn="r">
              <a:spcBef>
                <a:spcPts val="0"/>
              </a:spcBef>
              <a:spcAft>
                <a:spcPts val="0"/>
              </a:spcAft>
              <a:buSzPts val="7200"/>
              <a:buFont typeface="Libre Baskerville"/>
              <a:buNone/>
              <a:defRPr b="1" sz="7200"/>
            </a:lvl8pPr>
            <a:lvl9pPr lvl="8" algn="r">
              <a:spcBef>
                <a:spcPts val="0"/>
              </a:spcBef>
              <a:spcAft>
                <a:spcPts val="0"/>
              </a:spcAft>
              <a:buSzPts val="7200"/>
              <a:buFont typeface="Libre Baskerville"/>
              <a:buNone/>
              <a:defRPr b="1" sz="7200"/>
            </a:lvl9pPr>
          </a:lstStyle>
          <a:p/>
        </p:txBody>
      </p:sp>
      <p:cxnSp>
        <p:nvCxnSpPr>
          <p:cNvPr id="275" name="Google Shape;275;p33"/>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276" name="Google Shape;276;p33"/>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77" name="Google Shape;277;p33"/>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278" name="Google Shape;278;p33"/>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9" name="Google Shape;279;p3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APTION_ONLY">
    <p:bg>
      <p:bgPr>
        <a:solidFill>
          <a:schemeClr val="dk1"/>
        </a:solidFill>
      </p:bgPr>
    </p:bg>
    <p:spTree>
      <p:nvGrpSpPr>
        <p:cNvPr id="280" name="Shape 280"/>
        <p:cNvGrpSpPr/>
        <p:nvPr/>
      </p:nvGrpSpPr>
      <p:grpSpPr>
        <a:xfrm>
          <a:off x="0" y="0"/>
          <a:ext cx="0" cy="0"/>
          <a:chOff x="0" y="0"/>
          <a:chExt cx="0" cy="0"/>
        </a:xfrm>
      </p:grpSpPr>
      <p:sp>
        <p:nvSpPr>
          <p:cNvPr id="281" name="Google Shape;281;p34"/>
          <p:cNvSpPr/>
          <p:nvPr/>
        </p:nvSpPr>
        <p:spPr>
          <a:xfrm>
            <a:off x="845375" y="0"/>
            <a:ext cx="5352900" cy="4829700"/>
          </a:xfrm>
          <a:prstGeom prst="roundRect">
            <a:avLst>
              <a:gd fmla="val 1151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282" name="Google Shape;282;p34"/>
          <p:cNvSpPr/>
          <p:nvPr/>
        </p:nvSpPr>
        <p:spPr>
          <a:xfrm>
            <a:off x="0" y="0"/>
            <a:ext cx="2762400" cy="51435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03030"/>
              </a:solidFill>
            </a:endParaRPr>
          </a:p>
        </p:txBody>
      </p:sp>
      <p:sp>
        <p:nvSpPr>
          <p:cNvPr id="283" name="Google Shape;283;p34"/>
          <p:cNvSpPr/>
          <p:nvPr/>
        </p:nvSpPr>
        <p:spPr>
          <a:xfrm rot="5400000">
            <a:off x="4391175" y="560850"/>
            <a:ext cx="321000" cy="8851800"/>
          </a:xfrm>
          <a:prstGeom prst="round2SameRect">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84" name="Google Shape;284;p34"/>
          <p:cNvSpPr txBox="1"/>
          <p:nvPr>
            <p:ph type="title"/>
          </p:nvPr>
        </p:nvSpPr>
        <p:spPr>
          <a:xfrm>
            <a:off x="125700" y="125600"/>
            <a:ext cx="23913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285" name="Google Shape;285;p34"/>
          <p:cNvSpPr txBox="1"/>
          <p:nvPr>
            <p:ph idx="1" type="subTitle"/>
          </p:nvPr>
        </p:nvSpPr>
        <p:spPr>
          <a:xfrm>
            <a:off x="2963075" y="132492"/>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86" name="Google Shape;286;p34"/>
          <p:cNvSpPr txBox="1"/>
          <p:nvPr>
            <p:ph idx="2" type="subTitle"/>
          </p:nvPr>
        </p:nvSpPr>
        <p:spPr>
          <a:xfrm>
            <a:off x="65024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87" name="Google Shape;287;p34"/>
          <p:cNvSpPr txBox="1"/>
          <p:nvPr>
            <p:ph idx="3" type="body"/>
          </p:nvPr>
        </p:nvSpPr>
        <p:spPr>
          <a:xfrm>
            <a:off x="2963075" y="773325"/>
            <a:ext cx="27423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8" name="Google Shape;288;p34"/>
          <p:cNvSpPr txBox="1"/>
          <p:nvPr>
            <p:ph idx="4" type="body"/>
          </p:nvPr>
        </p:nvSpPr>
        <p:spPr>
          <a:xfrm>
            <a:off x="6502400" y="773325"/>
            <a:ext cx="25158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cxnSp>
        <p:nvCxnSpPr>
          <p:cNvPr id="289" name="Google Shape;289;p34"/>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290" name="Google Shape;290;p34"/>
          <p:cNvSpPr txBox="1"/>
          <p:nvPr>
            <p:ph idx="5"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291" name="Google Shape;291;p34"/>
          <p:cNvSpPr txBox="1"/>
          <p:nvPr>
            <p:ph idx="6"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292" name="Google Shape;292;p34"/>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3" name="Google Shape;293;p3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amp; Photo">
  <p:cSld name="CUSTOM_3">
    <p:bg>
      <p:bgPr>
        <a:solidFill>
          <a:schemeClr val="dk1"/>
        </a:solidFill>
      </p:bgPr>
    </p:bg>
    <p:spTree>
      <p:nvGrpSpPr>
        <p:cNvPr id="294" name="Shape 294"/>
        <p:cNvGrpSpPr/>
        <p:nvPr/>
      </p:nvGrpSpPr>
      <p:grpSpPr>
        <a:xfrm>
          <a:off x="0" y="0"/>
          <a:ext cx="0" cy="0"/>
          <a:chOff x="0" y="0"/>
          <a:chExt cx="0" cy="0"/>
        </a:xfrm>
      </p:grpSpPr>
      <p:sp>
        <p:nvSpPr>
          <p:cNvPr id="295" name="Google Shape;295;p35"/>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96" name="Google Shape;296;p35"/>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sp>
        <p:nvSpPr>
          <p:cNvPr id="297" name="Google Shape;297;p35"/>
          <p:cNvSpPr/>
          <p:nvPr/>
        </p:nvSpPr>
        <p:spPr>
          <a:xfrm>
            <a:off x="125700" y="2379075"/>
            <a:ext cx="4782600" cy="232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 name="Google Shape;298;p35"/>
          <p:cNvSpPr/>
          <p:nvPr>
            <p:ph idx="2" type="pic"/>
          </p:nvPr>
        </p:nvSpPr>
        <p:spPr>
          <a:xfrm>
            <a:off x="5033900" y="125600"/>
            <a:ext cx="3984300" cy="4575900"/>
          </a:xfrm>
          <a:prstGeom prst="roundRect">
            <a:avLst>
              <a:gd fmla="val 16667" name="adj"/>
            </a:avLst>
          </a:prstGeom>
          <a:noFill/>
          <a:ln>
            <a:noFill/>
          </a:ln>
        </p:spPr>
      </p:sp>
      <p:sp>
        <p:nvSpPr>
          <p:cNvPr id="299" name="Google Shape;299;p35"/>
          <p:cNvSpPr txBox="1"/>
          <p:nvPr>
            <p:ph idx="1" type="subTitle"/>
          </p:nvPr>
        </p:nvSpPr>
        <p:spPr>
          <a:xfrm>
            <a:off x="251400" y="2512475"/>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00" name="Google Shape;300;p35"/>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301" name="Google Shape;301;p35"/>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302" name="Google Shape;302;p35"/>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03" name="Google Shape;303;p35"/>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304" name="Google Shape;304;p35"/>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5" name="Google Shape;305;p3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amp; Photo">
  <p:cSld name="CUSTOM_3_1">
    <p:bg>
      <p:bgPr>
        <a:solidFill>
          <a:schemeClr val="lt1"/>
        </a:solidFill>
      </p:bgPr>
    </p:bg>
    <p:spTree>
      <p:nvGrpSpPr>
        <p:cNvPr id="306" name="Shape 306"/>
        <p:cNvGrpSpPr/>
        <p:nvPr/>
      </p:nvGrpSpPr>
      <p:grpSpPr>
        <a:xfrm>
          <a:off x="0" y="0"/>
          <a:ext cx="0" cy="0"/>
          <a:chOff x="0" y="0"/>
          <a:chExt cx="0" cy="0"/>
        </a:xfrm>
      </p:grpSpPr>
      <p:sp>
        <p:nvSpPr>
          <p:cNvPr id="307" name="Google Shape;307;p36"/>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08" name="Google Shape;308;p36"/>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Clr>
                <a:schemeClr val="dk1"/>
              </a:buClr>
              <a:buSzPts val="1400"/>
              <a:buNone/>
              <a:defRPr>
                <a:solidFill>
                  <a:schemeClr val="dk1"/>
                </a:solidFill>
                <a:latin typeface="Roboto"/>
                <a:ea typeface="Roboto"/>
                <a:cs typeface="Roboto"/>
                <a:sym typeface="Roboto"/>
              </a:defRPr>
            </a:lvl2pPr>
            <a:lvl3pPr lvl="2">
              <a:spcBef>
                <a:spcPts val="0"/>
              </a:spcBef>
              <a:spcAft>
                <a:spcPts val="0"/>
              </a:spcAft>
              <a:buClr>
                <a:schemeClr val="dk1"/>
              </a:buClr>
              <a:buSzPts val="1400"/>
              <a:buNone/>
              <a:defRPr>
                <a:solidFill>
                  <a:schemeClr val="dk1"/>
                </a:solidFill>
                <a:latin typeface="Roboto"/>
                <a:ea typeface="Roboto"/>
                <a:cs typeface="Roboto"/>
                <a:sym typeface="Roboto"/>
              </a:defRPr>
            </a:lvl3pPr>
            <a:lvl4pPr lvl="3">
              <a:spcBef>
                <a:spcPts val="0"/>
              </a:spcBef>
              <a:spcAft>
                <a:spcPts val="0"/>
              </a:spcAft>
              <a:buClr>
                <a:schemeClr val="dk1"/>
              </a:buClr>
              <a:buSzPts val="1400"/>
              <a:buNone/>
              <a:defRPr>
                <a:solidFill>
                  <a:schemeClr val="dk1"/>
                </a:solidFill>
                <a:latin typeface="Roboto"/>
                <a:ea typeface="Roboto"/>
                <a:cs typeface="Roboto"/>
                <a:sym typeface="Roboto"/>
              </a:defRPr>
            </a:lvl4pPr>
            <a:lvl5pPr lvl="4">
              <a:spcBef>
                <a:spcPts val="0"/>
              </a:spcBef>
              <a:spcAft>
                <a:spcPts val="0"/>
              </a:spcAft>
              <a:buClr>
                <a:schemeClr val="dk1"/>
              </a:buClr>
              <a:buSzPts val="1400"/>
              <a:buNone/>
              <a:defRPr>
                <a:solidFill>
                  <a:schemeClr val="dk1"/>
                </a:solidFill>
                <a:latin typeface="Roboto"/>
                <a:ea typeface="Roboto"/>
                <a:cs typeface="Roboto"/>
                <a:sym typeface="Roboto"/>
              </a:defRPr>
            </a:lvl5pPr>
            <a:lvl6pPr lvl="5">
              <a:spcBef>
                <a:spcPts val="0"/>
              </a:spcBef>
              <a:spcAft>
                <a:spcPts val="0"/>
              </a:spcAft>
              <a:buClr>
                <a:schemeClr val="dk1"/>
              </a:buClr>
              <a:buSzPts val="1400"/>
              <a:buNone/>
              <a:defRPr>
                <a:solidFill>
                  <a:schemeClr val="dk1"/>
                </a:solidFill>
                <a:latin typeface="Roboto"/>
                <a:ea typeface="Roboto"/>
                <a:cs typeface="Roboto"/>
                <a:sym typeface="Roboto"/>
              </a:defRPr>
            </a:lvl6pPr>
            <a:lvl7pPr lvl="6">
              <a:spcBef>
                <a:spcPts val="0"/>
              </a:spcBef>
              <a:spcAft>
                <a:spcPts val="0"/>
              </a:spcAft>
              <a:buClr>
                <a:schemeClr val="dk1"/>
              </a:buClr>
              <a:buSzPts val="1400"/>
              <a:buNone/>
              <a:defRPr>
                <a:solidFill>
                  <a:schemeClr val="dk1"/>
                </a:solidFill>
                <a:latin typeface="Roboto"/>
                <a:ea typeface="Roboto"/>
                <a:cs typeface="Roboto"/>
                <a:sym typeface="Roboto"/>
              </a:defRPr>
            </a:lvl7pPr>
            <a:lvl8pPr lvl="7">
              <a:spcBef>
                <a:spcPts val="0"/>
              </a:spcBef>
              <a:spcAft>
                <a:spcPts val="0"/>
              </a:spcAft>
              <a:buClr>
                <a:schemeClr val="dk1"/>
              </a:buClr>
              <a:buSzPts val="1400"/>
              <a:buNone/>
              <a:defRPr>
                <a:solidFill>
                  <a:schemeClr val="dk1"/>
                </a:solidFill>
                <a:latin typeface="Roboto"/>
                <a:ea typeface="Roboto"/>
                <a:cs typeface="Roboto"/>
                <a:sym typeface="Roboto"/>
              </a:defRPr>
            </a:lvl8pPr>
            <a:lvl9pPr lvl="8">
              <a:spcBef>
                <a:spcPts val="0"/>
              </a:spcBef>
              <a:spcAft>
                <a:spcPts val="0"/>
              </a:spcAft>
              <a:buClr>
                <a:schemeClr val="dk1"/>
              </a:buClr>
              <a:buSzPts val="1400"/>
              <a:buNone/>
              <a:defRPr>
                <a:solidFill>
                  <a:schemeClr val="dk1"/>
                </a:solidFill>
                <a:latin typeface="Roboto"/>
                <a:ea typeface="Roboto"/>
                <a:cs typeface="Roboto"/>
                <a:sym typeface="Roboto"/>
              </a:defRPr>
            </a:lvl9pPr>
          </a:lstStyle>
          <a:p/>
        </p:txBody>
      </p:sp>
      <p:sp>
        <p:nvSpPr>
          <p:cNvPr id="309" name="Google Shape;309;p36"/>
          <p:cNvSpPr/>
          <p:nvPr>
            <p:ph idx="2" type="pic"/>
          </p:nvPr>
        </p:nvSpPr>
        <p:spPr>
          <a:xfrm>
            <a:off x="5033900" y="125600"/>
            <a:ext cx="3984300" cy="4575900"/>
          </a:xfrm>
          <a:prstGeom prst="roundRect">
            <a:avLst>
              <a:gd fmla="val 16667" name="adj"/>
            </a:avLst>
          </a:prstGeom>
          <a:noFill/>
          <a:ln>
            <a:noFill/>
          </a:ln>
        </p:spPr>
      </p:sp>
      <p:sp>
        <p:nvSpPr>
          <p:cNvPr id="310" name="Google Shape;310;p36"/>
          <p:cNvSpPr txBox="1"/>
          <p:nvPr>
            <p:ph idx="1" type="subTitle"/>
          </p:nvPr>
        </p:nvSpPr>
        <p:spPr>
          <a:xfrm>
            <a:off x="251400" y="2512475"/>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311" name="Google Shape;311;p36"/>
          <p:cNvSpPr txBox="1"/>
          <p:nvPr>
            <p:ph idx="3" type="body"/>
          </p:nvPr>
        </p:nvSpPr>
        <p:spPr>
          <a:xfrm>
            <a:off x="251400" y="3003175"/>
            <a:ext cx="4454400" cy="152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312" name="Google Shape;312;p36"/>
          <p:cNvCxnSpPr/>
          <p:nvPr/>
        </p:nvCxnSpPr>
        <p:spPr>
          <a:xfrm>
            <a:off x="2762250" y="4827750"/>
            <a:ext cx="0" cy="316500"/>
          </a:xfrm>
          <a:prstGeom prst="straightConnector1">
            <a:avLst/>
          </a:prstGeom>
          <a:noFill/>
          <a:ln cap="flat" cmpd="sng" w="9525">
            <a:solidFill>
              <a:schemeClr val="dk1"/>
            </a:solidFill>
            <a:prstDash val="solid"/>
            <a:round/>
            <a:headEnd len="med" w="med" type="none"/>
            <a:tailEnd len="med" w="med" type="none"/>
          </a:ln>
        </p:spPr>
      </p:cxnSp>
      <p:sp>
        <p:nvSpPr>
          <p:cNvPr id="313" name="Google Shape;313;p36"/>
          <p:cNvSpPr txBox="1"/>
          <p:nvPr>
            <p:ph idx="4"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14" name="Google Shape;314;p36"/>
          <p:cNvSpPr txBox="1"/>
          <p:nvPr>
            <p:ph idx="5"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15" name="Google Shape;315;p36"/>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6" name="Google Shape;316;p36"/>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Chart">
  <p:cSld name="BIG_NUMBER">
    <p:spTree>
      <p:nvGrpSpPr>
        <p:cNvPr id="317" name="Shape 317"/>
        <p:cNvGrpSpPr/>
        <p:nvPr/>
      </p:nvGrpSpPr>
      <p:grpSpPr>
        <a:xfrm>
          <a:off x="0" y="0"/>
          <a:ext cx="0" cy="0"/>
          <a:chOff x="0" y="0"/>
          <a:chExt cx="0" cy="0"/>
        </a:xfrm>
      </p:grpSpPr>
      <p:sp>
        <p:nvSpPr>
          <p:cNvPr id="318" name="Google Shape;318;p37"/>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19" name="Google Shape;319;p37"/>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20" name="Google Shape;320;p37"/>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21" name="Google Shape;321;p37"/>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22" name="Google Shape;322;p37"/>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23" name="Google Shape;323;p37"/>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4" name="Google Shape;324;p37"/>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 Timeline">
  <p:cSld name="BIG_NUMBER_4">
    <p:spTree>
      <p:nvGrpSpPr>
        <p:cNvPr id="325" name="Shape 325"/>
        <p:cNvGrpSpPr/>
        <p:nvPr/>
      </p:nvGrpSpPr>
      <p:grpSpPr>
        <a:xfrm>
          <a:off x="0" y="0"/>
          <a:ext cx="0" cy="0"/>
          <a:chOff x="0" y="0"/>
          <a:chExt cx="0" cy="0"/>
        </a:xfrm>
      </p:grpSpPr>
      <p:sp>
        <p:nvSpPr>
          <p:cNvPr id="326" name="Google Shape;326;p38"/>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327" name="Google Shape;327;p38"/>
          <p:cNvCxnSpPr/>
          <p:nvPr/>
        </p:nvCxnSpPr>
        <p:spPr>
          <a:xfrm>
            <a:off x="2642715" y="16490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28" name="Google Shape;328;p38"/>
          <p:cNvCxnSpPr/>
          <p:nvPr/>
        </p:nvCxnSpPr>
        <p:spPr>
          <a:xfrm>
            <a:off x="2642600" y="36611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29" name="Google Shape;329;p38"/>
          <p:cNvCxnSpPr/>
          <p:nvPr/>
        </p:nvCxnSpPr>
        <p:spPr>
          <a:xfrm>
            <a:off x="2642830" y="23279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30" name="Google Shape;330;p38"/>
          <p:cNvCxnSpPr/>
          <p:nvPr/>
        </p:nvCxnSpPr>
        <p:spPr>
          <a:xfrm>
            <a:off x="2642830" y="30068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31" name="Google Shape;331;p38"/>
          <p:cNvCxnSpPr/>
          <p:nvPr/>
        </p:nvCxnSpPr>
        <p:spPr>
          <a:xfrm>
            <a:off x="2642830" y="4364625"/>
            <a:ext cx="6251100" cy="6000"/>
          </a:xfrm>
          <a:prstGeom prst="straightConnector1">
            <a:avLst/>
          </a:prstGeom>
          <a:noFill/>
          <a:ln cap="flat" cmpd="sng" w="19050">
            <a:solidFill>
              <a:schemeClr val="dk1"/>
            </a:solidFill>
            <a:prstDash val="solid"/>
            <a:round/>
            <a:headEnd len="med" w="med" type="none"/>
            <a:tailEnd len="med" w="med" type="none"/>
          </a:ln>
        </p:spPr>
      </p:cxnSp>
      <p:sp>
        <p:nvSpPr>
          <p:cNvPr id="332" name="Google Shape;332;p38"/>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33" name="Google Shape;333;p38"/>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34" name="Google Shape;334;p38"/>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35" name="Google Shape;335;p38"/>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36" name="Google Shape;336;p38"/>
          <p:cNvSpPr/>
          <p:nvPr>
            <p:ph idx="3" type="pic"/>
          </p:nvPr>
        </p:nvSpPr>
        <p:spPr>
          <a:xfrm>
            <a:off x="1942950" y="1369100"/>
            <a:ext cx="573900" cy="570600"/>
          </a:xfrm>
          <a:prstGeom prst="roundRect">
            <a:avLst>
              <a:gd fmla="val 16667" name="adj"/>
            </a:avLst>
          </a:prstGeom>
          <a:noFill/>
          <a:ln>
            <a:noFill/>
          </a:ln>
        </p:spPr>
      </p:sp>
      <p:sp>
        <p:nvSpPr>
          <p:cNvPr id="337" name="Google Shape;337;p38"/>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38" name="Google Shape;338;p38"/>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39" name="Google Shape;339;p38"/>
          <p:cNvSpPr/>
          <p:nvPr>
            <p:ph idx="6" type="pic"/>
          </p:nvPr>
        </p:nvSpPr>
        <p:spPr>
          <a:xfrm>
            <a:off x="1943050" y="3402238"/>
            <a:ext cx="573900" cy="570600"/>
          </a:xfrm>
          <a:prstGeom prst="roundRect">
            <a:avLst>
              <a:gd fmla="val 16667" name="adj"/>
            </a:avLst>
          </a:prstGeom>
          <a:noFill/>
          <a:ln>
            <a:noFill/>
          </a:ln>
        </p:spPr>
      </p:sp>
      <p:sp>
        <p:nvSpPr>
          <p:cNvPr id="340" name="Google Shape;340;p38"/>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41" name="Google Shape;341;p38"/>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42" name="Google Shape;342;p38"/>
          <p:cNvSpPr/>
          <p:nvPr>
            <p:ph idx="9" type="pic"/>
          </p:nvPr>
        </p:nvSpPr>
        <p:spPr>
          <a:xfrm>
            <a:off x="1942950" y="2724525"/>
            <a:ext cx="573900" cy="570600"/>
          </a:xfrm>
          <a:prstGeom prst="roundRect">
            <a:avLst>
              <a:gd fmla="val 16667" name="adj"/>
            </a:avLst>
          </a:prstGeom>
          <a:noFill/>
          <a:ln>
            <a:noFill/>
          </a:ln>
        </p:spPr>
      </p:sp>
      <p:sp>
        <p:nvSpPr>
          <p:cNvPr id="343" name="Google Shape;343;p38"/>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44" name="Google Shape;344;p38"/>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45" name="Google Shape;345;p38"/>
          <p:cNvSpPr/>
          <p:nvPr>
            <p:ph idx="15" type="pic"/>
          </p:nvPr>
        </p:nvSpPr>
        <p:spPr>
          <a:xfrm>
            <a:off x="1942950" y="2046800"/>
            <a:ext cx="573900" cy="570600"/>
          </a:xfrm>
          <a:prstGeom prst="roundRect">
            <a:avLst>
              <a:gd fmla="val 16667" name="adj"/>
            </a:avLst>
          </a:prstGeom>
          <a:noFill/>
          <a:ln>
            <a:noFill/>
          </a:ln>
        </p:spPr>
      </p:sp>
      <p:sp>
        <p:nvSpPr>
          <p:cNvPr id="346" name="Google Shape;346;p38"/>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47" name="Google Shape;347;p38"/>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48" name="Google Shape;348;p38"/>
          <p:cNvSpPr/>
          <p:nvPr>
            <p:ph idx="18" type="pic"/>
          </p:nvPr>
        </p:nvSpPr>
        <p:spPr>
          <a:xfrm>
            <a:off x="1942950" y="4079938"/>
            <a:ext cx="573900" cy="570600"/>
          </a:xfrm>
          <a:prstGeom prst="roundRect">
            <a:avLst>
              <a:gd fmla="val 16667" name="adj"/>
            </a:avLst>
          </a:prstGeom>
          <a:noFill/>
          <a:ln>
            <a:noFill/>
          </a:ln>
        </p:spPr>
      </p:sp>
      <p:sp>
        <p:nvSpPr>
          <p:cNvPr id="349" name="Google Shape;349;p38"/>
          <p:cNvSpPr txBox="1"/>
          <p:nvPr>
            <p:ph idx="19" type="title"/>
          </p:nvPr>
        </p:nvSpPr>
        <p:spPr>
          <a:xfrm>
            <a:off x="251400" y="41980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50" name="Google Shape;350;p38"/>
          <p:cNvSpPr txBox="1"/>
          <p:nvPr>
            <p:ph idx="20" type="subTitle"/>
          </p:nvPr>
        </p:nvSpPr>
        <p:spPr>
          <a:xfrm>
            <a:off x="251509" y="43743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51" name="Google Shape;351;p38"/>
          <p:cNvSpPr txBox="1"/>
          <p:nvPr/>
        </p:nvSpPr>
        <p:spPr>
          <a:xfrm>
            <a:off x="251821" y="882063"/>
            <a:ext cx="143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Roboto Medium"/>
                <a:ea typeface="Roboto Medium"/>
                <a:cs typeface="Roboto Medium"/>
                <a:sym typeface="Roboto Medium"/>
              </a:rPr>
              <a:t>Role</a:t>
            </a:r>
            <a:endParaRPr sz="1000">
              <a:solidFill>
                <a:schemeClr val="lt1"/>
              </a:solidFill>
              <a:latin typeface="Roboto Medium"/>
              <a:ea typeface="Roboto Medium"/>
              <a:cs typeface="Roboto Medium"/>
              <a:sym typeface="Roboto Medium"/>
            </a:endParaRPr>
          </a:p>
        </p:txBody>
      </p:sp>
      <p:sp>
        <p:nvSpPr>
          <p:cNvPr id="352" name="Google Shape;352;p38"/>
          <p:cNvSpPr txBox="1"/>
          <p:nvPr>
            <p:ph idx="21" type="subTitle"/>
          </p:nvPr>
        </p:nvSpPr>
        <p:spPr>
          <a:xfrm>
            <a:off x="264275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53" name="Google Shape;353;p38"/>
          <p:cNvSpPr txBox="1"/>
          <p:nvPr>
            <p:ph idx="22" type="subTitle"/>
          </p:nvPr>
        </p:nvSpPr>
        <p:spPr>
          <a:xfrm>
            <a:off x="472770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54" name="Google Shape;354;p38"/>
          <p:cNvSpPr txBox="1"/>
          <p:nvPr>
            <p:ph idx="23" type="subTitle"/>
          </p:nvPr>
        </p:nvSpPr>
        <p:spPr>
          <a:xfrm>
            <a:off x="6810250" y="845050"/>
            <a:ext cx="2084700" cy="396300"/>
          </a:xfrm>
          <a:prstGeom prst="rect">
            <a:avLst/>
          </a:prstGeom>
        </p:spPr>
        <p:txBody>
          <a:bodyPr anchorCtr="0" anchor="ctr" bIns="91425" lIns="91425" spcFirstLastPara="1" rIns="91425" wrap="square" tIns="91425">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cxnSp>
        <p:nvCxnSpPr>
          <p:cNvPr id="355" name="Google Shape;355;p38"/>
          <p:cNvCxnSpPr/>
          <p:nvPr/>
        </p:nvCxnSpPr>
        <p:spPr>
          <a:xfrm>
            <a:off x="251600" y="1244250"/>
            <a:ext cx="8642100" cy="0"/>
          </a:xfrm>
          <a:prstGeom prst="straightConnector1">
            <a:avLst/>
          </a:prstGeom>
          <a:noFill/>
          <a:ln cap="flat" cmpd="sng" w="19050">
            <a:solidFill>
              <a:schemeClr val="dk1"/>
            </a:solidFill>
            <a:prstDash val="solid"/>
            <a:round/>
            <a:headEnd len="med" w="med" type="none"/>
            <a:tailEnd len="med" w="med" type="none"/>
          </a:ln>
        </p:spPr>
      </p:cxnSp>
      <p:sp>
        <p:nvSpPr>
          <p:cNvPr id="356" name="Google Shape;356;p38"/>
          <p:cNvSpPr txBox="1"/>
          <p:nvPr>
            <p:ph idx="24" type="subTitle"/>
          </p:nvPr>
        </p:nvSpPr>
        <p:spPr>
          <a:xfrm>
            <a:off x="251400" y="847950"/>
            <a:ext cx="2391300" cy="396300"/>
          </a:xfrm>
          <a:prstGeom prst="rect">
            <a:avLst/>
          </a:prstGeom>
          <a:solidFill>
            <a:schemeClr val="dk1"/>
          </a:solidFill>
        </p:spPr>
        <p:txBody>
          <a:bodyPr anchorCtr="0" anchor="ctr"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cxnSp>
        <p:nvCxnSpPr>
          <p:cNvPr id="357" name="Google Shape;357;p38"/>
          <p:cNvCxnSpPr/>
          <p:nvPr/>
        </p:nvCxnSpPr>
        <p:spPr>
          <a:xfrm>
            <a:off x="4726475" y="845038"/>
            <a:ext cx="0" cy="392700"/>
          </a:xfrm>
          <a:prstGeom prst="straightConnector1">
            <a:avLst/>
          </a:prstGeom>
          <a:noFill/>
          <a:ln cap="flat" cmpd="sng" w="19050">
            <a:solidFill>
              <a:schemeClr val="dk1"/>
            </a:solidFill>
            <a:prstDash val="solid"/>
            <a:round/>
            <a:headEnd len="med" w="med" type="none"/>
            <a:tailEnd len="med" w="med" type="none"/>
          </a:ln>
        </p:spPr>
      </p:cxnSp>
      <p:cxnSp>
        <p:nvCxnSpPr>
          <p:cNvPr id="358" name="Google Shape;358;p38"/>
          <p:cNvCxnSpPr/>
          <p:nvPr/>
        </p:nvCxnSpPr>
        <p:spPr>
          <a:xfrm>
            <a:off x="6810250" y="855063"/>
            <a:ext cx="0" cy="392700"/>
          </a:xfrm>
          <a:prstGeom prst="straightConnector1">
            <a:avLst/>
          </a:prstGeom>
          <a:noFill/>
          <a:ln cap="flat" cmpd="sng" w="19050">
            <a:solidFill>
              <a:schemeClr val="dk1"/>
            </a:solidFill>
            <a:prstDash val="solid"/>
            <a:round/>
            <a:headEnd len="med" w="med" type="none"/>
            <a:tailEnd len="med" w="med" type="none"/>
          </a:ln>
        </p:spPr>
      </p:cxnSp>
      <p:sp>
        <p:nvSpPr>
          <p:cNvPr id="359" name="Google Shape;359;p38"/>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0" name="Google Shape;360;p3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pe">
  <p:cSld name="BIG_NUMBER_3">
    <p:spTree>
      <p:nvGrpSpPr>
        <p:cNvPr id="361" name="Shape 361"/>
        <p:cNvGrpSpPr/>
        <p:nvPr/>
      </p:nvGrpSpPr>
      <p:grpSpPr>
        <a:xfrm>
          <a:off x="0" y="0"/>
          <a:ext cx="0" cy="0"/>
          <a:chOff x="0" y="0"/>
          <a:chExt cx="0" cy="0"/>
        </a:xfrm>
      </p:grpSpPr>
      <p:sp>
        <p:nvSpPr>
          <p:cNvPr id="362" name="Google Shape;362;p39"/>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3" name="Google Shape;363;p39"/>
          <p:cNvSpPr txBox="1"/>
          <p:nvPr>
            <p:ph type="title"/>
          </p:nvPr>
        </p:nvSpPr>
        <p:spPr>
          <a:xfrm>
            <a:off x="2642600" y="1021700"/>
            <a:ext cx="3859800" cy="278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5600"/>
              <a:buNone/>
              <a:defRPr/>
            </a:lvl1pPr>
            <a:lvl2pPr lvl="1" algn="ctr">
              <a:spcBef>
                <a:spcPts val="0"/>
              </a:spcBef>
              <a:spcAft>
                <a:spcPts val="0"/>
              </a:spcAft>
              <a:buSzPts val="5600"/>
              <a:buFont typeface="Libre Baskerville"/>
              <a:buNone/>
              <a:defRPr sz="5600"/>
            </a:lvl2pPr>
            <a:lvl3pPr lvl="2" algn="ctr">
              <a:spcBef>
                <a:spcPts val="0"/>
              </a:spcBef>
              <a:spcAft>
                <a:spcPts val="0"/>
              </a:spcAft>
              <a:buSzPts val="5600"/>
              <a:buFont typeface="Libre Baskerville"/>
              <a:buNone/>
              <a:defRPr sz="5600"/>
            </a:lvl3pPr>
            <a:lvl4pPr lvl="3" algn="ctr">
              <a:spcBef>
                <a:spcPts val="0"/>
              </a:spcBef>
              <a:spcAft>
                <a:spcPts val="0"/>
              </a:spcAft>
              <a:buSzPts val="5600"/>
              <a:buFont typeface="Libre Baskerville"/>
              <a:buNone/>
              <a:defRPr sz="5600"/>
            </a:lvl4pPr>
            <a:lvl5pPr lvl="4" algn="ctr">
              <a:spcBef>
                <a:spcPts val="0"/>
              </a:spcBef>
              <a:spcAft>
                <a:spcPts val="0"/>
              </a:spcAft>
              <a:buSzPts val="5600"/>
              <a:buFont typeface="Libre Baskerville"/>
              <a:buNone/>
              <a:defRPr sz="5600"/>
            </a:lvl5pPr>
            <a:lvl6pPr lvl="5" algn="ctr">
              <a:spcBef>
                <a:spcPts val="0"/>
              </a:spcBef>
              <a:spcAft>
                <a:spcPts val="0"/>
              </a:spcAft>
              <a:buSzPts val="5600"/>
              <a:buFont typeface="Libre Baskerville"/>
              <a:buNone/>
              <a:defRPr sz="5600"/>
            </a:lvl6pPr>
            <a:lvl7pPr lvl="6" algn="ctr">
              <a:spcBef>
                <a:spcPts val="0"/>
              </a:spcBef>
              <a:spcAft>
                <a:spcPts val="0"/>
              </a:spcAft>
              <a:buSzPts val="5600"/>
              <a:buFont typeface="Libre Baskerville"/>
              <a:buNone/>
              <a:defRPr sz="5600"/>
            </a:lvl7pPr>
            <a:lvl8pPr lvl="7" algn="ctr">
              <a:spcBef>
                <a:spcPts val="0"/>
              </a:spcBef>
              <a:spcAft>
                <a:spcPts val="0"/>
              </a:spcAft>
              <a:buSzPts val="5600"/>
              <a:buFont typeface="Libre Baskerville"/>
              <a:buNone/>
              <a:defRPr sz="5600"/>
            </a:lvl8pPr>
            <a:lvl9pPr lvl="8" algn="ctr">
              <a:spcBef>
                <a:spcPts val="0"/>
              </a:spcBef>
              <a:spcAft>
                <a:spcPts val="0"/>
              </a:spcAft>
              <a:buSzPts val="5600"/>
              <a:buFont typeface="Libre Baskerville"/>
              <a:buNone/>
              <a:defRPr sz="5600"/>
            </a:lvl9pPr>
          </a:lstStyle>
          <a:p/>
        </p:txBody>
      </p:sp>
      <p:cxnSp>
        <p:nvCxnSpPr>
          <p:cNvPr id="364" name="Google Shape;364;p39"/>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65" name="Google Shape;365;p39"/>
          <p:cNvSpPr txBox="1"/>
          <p:nvPr>
            <p:ph idx="1" type="subTitle"/>
          </p:nvPr>
        </p:nvSpPr>
        <p:spPr>
          <a:xfrm>
            <a:off x="25255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66" name="Google Shape;366;p39"/>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367" name="Google Shape;367;p39"/>
          <p:cNvSpPr/>
          <p:nvPr/>
        </p:nvSpPr>
        <p:spPr>
          <a:xfrm>
            <a:off x="2642600" y="1021650"/>
            <a:ext cx="3859800" cy="27837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8" name="Google Shape;368;p39"/>
          <p:cNvSpPr/>
          <p:nvPr/>
        </p:nvSpPr>
        <p:spPr>
          <a:xfrm>
            <a:off x="251400" y="1021650"/>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69" name="Google Shape;369;p39"/>
          <p:cNvSpPr/>
          <p:nvPr/>
        </p:nvSpPr>
        <p:spPr>
          <a:xfrm>
            <a:off x="251400" y="2964734"/>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0" name="Google Shape;370;p39"/>
          <p:cNvSpPr/>
          <p:nvPr/>
        </p:nvSpPr>
        <p:spPr>
          <a:xfrm>
            <a:off x="251400" y="1993206"/>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1" name="Google Shape;371;p39"/>
          <p:cNvSpPr/>
          <p:nvPr/>
        </p:nvSpPr>
        <p:spPr>
          <a:xfrm>
            <a:off x="6627150" y="1021650"/>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2" name="Google Shape;372;p39"/>
          <p:cNvSpPr/>
          <p:nvPr/>
        </p:nvSpPr>
        <p:spPr>
          <a:xfrm>
            <a:off x="6627150" y="2964700"/>
            <a:ext cx="2265600" cy="8406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3" name="Google Shape;373;p39"/>
          <p:cNvSpPr/>
          <p:nvPr/>
        </p:nvSpPr>
        <p:spPr>
          <a:xfrm>
            <a:off x="6626850" y="1993200"/>
            <a:ext cx="2265600" cy="840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4" name="Google Shape;374;p39"/>
          <p:cNvSpPr txBox="1"/>
          <p:nvPr>
            <p:ph idx="3" type="subTitle"/>
          </p:nvPr>
        </p:nvSpPr>
        <p:spPr>
          <a:xfrm>
            <a:off x="251300" y="1021650"/>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75" name="Google Shape;375;p39"/>
          <p:cNvSpPr txBox="1"/>
          <p:nvPr>
            <p:ph idx="4" type="subTitle"/>
          </p:nvPr>
        </p:nvSpPr>
        <p:spPr>
          <a:xfrm>
            <a:off x="252550" y="199318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76" name="Google Shape;376;p39"/>
          <p:cNvSpPr txBox="1"/>
          <p:nvPr>
            <p:ph idx="5" type="subTitle"/>
          </p:nvPr>
        </p:nvSpPr>
        <p:spPr>
          <a:xfrm>
            <a:off x="252250" y="29647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77" name="Google Shape;377;p39"/>
          <p:cNvSpPr txBox="1"/>
          <p:nvPr>
            <p:ph idx="6" type="subTitle"/>
          </p:nvPr>
        </p:nvSpPr>
        <p:spPr>
          <a:xfrm>
            <a:off x="6627150" y="29647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78" name="Google Shape;378;p39"/>
          <p:cNvSpPr txBox="1"/>
          <p:nvPr>
            <p:ph idx="7" type="subTitle"/>
          </p:nvPr>
        </p:nvSpPr>
        <p:spPr>
          <a:xfrm>
            <a:off x="6626850" y="1993163"/>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79" name="Google Shape;379;p39"/>
          <p:cNvSpPr txBox="1"/>
          <p:nvPr>
            <p:ph idx="8" type="subTitle"/>
          </p:nvPr>
        </p:nvSpPr>
        <p:spPr>
          <a:xfrm>
            <a:off x="6628000" y="1021638"/>
            <a:ext cx="2265600" cy="84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p:txBody>
      </p:sp>
      <p:sp>
        <p:nvSpPr>
          <p:cNvPr id="380" name="Google Shape;380;p39"/>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1" name="Google Shape;381;p3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ignments">
  <p:cSld name="BIG_NUMBER_2">
    <p:spTree>
      <p:nvGrpSpPr>
        <p:cNvPr id="382" name="Shape 382"/>
        <p:cNvGrpSpPr/>
        <p:nvPr/>
      </p:nvGrpSpPr>
      <p:grpSpPr>
        <a:xfrm>
          <a:off x="0" y="0"/>
          <a:ext cx="0" cy="0"/>
          <a:chOff x="0" y="0"/>
          <a:chExt cx="0" cy="0"/>
        </a:xfrm>
      </p:grpSpPr>
      <p:sp>
        <p:nvSpPr>
          <p:cNvPr id="383" name="Google Shape;383;p40"/>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84" name="Google Shape;384;p40"/>
          <p:cNvSpPr txBox="1"/>
          <p:nvPr>
            <p:ph type="title"/>
          </p:nvPr>
        </p:nvSpPr>
        <p:spPr>
          <a:xfrm>
            <a:off x="122600" y="125600"/>
            <a:ext cx="57084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385" name="Google Shape;385;p40"/>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386" name="Google Shape;386;p40"/>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87" name="Google Shape;387;p40"/>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cxnSp>
        <p:nvCxnSpPr>
          <p:cNvPr id="388" name="Google Shape;388;p40"/>
          <p:cNvCxnSpPr/>
          <p:nvPr/>
        </p:nvCxnSpPr>
        <p:spPr>
          <a:xfrm>
            <a:off x="2642715" y="16490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89" name="Google Shape;389;p40"/>
          <p:cNvCxnSpPr/>
          <p:nvPr/>
        </p:nvCxnSpPr>
        <p:spPr>
          <a:xfrm>
            <a:off x="2642600" y="36857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90" name="Google Shape;390;p40"/>
          <p:cNvCxnSpPr/>
          <p:nvPr/>
        </p:nvCxnSpPr>
        <p:spPr>
          <a:xfrm>
            <a:off x="2642830" y="23279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91" name="Google Shape;391;p40"/>
          <p:cNvCxnSpPr/>
          <p:nvPr/>
        </p:nvCxnSpPr>
        <p:spPr>
          <a:xfrm>
            <a:off x="2642830" y="3006825"/>
            <a:ext cx="6251100" cy="6000"/>
          </a:xfrm>
          <a:prstGeom prst="straightConnector1">
            <a:avLst/>
          </a:prstGeom>
          <a:noFill/>
          <a:ln cap="flat" cmpd="sng" w="19050">
            <a:solidFill>
              <a:schemeClr val="dk1"/>
            </a:solidFill>
            <a:prstDash val="solid"/>
            <a:round/>
            <a:headEnd len="med" w="med" type="none"/>
            <a:tailEnd len="med" w="med" type="none"/>
          </a:ln>
        </p:spPr>
      </p:cxnSp>
      <p:cxnSp>
        <p:nvCxnSpPr>
          <p:cNvPr id="392" name="Google Shape;392;p40"/>
          <p:cNvCxnSpPr/>
          <p:nvPr/>
        </p:nvCxnSpPr>
        <p:spPr>
          <a:xfrm>
            <a:off x="2642830" y="4364625"/>
            <a:ext cx="6251100" cy="6000"/>
          </a:xfrm>
          <a:prstGeom prst="straightConnector1">
            <a:avLst/>
          </a:prstGeom>
          <a:noFill/>
          <a:ln cap="flat" cmpd="sng" w="19050">
            <a:solidFill>
              <a:schemeClr val="dk1"/>
            </a:solidFill>
            <a:prstDash val="solid"/>
            <a:round/>
            <a:headEnd len="med" w="med" type="none"/>
            <a:tailEnd len="med" w="med" type="none"/>
          </a:ln>
        </p:spPr>
      </p:cxnSp>
      <p:sp>
        <p:nvSpPr>
          <p:cNvPr id="393" name="Google Shape;393;p40"/>
          <p:cNvSpPr/>
          <p:nvPr>
            <p:ph idx="3" type="pic"/>
          </p:nvPr>
        </p:nvSpPr>
        <p:spPr>
          <a:xfrm>
            <a:off x="1942950" y="1369100"/>
            <a:ext cx="573900" cy="570600"/>
          </a:xfrm>
          <a:prstGeom prst="roundRect">
            <a:avLst>
              <a:gd fmla="val 16667" name="adj"/>
            </a:avLst>
          </a:prstGeom>
          <a:noFill/>
          <a:ln>
            <a:noFill/>
          </a:ln>
        </p:spPr>
      </p:sp>
      <p:sp>
        <p:nvSpPr>
          <p:cNvPr id="394" name="Google Shape;394;p40"/>
          <p:cNvSpPr txBox="1"/>
          <p:nvPr>
            <p:ph idx="4" type="title"/>
          </p:nvPr>
        </p:nvSpPr>
        <p:spPr>
          <a:xfrm>
            <a:off x="251400" y="1487175"/>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95" name="Google Shape;395;p40"/>
          <p:cNvSpPr txBox="1"/>
          <p:nvPr>
            <p:ph idx="5" type="subTitle"/>
          </p:nvPr>
        </p:nvSpPr>
        <p:spPr>
          <a:xfrm>
            <a:off x="251509" y="1663525"/>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6" name="Google Shape;396;p40"/>
          <p:cNvSpPr/>
          <p:nvPr>
            <p:ph idx="6" type="pic"/>
          </p:nvPr>
        </p:nvSpPr>
        <p:spPr>
          <a:xfrm>
            <a:off x="1943050" y="3402238"/>
            <a:ext cx="573900" cy="570600"/>
          </a:xfrm>
          <a:prstGeom prst="roundRect">
            <a:avLst>
              <a:gd fmla="val 16667" name="adj"/>
            </a:avLst>
          </a:prstGeom>
          <a:noFill/>
          <a:ln>
            <a:noFill/>
          </a:ln>
        </p:spPr>
      </p:sp>
      <p:sp>
        <p:nvSpPr>
          <p:cNvPr id="397" name="Google Shape;397;p40"/>
          <p:cNvSpPr txBox="1"/>
          <p:nvPr>
            <p:ph idx="7" type="title"/>
          </p:nvPr>
        </p:nvSpPr>
        <p:spPr>
          <a:xfrm>
            <a:off x="251500" y="21637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398" name="Google Shape;398;p40"/>
          <p:cNvSpPr txBox="1"/>
          <p:nvPr>
            <p:ph idx="8" type="subTitle"/>
          </p:nvPr>
        </p:nvSpPr>
        <p:spPr>
          <a:xfrm>
            <a:off x="251609" y="23400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399" name="Google Shape;399;p40"/>
          <p:cNvSpPr/>
          <p:nvPr>
            <p:ph idx="9" type="pic"/>
          </p:nvPr>
        </p:nvSpPr>
        <p:spPr>
          <a:xfrm>
            <a:off x="1942950" y="2724525"/>
            <a:ext cx="573900" cy="570600"/>
          </a:xfrm>
          <a:prstGeom prst="roundRect">
            <a:avLst>
              <a:gd fmla="val 16667" name="adj"/>
            </a:avLst>
          </a:prstGeom>
          <a:noFill/>
          <a:ln>
            <a:noFill/>
          </a:ln>
        </p:spPr>
      </p:sp>
      <p:sp>
        <p:nvSpPr>
          <p:cNvPr id="400" name="Google Shape;400;p40"/>
          <p:cNvSpPr txBox="1"/>
          <p:nvPr>
            <p:ph idx="13" type="title"/>
          </p:nvPr>
        </p:nvSpPr>
        <p:spPr>
          <a:xfrm>
            <a:off x="251400" y="2842600"/>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01" name="Google Shape;401;p40"/>
          <p:cNvSpPr txBox="1"/>
          <p:nvPr>
            <p:ph idx="14" type="subTitle"/>
          </p:nvPr>
        </p:nvSpPr>
        <p:spPr>
          <a:xfrm>
            <a:off x="251509" y="3018950"/>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02" name="Google Shape;402;p40"/>
          <p:cNvSpPr/>
          <p:nvPr>
            <p:ph idx="15" type="pic"/>
          </p:nvPr>
        </p:nvSpPr>
        <p:spPr>
          <a:xfrm>
            <a:off x="1942950" y="2046800"/>
            <a:ext cx="573900" cy="570600"/>
          </a:xfrm>
          <a:prstGeom prst="roundRect">
            <a:avLst>
              <a:gd fmla="val 16667" name="adj"/>
            </a:avLst>
          </a:prstGeom>
          <a:noFill/>
          <a:ln>
            <a:noFill/>
          </a:ln>
        </p:spPr>
      </p:sp>
      <p:sp>
        <p:nvSpPr>
          <p:cNvPr id="403" name="Google Shape;403;p40"/>
          <p:cNvSpPr txBox="1"/>
          <p:nvPr>
            <p:ph idx="16" type="title"/>
          </p:nvPr>
        </p:nvSpPr>
        <p:spPr>
          <a:xfrm>
            <a:off x="251400" y="35203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04" name="Google Shape;404;p40"/>
          <p:cNvSpPr txBox="1"/>
          <p:nvPr>
            <p:ph idx="17" type="subTitle"/>
          </p:nvPr>
        </p:nvSpPr>
        <p:spPr>
          <a:xfrm>
            <a:off x="251509" y="36966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05" name="Google Shape;405;p40"/>
          <p:cNvSpPr/>
          <p:nvPr>
            <p:ph idx="18" type="pic"/>
          </p:nvPr>
        </p:nvSpPr>
        <p:spPr>
          <a:xfrm>
            <a:off x="1942950" y="4079938"/>
            <a:ext cx="573900" cy="570600"/>
          </a:xfrm>
          <a:prstGeom prst="roundRect">
            <a:avLst>
              <a:gd fmla="val 16667" name="adj"/>
            </a:avLst>
          </a:prstGeom>
          <a:noFill/>
          <a:ln>
            <a:noFill/>
          </a:ln>
        </p:spPr>
      </p:sp>
      <p:sp>
        <p:nvSpPr>
          <p:cNvPr id="406" name="Google Shape;406;p40"/>
          <p:cNvSpPr txBox="1"/>
          <p:nvPr>
            <p:ph idx="19" type="title"/>
          </p:nvPr>
        </p:nvSpPr>
        <p:spPr>
          <a:xfrm>
            <a:off x="251400" y="4198013"/>
            <a:ext cx="1593900" cy="176400"/>
          </a:xfrm>
          <a:prstGeom prst="rect">
            <a:avLst/>
          </a:prstGeom>
        </p:spPr>
        <p:txBody>
          <a:bodyPr anchorCtr="0" anchor="t" bIns="0" lIns="0" spcFirstLastPara="1" rIns="0" wrap="square" tIns="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407" name="Google Shape;407;p40"/>
          <p:cNvSpPr txBox="1"/>
          <p:nvPr>
            <p:ph idx="20" type="subTitle"/>
          </p:nvPr>
        </p:nvSpPr>
        <p:spPr>
          <a:xfrm>
            <a:off x="251509" y="4374363"/>
            <a:ext cx="1593900" cy="158100"/>
          </a:xfrm>
          <a:prstGeom prst="rect">
            <a:avLst/>
          </a:prstGeom>
        </p:spPr>
        <p:txBody>
          <a:bodyPr anchorCtr="0" anchor="t" bIns="0" lIns="0" spcFirstLastPara="1" rIns="0" wrap="square" tIns="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08" name="Google Shape;408;p40"/>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9" name="Google Shape;409;p40"/>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put">
  <p:cSld name="BIG_NUMBER_1">
    <p:spTree>
      <p:nvGrpSpPr>
        <p:cNvPr id="410" name="Shape 410"/>
        <p:cNvGrpSpPr/>
        <p:nvPr/>
      </p:nvGrpSpPr>
      <p:grpSpPr>
        <a:xfrm>
          <a:off x="0" y="0"/>
          <a:ext cx="0" cy="0"/>
          <a:chOff x="0" y="0"/>
          <a:chExt cx="0" cy="0"/>
        </a:xfrm>
      </p:grpSpPr>
      <p:sp>
        <p:nvSpPr>
          <p:cNvPr id="411" name="Google Shape;411;p41"/>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12" name="Google Shape;412;p41"/>
          <p:cNvSpPr txBox="1"/>
          <p:nvPr>
            <p:ph type="title"/>
          </p:nvPr>
        </p:nvSpPr>
        <p:spPr>
          <a:xfrm>
            <a:off x="122600" y="125600"/>
            <a:ext cx="7176900" cy="543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p:txBody>
      </p:sp>
      <p:cxnSp>
        <p:nvCxnSpPr>
          <p:cNvPr id="413" name="Google Shape;413;p41"/>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14" name="Google Shape;414;p41"/>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15" name="Google Shape;415;p41"/>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16" name="Google Shape;416;p41"/>
          <p:cNvSpPr/>
          <p:nvPr>
            <p:ph idx="3" type="pic"/>
          </p:nvPr>
        </p:nvSpPr>
        <p:spPr>
          <a:xfrm>
            <a:off x="698650" y="1400050"/>
            <a:ext cx="573900" cy="570600"/>
          </a:xfrm>
          <a:prstGeom prst="roundRect">
            <a:avLst>
              <a:gd fmla="val 16667" name="adj"/>
            </a:avLst>
          </a:prstGeom>
          <a:noFill/>
          <a:ln>
            <a:noFill/>
          </a:ln>
        </p:spPr>
      </p:sp>
      <p:sp>
        <p:nvSpPr>
          <p:cNvPr id="417" name="Google Shape;417;p41"/>
          <p:cNvSpPr txBox="1"/>
          <p:nvPr>
            <p:ph idx="4" type="title"/>
          </p:nvPr>
        </p:nvSpPr>
        <p:spPr>
          <a:xfrm>
            <a:off x="2514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18" name="Google Shape;418;p41"/>
          <p:cNvSpPr txBox="1"/>
          <p:nvPr>
            <p:ph idx="5" type="subTitle"/>
          </p:nvPr>
        </p:nvSpPr>
        <p:spPr>
          <a:xfrm>
            <a:off x="2515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19" name="Google Shape;419;p41"/>
          <p:cNvSpPr/>
          <p:nvPr>
            <p:ph idx="6" type="pic"/>
          </p:nvPr>
        </p:nvSpPr>
        <p:spPr>
          <a:xfrm>
            <a:off x="6080550" y="1400050"/>
            <a:ext cx="573900" cy="570600"/>
          </a:xfrm>
          <a:prstGeom prst="roundRect">
            <a:avLst>
              <a:gd fmla="val 16667" name="adj"/>
            </a:avLst>
          </a:prstGeom>
          <a:noFill/>
          <a:ln>
            <a:noFill/>
          </a:ln>
        </p:spPr>
      </p:sp>
      <p:sp>
        <p:nvSpPr>
          <p:cNvPr id="420" name="Google Shape;420;p41"/>
          <p:cNvSpPr txBox="1"/>
          <p:nvPr>
            <p:ph idx="7" type="title"/>
          </p:nvPr>
        </p:nvSpPr>
        <p:spPr>
          <a:xfrm>
            <a:off x="20281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21" name="Google Shape;421;p41"/>
          <p:cNvSpPr txBox="1"/>
          <p:nvPr>
            <p:ph idx="8" type="subTitle"/>
          </p:nvPr>
        </p:nvSpPr>
        <p:spPr>
          <a:xfrm>
            <a:off x="20282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22" name="Google Shape;422;p41"/>
          <p:cNvSpPr/>
          <p:nvPr>
            <p:ph idx="9" type="pic"/>
          </p:nvPr>
        </p:nvSpPr>
        <p:spPr>
          <a:xfrm>
            <a:off x="4285500" y="1400050"/>
            <a:ext cx="573900" cy="570600"/>
          </a:xfrm>
          <a:prstGeom prst="roundRect">
            <a:avLst>
              <a:gd fmla="val 16667" name="adj"/>
            </a:avLst>
          </a:prstGeom>
          <a:noFill/>
          <a:ln>
            <a:noFill/>
          </a:ln>
        </p:spPr>
      </p:sp>
      <p:sp>
        <p:nvSpPr>
          <p:cNvPr id="423" name="Google Shape;423;p41"/>
          <p:cNvSpPr txBox="1"/>
          <p:nvPr>
            <p:ph idx="13" type="title"/>
          </p:nvPr>
        </p:nvSpPr>
        <p:spPr>
          <a:xfrm>
            <a:off x="383825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24" name="Google Shape;424;p41"/>
          <p:cNvSpPr txBox="1"/>
          <p:nvPr>
            <p:ph idx="14" type="subTitle"/>
          </p:nvPr>
        </p:nvSpPr>
        <p:spPr>
          <a:xfrm>
            <a:off x="383835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25" name="Google Shape;425;p41"/>
          <p:cNvSpPr/>
          <p:nvPr>
            <p:ph idx="15" type="pic"/>
          </p:nvPr>
        </p:nvSpPr>
        <p:spPr>
          <a:xfrm>
            <a:off x="2475250" y="1400050"/>
            <a:ext cx="573900" cy="570600"/>
          </a:xfrm>
          <a:prstGeom prst="roundRect">
            <a:avLst>
              <a:gd fmla="val 16667" name="adj"/>
            </a:avLst>
          </a:prstGeom>
          <a:noFill/>
          <a:ln>
            <a:noFill/>
          </a:ln>
        </p:spPr>
      </p:sp>
      <p:sp>
        <p:nvSpPr>
          <p:cNvPr id="426" name="Google Shape;426;p41"/>
          <p:cNvSpPr txBox="1"/>
          <p:nvPr>
            <p:ph idx="16" type="title"/>
          </p:nvPr>
        </p:nvSpPr>
        <p:spPr>
          <a:xfrm>
            <a:off x="56333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27" name="Google Shape;427;p41"/>
          <p:cNvSpPr txBox="1"/>
          <p:nvPr>
            <p:ph idx="17" type="subTitle"/>
          </p:nvPr>
        </p:nvSpPr>
        <p:spPr>
          <a:xfrm>
            <a:off x="56334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28" name="Google Shape;428;p41"/>
          <p:cNvSpPr/>
          <p:nvPr>
            <p:ph idx="18" type="pic"/>
          </p:nvPr>
        </p:nvSpPr>
        <p:spPr>
          <a:xfrm>
            <a:off x="7872450" y="1400050"/>
            <a:ext cx="573900" cy="570600"/>
          </a:xfrm>
          <a:prstGeom prst="roundRect">
            <a:avLst>
              <a:gd fmla="val 16667" name="adj"/>
            </a:avLst>
          </a:prstGeom>
          <a:noFill/>
          <a:ln>
            <a:noFill/>
          </a:ln>
        </p:spPr>
      </p:sp>
      <p:sp>
        <p:nvSpPr>
          <p:cNvPr id="429" name="Google Shape;429;p41"/>
          <p:cNvSpPr txBox="1"/>
          <p:nvPr>
            <p:ph idx="19" type="title"/>
          </p:nvPr>
        </p:nvSpPr>
        <p:spPr>
          <a:xfrm>
            <a:off x="7425200" y="2042625"/>
            <a:ext cx="1468200" cy="176400"/>
          </a:xfrm>
          <a:prstGeom prst="rect">
            <a:avLst/>
          </a:prstGeom>
        </p:spPr>
        <p:txBody>
          <a:bodyPr anchorCtr="0" anchor="t" bIns="0" lIns="0" spcFirstLastPara="1" rIns="0" wrap="square" tIns="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430" name="Google Shape;430;p41"/>
          <p:cNvSpPr txBox="1"/>
          <p:nvPr>
            <p:ph idx="20" type="subTitle"/>
          </p:nvPr>
        </p:nvSpPr>
        <p:spPr>
          <a:xfrm>
            <a:off x="7425300" y="2218975"/>
            <a:ext cx="1468200" cy="158100"/>
          </a:xfrm>
          <a:prstGeom prst="rect">
            <a:avLst/>
          </a:prstGeom>
        </p:spPr>
        <p:txBody>
          <a:bodyPr anchorCtr="0" anchor="t" bIns="0" lIns="0" spcFirstLastPara="1" rIns="0" wrap="square" tIns="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31" name="Google Shape;431;p41"/>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32" name="Google Shape;432;p41"/>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Went Well">
  <p:cSld name="CUSTOM">
    <p:spTree>
      <p:nvGrpSpPr>
        <p:cNvPr id="433" name="Shape 433"/>
        <p:cNvGrpSpPr/>
        <p:nvPr/>
      </p:nvGrpSpPr>
      <p:grpSpPr>
        <a:xfrm>
          <a:off x="0" y="0"/>
          <a:ext cx="0" cy="0"/>
          <a:chOff x="0" y="0"/>
          <a:chExt cx="0" cy="0"/>
        </a:xfrm>
      </p:grpSpPr>
      <p:sp>
        <p:nvSpPr>
          <p:cNvPr id="434" name="Google Shape;434;p42"/>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35" name="Google Shape;435;p42"/>
          <p:cNvSpPr/>
          <p:nvPr/>
        </p:nvSpPr>
        <p:spPr>
          <a:xfrm>
            <a:off x="4907100" y="125600"/>
            <a:ext cx="4111200" cy="4575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2"/>
          <p:cNvSpPr txBox="1"/>
          <p:nvPr>
            <p:ph idx="1" type="body"/>
          </p:nvPr>
        </p:nvSpPr>
        <p:spPr>
          <a:xfrm>
            <a:off x="5218050" y="1222400"/>
            <a:ext cx="3489300" cy="23823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indent="-317500" lvl="1" marL="9144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indent="-317500" lvl="2" marL="13716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indent="-317500" lvl="3" marL="18288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indent="-317500" lvl="4" marL="22860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indent="-317500" lvl="5" marL="27432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indent="-317500" lvl="6" marL="32004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indent="-317500" lvl="7" marL="36576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indent="-317500" lvl="8" marL="41148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p:txBody>
      </p:sp>
      <p:sp>
        <p:nvSpPr>
          <p:cNvPr id="437" name="Google Shape;437;p42"/>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cxnSp>
        <p:nvCxnSpPr>
          <p:cNvPr id="438" name="Google Shape;438;p42"/>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39" name="Google Shape;439;p42"/>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40" name="Google Shape;440;p42"/>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41" name="Google Shape;441;p42"/>
          <p:cNvSpPr/>
          <p:nvPr/>
        </p:nvSpPr>
        <p:spPr>
          <a:xfrm rot="-1123229">
            <a:off x="102017" y="4023335"/>
            <a:ext cx="1809188" cy="603006"/>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42" name="Google Shape;442;p42"/>
          <p:cNvSpPr/>
          <p:nvPr/>
        </p:nvSpPr>
        <p:spPr>
          <a:xfrm rot="127976">
            <a:off x="1454075" y="3264996"/>
            <a:ext cx="1809282" cy="603003"/>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43" name="Google Shape;443;p42"/>
          <p:cNvSpPr/>
          <p:nvPr/>
        </p:nvSpPr>
        <p:spPr>
          <a:xfrm rot="-1085817">
            <a:off x="1738007" y="4031653"/>
            <a:ext cx="1809180" cy="602992"/>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444" name="Google Shape;444;p42"/>
          <p:cNvSpPr/>
          <p:nvPr/>
        </p:nvSpPr>
        <p:spPr>
          <a:xfrm rot="2535455">
            <a:off x="3182763" y="3812669"/>
            <a:ext cx="1809195" cy="603002"/>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45" name="Google Shape;445;p42"/>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46" name="Google Shape;446;p42"/>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at Could Be Better">
  <p:cSld name="CUSTOM_11">
    <p:spTree>
      <p:nvGrpSpPr>
        <p:cNvPr id="447" name="Shape 447"/>
        <p:cNvGrpSpPr/>
        <p:nvPr/>
      </p:nvGrpSpPr>
      <p:grpSpPr>
        <a:xfrm>
          <a:off x="0" y="0"/>
          <a:ext cx="0" cy="0"/>
          <a:chOff x="0" y="0"/>
          <a:chExt cx="0" cy="0"/>
        </a:xfrm>
      </p:grpSpPr>
      <p:sp>
        <p:nvSpPr>
          <p:cNvPr id="448" name="Google Shape;448;p43"/>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49" name="Google Shape;449;p43"/>
          <p:cNvSpPr/>
          <p:nvPr/>
        </p:nvSpPr>
        <p:spPr>
          <a:xfrm>
            <a:off x="4907100" y="125600"/>
            <a:ext cx="4111200" cy="4575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3"/>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cxnSp>
        <p:nvCxnSpPr>
          <p:cNvPr id="451" name="Google Shape;451;p43"/>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52" name="Google Shape;452;p43"/>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53" name="Google Shape;453;p43"/>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54" name="Google Shape;454;p43"/>
          <p:cNvSpPr/>
          <p:nvPr/>
        </p:nvSpPr>
        <p:spPr>
          <a:xfrm rot="-124589">
            <a:off x="2143221" y="3214879"/>
            <a:ext cx="1809270" cy="602983"/>
          </a:xfrm>
          <a:prstGeom prst="flowChartTerminator">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55" name="Google Shape;455;p43"/>
          <p:cNvSpPr/>
          <p:nvPr/>
        </p:nvSpPr>
        <p:spPr>
          <a:xfrm rot="1146885">
            <a:off x="2750590" y="4014983"/>
            <a:ext cx="1809173" cy="603007"/>
          </a:xfrm>
          <a:prstGeom prst="flowChartTerminator">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56" name="Google Shape;456;p43"/>
          <p:cNvSpPr/>
          <p:nvPr/>
        </p:nvSpPr>
        <p:spPr>
          <a:xfrm rot="103">
            <a:off x="222869" y="4218901"/>
            <a:ext cx="1809162" cy="603018"/>
          </a:xfrm>
          <a:prstGeom prst="flowChartTerminator">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solidFill>
                <a:srgbClr val="FFFFFF"/>
              </a:solidFill>
              <a:latin typeface="Roboto"/>
              <a:ea typeface="Roboto"/>
              <a:cs typeface="Roboto"/>
              <a:sym typeface="Roboto"/>
            </a:endParaRPr>
          </a:p>
        </p:txBody>
      </p:sp>
      <p:sp>
        <p:nvSpPr>
          <p:cNvPr id="457" name="Google Shape;457;p43"/>
          <p:cNvSpPr/>
          <p:nvPr/>
        </p:nvSpPr>
        <p:spPr>
          <a:xfrm rot="2535455">
            <a:off x="1277300" y="3812669"/>
            <a:ext cx="1809195" cy="603002"/>
          </a:xfrm>
          <a:prstGeom prst="flowChartTerminator">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Roboto"/>
              <a:ea typeface="Roboto"/>
              <a:cs typeface="Roboto"/>
              <a:sym typeface="Roboto"/>
            </a:endParaRPr>
          </a:p>
        </p:txBody>
      </p:sp>
      <p:sp>
        <p:nvSpPr>
          <p:cNvPr id="458" name="Google Shape;458;p43"/>
          <p:cNvSpPr txBox="1"/>
          <p:nvPr>
            <p:ph idx="3" type="body"/>
          </p:nvPr>
        </p:nvSpPr>
        <p:spPr>
          <a:xfrm>
            <a:off x="5218050" y="1222400"/>
            <a:ext cx="3489300" cy="23823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indent="-317500" lvl="1" marL="9144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indent="-317500" lvl="2" marL="13716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indent="-317500" lvl="3" marL="18288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indent="-317500" lvl="4" marL="22860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indent="-317500" lvl="5" marL="27432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indent="-317500" lvl="6" marL="32004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indent="-317500" lvl="7" marL="36576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indent="-317500" lvl="8" marL="41148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p:txBody>
      </p:sp>
      <p:sp>
        <p:nvSpPr>
          <p:cNvPr id="459" name="Google Shape;459;p43"/>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60" name="Google Shape;460;p43"/>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bg>
      <p:bgPr>
        <a:solidFill>
          <a:schemeClr val="dk1"/>
        </a:solidFill>
      </p:bgPr>
    </p:bg>
    <p:spTree>
      <p:nvGrpSpPr>
        <p:cNvPr id="461" name="Shape 461"/>
        <p:cNvGrpSpPr/>
        <p:nvPr/>
      </p:nvGrpSpPr>
      <p:grpSpPr>
        <a:xfrm>
          <a:off x="0" y="0"/>
          <a:ext cx="0" cy="0"/>
          <a:chOff x="0" y="0"/>
          <a:chExt cx="0" cy="0"/>
        </a:xfrm>
      </p:grpSpPr>
      <p:sp>
        <p:nvSpPr>
          <p:cNvPr id="462" name="Google Shape;462;p44"/>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63" name="Google Shape;463;p44"/>
          <p:cNvSpPr txBox="1"/>
          <p:nvPr>
            <p:ph type="title"/>
          </p:nvPr>
        </p:nvSpPr>
        <p:spPr>
          <a:xfrm>
            <a:off x="125700" y="125600"/>
            <a:ext cx="45801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sp>
        <p:nvSpPr>
          <p:cNvPr id="464" name="Google Shape;464;p44"/>
          <p:cNvSpPr txBox="1"/>
          <p:nvPr>
            <p:ph idx="1" type="subTitle"/>
          </p:nvPr>
        </p:nvSpPr>
        <p:spPr>
          <a:xfrm>
            <a:off x="58310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465" name="Google Shape;465;p44"/>
          <p:cNvSpPr txBox="1"/>
          <p:nvPr>
            <p:ph idx="2" type="body"/>
          </p:nvPr>
        </p:nvSpPr>
        <p:spPr>
          <a:xfrm>
            <a:off x="5831000" y="773325"/>
            <a:ext cx="3187200" cy="257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cxnSp>
        <p:nvCxnSpPr>
          <p:cNvPr id="466" name="Google Shape;466;p44"/>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467" name="Google Shape;467;p44"/>
          <p:cNvSpPr txBox="1"/>
          <p:nvPr>
            <p:ph idx="3"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468" name="Google Shape;468;p44"/>
          <p:cNvSpPr txBox="1"/>
          <p:nvPr>
            <p:ph idx="4"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sp>
        <p:nvSpPr>
          <p:cNvPr id="469" name="Google Shape;469;p44"/>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70" name="Google Shape;470;p44"/>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471" name="Shape 471"/>
        <p:cNvGrpSpPr/>
        <p:nvPr/>
      </p:nvGrpSpPr>
      <p:grpSpPr>
        <a:xfrm>
          <a:off x="0" y="0"/>
          <a:ext cx="0" cy="0"/>
          <a:chOff x="0" y="0"/>
          <a:chExt cx="0" cy="0"/>
        </a:xfrm>
      </p:grpSpPr>
      <p:sp>
        <p:nvSpPr>
          <p:cNvPr id="472" name="Google Shape;472;p45"/>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73" name="Google Shape;473;p45"/>
          <p:cNvSpPr txBox="1"/>
          <p:nvPr>
            <p:ph idx="1" type="subTitle"/>
          </p:nvPr>
        </p:nvSpPr>
        <p:spPr>
          <a:xfrm>
            <a:off x="2493575" y="4142817"/>
            <a:ext cx="4157100" cy="2697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p:txBody>
      </p:sp>
      <p:sp>
        <p:nvSpPr>
          <p:cNvPr id="474" name="Google Shape;474;p45"/>
          <p:cNvSpPr/>
          <p:nvPr/>
        </p:nvSpPr>
        <p:spPr>
          <a:xfrm rot="5400000">
            <a:off x="251388" y="475250"/>
            <a:ext cx="3837300" cy="3837300"/>
          </a:xfrm>
          <a:prstGeom prst="pie">
            <a:avLst>
              <a:gd fmla="val 12366" name="adj1"/>
              <a:gd fmla="val 108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5"/>
          <p:cNvSpPr/>
          <p:nvPr/>
        </p:nvSpPr>
        <p:spPr>
          <a:xfrm rot="-5400000">
            <a:off x="5033888" y="465200"/>
            <a:ext cx="3857400" cy="3857400"/>
          </a:xfrm>
          <a:prstGeom prst="pie">
            <a:avLst>
              <a:gd fmla="val 12366" name="adj1"/>
              <a:gd fmla="val 10819259"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5"/>
          <p:cNvSpPr txBox="1"/>
          <p:nvPr>
            <p:ph type="title"/>
          </p:nvPr>
        </p:nvSpPr>
        <p:spPr>
          <a:xfrm>
            <a:off x="2493450" y="658700"/>
            <a:ext cx="4157100" cy="3453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sz="3600"/>
            </a:lvl1pPr>
            <a:lvl2pPr lvl="1">
              <a:spcBef>
                <a:spcPts val="0"/>
              </a:spcBef>
              <a:spcAft>
                <a:spcPts val="0"/>
              </a:spcAft>
              <a:buClr>
                <a:schemeClr val="dk1"/>
              </a:buClr>
              <a:buSzPts val="3600"/>
              <a:buFont typeface="Libre Baskerville"/>
              <a:buNone/>
              <a:defRPr sz="3600">
                <a:solidFill>
                  <a:schemeClr val="dk1"/>
                </a:solidFill>
              </a:defRPr>
            </a:lvl2pPr>
            <a:lvl3pPr lvl="2">
              <a:spcBef>
                <a:spcPts val="0"/>
              </a:spcBef>
              <a:spcAft>
                <a:spcPts val="0"/>
              </a:spcAft>
              <a:buClr>
                <a:schemeClr val="dk1"/>
              </a:buClr>
              <a:buSzPts val="3600"/>
              <a:buFont typeface="Libre Baskerville"/>
              <a:buNone/>
              <a:defRPr sz="3600">
                <a:solidFill>
                  <a:schemeClr val="dk1"/>
                </a:solidFill>
              </a:defRPr>
            </a:lvl3pPr>
            <a:lvl4pPr lvl="3">
              <a:spcBef>
                <a:spcPts val="0"/>
              </a:spcBef>
              <a:spcAft>
                <a:spcPts val="0"/>
              </a:spcAft>
              <a:buClr>
                <a:schemeClr val="dk1"/>
              </a:buClr>
              <a:buSzPts val="3600"/>
              <a:buFont typeface="Libre Baskerville"/>
              <a:buNone/>
              <a:defRPr sz="3600">
                <a:solidFill>
                  <a:schemeClr val="dk1"/>
                </a:solidFill>
              </a:defRPr>
            </a:lvl4pPr>
            <a:lvl5pPr lvl="4">
              <a:spcBef>
                <a:spcPts val="0"/>
              </a:spcBef>
              <a:spcAft>
                <a:spcPts val="0"/>
              </a:spcAft>
              <a:buClr>
                <a:schemeClr val="dk1"/>
              </a:buClr>
              <a:buSzPts val="3600"/>
              <a:buFont typeface="Libre Baskerville"/>
              <a:buNone/>
              <a:defRPr sz="3600">
                <a:solidFill>
                  <a:schemeClr val="dk1"/>
                </a:solidFill>
              </a:defRPr>
            </a:lvl5pPr>
            <a:lvl6pPr lvl="5">
              <a:spcBef>
                <a:spcPts val="0"/>
              </a:spcBef>
              <a:spcAft>
                <a:spcPts val="0"/>
              </a:spcAft>
              <a:buClr>
                <a:schemeClr val="dk1"/>
              </a:buClr>
              <a:buSzPts val="3600"/>
              <a:buFont typeface="Libre Baskerville"/>
              <a:buNone/>
              <a:defRPr sz="3600">
                <a:solidFill>
                  <a:schemeClr val="dk1"/>
                </a:solidFill>
              </a:defRPr>
            </a:lvl6pPr>
            <a:lvl7pPr lvl="6">
              <a:spcBef>
                <a:spcPts val="0"/>
              </a:spcBef>
              <a:spcAft>
                <a:spcPts val="0"/>
              </a:spcAft>
              <a:buClr>
                <a:schemeClr val="dk1"/>
              </a:buClr>
              <a:buSzPts val="3600"/>
              <a:buFont typeface="Libre Baskerville"/>
              <a:buNone/>
              <a:defRPr sz="3600">
                <a:solidFill>
                  <a:schemeClr val="dk1"/>
                </a:solidFill>
              </a:defRPr>
            </a:lvl7pPr>
            <a:lvl8pPr lvl="7">
              <a:spcBef>
                <a:spcPts val="0"/>
              </a:spcBef>
              <a:spcAft>
                <a:spcPts val="0"/>
              </a:spcAft>
              <a:buClr>
                <a:schemeClr val="dk1"/>
              </a:buClr>
              <a:buSzPts val="3600"/>
              <a:buFont typeface="Libre Baskerville"/>
              <a:buNone/>
              <a:defRPr sz="3600">
                <a:solidFill>
                  <a:schemeClr val="dk1"/>
                </a:solidFill>
              </a:defRPr>
            </a:lvl8pPr>
            <a:lvl9pPr lvl="8">
              <a:spcBef>
                <a:spcPts val="0"/>
              </a:spcBef>
              <a:spcAft>
                <a:spcPts val="0"/>
              </a:spcAft>
              <a:buClr>
                <a:schemeClr val="dk1"/>
              </a:buClr>
              <a:buSzPts val="3600"/>
              <a:buFont typeface="Libre Baskerville"/>
              <a:buNone/>
              <a:defRPr sz="3600">
                <a:solidFill>
                  <a:schemeClr val="dk1"/>
                </a:solidFill>
              </a:defRPr>
            </a:lvl9pPr>
          </a:lstStyle>
          <a:p/>
        </p:txBody>
      </p:sp>
      <p:cxnSp>
        <p:nvCxnSpPr>
          <p:cNvPr id="477" name="Google Shape;477;p45"/>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478" name="Google Shape;478;p45"/>
          <p:cNvSpPr txBox="1"/>
          <p:nvPr>
            <p:ph idx="2"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79" name="Google Shape;479;p45"/>
          <p:cNvSpPr txBox="1"/>
          <p:nvPr>
            <p:ph idx="3"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480" name="Google Shape;480;p45"/>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81" name="Google Shape;481;p45"/>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type="blank">
  <p:cSld name="BLANK">
    <p:spTree>
      <p:nvGrpSpPr>
        <p:cNvPr id="482" name="Shape 482"/>
        <p:cNvGrpSpPr/>
        <p:nvPr/>
      </p:nvGrpSpPr>
      <p:grpSpPr>
        <a:xfrm>
          <a:off x="0" y="0"/>
          <a:ext cx="0" cy="0"/>
          <a:chOff x="0" y="0"/>
          <a:chExt cx="0" cy="0"/>
        </a:xfrm>
      </p:grpSpPr>
      <p:sp>
        <p:nvSpPr>
          <p:cNvPr id="483" name="Google Shape;483;p46"/>
          <p:cNvSpPr/>
          <p:nvPr>
            <p:ph idx="2" type="pic"/>
          </p:nvPr>
        </p:nvSpPr>
        <p:spPr>
          <a:xfrm>
            <a:off x="125700" y="125600"/>
            <a:ext cx="8892900" cy="2452800"/>
          </a:xfrm>
          <a:prstGeom prst="roundRect">
            <a:avLst>
              <a:gd fmla="val 16667" name="adj"/>
            </a:avLst>
          </a:prstGeom>
          <a:noFill/>
          <a:ln>
            <a:noFill/>
          </a:ln>
        </p:spPr>
      </p:sp>
      <p:sp>
        <p:nvSpPr>
          <p:cNvPr id="484" name="Google Shape;484;p46"/>
          <p:cNvSpPr txBox="1"/>
          <p:nvPr>
            <p:ph type="title"/>
          </p:nvPr>
        </p:nvSpPr>
        <p:spPr>
          <a:xfrm>
            <a:off x="125700" y="3233475"/>
            <a:ext cx="8768100" cy="146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9600"/>
              <a:buNone/>
              <a:defRPr b="1" sz="9600"/>
            </a:lvl1pPr>
            <a:lvl2pPr lvl="1">
              <a:spcBef>
                <a:spcPts val="0"/>
              </a:spcBef>
              <a:spcAft>
                <a:spcPts val="0"/>
              </a:spcAft>
              <a:buClr>
                <a:schemeClr val="dk1"/>
              </a:buClr>
              <a:buSzPts val="9600"/>
              <a:buFont typeface="Libre Baskerville"/>
              <a:buNone/>
              <a:defRPr b="1" sz="9600">
                <a:solidFill>
                  <a:schemeClr val="dk1"/>
                </a:solidFill>
              </a:defRPr>
            </a:lvl2pPr>
            <a:lvl3pPr lvl="2">
              <a:spcBef>
                <a:spcPts val="0"/>
              </a:spcBef>
              <a:spcAft>
                <a:spcPts val="0"/>
              </a:spcAft>
              <a:buClr>
                <a:schemeClr val="dk1"/>
              </a:buClr>
              <a:buSzPts val="9600"/>
              <a:buFont typeface="Libre Baskerville"/>
              <a:buNone/>
              <a:defRPr b="1" sz="9600">
                <a:solidFill>
                  <a:schemeClr val="dk1"/>
                </a:solidFill>
              </a:defRPr>
            </a:lvl3pPr>
            <a:lvl4pPr lvl="3">
              <a:spcBef>
                <a:spcPts val="0"/>
              </a:spcBef>
              <a:spcAft>
                <a:spcPts val="0"/>
              </a:spcAft>
              <a:buClr>
                <a:schemeClr val="dk1"/>
              </a:buClr>
              <a:buSzPts val="9600"/>
              <a:buFont typeface="Libre Baskerville"/>
              <a:buNone/>
              <a:defRPr b="1" sz="9600">
                <a:solidFill>
                  <a:schemeClr val="dk1"/>
                </a:solidFill>
              </a:defRPr>
            </a:lvl4pPr>
            <a:lvl5pPr lvl="4">
              <a:spcBef>
                <a:spcPts val="0"/>
              </a:spcBef>
              <a:spcAft>
                <a:spcPts val="0"/>
              </a:spcAft>
              <a:buClr>
                <a:schemeClr val="dk1"/>
              </a:buClr>
              <a:buSzPts val="9600"/>
              <a:buFont typeface="Libre Baskerville"/>
              <a:buNone/>
              <a:defRPr b="1" sz="9600">
                <a:solidFill>
                  <a:schemeClr val="dk1"/>
                </a:solidFill>
              </a:defRPr>
            </a:lvl5pPr>
            <a:lvl6pPr lvl="5">
              <a:spcBef>
                <a:spcPts val="0"/>
              </a:spcBef>
              <a:spcAft>
                <a:spcPts val="0"/>
              </a:spcAft>
              <a:buClr>
                <a:schemeClr val="dk1"/>
              </a:buClr>
              <a:buSzPts val="9600"/>
              <a:buFont typeface="Libre Baskerville"/>
              <a:buNone/>
              <a:defRPr b="1" sz="9600">
                <a:solidFill>
                  <a:schemeClr val="dk1"/>
                </a:solidFill>
              </a:defRPr>
            </a:lvl6pPr>
            <a:lvl7pPr lvl="6">
              <a:spcBef>
                <a:spcPts val="0"/>
              </a:spcBef>
              <a:spcAft>
                <a:spcPts val="0"/>
              </a:spcAft>
              <a:buClr>
                <a:schemeClr val="dk1"/>
              </a:buClr>
              <a:buSzPts val="9600"/>
              <a:buFont typeface="Libre Baskerville"/>
              <a:buNone/>
              <a:defRPr b="1" sz="9600">
                <a:solidFill>
                  <a:schemeClr val="dk1"/>
                </a:solidFill>
              </a:defRPr>
            </a:lvl7pPr>
            <a:lvl8pPr lvl="7">
              <a:spcBef>
                <a:spcPts val="0"/>
              </a:spcBef>
              <a:spcAft>
                <a:spcPts val="0"/>
              </a:spcAft>
              <a:buClr>
                <a:schemeClr val="dk1"/>
              </a:buClr>
              <a:buSzPts val="9600"/>
              <a:buFont typeface="Libre Baskerville"/>
              <a:buNone/>
              <a:defRPr b="1" sz="9600">
                <a:solidFill>
                  <a:schemeClr val="dk1"/>
                </a:solidFill>
              </a:defRPr>
            </a:lvl8pPr>
            <a:lvl9pPr lvl="8">
              <a:spcBef>
                <a:spcPts val="0"/>
              </a:spcBef>
              <a:spcAft>
                <a:spcPts val="0"/>
              </a:spcAft>
              <a:buClr>
                <a:schemeClr val="dk1"/>
              </a:buClr>
              <a:buSzPts val="9600"/>
              <a:buFont typeface="Libre Baskerville"/>
              <a:buNone/>
              <a:defRPr b="1" sz="9600">
                <a:solidFill>
                  <a:schemeClr val="dk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pe">
  <p:cSld name="CUSTOM_9">
    <p:spTree>
      <p:nvGrpSpPr>
        <p:cNvPr id="485" name="Shape 485"/>
        <p:cNvGrpSpPr/>
        <p:nvPr/>
      </p:nvGrpSpPr>
      <p:grpSpPr>
        <a:xfrm>
          <a:off x="0" y="0"/>
          <a:ext cx="0" cy="0"/>
          <a:chOff x="0" y="0"/>
          <a:chExt cx="0" cy="0"/>
        </a:xfrm>
      </p:grpSpPr>
      <p:sp>
        <p:nvSpPr>
          <p:cNvPr id="486" name="Google Shape;486;p47"/>
          <p:cNvSpPr txBox="1"/>
          <p:nvPr>
            <p:ph type="title"/>
          </p:nvPr>
        </p:nvSpPr>
        <p:spPr>
          <a:xfrm>
            <a:off x="125700" y="125600"/>
            <a:ext cx="87681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487" name="Google Shape;487;p47"/>
          <p:cNvSpPr/>
          <p:nvPr/>
        </p:nvSpPr>
        <p:spPr>
          <a:xfrm>
            <a:off x="650" y="1395450"/>
            <a:ext cx="9143100" cy="51435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7"/>
          <p:cNvSpPr/>
          <p:nvPr/>
        </p:nvSpPr>
        <p:spPr>
          <a:xfrm>
            <a:off x="1488" y="2081250"/>
            <a:ext cx="9143100" cy="4131900"/>
          </a:xfrm>
          <a:prstGeom prst="roundRect">
            <a:avLst>
              <a:gd fmla="val 19534"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7"/>
          <p:cNvSpPr/>
          <p:nvPr/>
        </p:nvSpPr>
        <p:spPr>
          <a:xfrm>
            <a:off x="650" y="2767050"/>
            <a:ext cx="9143100" cy="3235200"/>
          </a:xfrm>
          <a:prstGeom prst="roundRect">
            <a:avLst>
              <a:gd fmla="val 2530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7"/>
          <p:cNvSpPr/>
          <p:nvPr/>
        </p:nvSpPr>
        <p:spPr>
          <a:xfrm>
            <a:off x="1488" y="3452850"/>
            <a:ext cx="9143100" cy="2304000"/>
          </a:xfrm>
          <a:prstGeom prst="roundRect">
            <a:avLst>
              <a:gd fmla="val 3551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7"/>
          <p:cNvSpPr/>
          <p:nvPr/>
        </p:nvSpPr>
        <p:spPr>
          <a:xfrm>
            <a:off x="650" y="4138650"/>
            <a:ext cx="9143100" cy="2827200"/>
          </a:xfrm>
          <a:prstGeom prst="roundRect">
            <a:avLst>
              <a:gd fmla="val 2904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7"/>
          <p:cNvSpPr txBox="1"/>
          <p:nvPr>
            <p:ph idx="2" type="title"/>
          </p:nvPr>
        </p:nvSpPr>
        <p:spPr>
          <a:xfrm>
            <a:off x="251300" y="13954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3" name="Google Shape;493;p47"/>
          <p:cNvSpPr txBox="1"/>
          <p:nvPr>
            <p:ph idx="3" type="title"/>
          </p:nvPr>
        </p:nvSpPr>
        <p:spPr>
          <a:xfrm>
            <a:off x="1048400" y="20812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4" name="Google Shape;494;p47"/>
          <p:cNvSpPr txBox="1"/>
          <p:nvPr>
            <p:ph idx="4" type="title"/>
          </p:nvPr>
        </p:nvSpPr>
        <p:spPr>
          <a:xfrm>
            <a:off x="2243550" y="27670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5" name="Google Shape;495;p47"/>
          <p:cNvSpPr txBox="1"/>
          <p:nvPr>
            <p:ph idx="5" type="title"/>
          </p:nvPr>
        </p:nvSpPr>
        <p:spPr>
          <a:xfrm>
            <a:off x="3439700" y="34528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6" name="Google Shape;496;p47"/>
          <p:cNvSpPr txBox="1"/>
          <p:nvPr>
            <p:ph idx="6" type="title"/>
          </p:nvPr>
        </p:nvSpPr>
        <p:spPr>
          <a:xfrm>
            <a:off x="4236800" y="4138650"/>
            <a:ext cx="4656900" cy="68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cSld name="CUSTOM_9_2">
    <p:bg>
      <p:bgPr>
        <a:solidFill>
          <a:schemeClr val="dk1"/>
        </a:solidFill>
      </p:bgPr>
    </p:bg>
    <p:spTree>
      <p:nvGrpSpPr>
        <p:cNvPr id="497" name="Shape 497"/>
        <p:cNvGrpSpPr/>
        <p:nvPr/>
      </p:nvGrpSpPr>
      <p:grpSpPr>
        <a:xfrm>
          <a:off x="0" y="0"/>
          <a:ext cx="0" cy="0"/>
          <a:chOff x="0" y="0"/>
          <a:chExt cx="0" cy="0"/>
        </a:xfrm>
      </p:grpSpPr>
      <p:sp>
        <p:nvSpPr>
          <p:cNvPr id="498" name="Google Shape;498;p48"/>
          <p:cNvSpPr/>
          <p:nvPr/>
        </p:nvSpPr>
        <p:spPr>
          <a:xfrm rot="5400000">
            <a:off x="4391175" y="560850"/>
            <a:ext cx="321000" cy="8851800"/>
          </a:xfrm>
          <a:prstGeom prst="round2SameRect">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99" name="Google Shape;499;p48"/>
          <p:cNvSpPr txBox="1"/>
          <p:nvPr>
            <p:ph type="title"/>
          </p:nvPr>
        </p:nvSpPr>
        <p:spPr>
          <a:xfrm>
            <a:off x="125700" y="125600"/>
            <a:ext cx="6376800" cy="168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p:txBody>
      </p:sp>
      <p:cxnSp>
        <p:nvCxnSpPr>
          <p:cNvPr id="500" name="Google Shape;500;p48"/>
          <p:cNvCxnSpPr/>
          <p:nvPr/>
        </p:nvCxnSpPr>
        <p:spPr>
          <a:xfrm>
            <a:off x="2762250" y="4827750"/>
            <a:ext cx="0" cy="316500"/>
          </a:xfrm>
          <a:prstGeom prst="straightConnector1">
            <a:avLst/>
          </a:prstGeom>
          <a:noFill/>
          <a:ln cap="flat" cmpd="sng" w="9525">
            <a:solidFill>
              <a:schemeClr val="lt1"/>
            </a:solidFill>
            <a:prstDash val="solid"/>
            <a:round/>
            <a:headEnd len="med" w="med" type="none"/>
            <a:tailEnd len="med" w="med" type="none"/>
          </a:ln>
        </p:spPr>
      </p:cxnSp>
      <p:sp>
        <p:nvSpPr>
          <p:cNvPr id="501" name="Google Shape;501;p48"/>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02" name="Google Shape;502;p48"/>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p:txBody>
      </p:sp>
      <p:cxnSp>
        <p:nvCxnSpPr>
          <p:cNvPr id="503" name="Google Shape;503;p48"/>
          <p:cNvCxnSpPr/>
          <p:nvPr/>
        </p:nvCxnSpPr>
        <p:spPr>
          <a:xfrm>
            <a:off x="0" y="2448900"/>
            <a:ext cx="9144000" cy="0"/>
          </a:xfrm>
          <a:prstGeom prst="straightConnector1">
            <a:avLst/>
          </a:prstGeom>
          <a:noFill/>
          <a:ln cap="flat" cmpd="sng" w="19050">
            <a:solidFill>
              <a:schemeClr val="lt1"/>
            </a:solidFill>
            <a:prstDash val="solid"/>
            <a:round/>
            <a:headEnd len="med" w="med" type="none"/>
            <a:tailEnd len="med" w="med" type="none"/>
          </a:ln>
        </p:spPr>
      </p:cxnSp>
      <p:cxnSp>
        <p:nvCxnSpPr>
          <p:cNvPr id="504" name="Google Shape;504;p48"/>
          <p:cNvCxnSpPr/>
          <p:nvPr/>
        </p:nvCxnSpPr>
        <p:spPr>
          <a:xfrm>
            <a:off x="0" y="3382675"/>
            <a:ext cx="9144000" cy="0"/>
          </a:xfrm>
          <a:prstGeom prst="straightConnector1">
            <a:avLst/>
          </a:prstGeom>
          <a:noFill/>
          <a:ln cap="flat" cmpd="sng" w="19050">
            <a:solidFill>
              <a:schemeClr val="lt1"/>
            </a:solidFill>
            <a:prstDash val="solid"/>
            <a:round/>
            <a:headEnd len="med" w="med" type="none"/>
            <a:tailEnd len="med" w="med" type="none"/>
          </a:ln>
        </p:spPr>
      </p:cxnSp>
      <p:cxnSp>
        <p:nvCxnSpPr>
          <p:cNvPr id="505" name="Google Shape;505;p48"/>
          <p:cNvCxnSpPr/>
          <p:nvPr/>
        </p:nvCxnSpPr>
        <p:spPr>
          <a:xfrm>
            <a:off x="0" y="4313750"/>
            <a:ext cx="9144000" cy="0"/>
          </a:xfrm>
          <a:prstGeom prst="straightConnector1">
            <a:avLst/>
          </a:prstGeom>
          <a:noFill/>
          <a:ln cap="flat" cmpd="sng" w="19050">
            <a:solidFill>
              <a:schemeClr val="lt1"/>
            </a:solidFill>
            <a:prstDash val="solid"/>
            <a:round/>
            <a:headEnd len="med" w="med" type="none"/>
            <a:tailEnd len="med" w="med" type="none"/>
          </a:ln>
        </p:spPr>
      </p:cxnSp>
      <p:sp>
        <p:nvSpPr>
          <p:cNvPr id="506" name="Google Shape;506;p48"/>
          <p:cNvSpPr/>
          <p:nvPr/>
        </p:nvSpPr>
        <p:spPr>
          <a:xfrm>
            <a:off x="251400" y="2063988"/>
            <a:ext cx="4656900" cy="7752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07" name="Google Shape;507;p48"/>
          <p:cNvSpPr txBox="1"/>
          <p:nvPr>
            <p:ph idx="3" type="subTitle"/>
          </p:nvPr>
        </p:nvSpPr>
        <p:spPr>
          <a:xfrm>
            <a:off x="251400" y="2063988"/>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08" name="Google Shape;508;p48"/>
          <p:cNvSpPr/>
          <p:nvPr/>
        </p:nvSpPr>
        <p:spPr>
          <a:xfrm>
            <a:off x="2243550" y="2995063"/>
            <a:ext cx="4656900" cy="775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09" name="Google Shape;509;p48"/>
          <p:cNvSpPr txBox="1"/>
          <p:nvPr>
            <p:ph idx="4" type="subTitle"/>
          </p:nvPr>
        </p:nvSpPr>
        <p:spPr>
          <a:xfrm>
            <a:off x="2243550" y="2995075"/>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10" name="Google Shape;510;p48"/>
          <p:cNvSpPr/>
          <p:nvPr/>
        </p:nvSpPr>
        <p:spPr>
          <a:xfrm>
            <a:off x="4236800" y="3926150"/>
            <a:ext cx="4656900" cy="775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11" name="Google Shape;511;p48"/>
          <p:cNvSpPr txBox="1"/>
          <p:nvPr>
            <p:ph idx="5" type="subTitle"/>
          </p:nvPr>
        </p:nvSpPr>
        <p:spPr>
          <a:xfrm>
            <a:off x="4236800" y="3926163"/>
            <a:ext cx="4656900" cy="77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Roboto Medium"/>
              <a:buNone/>
              <a:defRPr b="0" sz="240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512" name="Google Shape;512;p48"/>
          <p:cNvSpPr txBox="1"/>
          <p:nvPr>
            <p:ph idx="6" type="subTitle"/>
          </p:nvPr>
        </p:nvSpPr>
        <p:spPr>
          <a:xfrm>
            <a:off x="5831000" y="125600"/>
            <a:ext cx="2140500" cy="405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p:txBody>
      </p:sp>
      <p:sp>
        <p:nvSpPr>
          <p:cNvPr id="513" name="Google Shape;513;p48"/>
          <p:cNvSpPr txBox="1"/>
          <p:nvPr>
            <p:ph idx="7" type="body"/>
          </p:nvPr>
        </p:nvSpPr>
        <p:spPr>
          <a:xfrm>
            <a:off x="5831000" y="773325"/>
            <a:ext cx="3187200" cy="1164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4" name="Google Shape;514;p48"/>
          <p:cNvSpPr/>
          <p:nvPr/>
        </p:nvSpPr>
        <p:spPr>
          <a:xfrm rot="5400000">
            <a:off x="8611250" y="4735800"/>
            <a:ext cx="321000" cy="494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15" name="Google Shape;515;p48"/>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s">
  <p:cSld name="CUSTOM_9_1_1">
    <p:spTree>
      <p:nvGrpSpPr>
        <p:cNvPr id="516" name="Shape 516"/>
        <p:cNvGrpSpPr/>
        <p:nvPr/>
      </p:nvGrpSpPr>
      <p:grpSpPr>
        <a:xfrm>
          <a:off x="0" y="0"/>
          <a:ext cx="0" cy="0"/>
          <a:chOff x="0" y="0"/>
          <a:chExt cx="0" cy="0"/>
        </a:xfrm>
      </p:grpSpPr>
      <p:sp>
        <p:nvSpPr>
          <p:cNvPr id="517" name="Google Shape;517;p49"/>
          <p:cNvSpPr/>
          <p:nvPr/>
        </p:nvSpPr>
        <p:spPr>
          <a:xfrm rot="5400000">
            <a:off x="4391175" y="560850"/>
            <a:ext cx="321000" cy="8851800"/>
          </a:xfrm>
          <a:prstGeom prst="round2SameRect">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18" name="Google Shape;518;p49"/>
          <p:cNvCxnSpPr/>
          <p:nvPr/>
        </p:nvCxnSpPr>
        <p:spPr>
          <a:xfrm>
            <a:off x="2762250" y="4827350"/>
            <a:ext cx="0" cy="316800"/>
          </a:xfrm>
          <a:prstGeom prst="straightConnector1">
            <a:avLst/>
          </a:prstGeom>
          <a:noFill/>
          <a:ln cap="flat" cmpd="sng" w="9525">
            <a:solidFill>
              <a:schemeClr val="dk1"/>
            </a:solidFill>
            <a:prstDash val="solid"/>
            <a:round/>
            <a:headEnd len="med" w="med" type="none"/>
            <a:tailEnd len="med" w="med" type="none"/>
          </a:ln>
        </p:spPr>
      </p:cxnSp>
      <p:sp>
        <p:nvSpPr>
          <p:cNvPr id="519" name="Google Shape;519;p49"/>
          <p:cNvSpPr txBox="1"/>
          <p:nvPr>
            <p:ph idx="1" type="subTitle"/>
          </p:nvPr>
        </p:nvSpPr>
        <p:spPr>
          <a:xfrm>
            <a:off x="251400" y="4827075"/>
            <a:ext cx="2205900" cy="314100"/>
          </a:xfrm>
          <a:prstGeom prst="rect">
            <a:avLst/>
          </a:prstGeom>
        </p:spPr>
        <p:txBody>
          <a:bodyPr anchorCtr="0" anchor="t" bIns="91425" lIns="91425" spcFirstLastPara="1" rIns="91425" wrap="square" tIns="91425">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20" name="Google Shape;520;p49"/>
          <p:cNvSpPr txBox="1"/>
          <p:nvPr>
            <p:ph idx="2" type="subTitle"/>
          </p:nvPr>
        </p:nvSpPr>
        <p:spPr>
          <a:xfrm>
            <a:off x="3545100" y="4829700"/>
            <a:ext cx="2053800" cy="3141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p:txBody>
      </p:sp>
      <p:sp>
        <p:nvSpPr>
          <p:cNvPr id="521" name="Google Shape;521;p49"/>
          <p:cNvSpPr/>
          <p:nvPr/>
        </p:nvSpPr>
        <p:spPr>
          <a:xfrm>
            <a:off x="6628100" y="2061300"/>
            <a:ext cx="2265600" cy="2640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
          <p:cNvSpPr/>
          <p:nvPr/>
        </p:nvSpPr>
        <p:spPr>
          <a:xfrm>
            <a:off x="3439750" y="2061300"/>
            <a:ext cx="2265600" cy="26403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9"/>
          <p:cNvSpPr/>
          <p:nvPr/>
        </p:nvSpPr>
        <p:spPr>
          <a:xfrm>
            <a:off x="251400" y="2061300"/>
            <a:ext cx="2265600" cy="2640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9"/>
          <p:cNvSpPr txBox="1"/>
          <p:nvPr>
            <p:ph type="title"/>
          </p:nvPr>
        </p:nvSpPr>
        <p:spPr>
          <a:xfrm>
            <a:off x="125700" y="125600"/>
            <a:ext cx="6376800" cy="16851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525" name="Google Shape;525;p49"/>
          <p:cNvSpPr txBox="1"/>
          <p:nvPr>
            <p:ph idx="3" type="title"/>
          </p:nvPr>
        </p:nvSpPr>
        <p:spPr>
          <a:xfrm>
            <a:off x="251525"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26" name="Google Shape;526;p49"/>
          <p:cNvSpPr txBox="1"/>
          <p:nvPr>
            <p:ph idx="4" type="title"/>
          </p:nvPr>
        </p:nvSpPr>
        <p:spPr>
          <a:xfrm>
            <a:off x="3439750"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27" name="Google Shape;527;p49"/>
          <p:cNvSpPr txBox="1"/>
          <p:nvPr>
            <p:ph idx="5" type="title"/>
          </p:nvPr>
        </p:nvSpPr>
        <p:spPr>
          <a:xfrm>
            <a:off x="6627975" y="1585400"/>
            <a:ext cx="2265600" cy="475800"/>
          </a:xfrm>
          <a:prstGeom prst="rect">
            <a:avLst/>
          </a:prstGeom>
        </p:spPr>
        <p:txBody>
          <a:bodyPr anchorCtr="0" anchor="ctr" bIns="0" lIns="0" spcFirstLastPara="1" rIns="0" wrap="square" tIns="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p:txBody>
      </p:sp>
      <p:sp>
        <p:nvSpPr>
          <p:cNvPr id="528" name="Google Shape;528;p49"/>
          <p:cNvSpPr/>
          <p:nvPr/>
        </p:nvSpPr>
        <p:spPr>
          <a:xfrm rot="5400000">
            <a:off x="8611250" y="4735800"/>
            <a:ext cx="321000" cy="4941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29" name="Google Shape;529;p49"/>
          <p:cNvSpPr txBox="1"/>
          <p:nvPr>
            <p:ph idx="12" type="sldNum"/>
          </p:nvPr>
        </p:nvSpPr>
        <p:spPr>
          <a:xfrm>
            <a:off x="8526500" y="4822375"/>
            <a:ext cx="490500" cy="321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534" name="Shape 534"/>
        <p:cNvGrpSpPr/>
        <p:nvPr/>
      </p:nvGrpSpPr>
      <p:grpSpPr>
        <a:xfrm>
          <a:off x="0" y="0"/>
          <a:ext cx="0" cy="0"/>
          <a:chOff x="0" y="0"/>
          <a:chExt cx="0" cy="0"/>
        </a:xfrm>
      </p:grpSpPr>
      <p:sp>
        <p:nvSpPr>
          <p:cNvPr id="535" name="Google Shape;535;p51"/>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36" name="Google Shape;536;p51"/>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537" name="Google Shape;537;p5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38" name="Google Shape;538;p51"/>
          <p:cNvSpPr/>
          <p:nvPr>
            <p:ph idx="3" type="pic"/>
          </p:nvPr>
        </p:nvSpPr>
        <p:spPr>
          <a:xfrm>
            <a:off x="5039775" y="196800"/>
            <a:ext cx="3905400" cy="4749900"/>
          </a:xfrm>
          <a:prstGeom prst="roundRect">
            <a:avLst>
              <a:gd fmla="val 2053" name="adj"/>
            </a:avLst>
          </a:prstGeom>
          <a:noFill/>
          <a:ln>
            <a:noFill/>
          </a:ln>
        </p:spPr>
      </p:sp>
      <p:sp>
        <p:nvSpPr>
          <p:cNvPr id="539" name="Google Shape;539;p5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540" name="Google Shape;540;p5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541" name="Google Shape;541;p5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_2">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542" name="Shape 542"/>
        <p:cNvGrpSpPr/>
        <p:nvPr/>
      </p:nvGrpSpPr>
      <p:grpSpPr>
        <a:xfrm>
          <a:off x="0" y="0"/>
          <a:ext cx="0" cy="0"/>
          <a:chOff x="0" y="0"/>
          <a:chExt cx="0" cy="0"/>
        </a:xfrm>
      </p:grpSpPr>
      <p:sp>
        <p:nvSpPr>
          <p:cNvPr id="543" name="Google Shape;543;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4" name="Google Shape;544;p52"/>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45" name="Google Shape;545;p52"/>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546" name="Google Shape;546;p5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47" name="Google Shape;547;p52"/>
          <p:cNvSpPr/>
          <p:nvPr>
            <p:ph idx="3" type="pic"/>
          </p:nvPr>
        </p:nvSpPr>
        <p:spPr>
          <a:xfrm>
            <a:off x="5039775" y="196800"/>
            <a:ext cx="3905400" cy="4749900"/>
          </a:xfrm>
          <a:prstGeom prst="roundRect">
            <a:avLst>
              <a:gd fmla="val 2053" name="adj"/>
            </a:avLst>
          </a:prstGeom>
          <a:noFill/>
          <a:ln>
            <a:noFill/>
          </a:ln>
        </p:spPr>
      </p:sp>
      <p:sp>
        <p:nvSpPr>
          <p:cNvPr id="548" name="Google Shape;548;p5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549" name="Google Shape;549;p5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550" name="Google Shape;550;p5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551" name="Shape 551"/>
        <p:cNvGrpSpPr/>
        <p:nvPr/>
      </p:nvGrpSpPr>
      <p:grpSpPr>
        <a:xfrm>
          <a:off x="0" y="0"/>
          <a:ext cx="0" cy="0"/>
          <a:chOff x="0" y="0"/>
          <a:chExt cx="0" cy="0"/>
        </a:xfrm>
      </p:grpSpPr>
      <p:sp>
        <p:nvSpPr>
          <p:cNvPr id="552" name="Google Shape;552;p53"/>
          <p:cNvSpPr/>
          <p:nvPr>
            <p:ph idx="2" type="pic"/>
          </p:nvPr>
        </p:nvSpPr>
        <p:spPr>
          <a:xfrm>
            <a:off x="5039775" y="203250"/>
            <a:ext cx="3905400" cy="2298600"/>
          </a:xfrm>
          <a:prstGeom prst="roundRect">
            <a:avLst>
              <a:gd fmla="val 2053" name="adj"/>
            </a:avLst>
          </a:prstGeom>
          <a:noFill/>
          <a:ln>
            <a:noFill/>
          </a:ln>
        </p:spPr>
      </p:sp>
      <p:cxnSp>
        <p:nvCxnSpPr>
          <p:cNvPr id="553" name="Google Shape;553;p53"/>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554" name="Google Shape;554;p53"/>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555" name="Google Shape;555;p53"/>
          <p:cNvSpPr/>
          <p:nvPr>
            <p:ph idx="3" type="pic"/>
          </p:nvPr>
        </p:nvSpPr>
        <p:spPr>
          <a:xfrm>
            <a:off x="5039775" y="2624675"/>
            <a:ext cx="3905400" cy="2298600"/>
          </a:xfrm>
          <a:prstGeom prst="roundRect">
            <a:avLst>
              <a:gd fmla="val 2053" name="adj"/>
            </a:avLst>
          </a:prstGeom>
          <a:noFill/>
          <a:ln>
            <a:noFill/>
          </a:ln>
        </p:spPr>
      </p:sp>
      <p:sp>
        <p:nvSpPr>
          <p:cNvPr id="556" name="Google Shape;556;p53"/>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557" name="Google Shape;557;p53"/>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558" name="Google Shape;558;p53"/>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59" name="Google Shape;559;p53"/>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560" name="Shape 560"/>
        <p:cNvGrpSpPr/>
        <p:nvPr/>
      </p:nvGrpSpPr>
      <p:grpSpPr>
        <a:xfrm>
          <a:off x="0" y="0"/>
          <a:ext cx="0" cy="0"/>
          <a:chOff x="0" y="0"/>
          <a:chExt cx="0" cy="0"/>
        </a:xfrm>
      </p:grpSpPr>
      <p:cxnSp>
        <p:nvCxnSpPr>
          <p:cNvPr id="561" name="Google Shape;561;p5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62" name="Google Shape;562;p54"/>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63" name="Google Shape;563;p54"/>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564" name="Google Shape;564;p5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565" name="Google Shape;565;p5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66" name="Google Shape;566;p5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567" name="Shape 567"/>
        <p:cNvGrpSpPr/>
        <p:nvPr/>
      </p:nvGrpSpPr>
      <p:grpSpPr>
        <a:xfrm>
          <a:off x="0" y="0"/>
          <a:ext cx="0" cy="0"/>
          <a:chOff x="0" y="0"/>
          <a:chExt cx="0" cy="0"/>
        </a:xfrm>
      </p:grpSpPr>
      <p:sp>
        <p:nvSpPr>
          <p:cNvPr id="568" name="Google Shape;568;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69" name="Google Shape;569;p5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70" name="Google Shape;570;p55"/>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571" name="Google Shape;571;p55"/>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572" name="Google Shape;572;p55"/>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573" name="Google Shape;573;p5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574" name="Google Shape;574;p55"/>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75" name="Google Shape;575;p5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576" name="Shape 576"/>
        <p:cNvGrpSpPr/>
        <p:nvPr/>
      </p:nvGrpSpPr>
      <p:grpSpPr>
        <a:xfrm>
          <a:off x="0" y="0"/>
          <a:ext cx="0" cy="0"/>
          <a:chOff x="0" y="0"/>
          <a:chExt cx="0" cy="0"/>
        </a:xfrm>
      </p:grpSpPr>
      <p:sp>
        <p:nvSpPr>
          <p:cNvPr id="577" name="Google Shape;577;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78" name="Google Shape;578;p5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579" name="Google Shape;579;p56"/>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580" name="Google Shape;580;p56"/>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81" name="Google Shape;581;p56"/>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82" name="Google Shape;582;p56"/>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83" name="Google Shape;583;p56"/>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84" name="Google Shape;584;p5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585" name="Google Shape;585;p56"/>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86" name="Google Shape;586;p5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587" name="Shape 587"/>
        <p:cNvGrpSpPr/>
        <p:nvPr/>
      </p:nvGrpSpPr>
      <p:grpSpPr>
        <a:xfrm>
          <a:off x="0" y="0"/>
          <a:ext cx="0" cy="0"/>
          <a:chOff x="0" y="0"/>
          <a:chExt cx="0" cy="0"/>
        </a:xfrm>
      </p:grpSpPr>
      <p:sp>
        <p:nvSpPr>
          <p:cNvPr id="588" name="Google Shape;588;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89" name="Google Shape;589;p5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590" name="Google Shape;590;p57"/>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591" name="Google Shape;591;p57"/>
          <p:cNvSpPr/>
          <p:nvPr>
            <p:ph idx="2" type="pic"/>
          </p:nvPr>
        </p:nvSpPr>
        <p:spPr>
          <a:xfrm>
            <a:off x="5039775" y="196800"/>
            <a:ext cx="3905400" cy="4749900"/>
          </a:xfrm>
          <a:prstGeom prst="roundRect">
            <a:avLst>
              <a:gd fmla="val 2053" name="adj"/>
            </a:avLst>
          </a:prstGeom>
          <a:noFill/>
          <a:ln>
            <a:noFill/>
          </a:ln>
        </p:spPr>
      </p:sp>
      <p:sp>
        <p:nvSpPr>
          <p:cNvPr id="592" name="Google Shape;592;p57"/>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593" name="Google Shape;593;p5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594" name="Google Shape;594;p57"/>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95" name="Google Shape;595;p5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596" name="Shape 596"/>
        <p:cNvGrpSpPr/>
        <p:nvPr/>
      </p:nvGrpSpPr>
      <p:grpSpPr>
        <a:xfrm>
          <a:off x="0" y="0"/>
          <a:ext cx="0" cy="0"/>
          <a:chOff x="0" y="0"/>
          <a:chExt cx="0" cy="0"/>
        </a:xfrm>
      </p:grpSpPr>
      <p:sp>
        <p:nvSpPr>
          <p:cNvPr id="597" name="Google Shape;597;p58"/>
          <p:cNvSpPr/>
          <p:nvPr>
            <p:ph idx="2" type="pic"/>
          </p:nvPr>
        </p:nvSpPr>
        <p:spPr>
          <a:xfrm>
            <a:off x="566350" y="1569300"/>
            <a:ext cx="1466400" cy="1570200"/>
          </a:xfrm>
          <a:prstGeom prst="roundRect">
            <a:avLst>
              <a:gd fmla="val 6320" name="adj"/>
            </a:avLst>
          </a:prstGeom>
          <a:noFill/>
          <a:ln>
            <a:noFill/>
          </a:ln>
        </p:spPr>
      </p:sp>
      <p:sp>
        <p:nvSpPr>
          <p:cNvPr id="598" name="Google Shape;598;p58"/>
          <p:cNvSpPr/>
          <p:nvPr>
            <p:ph idx="3" type="pic"/>
          </p:nvPr>
        </p:nvSpPr>
        <p:spPr>
          <a:xfrm>
            <a:off x="2588275" y="1569300"/>
            <a:ext cx="1466400" cy="1570200"/>
          </a:xfrm>
          <a:prstGeom prst="roundRect">
            <a:avLst>
              <a:gd fmla="val 6320" name="adj"/>
            </a:avLst>
          </a:prstGeom>
          <a:noFill/>
          <a:ln>
            <a:noFill/>
          </a:ln>
        </p:spPr>
      </p:sp>
      <p:sp>
        <p:nvSpPr>
          <p:cNvPr id="599" name="Google Shape;599;p58"/>
          <p:cNvSpPr/>
          <p:nvPr>
            <p:ph idx="4" type="pic"/>
          </p:nvPr>
        </p:nvSpPr>
        <p:spPr>
          <a:xfrm>
            <a:off x="4613113" y="1569300"/>
            <a:ext cx="1466400" cy="1570200"/>
          </a:xfrm>
          <a:prstGeom prst="roundRect">
            <a:avLst>
              <a:gd fmla="val 6320" name="adj"/>
            </a:avLst>
          </a:prstGeom>
          <a:noFill/>
          <a:ln>
            <a:noFill/>
          </a:ln>
        </p:spPr>
      </p:sp>
      <p:sp>
        <p:nvSpPr>
          <p:cNvPr id="600" name="Google Shape;600;p58"/>
          <p:cNvSpPr/>
          <p:nvPr>
            <p:ph idx="5" type="pic"/>
          </p:nvPr>
        </p:nvSpPr>
        <p:spPr>
          <a:xfrm>
            <a:off x="6637950" y="1569300"/>
            <a:ext cx="1466400" cy="1570200"/>
          </a:xfrm>
          <a:prstGeom prst="roundRect">
            <a:avLst>
              <a:gd fmla="val 6320" name="adj"/>
            </a:avLst>
          </a:prstGeom>
          <a:noFill/>
          <a:ln>
            <a:noFill/>
          </a:ln>
        </p:spPr>
      </p:sp>
      <p:cxnSp>
        <p:nvCxnSpPr>
          <p:cNvPr id="601" name="Google Shape;601;p5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02" name="Google Shape;602;p58"/>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603" name="Google Shape;603;p58"/>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604" name="Google Shape;604;p58"/>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605" name="Google Shape;605;p58"/>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606" name="Google Shape;606;p58"/>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607" name="Google Shape;607;p5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08" name="Google Shape;608;p5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609" name="Google Shape;609;p5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610" name="Shape 610"/>
        <p:cNvGrpSpPr/>
        <p:nvPr/>
      </p:nvGrpSpPr>
      <p:grpSpPr>
        <a:xfrm>
          <a:off x="0" y="0"/>
          <a:ext cx="0" cy="0"/>
          <a:chOff x="0" y="0"/>
          <a:chExt cx="0" cy="0"/>
        </a:xfrm>
      </p:grpSpPr>
      <p:sp>
        <p:nvSpPr>
          <p:cNvPr id="611" name="Google Shape;611;p59"/>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612" name="Google Shape;612;p5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13" name="Google Shape;613;p59"/>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614" name="Google Shape;614;p59"/>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615" name="Google Shape;615;p59"/>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616" name="Google Shape;616;p59"/>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617" name="Google Shape;617;p59"/>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618" name="Google Shape;618;p59"/>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619" name="Google Shape;619;p59"/>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620" name="Google Shape;620;p5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21" name="Google Shape;621;p5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622" name="Shape 622"/>
        <p:cNvGrpSpPr/>
        <p:nvPr/>
      </p:nvGrpSpPr>
      <p:grpSpPr>
        <a:xfrm>
          <a:off x="0" y="0"/>
          <a:ext cx="0" cy="0"/>
          <a:chOff x="0" y="0"/>
          <a:chExt cx="0" cy="0"/>
        </a:xfrm>
      </p:grpSpPr>
      <p:sp>
        <p:nvSpPr>
          <p:cNvPr id="623" name="Google Shape;623;p60"/>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624" name="Google Shape;624;p60"/>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25" name="Google Shape;625;p60"/>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626" name="Google Shape;626;p60"/>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627" name="Google Shape;627;p60"/>
          <p:cNvCxnSpPr>
            <a:endCxn id="628"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629" name="Google Shape;629;p60"/>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630" name="Google Shape;630;p60"/>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628" name="Google Shape;628;p60"/>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631" name="Google Shape;631;p60"/>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632" name="Google Shape;632;p60"/>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633" name="Google Shape;633;p60"/>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634" name="Google Shape;634;p60"/>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635" name="Google Shape;635;p60"/>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636" name="Google Shape;636;p60"/>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637" name="Google Shape;637;p60"/>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638" name="Google Shape;638;p60"/>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639" name="Google Shape;639;p60"/>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640" name="Google Shape;640;p60"/>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41" name="Google Shape;641;p60"/>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642" name="Shape 642"/>
        <p:cNvGrpSpPr/>
        <p:nvPr/>
      </p:nvGrpSpPr>
      <p:grpSpPr>
        <a:xfrm>
          <a:off x="0" y="0"/>
          <a:ext cx="0" cy="0"/>
          <a:chOff x="0" y="0"/>
          <a:chExt cx="0" cy="0"/>
        </a:xfrm>
      </p:grpSpPr>
      <p:cxnSp>
        <p:nvCxnSpPr>
          <p:cNvPr id="643" name="Google Shape;643;p61"/>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644" name="Google Shape;644;p61"/>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645" name="Google Shape;645;p61"/>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646" name="Google Shape;646;p61"/>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47" name="Google Shape;647;p6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648" name="Google Shape;648;p61"/>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2">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649" name="Shape 649"/>
        <p:cNvGrpSpPr/>
        <p:nvPr/>
      </p:nvGrpSpPr>
      <p:grpSpPr>
        <a:xfrm>
          <a:off x="0" y="0"/>
          <a:ext cx="0" cy="0"/>
          <a:chOff x="0" y="0"/>
          <a:chExt cx="0" cy="0"/>
        </a:xfrm>
      </p:grpSpPr>
      <p:sp>
        <p:nvSpPr>
          <p:cNvPr id="650" name="Google Shape;650;p62"/>
          <p:cNvSpPr/>
          <p:nvPr>
            <p:ph idx="2" type="pic"/>
          </p:nvPr>
        </p:nvSpPr>
        <p:spPr>
          <a:xfrm>
            <a:off x="213750" y="586950"/>
            <a:ext cx="8701800" cy="2327100"/>
          </a:xfrm>
          <a:prstGeom prst="roundRect">
            <a:avLst>
              <a:gd fmla="val 3913" name="adj"/>
            </a:avLst>
          </a:prstGeom>
          <a:noFill/>
          <a:ln>
            <a:noFill/>
          </a:ln>
        </p:spPr>
      </p:sp>
      <p:sp>
        <p:nvSpPr>
          <p:cNvPr id="651" name="Google Shape;651;p6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652" name="Google Shape;652;p6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53" name="Google Shape;653;p62"/>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654" name="Google Shape;654;p6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55" name="Google Shape;655;p6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656" name="Shape 656"/>
        <p:cNvGrpSpPr/>
        <p:nvPr/>
      </p:nvGrpSpPr>
      <p:grpSpPr>
        <a:xfrm>
          <a:off x="0" y="0"/>
          <a:ext cx="0" cy="0"/>
          <a:chOff x="0" y="0"/>
          <a:chExt cx="0" cy="0"/>
        </a:xfrm>
      </p:grpSpPr>
      <p:sp>
        <p:nvSpPr>
          <p:cNvPr id="657" name="Google Shape;657;p63"/>
          <p:cNvSpPr/>
          <p:nvPr>
            <p:ph idx="2" type="pic"/>
          </p:nvPr>
        </p:nvSpPr>
        <p:spPr>
          <a:xfrm>
            <a:off x="6445900" y="626975"/>
            <a:ext cx="1932900" cy="2070000"/>
          </a:xfrm>
          <a:prstGeom prst="roundRect">
            <a:avLst>
              <a:gd fmla="val 5387" name="adj"/>
            </a:avLst>
          </a:prstGeom>
          <a:noFill/>
          <a:ln>
            <a:noFill/>
          </a:ln>
        </p:spPr>
      </p:sp>
      <p:sp>
        <p:nvSpPr>
          <p:cNvPr id="658" name="Google Shape;658;p63"/>
          <p:cNvSpPr/>
          <p:nvPr>
            <p:ph idx="3" type="pic"/>
          </p:nvPr>
        </p:nvSpPr>
        <p:spPr>
          <a:xfrm>
            <a:off x="4210025" y="626975"/>
            <a:ext cx="1932900" cy="2070000"/>
          </a:xfrm>
          <a:prstGeom prst="roundRect">
            <a:avLst>
              <a:gd fmla="val 5387" name="adj"/>
            </a:avLst>
          </a:prstGeom>
          <a:noFill/>
          <a:ln>
            <a:noFill/>
          </a:ln>
        </p:spPr>
      </p:sp>
      <p:cxnSp>
        <p:nvCxnSpPr>
          <p:cNvPr id="659" name="Google Shape;659;p6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60" name="Google Shape;660;p63"/>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661" name="Google Shape;661;p63"/>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662" name="Google Shape;662;p63"/>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663" name="Google Shape;663;p63"/>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664" name="Google Shape;664;p63"/>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665" name="Google Shape;665;p63"/>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666" name="Google Shape;666;p6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67" name="Google Shape;667;p63"/>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668" name="Google Shape;668;p6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669" name="Shape 669"/>
        <p:cNvGrpSpPr/>
        <p:nvPr/>
      </p:nvGrpSpPr>
      <p:grpSpPr>
        <a:xfrm>
          <a:off x="0" y="0"/>
          <a:ext cx="0" cy="0"/>
          <a:chOff x="0" y="0"/>
          <a:chExt cx="0" cy="0"/>
        </a:xfrm>
      </p:grpSpPr>
      <p:cxnSp>
        <p:nvCxnSpPr>
          <p:cNvPr id="670" name="Google Shape;670;p6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671" name="Google Shape;671;p64"/>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672" name="Google Shape;672;p64"/>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673" name="Google Shape;673;p64"/>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674" name="Google Shape;674;p64"/>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675" name="Google Shape;675;p64"/>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676" name="Google Shape;676;p64"/>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677" name="Google Shape;677;p64"/>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678" name="Google Shape;678;p64"/>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679" name="Google Shape;679;p64"/>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680" name="Google Shape;680;p64"/>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681" name="Google Shape;681;p64"/>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682" name="Google Shape;682;p64"/>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683" name="Google Shape;683;p64"/>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684" name="Google Shape;684;p6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85" name="Google Shape;685;p6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686" name="Google Shape;686;p6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687" name="Shape 687"/>
        <p:cNvGrpSpPr/>
        <p:nvPr/>
      </p:nvGrpSpPr>
      <p:grpSpPr>
        <a:xfrm>
          <a:off x="0" y="0"/>
          <a:ext cx="0" cy="0"/>
          <a:chOff x="0" y="0"/>
          <a:chExt cx="0" cy="0"/>
        </a:xfrm>
      </p:grpSpPr>
      <p:sp>
        <p:nvSpPr>
          <p:cNvPr id="688" name="Google Shape;688;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89" name="Google Shape;689;p65"/>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690" name="Google Shape;690;p65"/>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691" name="Google Shape;691;p65"/>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692" name="Google Shape;692;p65"/>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93" name="Google Shape;693;p65"/>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694" name="Google Shape;694;p65"/>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695" name="Shape 695"/>
        <p:cNvGrpSpPr/>
        <p:nvPr/>
      </p:nvGrpSpPr>
      <p:grpSpPr>
        <a:xfrm>
          <a:off x="0" y="0"/>
          <a:ext cx="0" cy="0"/>
          <a:chOff x="0" y="0"/>
          <a:chExt cx="0" cy="0"/>
        </a:xfrm>
      </p:grpSpPr>
      <p:sp>
        <p:nvSpPr>
          <p:cNvPr id="696" name="Google Shape;696;p66"/>
          <p:cNvSpPr/>
          <p:nvPr>
            <p:ph idx="2" type="pic"/>
          </p:nvPr>
        </p:nvSpPr>
        <p:spPr>
          <a:xfrm>
            <a:off x="211850" y="203250"/>
            <a:ext cx="4292400" cy="4737000"/>
          </a:xfrm>
          <a:prstGeom prst="roundRect">
            <a:avLst>
              <a:gd fmla="val 3358" name="adj"/>
            </a:avLst>
          </a:prstGeom>
          <a:noFill/>
          <a:ln>
            <a:noFill/>
          </a:ln>
        </p:spPr>
      </p:sp>
      <p:sp>
        <p:nvSpPr>
          <p:cNvPr id="697" name="Google Shape;697;p66"/>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698" name="Shape 698"/>
        <p:cNvGrpSpPr/>
        <p:nvPr/>
      </p:nvGrpSpPr>
      <p:grpSpPr>
        <a:xfrm>
          <a:off x="0" y="0"/>
          <a:ext cx="0" cy="0"/>
          <a:chOff x="0" y="0"/>
          <a:chExt cx="0" cy="0"/>
        </a:xfrm>
      </p:grpSpPr>
      <p:sp>
        <p:nvSpPr>
          <p:cNvPr id="699" name="Google Shape;699;p67"/>
          <p:cNvSpPr/>
          <p:nvPr>
            <p:ph idx="2" type="pic"/>
          </p:nvPr>
        </p:nvSpPr>
        <p:spPr>
          <a:xfrm>
            <a:off x="4014725" y="557375"/>
            <a:ext cx="1374300" cy="1471500"/>
          </a:xfrm>
          <a:prstGeom prst="roundRect">
            <a:avLst>
              <a:gd fmla="val 7582" name="adj"/>
            </a:avLst>
          </a:prstGeom>
          <a:noFill/>
          <a:ln>
            <a:noFill/>
          </a:ln>
        </p:spPr>
      </p:sp>
      <p:sp>
        <p:nvSpPr>
          <p:cNvPr id="700" name="Google Shape;700;p67"/>
          <p:cNvSpPr/>
          <p:nvPr>
            <p:ph idx="3" type="pic"/>
          </p:nvPr>
        </p:nvSpPr>
        <p:spPr>
          <a:xfrm>
            <a:off x="5688575" y="557375"/>
            <a:ext cx="1374300" cy="1471500"/>
          </a:xfrm>
          <a:prstGeom prst="roundRect">
            <a:avLst>
              <a:gd fmla="val 7582" name="adj"/>
            </a:avLst>
          </a:prstGeom>
          <a:noFill/>
          <a:ln>
            <a:noFill/>
          </a:ln>
        </p:spPr>
      </p:sp>
      <p:sp>
        <p:nvSpPr>
          <p:cNvPr id="701" name="Google Shape;701;p67"/>
          <p:cNvSpPr/>
          <p:nvPr>
            <p:ph idx="4" type="pic"/>
          </p:nvPr>
        </p:nvSpPr>
        <p:spPr>
          <a:xfrm>
            <a:off x="7362425" y="557375"/>
            <a:ext cx="1374300" cy="1471500"/>
          </a:xfrm>
          <a:prstGeom prst="roundRect">
            <a:avLst>
              <a:gd fmla="val 7582" name="adj"/>
            </a:avLst>
          </a:prstGeom>
          <a:noFill/>
          <a:ln>
            <a:noFill/>
          </a:ln>
        </p:spPr>
      </p:sp>
      <p:sp>
        <p:nvSpPr>
          <p:cNvPr id="702" name="Google Shape;702;p67"/>
          <p:cNvSpPr/>
          <p:nvPr>
            <p:ph idx="5" type="pic"/>
          </p:nvPr>
        </p:nvSpPr>
        <p:spPr>
          <a:xfrm>
            <a:off x="4014725" y="2644475"/>
            <a:ext cx="1374300" cy="1471500"/>
          </a:xfrm>
          <a:prstGeom prst="roundRect">
            <a:avLst>
              <a:gd fmla="val 7582" name="adj"/>
            </a:avLst>
          </a:prstGeom>
          <a:noFill/>
          <a:ln>
            <a:noFill/>
          </a:ln>
        </p:spPr>
      </p:sp>
      <p:sp>
        <p:nvSpPr>
          <p:cNvPr id="703" name="Google Shape;703;p67"/>
          <p:cNvSpPr/>
          <p:nvPr>
            <p:ph idx="6" type="pic"/>
          </p:nvPr>
        </p:nvSpPr>
        <p:spPr>
          <a:xfrm>
            <a:off x="5688575" y="2644475"/>
            <a:ext cx="1374300" cy="1471500"/>
          </a:xfrm>
          <a:prstGeom prst="roundRect">
            <a:avLst>
              <a:gd fmla="val 7582" name="adj"/>
            </a:avLst>
          </a:prstGeom>
          <a:noFill/>
          <a:ln>
            <a:noFill/>
          </a:ln>
        </p:spPr>
      </p:sp>
      <p:sp>
        <p:nvSpPr>
          <p:cNvPr id="704" name="Google Shape;704;p67"/>
          <p:cNvSpPr/>
          <p:nvPr>
            <p:ph idx="7" type="pic"/>
          </p:nvPr>
        </p:nvSpPr>
        <p:spPr>
          <a:xfrm>
            <a:off x="7362425" y="2644475"/>
            <a:ext cx="1374300" cy="1471500"/>
          </a:xfrm>
          <a:prstGeom prst="roundRect">
            <a:avLst>
              <a:gd fmla="val 7582" name="adj"/>
            </a:avLst>
          </a:prstGeom>
          <a:noFill/>
          <a:ln>
            <a:noFill/>
          </a:ln>
        </p:spPr>
      </p:sp>
      <p:cxnSp>
        <p:nvCxnSpPr>
          <p:cNvPr id="705" name="Google Shape;705;p6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706" name="Google Shape;706;p67"/>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707" name="Google Shape;707;p67"/>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708" name="Google Shape;708;p67"/>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709" name="Google Shape;709;p67"/>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10" name="Google Shape;710;p67"/>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11" name="Google Shape;711;p67"/>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12" name="Google Shape;712;p67"/>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13" name="Google Shape;713;p67"/>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14" name="Google Shape;714;p67"/>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15" name="Google Shape;715;p6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716" name="Google Shape;716;p6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17" name="Google Shape;717;p6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718" name="Shape 718"/>
        <p:cNvGrpSpPr/>
        <p:nvPr/>
      </p:nvGrpSpPr>
      <p:grpSpPr>
        <a:xfrm>
          <a:off x="0" y="0"/>
          <a:ext cx="0" cy="0"/>
          <a:chOff x="0" y="0"/>
          <a:chExt cx="0" cy="0"/>
        </a:xfrm>
      </p:grpSpPr>
      <p:sp>
        <p:nvSpPr>
          <p:cNvPr id="719" name="Google Shape;719;p68"/>
          <p:cNvSpPr/>
          <p:nvPr>
            <p:ph idx="2" type="pic"/>
          </p:nvPr>
        </p:nvSpPr>
        <p:spPr>
          <a:xfrm>
            <a:off x="228625" y="592625"/>
            <a:ext cx="2205000" cy="1215600"/>
          </a:xfrm>
          <a:prstGeom prst="roundRect">
            <a:avLst>
              <a:gd fmla="val 3655" name="adj"/>
            </a:avLst>
          </a:prstGeom>
          <a:noFill/>
          <a:ln>
            <a:noFill/>
          </a:ln>
        </p:spPr>
      </p:sp>
      <p:sp>
        <p:nvSpPr>
          <p:cNvPr id="720" name="Google Shape;720;p68"/>
          <p:cNvSpPr/>
          <p:nvPr>
            <p:ph idx="3" type="pic"/>
          </p:nvPr>
        </p:nvSpPr>
        <p:spPr>
          <a:xfrm>
            <a:off x="3931925" y="592625"/>
            <a:ext cx="2205000" cy="1215600"/>
          </a:xfrm>
          <a:prstGeom prst="roundRect">
            <a:avLst>
              <a:gd fmla="val 3655" name="adj"/>
            </a:avLst>
          </a:prstGeom>
          <a:noFill/>
          <a:ln>
            <a:noFill/>
          </a:ln>
        </p:spPr>
      </p:sp>
      <p:sp>
        <p:nvSpPr>
          <p:cNvPr id="721" name="Google Shape;721;p68"/>
          <p:cNvSpPr/>
          <p:nvPr>
            <p:ph idx="4" type="pic"/>
          </p:nvPr>
        </p:nvSpPr>
        <p:spPr>
          <a:xfrm>
            <a:off x="7635600" y="592625"/>
            <a:ext cx="1135200" cy="1215600"/>
          </a:xfrm>
          <a:prstGeom prst="roundRect">
            <a:avLst>
              <a:gd fmla="val 3655" name="adj"/>
            </a:avLst>
          </a:prstGeom>
          <a:noFill/>
          <a:ln>
            <a:noFill/>
          </a:ln>
        </p:spPr>
      </p:sp>
      <p:sp>
        <p:nvSpPr>
          <p:cNvPr id="722" name="Google Shape;722;p68"/>
          <p:cNvSpPr/>
          <p:nvPr>
            <p:ph idx="5" type="pic"/>
          </p:nvPr>
        </p:nvSpPr>
        <p:spPr>
          <a:xfrm>
            <a:off x="2575300" y="593225"/>
            <a:ext cx="1215000" cy="1215000"/>
          </a:xfrm>
          <a:prstGeom prst="ellipse">
            <a:avLst/>
          </a:prstGeom>
          <a:noFill/>
          <a:ln>
            <a:noFill/>
          </a:ln>
        </p:spPr>
      </p:sp>
      <p:sp>
        <p:nvSpPr>
          <p:cNvPr id="723" name="Google Shape;723;p68"/>
          <p:cNvSpPr/>
          <p:nvPr>
            <p:ph idx="6" type="pic"/>
          </p:nvPr>
        </p:nvSpPr>
        <p:spPr>
          <a:xfrm>
            <a:off x="6278800" y="593225"/>
            <a:ext cx="1215000" cy="1215000"/>
          </a:xfrm>
          <a:prstGeom prst="ellipse">
            <a:avLst/>
          </a:prstGeom>
          <a:noFill/>
          <a:ln>
            <a:noFill/>
          </a:ln>
        </p:spPr>
      </p:sp>
      <p:sp>
        <p:nvSpPr>
          <p:cNvPr id="724" name="Google Shape;724;p68"/>
          <p:cNvSpPr/>
          <p:nvPr>
            <p:ph idx="7" type="pic"/>
          </p:nvPr>
        </p:nvSpPr>
        <p:spPr>
          <a:xfrm>
            <a:off x="228613" y="1964250"/>
            <a:ext cx="1215000" cy="1215000"/>
          </a:xfrm>
          <a:prstGeom prst="ellipse">
            <a:avLst/>
          </a:prstGeom>
          <a:noFill/>
          <a:ln>
            <a:noFill/>
          </a:ln>
        </p:spPr>
      </p:sp>
      <p:sp>
        <p:nvSpPr>
          <p:cNvPr id="725" name="Google Shape;725;p68"/>
          <p:cNvSpPr/>
          <p:nvPr>
            <p:ph idx="8" type="pic"/>
          </p:nvPr>
        </p:nvSpPr>
        <p:spPr>
          <a:xfrm>
            <a:off x="1545425" y="1963950"/>
            <a:ext cx="2205000" cy="1215600"/>
          </a:xfrm>
          <a:prstGeom prst="roundRect">
            <a:avLst>
              <a:gd fmla="val 3655" name="adj"/>
            </a:avLst>
          </a:prstGeom>
          <a:noFill/>
          <a:ln>
            <a:noFill/>
          </a:ln>
        </p:spPr>
      </p:sp>
      <p:sp>
        <p:nvSpPr>
          <p:cNvPr id="726" name="Google Shape;726;p68"/>
          <p:cNvSpPr/>
          <p:nvPr>
            <p:ph idx="9" type="pic"/>
          </p:nvPr>
        </p:nvSpPr>
        <p:spPr>
          <a:xfrm>
            <a:off x="3932063" y="1963950"/>
            <a:ext cx="1135200" cy="1215600"/>
          </a:xfrm>
          <a:prstGeom prst="roundRect">
            <a:avLst>
              <a:gd fmla="val 3655" name="adj"/>
            </a:avLst>
          </a:prstGeom>
          <a:noFill/>
          <a:ln>
            <a:noFill/>
          </a:ln>
        </p:spPr>
      </p:sp>
      <p:sp>
        <p:nvSpPr>
          <p:cNvPr id="727" name="Google Shape;727;p68"/>
          <p:cNvSpPr/>
          <p:nvPr>
            <p:ph idx="13" type="pic"/>
          </p:nvPr>
        </p:nvSpPr>
        <p:spPr>
          <a:xfrm>
            <a:off x="5248888" y="1963950"/>
            <a:ext cx="2205000" cy="1215600"/>
          </a:xfrm>
          <a:prstGeom prst="roundRect">
            <a:avLst>
              <a:gd fmla="val 3655" name="adj"/>
            </a:avLst>
          </a:prstGeom>
          <a:noFill/>
          <a:ln>
            <a:noFill/>
          </a:ln>
        </p:spPr>
      </p:sp>
      <p:sp>
        <p:nvSpPr>
          <p:cNvPr id="728" name="Google Shape;728;p68"/>
          <p:cNvSpPr/>
          <p:nvPr>
            <p:ph idx="14" type="pic"/>
          </p:nvPr>
        </p:nvSpPr>
        <p:spPr>
          <a:xfrm>
            <a:off x="7555713" y="1964250"/>
            <a:ext cx="1215000" cy="1215000"/>
          </a:xfrm>
          <a:prstGeom prst="ellipse">
            <a:avLst/>
          </a:prstGeom>
          <a:noFill/>
          <a:ln>
            <a:noFill/>
          </a:ln>
        </p:spPr>
      </p:sp>
      <p:sp>
        <p:nvSpPr>
          <p:cNvPr id="729" name="Google Shape;729;p68"/>
          <p:cNvSpPr/>
          <p:nvPr>
            <p:ph idx="15" type="pic"/>
          </p:nvPr>
        </p:nvSpPr>
        <p:spPr>
          <a:xfrm>
            <a:off x="228625" y="3335275"/>
            <a:ext cx="2205000" cy="1215600"/>
          </a:xfrm>
          <a:prstGeom prst="roundRect">
            <a:avLst>
              <a:gd fmla="val 3655" name="adj"/>
            </a:avLst>
          </a:prstGeom>
          <a:noFill/>
          <a:ln>
            <a:noFill/>
          </a:ln>
        </p:spPr>
      </p:sp>
      <p:sp>
        <p:nvSpPr>
          <p:cNvPr id="730" name="Google Shape;730;p68"/>
          <p:cNvSpPr/>
          <p:nvPr>
            <p:ph idx="16" type="pic"/>
          </p:nvPr>
        </p:nvSpPr>
        <p:spPr>
          <a:xfrm>
            <a:off x="3931925" y="3335275"/>
            <a:ext cx="2205000" cy="1215600"/>
          </a:xfrm>
          <a:prstGeom prst="roundRect">
            <a:avLst>
              <a:gd fmla="val 3655" name="adj"/>
            </a:avLst>
          </a:prstGeom>
          <a:noFill/>
          <a:ln>
            <a:noFill/>
          </a:ln>
        </p:spPr>
      </p:sp>
      <p:sp>
        <p:nvSpPr>
          <p:cNvPr id="731" name="Google Shape;731;p68"/>
          <p:cNvSpPr/>
          <p:nvPr>
            <p:ph idx="17" type="pic"/>
          </p:nvPr>
        </p:nvSpPr>
        <p:spPr>
          <a:xfrm>
            <a:off x="7635600" y="3335275"/>
            <a:ext cx="1135200" cy="1215600"/>
          </a:xfrm>
          <a:prstGeom prst="roundRect">
            <a:avLst>
              <a:gd fmla="val 3655" name="adj"/>
            </a:avLst>
          </a:prstGeom>
          <a:noFill/>
          <a:ln>
            <a:noFill/>
          </a:ln>
        </p:spPr>
      </p:sp>
      <p:sp>
        <p:nvSpPr>
          <p:cNvPr id="732" name="Google Shape;732;p68"/>
          <p:cNvSpPr/>
          <p:nvPr>
            <p:ph idx="18" type="pic"/>
          </p:nvPr>
        </p:nvSpPr>
        <p:spPr>
          <a:xfrm>
            <a:off x="2575300" y="3335875"/>
            <a:ext cx="1215000" cy="1215000"/>
          </a:xfrm>
          <a:prstGeom prst="ellipse">
            <a:avLst/>
          </a:prstGeom>
          <a:noFill/>
          <a:ln>
            <a:noFill/>
          </a:ln>
        </p:spPr>
      </p:sp>
      <p:sp>
        <p:nvSpPr>
          <p:cNvPr id="733" name="Google Shape;733;p68"/>
          <p:cNvSpPr/>
          <p:nvPr>
            <p:ph idx="19" type="pic"/>
          </p:nvPr>
        </p:nvSpPr>
        <p:spPr>
          <a:xfrm>
            <a:off x="6278800" y="3335875"/>
            <a:ext cx="1215000" cy="1215000"/>
          </a:xfrm>
          <a:prstGeom prst="ellipse">
            <a:avLst/>
          </a:prstGeom>
          <a:noFill/>
          <a:ln>
            <a:noFill/>
          </a:ln>
        </p:spPr>
      </p:sp>
      <p:sp>
        <p:nvSpPr>
          <p:cNvPr id="734" name="Google Shape;734;p68"/>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735" name="Google Shape;735;p6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736" name="Google Shape;736;p6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737" name="Google Shape;737;p6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738" name="Shape 738"/>
        <p:cNvGrpSpPr/>
        <p:nvPr/>
      </p:nvGrpSpPr>
      <p:grpSpPr>
        <a:xfrm>
          <a:off x="0" y="0"/>
          <a:ext cx="0" cy="0"/>
          <a:chOff x="0" y="0"/>
          <a:chExt cx="0" cy="0"/>
        </a:xfrm>
      </p:grpSpPr>
      <p:sp>
        <p:nvSpPr>
          <p:cNvPr id="739" name="Google Shape;739;p6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40" name="Google Shape;740;p6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741" name="Google Shape;741;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742" name="Shape 742"/>
        <p:cNvGrpSpPr/>
        <p:nvPr/>
      </p:nvGrpSpPr>
      <p:grpSpPr>
        <a:xfrm>
          <a:off x="0" y="0"/>
          <a:ext cx="0" cy="0"/>
          <a:chOff x="0" y="0"/>
          <a:chExt cx="0" cy="0"/>
        </a:xfrm>
      </p:grpSpPr>
      <p:sp>
        <p:nvSpPr>
          <p:cNvPr id="743" name="Google Shape;743;p7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44" name="Google Shape;744;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745" name="Shape 745"/>
        <p:cNvGrpSpPr/>
        <p:nvPr/>
      </p:nvGrpSpPr>
      <p:grpSpPr>
        <a:xfrm>
          <a:off x="0" y="0"/>
          <a:ext cx="0" cy="0"/>
          <a:chOff x="0" y="0"/>
          <a:chExt cx="0" cy="0"/>
        </a:xfrm>
      </p:grpSpPr>
      <p:sp>
        <p:nvSpPr>
          <p:cNvPr id="746" name="Google Shape;746;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747" name="Google Shape;747;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48" name="Google Shape;748;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749" name="Shape 749"/>
        <p:cNvGrpSpPr/>
        <p:nvPr/>
      </p:nvGrpSpPr>
      <p:grpSpPr>
        <a:xfrm>
          <a:off x="0" y="0"/>
          <a:ext cx="0" cy="0"/>
          <a:chOff x="0" y="0"/>
          <a:chExt cx="0" cy="0"/>
        </a:xfrm>
      </p:grpSpPr>
      <p:sp>
        <p:nvSpPr>
          <p:cNvPr id="750" name="Google Shape;750;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751" name="Google Shape;751;p7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52" name="Google Shape;752;p7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53" name="Google Shape;753;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54" name="Shape 754"/>
        <p:cNvGrpSpPr/>
        <p:nvPr/>
      </p:nvGrpSpPr>
      <p:grpSpPr>
        <a:xfrm>
          <a:off x="0" y="0"/>
          <a:ext cx="0" cy="0"/>
          <a:chOff x="0" y="0"/>
          <a:chExt cx="0" cy="0"/>
        </a:xfrm>
      </p:grpSpPr>
      <p:sp>
        <p:nvSpPr>
          <p:cNvPr id="755" name="Google Shape;75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756" name="Google Shape;756;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57" name="Shape 757"/>
        <p:cNvGrpSpPr/>
        <p:nvPr/>
      </p:nvGrpSpPr>
      <p:grpSpPr>
        <a:xfrm>
          <a:off x="0" y="0"/>
          <a:ext cx="0" cy="0"/>
          <a:chOff x="0" y="0"/>
          <a:chExt cx="0" cy="0"/>
        </a:xfrm>
      </p:grpSpPr>
      <p:sp>
        <p:nvSpPr>
          <p:cNvPr id="758" name="Google Shape;758;p7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9" name="Google Shape;759;p7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60" name="Google Shape;760;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61" name="Shape 761"/>
        <p:cNvGrpSpPr/>
        <p:nvPr/>
      </p:nvGrpSpPr>
      <p:grpSpPr>
        <a:xfrm>
          <a:off x="0" y="0"/>
          <a:ext cx="0" cy="0"/>
          <a:chOff x="0" y="0"/>
          <a:chExt cx="0" cy="0"/>
        </a:xfrm>
      </p:grpSpPr>
      <p:sp>
        <p:nvSpPr>
          <p:cNvPr id="762" name="Google Shape;762;p7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63" name="Google Shape;763;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764" name="Shape 764"/>
        <p:cNvGrpSpPr/>
        <p:nvPr/>
      </p:nvGrpSpPr>
      <p:grpSpPr>
        <a:xfrm>
          <a:off x="0" y="0"/>
          <a:ext cx="0" cy="0"/>
          <a:chOff x="0" y="0"/>
          <a:chExt cx="0" cy="0"/>
        </a:xfrm>
      </p:grpSpPr>
      <p:sp>
        <p:nvSpPr>
          <p:cNvPr id="765" name="Google Shape;765;p7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767" name="Google Shape;767;p7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768" name="Google Shape;768;p7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69" name="Google Shape;769;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770" name="Shape 770"/>
        <p:cNvGrpSpPr/>
        <p:nvPr/>
      </p:nvGrpSpPr>
      <p:grpSpPr>
        <a:xfrm>
          <a:off x="0" y="0"/>
          <a:ext cx="0" cy="0"/>
          <a:chOff x="0" y="0"/>
          <a:chExt cx="0" cy="0"/>
        </a:xfrm>
      </p:grpSpPr>
      <p:sp>
        <p:nvSpPr>
          <p:cNvPr id="771" name="Google Shape;771;p7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772" name="Google Shape;772;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773" name="Shape 773"/>
        <p:cNvGrpSpPr/>
        <p:nvPr/>
      </p:nvGrpSpPr>
      <p:grpSpPr>
        <a:xfrm>
          <a:off x="0" y="0"/>
          <a:ext cx="0" cy="0"/>
          <a:chOff x="0" y="0"/>
          <a:chExt cx="0" cy="0"/>
        </a:xfrm>
      </p:grpSpPr>
      <p:sp>
        <p:nvSpPr>
          <p:cNvPr id="774" name="Google Shape;774;p7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5" name="Google Shape;775;p7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776" name="Google Shape;776;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777" name="Shape 777"/>
        <p:cNvGrpSpPr/>
        <p:nvPr/>
      </p:nvGrpSpPr>
      <p:grpSpPr>
        <a:xfrm>
          <a:off x="0" y="0"/>
          <a:ext cx="0" cy="0"/>
          <a:chOff x="0" y="0"/>
          <a:chExt cx="0" cy="0"/>
        </a:xfrm>
      </p:grpSpPr>
      <p:sp>
        <p:nvSpPr>
          <p:cNvPr id="778" name="Google Shape;778;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779" name="Shape 779"/>
        <p:cNvGrpSpPr/>
        <p:nvPr/>
      </p:nvGrpSpPr>
      <p:grpSpPr>
        <a:xfrm>
          <a:off x="0" y="0"/>
          <a:ext cx="0" cy="0"/>
          <a:chOff x="0" y="0"/>
          <a:chExt cx="0" cy="0"/>
        </a:xfrm>
      </p:grpSpPr>
      <p:sp>
        <p:nvSpPr>
          <p:cNvPr id="780" name="Google Shape;780;p80"/>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781" name="Google Shape;781;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2" name="Google Shape;782;p80"/>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3" name="Google Shape;783;p80"/>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4" name="Google Shape;784;p80"/>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5" name="Google Shape;785;p80"/>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6" name="Google Shape;786;p80"/>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7" name="Google Shape;787;p80"/>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788" name="Shape 788"/>
        <p:cNvGrpSpPr/>
        <p:nvPr/>
      </p:nvGrpSpPr>
      <p:grpSpPr>
        <a:xfrm>
          <a:off x="0" y="0"/>
          <a:ext cx="0" cy="0"/>
          <a:chOff x="0" y="0"/>
          <a:chExt cx="0" cy="0"/>
        </a:xfrm>
      </p:grpSpPr>
      <p:sp>
        <p:nvSpPr>
          <p:cNvPr id="789" name="Google Shape;789;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790" name="Google Shape;790;p81"/>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91" name="Google Shape;791;p81"/>
          <p:cNvSpPr/>
          <p:nvPr>
            <p:ph idx="2" type="pic"/>
          </p:nvPr>
        </p:nvSpPr>
        <p:spPr>
          <a:xfrm>
            <a:off x="4992024" y="1152775"/>
            <a:ext cx="3840300" cy="3416400"/>
          </a:xfrm>
          <a:prstGeom prst="rect">
            <a:avLst/>
          </a:prstGeom>
          <a:noFill/>
          <a:ln>
            <a:noFill/>
          </a:ln>
        </p:spPr>
      </p:sp>
      <p:sp>
        <p:nvSpPr>
          <p:cNvPr id="792" name="Google Shape;792;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793" name="Shape 793"/>
        <p:cNvGrpSpPr/>
        <p:nvPr/>
      </p:nvGrpSpPr>
      <p:grpSpPr>
        <a:xfrm>
          <a:off x="0" y="0"/>
          <a:ext cx="0" cy="0"/>
          <a:chOff x="0" y="0"/>
          <a:chExt cx="0" cy="0"/>
        </a:xfrm>
      </p:grpSpPr>
      <p:sp>
        <p:nvSpPr>
          <p:cNvPr id="794" name="Google Shape;794;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95" name="Google Shape;795;p8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96" name="Google Shape;796;p82"/>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97" name="Google Shape;797;p82"/>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98" name="Google Shape;798;p82"/>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9" name="Google Shape;799;p82"/>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800" name="Shape 800"/>
        <p:cNvGrpSpPr/>
        <p:nvPr/>
      </p:nvGrpSpPr>
      <p:grpSpPr>
        <a:xfrm>
          <a:off x="0" y="0"/>
          <a:ext cx="0" cy="0"/>
          <a:chOff x="0" y="0"/>
          <a:chExt cx="0" cy="0"/>
        </a:xfrm>
      </p:grpSpPr>
      <p:sp>
        <p:nvSpPr>
          <p:cNvPr id="801" name="Google Shape;801;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2" name="Google Shape;802;p83"/>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03" name="Google Shape;803;p83"/>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04" name="Google Shape;804;p83"/>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05" name="Google Shape;805;p8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06" name="Google Shape;806;p83"/>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07" name="Google Shape;807;p83"/>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08" name="Google Shape;808;p83"/>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9" name="Shape 809"/>
        <p:cNvGrpSpPr/>
        <p:nvPr/>
      </p:nvGrpSpPr>
      <p:grpSpPr>
        <a:xfrm>
          <a:off x="0" y="0"/>
          <a:ext cx="0" cy="0"/>
          <a:chOff x="0" y="0"/>
          <a:chExt cx="0" cy="0"/>
        </a:xfrm>
      </p:grpSpPr>
      <p:sp>
        <p:nvSpPr>
          <p:cNvPr id="810" name="Google Shape;810;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11" name="Google Shape;811;p84"/>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12" name="Google Shape;812;p84"/>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13" name="Google Shape;813;p84"/>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14" name="Google Shape;814;p84"/>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15" name="Google Shape;815;p84"/>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16" name="Google Shape;816;p84"/>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7" name="Google Shape;817;p84"/>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8" name="Google Shape;818;p84"/>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9" name="Google Shape;819;p84"/>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820" name="Shape 820"/>
        <p:cNvGrpSpPr/>
        <p:nvPr/>
      </p:nvGrpSpPr>
      <p:grpSpPr>
        <a:xfrm>
          <a:off x="0" y="0"/>
          <a:ext cx="0" cy="0"/>
          <a:chOff x="0" y="0"/>
          <a:chExt cx="0" cy="0"/>
        </a:xfrm>
      </p:grpSpPr>
      <p:sp>
        <p:nvSpPr>
          <p:cNvPr id="821" name="Google Shape;821;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822" name="Google Shape;822;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3" name="Google Shape;823;p85"/>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824" name="Shape 824"/>
        <p:cNvGrpSpPr/>
        <p:nvPr/>
      </p:nvGrpSpPr>
      <p:grpSpPr>
        <a:xfrm>
          <a:off x="0" y="0"/>
          <a:ext cx="0" cy="0"/>
          <a:chOff x="0" y="0"/>
          <a:chExt cx="0" cy="0"/>
        </a:xfrm>
      </p:grpSpPr>
      <p:sp>
        <p:nvSpPr>
          <p:cNvPr id="825" name="Google Shape;825;p86"/>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26" name="Google Shape;826;p86"/>
          <p:cNvSpPr/>
          <p:nvPr>
            <p:ph idx="2" type="pic"/>
          </p:nvPr>
        </p:nvSpPr>
        <p:spPr>
          <a:xfrm>
            <a:off x="4804825" y="1133300"/>
            <a:ext cx="4027500" cy="2392800"/>
          </a:xfrm>
          <a:prstGeom prst="rect">
            <a:avLst/>
          </a:prstGeom>
          <a:noFill/>
          <a:ln>
            <a:noFill/>
          </a:ln>
        </p:spPr>
      </p:sp>
      <p:sp>
        <p:nvSpPr>
          <p:cNvPr id="827" name="Google Shape;827;p86"/>
          <p:cNvSpPr/>
          <p:nvPr>
            <p:ph idx="3" type="pic"/>
          </p:nvPr>
        </p:nvSpPr>
        <p:spPr>
          <a:xfrm>
            <a:off x="311725" y="1133300"/>
            <a:ext cx="4027500" cy="2392800"/>
          </a:xfrm>
          <a:prstGeom prst="rect">
            <a:avLst/>
          </a:prstGeom>
          <a:noFill/>
          <a:ln>
            <a:noFill/>
          </a:ln>
        </p:spPr>
      </p:sp>
      <p:sp>
        <p:nvSpPr>
          <p:cNvPr id="828" name="Google Shape;828;p86"/>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29" name="Google Shape;829;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30" name="Google Shape;830;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831" name="Google Shape;831;p86"/>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832" name="Google Shape;832;p86"/>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833" name="Shape 833"/>
        <p:cNvGrpSpPr/>
        <p:nvPr/>
      </p:nvGrpSpPr>
      <p:grpSpPr>
        <a:xfrm>
          <a:off x="0" y="0"/>
          <a:ext cx="0" cy="0"/>
          <a:chOff x="0" y="0"/>
          <a:chExt cx="0" cy="0"/>
        </a:xfrm>
      </p:grpSpPr>
      <p:sp>
        <p:nvSpPr>
          <p:cNvPr id="834" name="Google Shape;834;p87"/>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35" name="Google Shape;835;p87"/>
          <p:cNvSpPr/>
          <p:nvPr>
            <p:ph idx="2" type="pic"/>
          </p:nvPr>
        </p:nvSpPr>
        <p:spPr>
          <a:xfrm>
            <a:off x="6205225" y="1128325"/>
            <a:ext cx="2627100" cy="2273100"/>
          </a:xfrm>
          <a:prstGeom prst="rect">
            <a:avLst/>
          </a:prstGeom>
          <a:noFill/>
          <a:ln>
            <a:noFill/>
          </a:ln>
        </p:spPr>
      </p:sp>
      <p:sp>
        <p:nvSpPr>
          <p:cNvPr id="836" name="Google Shape;836;p87"/>
          <p:cNvSpPr/>
          <p:nvPr>
            <p:ph idx="3" type="pic"/>
          </p:nvPr>
        </p:nvSpPr>
        <p:spPr>
          <a:xfrm>
            <a:off x="311725" y="1128325"/>
            <a:ext cx="2627100" cy="2273100"/>
          </a:xfrm>
          <a:prstGeom prst="rect">
            <a:avLst/>
          </a:prstGeom>
          <a:noFill/>
          <a:ln>
            <a:noFill/>
          </a:ln>
        </p:spPr>
      </p:sp>
      <p:sp>
        <p:nvSpPr>
          <p:cNvPr id="837" name="Google Shape;837;p87"/>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38" name="Google Shape;838;p87"/>
          <p:cNvSpPr/>
          <p:nvPr>
            <p:ph idx="5" type="pic"/>
          </p:nvPr>
        </p:nvSpPr>
        <p:spPr>
          <a:xfrm>
            <a:off x="3255250" y="1128325"/>
            <a:ext cx="2627100" cy="2273100"/>
          </a:xfrm>
          <a:prstGeom prst="rect">
            <a:avLst/>
          </a:prstGeom>
          <a:noFill/>
          <a:ln>
            <a:noFill/>
          </a:ln>
        </p:spPr>
      </p:sp>
      <p:sp>
        <p:nvSpPr>
          <p:cNvPr id="839" name="Google Shape;839;p87"/>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0" name="Google Shape;840;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1" name="Google Shape;841;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842" name="Google Shape;842;p87"/>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843" name="Google Shape;843;p87"/>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844" name="Google Shape;844;p87"/>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845" name="Shape 845"/>
        <p:cNvGrpSpPr/>
        <p:nvPr/>
      </p:nvGrpSpPr>
      <p:grpSpPr>
        <a:xfrm>
          <a:off x="0" y="0"/>
          <a:ext cx="0" cy="0"/>
          <a:chOff x="0" y="0"/>
          <a:chExt cx="0" cy="0"/>
        </a:xfrm>
      </p:grpSpPr>
      <p:sp>
        <p:nvSpPr>
          <p:cNvPr id="846" name="Google Shape;846;p88"/>
          <p:cNvSpPr/>
          <p:nvPr>
            <p:ph idx="2" type="pic"/>
          </p:nvPr>
        </p:nvSpPr>
        <p:spPr>
          <a:xfrm>
            <a:off x="311700" y="445025"/>
            <a:ext cx="8520600" cy="4218300"/>
          </a:xfrm>
          <a:prstGeom prst="rect">
            <a:avLst/>
          </a:prstGeom>
          <a:noFill/>
          <a:ln>
            <a:noFill/>
          </a:ln>
        </p:spPr>
      </p:sp>
      <p:sp>
        <p:nvSpPr>
          <p:cNvPr id="847" name="Google Shape;847;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848" name="Shape 848"/>
        <p:cNvGrpSpPr/>
        <p:nvPr/>
      </p:nvGrpSpPr>
      <p:grpSpPr>
        <a:xfrm>
          <a:off x="0" y="0"/>
          <a:ext cx="0" cy="0"/>
          <a:chOff x="0" y="0"/>
          <a:chExt cx="0" cy="0"/>
        </a:xfrm>
      </p:grpSpPr>
      <p:sp>
        <p:nvSpPr>
          <p:cNvPr id="849" name="Google Shape;849;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50" name="Google Shape;850;p89"/>
          <p:cNvSpPr/>
          <p:nvPr>
            <p:ph idx="2" type="pic"/>
          </p:nvPr>
        </p:nvSpPr>
        <p:spPr>
          <a:xfrm>
            <a:off x="3389600" y="118913"/>
            <a:ext cx="1643700" cy="1535100"/>
          </a:xfrm>
          <a:prstGeom prst="rect">
            <a:avLst/>
          </a:prstGeom>
          <a:noFill/>
          <a:ln>
            <a:noFill/>
          </a:ln>
        </p:spPr>
      </p:sp>
      <p:sp>
        <p:nvSpPr>
          <p:cNvPr id="851" name="Google Shape;851;p89"/>
          <p:cNvSpPr/>
          <p:nvPr>
            <p:ph idx="3" type="pic"/>
          </p:nvPr>
        </p:nvSpPr>
        <p:spPr>
          <a:xfrm>
            <a:off x="5195935" y="118913"/>
            <a:ext cx="1643700" cy="1535100"/>
          </a:xfrm>
          <a:prstGeom prst="rect">
            <a:avLst/>
          </a:prstGeom>
          <a:noFill/>
          <a:ln>
            <a:noFill/>
          </a:ln>
        </p:spPr>
      </p:sp>
      <p:sp>
        <p:nvSpPr>
          <p:cNvPr id="852" name="Google Shape;852;p89"/>
          <p:cNvSpPr/>
          <p:nvPr>
            <p:ph idx="4" type="pic"/>
          </p:nvPr>
        </p:nvSpPr>
        <p:spPr>
          <a:xfrm>
            <a:off x="7002270" y="118913"/>
            <a:ext cx="1643700" cy="1535100"/>
          </a:xfrm>
          <a:prstGeom prst="rect">
            <a:avLst/>
          </a:prstGeom>
          <a:noFill/>
          <a:ln>
            <a:noFill/>
          </a:ln>
        </p:spPr>
      </p:sp>
      <p:sp>
        <p:nvSpPr>
          <p:cNvPr id="853" name="Google Shape;853;p89"/>
          <p:cNvSpPr/>
          <p:nvPr>
            <p:ph idx="5" type="pic"/>
          </p:nvPr>
        </p:nvSpPr>
        <p:spPr>
          <a:xfrm>
            <a:off x="3389588" y="1804212"/>
            <a:ext cx="1643700" cy="1535100"/>
          </a:xfrm>
          <a:prstGeom prst="rect">
            <a:avLst/>
          </a:prstGeom>
          <a:noFill/>
          <a:ln>
            <a:noFill/>
          </a:ln>
        </p:spPr>
      </p:sp>
      <p:sp>
        <p:nvSpPr>
          <p:cNvPr id="854" name="Google Shape;854;p89"/>
          <p:cNvSpPr/>
          <p:nvPr>
            <p:ph idx="6" type="pic"/>
          </p:nvPr>
        </p:nvSpPr>
        <p:spPr>
          <a:xfrm>
            <a:off x="5195922" y="1804212"/>
            <a:ext cx="1643700" cy="1535100"/>
          </a:xfrm>
          <a:prstGeom prst="rect">
            <a:avLst/>
          </a:prstGeom>
          <a:noFill/>
          <a:ln>
            <a:noFill/>
          </a:ln>
        </p:spPr>
      </p:sp>
      <p:sp>
        <p:nvSpPr>
          <p:cNvPr id="855" name="Google Shape;855;p89"/>
          <p:cNvSpPr/>
          <p:nvPr>
            <p:ph idx="7" type="pic"/>
          </p:nvPr>
        </p:nvSpPr>
        <p:spPr>
          <a:xfrm>
            <a:off x="7002257" y="1804212"/>
            <a:ext cx="1643700" cy="1535100"/>
          </a:xfrm>
          <a:prstGeom prst="rect">
            <a:avLst/>
          </a:prstGeom>
          <a:noFill/>
          <a:ln>
            <a:noFill/>
          </a:ln>
        </p:spPr>
      </p:sp>
      <p:sp>
        <p:nvSpPr>
          <p:cNvPr id="856" name="Google Shape;856;p89"/>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857" name="Google Shape;857;p89"/>
          <p:cNvSpPr/>
          <p:nvPr>
            <p:ph idx="8" type="pic"/>
          </p:nvPr>
        </p:nvSpPr>
        <p:spPr>
          <a:xfrm>
            <a:off x="3389588" y="3489487"/>
            <a:ext cx="1643700" cy="1535100"/>
          </a:xfrm>
          <a:prstGeom prst="rect">
            <a:avLst/>
          </a:prstGeom>
          <a:noFill/>
          <a:ln>
            <a:noFill/>
          </a:ln>
        </p:spPr>
      </p:sp>
      <p:sp>
        <p:nvSpPr>
          <p:cNvPr id="858" name="Google Shape;858;p89"/>
          <p:cNvSpPr/>
          <p:nvPr>
            <p:ph idx="9" type="pic"/>
          </p:nvPr>
        </p:nvSpPr>
        <p:spPr>
          <a:xfrm>
            <a:off x="5195922" y="3489487"/>
            <a:ext cx="1643700" cy="1535100"/>
          </a:xfrm>
          <a:prstGeom prst="rect">
            <a:avLst/>
          </a:prstGeom>
          <a:noFill/>
          <a:ln>
            <a:noFill/>
          </a:ln>
        </p:spPr>
      </p:sp>
      <p:sp>
        <p:nvSpPr>
          <p:cNvPr id="859" name="Google Shape;859;p89"/>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31" Type="http://schemas.openxmlformats.org/officeDocument/2006/relationships/slideLayout" Target="../slideLayouts/slideLayout79.xml"/><Relationship Id="rId30" Type="http://schemas.openxmlformats.org/officeDocument/2006/relationships/slideLayout" Target="../slideLayouts/slideLayout78.xml"/><Relationship Id="rId33" Type="http://schemas.openxmlformats.org/officeDocument/2006/relationships/slideLayout" Target="../slideLayouts/slideLayout81.xml"/><Relationship Id="rId32" Type="http://schemas.openxmlformats.org/officeDocument/2006/relationships/slideLayout" Target="../slideLayouts/slideLayout80.xml"/><Relationship Id="rId35" Type="http://schemas.openxmlformats.org/officeDocument/2006/relationships/slideLayout" Target="../slideLayouts/slideLayout83.xml"/><Relationship Id="rId34" Type="http://schemas.openxmlformats.org/officeDocument/2006/relationships/slideLayout" Target="../slideLayouts/slideLayout82.xml"/><Relationship Id="rId37" Type="http://schemas.openxmlformats.org/officeDocument/2006/relationships/slideLayout" Target="../slideLayouts/slideLayout85.xml"/><Relationship Id="rId36" Type="http://schemas.openxmlformats.org/officeDocument/2006/relationships/slideLayout" Target="../slideLayouts/slideLayout84.xml"/><Relationship Id="rId39" Type="http://schemas.openxmlformats.org/officeDocument/2006/relationships/slideLayout" Target="../slideLayouts/slideLayout87.xml"/><Relationship Id="rId38" Type="http://schemas.openxmlformats.org/officeDocument/2006/relationships/slideLayout" Target="../slideLayouts/slideLayout86.xml"/><Relationship Id="rId20" Type="http://schemas.openxmlformats.org/officeDocument/2006/relationships/slideLayout" Target="../slideLayouts/slideLayout68.xml"/><Relationship Id="rId22" Type="http://schemas.openxmlformats.org/officeDocument/2006/relationships/slideLayout" Target="../slideLayouts/slideLayout70.xml"/><Relationship Id="rId21" Type="http://schemas.openxmlformats.org/officeDocument/2006/relationships/slideLayout" Target="../slideLayouts/slideLayout69.xml"/><Relationship Id="rId24" Type="http://schemas.openxmlformats.org/officeDocument/2006/relationships/slideLayout" Target="../slideLayouts/slideLayout72.xml"/><Relationship Id="rId23" Type="http://schemas.openxmlformats.org/officeDocument/2006/relationships/slideLayout" Target="../slideLayouts/slideLayout71.xml"/><Relationship Id="rId26" Type="http://schemas.openxmlformats.org/officeDocument/2006/relationships/slideLayout" Target="../slideLayouts/slideLayout74.xml"/><Relationship Id="rId25" Type="http://schemas.openxmlformats.org/officeDocument/2006/relationships/slideLayout" Target="../slideLayouts/slideLayout73.xml"/><Relationship Id="rId28" Type="http://schemas.openxmlformats.org/officeDocument/2006/relationships/slideLayout" Target="../slideLayouts/slideLayout76.xml"/><Relationship Id="rId27" Type="http://schemas.openxmlformats.org/officeDocument/2006/relationships/slideLayout" Target="../slideLayouts/slideLayout75.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slideLayout" Target="../slideLayouts/slideLayout61.xml"/><Relationship Id="rId12" Type="http://schemas.openxmlformats.org/officeDocument/2006/relationships/slideLayout" Target="../slideLayouts/slideLayout60.xml"/><Relationship Id="rId15" Type="http://schemas.openxmlformats.org/officeDocument/2006/relationships/slideLayout" Target="../slideLayouts/slideLayout63.xml"/><Relationship Id="rId14" Type="http://schemas.openxmlformats.org/officeDocument/2006/relationships/slideLayout" Target="../slideLayouts/slideLayout62.xml"/><Relationship Id="rId17" Type="http://schemas.openxmlformats.org/officeDocument/2006/relationships/slideLayout" Target="../slideLayouts/slideLayout65.xml"/><Relationship Id="rId16" Type="http://schemas.openxmlformats.org/officeDocument/2006/relationships/slideLayout" Target="../slideLayouts/slideLayout64.xml"/><Relationship Id="rId19" Type="http://schemas.openxmlformats.org/officeDocument/2006/relationships/slideLayout" Target="../slideLayouts/slideLayout67.xml"/><Relationship Id="rId18"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9050" y="0"/>
            <a:ext cx="8685900" cy="20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600"/>
              <a:buFont typeface="Libre Baskerville"/>
              <a:buNone/>
              <a:defRPr sz="5600">
                <a:solidFill>
                  <a:schemeClr val="dk1"/>
                </a:solidFill>
                <a:latin typeface="Libre Baskerville"/>
                <a:ea typeface="Libre Baskerville"/>
                <a:cs typeface="Libre Baskerville"/>
                <a:sym typeface="Libre Baskerville"/>
              </a:defRPr>
            </a:lvl1pPr>
            <a:lvl2pPr lvl="1">
              <a:spcBef>
                <a:spcPts val="0"/>
              </a:spcBef>
              <a:spcAft>
                <a:spcPts val="0"/>
              </a:spcAft>
              <a:buSzPts val="1400"/>
              <a:buFont typeface="Libre Baskerville"/>
              <a:buNone/>
              <a:defRPr>
                <a:latin typeface="Libre Baskerville"/>
                <a:ea typeface="Libre Baskerville"/>
                <a:cs typeface="Libre Baskerville"/>
                <a:sym typeface="Libre Baskerville"/>
              </a:defRPr>
            </a:lvl2pPr>
            <a:lvl3pPr lvl="2">
              <a:spcBef>
                <a:spcPts val="0"/>
              </a:spcBef>
              <a:spcAft>
                <a:spcPts val="0"/>
              </a:spcAft>
              <a:buSzPts val="1400"/>
              <a:buFont typeface="Libre Baskerville"/>
              <a:buNone/>
              <a:defRPr>
                <a:latin typeface="Libre Baskerville"/>
                <a:ea typeface="Libre Baskerville"/>
                <a:cs typeface="Libre Baskerville"/>
                <a:sym typeface="Libre Baskerville"/>
              </a:defRPr>
            </a:lvl3pPr>
            <a:lvl4pPr lvl="3">
              <a:spcBef>
                <a:spcPts val="0"/>
              </a:spcBef>
              <a:spcAft>
                <a:spcPts val="0"/>
              </a:spcAft>
              <a:buSzPts val="1400"/>
              <a:buFont typeface="Libre Baskerville"/>
              <a:buNone/>
              <a:defRPr>
                <a:latin typeface="Libre Baskerville"/>
                <a:ea typeface="Libre Baskerville"/>
                <a:cs typeface="Libre Baskerville"/>
                <a:sym typeface="Libre Baskerville"/>
              </a:defRPr>
            </a:lvl4pPr>
            <a:lvl5pPr lvl="4">
              <a:spcBef>
                <a:spcPts val="0"/>
              </a:spcBef>
              <a:spcAft>
                <a:spcPts val="0"/>
              </a:spcAft>
              <a:buSzPts val="1400"/>
              <a:buFont typeface="Libre Baskerville"/>
              <a:buNone/>
              <a:defRPr>
                <a:latin typeface="Libre Baskerville"/>
                <a:ea typeface="Libre Baskerville"/>
                <a:cs typeface="Libre Baskerville"/>
                <a:sym typeface="Libre Baskerville"/>
              </a:defRPr>
            </a:lvl5pPr>
            <a:lvl6pPr lvl="5">
              <a:spcBef>
                <a:spcPts val="0"/>
              </a:spcBef>
              <a:spcAft>
                <a:spcPts val="0"/>
              </a:spcAft>
              <a:buSzPts val="1400"/>
              <a:buFont typeface="Libre Baskerville"/>
              <a:buNone/>
              <a:defRPr>
                <a:latin typeface="Libre Baskerville"/>
                <a:ea typeface="Libre Baskerville"/>
                <a:cs typeface="Libre Baskerville"/>
                <a:sym typeface="Libre Baskerville"/>
              </a:defRPr>
            </a:lvl6pPr>
            <a:lvl7pPr lvl="6">
              <a:spcBef>
                <a:spcPts val="0"/>
              </a:spcBef>
              <a:spcAft>
                <a:spcPts val="0"/>
              </a:spcAft>
              <a:buSzPts val="1400"/>
              <a:buFont typeface="Libre Baskerville"/>
              <a:buNone/>
              <a:defRPr>
                <a:latin typeface="Libre Baskerville"/>
                <a:ea typeface="Libre Baskerville"/>
                <a:cs typeface="Libre Baskerville"/>
                <a:sym typeface="Libre Baskerville"/>
              </a:defRPr>
            </a:lvl7pPr>
            <a:lvl8pPr lvl="7">
              <a:spcBef>
                <a:spcPts val="0"/>
              </a:spcBef>
              <a:spcAft>
                <a:spcPts val="0"/>
              </a:spcAft>
              <a:buSzPts val="1400"/>
              <a:buFont typeface="Libre Baskerville"/>
              <a:buNone/>
              <a:defRPr>
                <a:latin typeface="Libre Baskerville"/>
                <a:ea typeface="Libre Baskerville"/>
                <a:cs typeface="Libre Baskerville"/>
                <a:sym typeface="Libre Baskerville"/>
              </a:defRPr>
            </a:lvl8pPr>
            <a:lvl9pPr lvl="8">
              <a:spcBef>
                <a:spcPts val="0"/>
              </a:spcBef>
              <a:spcAft>
                <a:spcPts val="0"/>
              </a:spcAft>
              <a:buSzPts val="1400"/>
              <a:buFont typeface="Libre Baskerville"/>
              <a:buNone/>
              <a:defRPr>
                <a:latin typeface="Libre Baskerville"/>
                <a:ea typeface="Libre Baskerville"/>
                <a:cs typeface="Libre Baskerville"/>
                <a:sym typeface="Libre Baskerville"/>
              </a:defRPr>
            </a:lvl9pPr>
          </a:lstStyle>
          <a:p/>
        </p:txBody>
      </p:sp>
      <p:sp>
        <p:nvSpPr>
          <p:cNvPr id="7" name="Google Shape;7;p1"/>
          <p:cNvSpPr txBox="1"/>
          <p:nvPr>
            <p:ph idx="1" type="body"/>
          </p:nvPr>
        </p:nvSpPr>
        <p:spPr>
          <a:xfrm>
            <a:off x="280800" y="2705300"/>
            <a:ext cx="3906900" cy="19314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653375" y="4829350"/>
            <a:ext cx="490500" cy="311700"/>
          </a:xfrm>
          <a:prstGeom prst="rect">
            <a:avLst/>
          </a:prstGeom>
          <a:noFill/>
          <a:ln>
            <a:noFill/>
          </a:ln>
        </p:spPr>
        <p:txBody>
          <a:bodyPr anchorCtr="0" anchor="t" bIns="91425" lIns="91425" spcFirstLastPara="1" rIns="91425" wrap="square" tIns="91425">
            <a:noAutofit/>
          </a:bodyPr>
          <a:lstStyle>
            <a:lvl1pPr lvl="0" rtl="0" algn="ctr">
              <a:buNone/>
              <a:defRPr b="1" sz="800">
                <a:solidFill>
                  <a:schemeClr val="lt1"/>
                </a:solidFill>
                <a:latin typeface="Roboto"/>
                <a:ea typeface="Roboto"/>
                <a:cs typeface="Roboto"/>
                <a:sym typeface="Roboto"/>
              </a:defRPr>
            </a:lvl1pPr>
            <a:lvl2pPr lvl="1" rtl="0" algn="ctr">
              <a:buNone/>
              <a:defRPr b="1" sz="800">
                <a:solidFill>
                  <a:schemeClr val="lt1"/>
                </a:solidFill>
                <a:latin typeface="Roboto"/>
                <a:ea typeface="Roboto"/>
                <a:cs typeface="Roboto"/>
                <a:sym typeface="Roboto"/>
              </a:defRPr>
            </a:lvl2pPr>
            <a:lvl3pPr lvl="2" rtl="0" algn="ctr">
              <a:buNone/>
              <a:defRPr b="1" sz="800">
                <a:solidFill>
                  <a:schemeClr val="lt1"/>
                </a:solidFill>
                <a:latin typeface="Roboto"/>
                <a:ea typeface="Roboto"/>
                <a:cs typeface="Roboto"/>
                <a:sym typeface="Roboto"/>
              </a:defRPr>
            </a:lvl3pPr>
            <a:lvl4pPr lvl="3" rtl="0" algn="ctr">
              <a:buNone/>
              <a:defRPr b="1" sz="800">
                <a:solidFill>
                  <a:schemeClr val="lt1"/>
                </a:solidFill>
                <a:latin typeface="Roboto"/>
                <a:ea typeface="Roboto"/>
                <a:cs typeface="Roboto"/>
                <a:sym typeface="Roboto"/>
              </a:defRPr>
            </a:lvl4pPr>
            <a:lvl5pPr lvl="4" rtl="0" algn="ctr">
              <a:buNone/>
              <a:defRPr b="1" sz="800">
                <a:solidFill>
                  <a:schemeClr val="lt1"/>
                </a:solidFill>
                <a:latin typeface="Roboto"/>
                <a:ea typeface="Roboto"/>
                <a:cs typeface="Roboto"/>
                <a:sym typeface="Roboto"/>
              </a:defRPr>
            </a:lvl5pPr>
            <a:lvl6pPr lvl="5" rtl="0" algn="ctr">
              <a:buNone/>
              <a:defRPr b="1" sz="800">
                <a:solidFill>
                  <a:schemeClr val="lt1"/>
                </a:solidFill>
                <a:latin typeface="Roboto"/>
                <a:ea typeface="Roboto"/>
                <a:cs typeface="Roboto"/>
                <a:sym typeface="Roboto"/>
              </a:defRPr>
            </a:lvl6pPr>
            <a:lvl7pPr lvl="6" rtl="0" algn="ctr">
              <a:buNone/>
              <a:defRPr b="1" sz="800">
                <a:solidFill>
                  <a:schemeClr val="lt1"/>
                </a:solidFill>
                <a:latin typeface="Roboto"/>
                <a:ea typeface="Roboto"/>
                <a:cs typeface="Roboto"/>
                <a:sym typeface="Roboto"/>
              </a:defRPr>
            </a:lvl7pPr>
            <a:lvl8pPr lvl="7" rtl="0" algn="ctr">
              <a:buNone/>
              <a:defRPr b="1" sz="800">
                <a:solidFill>
                  <a:schemeClr val="lt1"/>
                </a:solidFill>
                <a:latin typeface="Roboto"/>
                <a:ea typeface="Roboto"/>
                <a:cs typeface="Roboto"/>
                <a:sym typeface="Roboto"/>
              </a:defRPr>
            </a:lvl8pPr>
            <a:lvl9pPr lvl="8" rtl="0" algn="ctr">
              <a:buNone/>
              <a:defRPr b="1" sz="800">
                <a:solidFill>
                  <a:schemeClr val="lt1"/>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
          <p15:clr>
            <a:srgbClr val="E46962"/>
          </p15:clr>
        </p15:guide>
        <p15:guide id="2" pos="158">
          <p15:clr>
            <a:srgbClr val="E46962"/>
          </p15:clr>
        </p15:guide>
        <p15:guide id="3" orient="horz" pos="79">
          <p15:clr>
            <a:srgbClr val="E46962"/>
          </p15:clr>
        </p15:guide>
        <p15:guide id="4" pos="581">
          <p15:clr>
            <a:srgbClr val="E46962"/>
          </p15:clr>
        </p15:guide>
        <p15:guide id="5" pos="660">
          <p15:clr>
            <a:srgbClr val="E46962"/>
          </p15:clr>
        </p15:guide>
        <p15:guide id="6" pos="1083">
          <p15:clr>
            <a:srgbClr val="E46962"/>
          </p15:clr>
        </p15:guide>
        <p15:guide id="7" pos="1163">
          <p15:clr>
            <a:srgbClr val="E46962"/>
          </p15:clr>
        </p15:guide>
        <p15:guide id="8" pos="1585">
          <p15:clr>
            <a:srgbClr val="E46962"/>
          </p15:clr>
        </p15:guide>
        <p15:guide id="9" pos="1665">
          <p15:clr>
            <a:srgbClr val="E46962"/>
          </p15:clr>
        </p15:guide>
        <p15:guide id="10" pos="2088">
          <p15:clr>
            <a:srgbClr val="E46962"/>
          </p15:clr>
        </p15:guide>
        <p15:guide id="11" pos="2167">
          <p15:clr>
            <a:srgbClr val="E46962"/>
          </p15:clr>
        </p15:guide>
        <p15:guide id="12" pos="2590">
          <p15:clr>
            <a:srgbClr val="E46962"/>
          </p15:clr>
        </p15:guide>
        <p15:guide id="13" pos="2669">
          <p15:clr>
            <a:srgbClr val="E46962"/>
          </p15:clr>
        </p15:guide>
        <p15:guide id="14" pos="3092">
          <p15:clr>
            <a:srgbClr val="E46962"/>
          </p15:clr>
        </p15:guide>
        <p15:guide id="15" pos="3171">
          <p15:clr>
            <a:srgbClr val="E46962"/>
          </p15:clr>
        </p15:guide>
        <p15:guide id="16" pos="3594">
          <p15:clr>
            <a:srgbClr val="E46962"/>
          </p15:clr>
        </p15:guide>
        <p15:guide id="17" pos="3673">
          <p15:clr>
            <a:srgbClr val="E46962"/>
          </p15:clr>
        </p15:guide>
        <p15:guide id="18" pos="4096">
          <p15:clr>
            <a:srgbClr val="E46962"/>
          </p15:clr>
        </p15:guide>
        <p15:guide id="19" pos="4175">
          <p15:clr>
            <a:srgbClr val="E46962"/>
          </p15:clr>
        </p15:guide>
        <p15:guide id="20" pos="4598">
          <p15:clr>
            <a:srgbClr val="E46962"/>
          </p15:clr>
        </p15:guide>
        <p15:guide id="21" pos="4677">
          <p15:clr>
            <a:srgbClr val="E46962"/>
          </p15:clr>
        </p15:guide>
        <p15:guide id="22" pos="5100">
          <p15:clr>
            <a:srgbClr val="E46962"/>
          </p15:clr>
        </p15:guide>
        <p15:guide id="23" pos="5179">
          <p15:clr>
            <a:srgbClr val="E46962"/>
          </p15:clr>
        </p15:guide>
        <p15:guide id="24" pos="5602">
          <p15:clr>
            <a:srgbClr val="E46962"/>
          </p15:clr>
        </p15:guide>
        <p15:guide id="25" pos="5681">
          <p15:clr>
            <a:srgbClr val="E46962"/>
          </p15:clr>
        </p15:guide>
        <p15:guide id="26" orient="horz" pos="2961">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0" name="Shape 530"/>
        <p:cNvGrpSpPr/>
        <p:nvPr/>
      </p:nvGrpSpPr>
      <p:grpSpPr>
        <a:xfrm>
          <a:off x="0" y="0"/>
          <a:ext cx="0" cy="0"/>
          <a:chOff x="0" y="0"/>
          <a:chExt cx="0" cy="0"/>
        </a:xfrm>
      </p:grpSpPr>
      <p:sp>
        <p:nvSpPr>
          <p:cNvPr id="531" name="Google Shape;531;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32" name="Google Shape;532;p50"/>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533" name="Google Shape;533;p50"/>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 id="2147483731" r:id="rId36"/>
    <p:sldLayoutId id="2147483732" r:id="rId37"/>
    <p:sldLayoutId id="2147483733" r:id="rId38"/>
    <p:sldLayoutId id="2147483734"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2.xml"/><Relationship Id="rId3" Type="http://schemas.openxmlformats.org/officeDocument/2006/relationships/hyperlink" Target="http://linkedin.com/in/g-alejandro"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90"/>
          <p:cNvSpPr txBox="1"/>
          <p:nvPr>
            <p:ph type="title"/>
          </p:nvPr>
        </p:nvSpPr>
        <p:spPr>
          <a:xfrm>
            <a:off x="420875" y="1934100"/>
            <a:ext cx="5184600" cy="13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Online Retail II: </a:t>
            </a:r>
            <a:endParaRPr sz="1900"/>
          </a:p>
          <a:p>
            <a:pPr indent="0" lvl="0" marL="0" rtl="0" algn="l">
              <a:spcBef>
                <a:spcPts val="0"/>
              </a:spcBef>
              <a:spcAft>
                <a:spcPts val="0"/>
              </a:spcAft>
              <a:buNone/>
            </a:pPr>
            <a:r>
              <a:rPr lang="en" sz="1900"/>
              <a:t>Sales Analysis &amp; Customer Segmentation</a:t>
            </a:r>
            <a:endParaRPr sz="1900"/>
          </a:p>
          <a:p>
            <a:pPr indent="0" lvl="0" marL="0" rtl="0" algn="l">
              <a:spcBef>
                <a:spcPts val="0"/>
              </a:spcBef>
              <a:spcAft>
                <a:spcPts val="0"/>
              </a:spcAft>
              <a:buNone/>
            </a:pPr>
            <a:r>
              <a:t/>
            </a:r>
            <a:endParaRPr sz="1500"/>
          </a:p>
          <a:p>
            <a:pPr indent="0" lvl="0" marL="0" rtl="0" algn="l">
              <a:spcBef>
                <a:spcPts val="0"/>
              </a:spcBef>
              <a:spcAft>
                <a:spcPts val="0"/>
              </a:spcAft>
              <a:buNone/>
            </a:pPr>
            <a:r>
              <a:rPr b="0" i="1" lang="en" sz="1500"/>
              <a:t>A SQL and Python project analyzing e-commerce sales, customer behavior, and segmentation strategies</a:t>
            </a:r>
            <a:endParaRPr b="0" i="1" sz="1500"/>
          </a:p>
        </p:txBody>
      </p:sp>
      <p:sp>
        <p:nvSpPr>
          <p:cNvPr id="865" name="Google Shape;865;p90"/>
          <p:cNvSpPr txBox="1"/>
          <p:nvPr>
            <p:ph idx="2" type="title"/>
          </p:nvPr>
        </p:nvSpPr>
        <p:spPr>
          <a:xfrm>
            <a:off x="420875" y="3318700"/>
            <a:ext cx="4036500" cy="11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Ironhack Data Science and Machine Learning Bootcamp</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Author: Ginosca Alejandro Dávila</a:t>
            </a:r>
            <a:endParaRPr sz="1400"/>
          </a:p>
          <a:p>
            <a:pPr indent="0" lvl="0" marL="0" rtl="0" algn="l">
              <a:spcBef>
                <a:spcPts val="0"/>
              </a:spcBef>
              <a:spcAft>
                <a:spcPts val="0"/>
              </a:spcAft>
              <a:buNone/>
            </a:pPr>
            <a:r>
              <a:rPr lang="en" sz="1400"/>
              <a:t>Date: December 20, 2024</a:t>
            </a:r>
            <a:endParaRPr sz="1400"/>
          </a:p>
        </p:txBody>
      </p:sp>
      <p:pic>
        <p:nvPicPr>
          <p:cNvPr descr="Abstract image of blue ribbons on a black background." id="866" name="Google Shape;866;p90"/>
          <p:cNvPicPr preferRelativeResize="0"/>
          <p:nvPr>
            <p:ph idx="3" type="pic"/>
          </p:nvPr>
        </p:nvPicPr>
        <p:blipFill rotWithShape="1">
          <a:blip r:embed="rId3">
            <a:alphaModFix/>
          </a:blip>
          <a:srcRect b="0" l="12943" r="32255" t="0"/>
          <a:stretch/>
        </p:blipFill>
        <p:spPr>
          <a:xfrm>
            <a:off x="5860775" y="196800"/>
            <a:ext cx="3084300" cy="4749900"/>
          </a:xfrm>
          <a:prstGeom prst="roundRect">
            <a:avLst>
              <a:gd fmla="val 16667" name="adj"/>
            </a:avLst>
          </a:prstGeom>
        </p:spPr>
      </p:pic>
      <p:sp>
        <p:nvSpPr>
          <p:cNvPr id="867" name="Google Shape;867;p90"/>
          <p:cNvSpPr/>
          <p:nvPr/>
        </p:nvSpPr>
        <p:spPr>
          <a:xfrm>
            <a:off x="560525" y="1083400"/>
            <a:ext cx="19626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Project 2</a:t>
            </a:r>
            <a:endParaRPr>
              <a:solidFill>
                <a:schemeClr val="lt1"/>
              </a:solidFill>
              <a:latin typeface="Inter ExtraBold"/>
              <a:ea typeface="Inter ExtraBold"/>
              <a:cs typeface="Inter ExtraBold"/>
              <a:sym typeface="Inter ExtraBold"/>
            </a:endParaRPr>
          </a:p>
        </p:txBody>
      </p:sp>
      <p:sp>
        <p:nvSpPr>
          <p:cNvPr id="868" name="Google Shape;868;p90"/>
          <p:cNvSpPr/>
          <p:nvPr/>
        </p:nvSpPr>
        <p:spPr>
          <a:xfrm>
            <a:off x="6663275" y="2366700"/>
            <a:ext cx="14793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1"/>
                </a:solidFill>
                <a:latin typeface="Inter ExtraBold"/>
                <a:ea typeface="Inter ExtraBold"/>
                <a:cs typeface="Inter ExtraBold"/>
                <a:sym typeface="Inter ExtraBold"/>
              </a:rPr>
              <a:t>LOGO HERE</a:t>
            </a:r>
            <a:endParaRPr>
              <a:solidFill>
                <a:schemeClr val="accent1"/>
              </a:solidFill>
              <a:latin typeface="Inter ExtraBold"/>
              <a:ea typeface="Inter ExtraBold"/>
              <a:cs typeface="Inter ExtraBold"/>
              <a:sym typeface="Inter ExtraBold"/>
            </a:endParaRPr>
          </a:p>
        </p:txBody>
      </p:sp>
      <p:pic>
        <p:nvPicPr>
          <p:cNvPr id="869" name="Google Shape;869;p90"/>
          <p:cNvPicPr preferRelativeResize="0"/>
          <p:nvPr/>
        </p:nvPicPr>
        <p:blipFill>
          <a:blip r:embed="rId4">
            <a:alphaModFix/>
          </a:blip>
          <a:stretch>
            <a:fillRect/>
          </a:stretch>
        </p:blipFill>
        <p:spPr>
          <a:xfrm>
            <a:off x="6663275" y="1875907"/>
            <a:ext cx="1479302" cy="15779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99"/>
          <p:cNvSpPr txBox="1"/>
          <p:nvPr>
            <p:ph type="title"/>
          </p:nvPr>
        </p:nvSpPr>
        <p:spPr>
          <a:xfrm>
            <a:off x="450850" y="596800"/>
            <a:ext cx="78486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Business Insights - Sales Performance</a:t>
            </a:r>
            <a:endParaRPr sz="3200"/>
          </a:p>
        </p:txBody>
      </p:sp>
      <p:sp>
        <p:nvSpPr>
          <p:cNvPr id="948" name="Google Shape;948;p99"/>
          <p:cNvSpPr txBox="1"/>
          <p:nvPr>
            <p:ph idx="1" type="subTitle"/>
          </p:nvPr>
        </p:nvSpPr>
        <p:spPr>
          <a:xfrm>
            <a:off x="3007450" y="1235800"/>
            <a:ext cx="2367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 </a:t>
            </a:r>
            <a:r>
              <a:rPr lang="en" sz="1200"/>
              <a:t>Top Products by Revenue</a:t>
            </a:r>
            <a:endParaRPr sz="1200"/>
          </a:p>
        </p:txBody>
      </p:sp>
      <p:sp>
        <p:nvSpPr>
          <p:cNvPr id="949" name="Google Shape;949;p99"/>
          <p:cNvSpPr txBox="1"/>
          <p:nvPr>
            <p:ph idx="5" type="subTitle"/>
          </p:nvPr>
        </p:nvSpPr>
        <p:spPr>
          <a:xfrm>
            <a:off x="5858750" y="1235800"/>
            <a:ext cx="23265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 Highest Revenue Invoices</a:t>
            </a:r>
            <a:endParaRPr sz="1200"/>
          </a:p>
        </p:txBody>
      </p:sp>
      <p:sp>
        <p:nvSpPr>
          <p:cNvPr id="950" name="Google Shape;950;p99"/>
          <p:cNvSpPr txBox="1"/>
          <p:nvPr>
            <p:ph idx="6" type="body"/>
          </p:nvPr>
        </p:nvSpPr>
        <p:spPr>
          <a:xfrm>
            <a:off x="5801725" y="1629400"/>
            <a:ext cx="2907300" cy="17298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Invoice 581483 generated </a:t>
            </a:r>
            <a:r>
              <a:rPr b="1" lang="en"/>
              <a:t>£</a:t>
            </a:r>
            <a:r>
              <a:rPr b="1" lang="en"/>
              <a:t>168,469.60</a:t>
            </a:r>
            <a:r>
              <a:rPr lang="en"/>
              <a:t> from a single item - an extreme outlier likely a bulk order or possible data anomaly</a:t>
            </a:r>
            <a:endParaRPr/>
          </a:p>
          <a:p>
            <a:pPr indent="-304800" lvl="0" marL="457200" rtl="0" algn="l">
              <a:lnSpc>
                <a:spcPct val="100000"/>
              </a:lnSpc>
              <a:spcBef>
                <a:spcPts val="0"/>
              </a:spcBef>
              <a:spcAft>
                <a:spcPts val="0"/>
              </a:spcAft>
              <a:buSzPts val="1200"/>
              <a:buChar char="●"/>
            </a:pPr>
            <a:r>
              <a:rPr lang="en"/>
              <a:t>Top 10 </a:t>
            </a:r>
            <a:r>
              <a:rPr lang="en"/>
              <a:t>invoices range from </a:t>
            </a:r>
            <a:r>
              <a:rPr b="1" lang="en"/>
              <a:t>£22,206.00</a:t>
            </a:r>
            <a:r>
              <a:rPr lang="en"/>
              <a:t> to </a:t>
            </a:r>
            <a:r>
              <a:rPr b="1" lang="en"/>
              <a:t>£168,469.60</a:t>
            </a:r>
            <a:r>
              <a:rPr lang="en"/>
              <a:t> in total revenue. Most fall between </a:t>
            </a:r>
            <a:r>
              <a:rPr b="1" lang="en"/>
              <a:t>£22k</a:t>
            </a:r>
            <a:r>
              <a:rPr lang="en"/>
              <a:t> and </a:t>
            </a:r>
            <a:r>
              <a:rPr b="1" lang="en"/>
              <a:t>£77k</a:t>
            </a:r>
            <a:r>
              <a:rPr lang="en"/>
              <a:t>.</a:t>
            </a:r>
            <a:endParaRPr/>
          </a:p>
          <a:p>
            <a:pPr indent="-304800" lvl="0" marL="457200" rtl="0" algn="l">
              <a:lnSpc>
                <a:spcPct val="100000"/>
              </a:lnSpc>
              <a:spcBef>
                <a:spcPts val="0"/>
              </a:spcBef>
              <a:spcAft>
                <a:spcPts val="0"/>
              </a:spcAft>
              <a:buSzPts val="1200"/>
              <a:buChar char="●"/>
            </a:pPr>
            <a:r>
              <a:rPr lang="en"/>
              <a:t>Item counts vary widely - some invoices contain over 130 items, while others list only 1-2 items.</a:t>
            </a:r>
            <a:endParaRPr/>
          </a:p>
          <a:p>
            <a:pPr indent="-304800" lvl="0" marL="457200" rtl="0" algn="l">
              <a:lnSpc>
                <a:spcPct val="100000"/>
              </a:lnSpc>
              <a:spcBef>
                <a:spcPts val="0"/>
              </a:spcBef>
              <a:spcAft>
                <a:spcPts val="0"/>
              </a:spcAft>
              <a:buSzPts val="1200"/>
              <a:buChar char="●"/>
            </a:pPr>
            <a:r>
              <a:rPr lang="en"/>
              <a:t>Customers 18102 and 17450 appear multiple times, suggesting loyal, high value clients with repeated large purchases.</a:t>
            </a:r>
            <a:endParaRPr/>
          </a:p>
          <a:p>
            <a:pPr indent="0" lvl="0" marL="0" rtl="0" algn="l">
              <a:lnSpc>
                <a:spcPct val="100000"/>
              </a:lnSpc>
              <a:spcBef>
                <a:spcPts val="0"/>
              </a:spcBef>
              <a:spcAft>
                <a:spcPts val="0"/>
              </a:spcAft>
              <a:buClr>
                <a:schemeClr val="dk1"/>
              </a:buClr>
              <a:buSzPts val="1100"/>
              <a:buNone/>
            </a:pPr>
            <a:r>
              <a:t/>
            </a:r>
            <a:endParaRPr/>
          </a:p>
        </p:txBody>
      </p:sp>
      <p:sp>
        <p:nvSpPr>
          <p:cNvPr id="951" name="Google Shape;951;p9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952" name="Google Shape;952;p99"/>
          <p:cNvSpPr txBox="1"/>
          <p:nvPr>
            <p:ph idx="5" type="subTitle"/>
          </p:nvPr>
        </p:nvSpPr>
        <p:spPr>
          <a:xfrm>
            <a:off x="424650" y="1235800"/>
            <a:ext cx="2240100" cy="5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a:t>
            </a:r>
            <a:r>
              <a:rPr lang="en" sz="1200"/>
              <a:t> Monthly Revenue Trend</a:t>
            </a:r>
            <a:endParaRPr sz="1200"/>
          </a:p>
        </p:txBody>
      </p:sp>
      <p:sp>
        <p:nvSpPr>
          <p:cNvPr id="953" name="Google Shape;953;p99"/>
          <p:cNvSpPr txBox="1"/>
          <p:nvPr>
            <p:ph idx="4" type="body"/>
          </p:nvPr>
        </p:nvSpPr>
        <p:spPr>
          <a:xfrm>
            <a:off x="386350" y="1629400"/>
            <a:ext cx="2426700" cy="2452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b="1" lang="en"/>
              <a:t>Revenue peaked in November</a:t>
            </a:r>
            <a:r>
              <a:rPr lang="en"/>
              <a:t> of both </a:t>
            </a:r>
            <a:r>
              <a:rPr b="1" lang="en"/>
              <a:t>2010 (£1.16M)</a:t>
            </a:r>
            <a:r>
              <a:rPr lang="en"/>
              <a:t> and </a:t>
            </a:r>
            <a:r>
              <a:rPr b="1" lang="en"/>
              <a:t>2011 (£1.14M)</a:t>
            </a:r>
            <a:r>
              <a:rPr lang="en"/>
              <a:t> reflecting strong </a:t>
            </a:r>
            <a:r>
              <a:rPr b="1" lang="en"/>
              <a:t>pre-holiday shopping activity</a:t>
            </a:r>
            <a:r>
              <a:rPr lang="en"/>
              <a:t>.</a:t>
            </a:r>
            <a:endParaRPr/>
          </a:p>
          <a:p>
            <a:pPr indent="-304800" lvl="0" marL="457200" rtl="0" algn="l">
              <a:lnSpc>
                <a:spcPct val="100000"/>
              </a:lnSpc>
              <a:spcBef>
                <a:spcPts val="0"/>
              </a:spcBef>
              <a:spcAft>
                <a:spcPts val="0"/>
              </a:spcAft>
              <a:buSzPts val="1200"/>
              <a:buChar char="●"/>
            </a:pPr>
            <a:r>
              <a:rPr lang="en"/>
              <a:t>A consistent </a:t>
            </a:r>
            <a:r>
              <a:rPr b="1" lang="en"/>
              <a:t>post-holiday dip</a:t>
            </a:r>
            <a:r>
              <a:rPr lang="en"/>
              <a:t> is visible in </a:t>
            </a:r>
            <a:r>
              <a:rPr b="1" lang="en"/>
              <a:t>January</a:t>
            </a:r>
            <a:r>
              <a:rPr lang="en"/>
              <a:t> and </a:t>
            </a:r>
            <a:r>
              <a:rPr b="1" lang="en"/>
              <a:t>February</a:t>
            </a:r>
            <a:r>
              <a:rPr lang="en"/>
              <a:t>, aligning with typical retail seasonality.</a:t>
            </a:r>
            <a:endParaRPr/>
          </a:p>
          <a:p>
            <a:pPr indent="-304800" lvl="0" marL="457200" rtl="0" algn="l">
              <a:lnSpc>
                <a:spcPct val="100000"/>
              </a:lnSpc>
              <a:spcBef>
                <a:spcPts val="0"/>
              </a:spcBef>
              <a:spcAft>
                <a:spcPts val="0"/>
              </a:spcAft>
              <a:buSzPts val="1200"/>
              <a:buChar char="●"/>
            </a:pPr>
            <a:r>
              <a:rPr lang="en"/>
              <a:t>The </a:t>
            </a:r>
            <a:r>
              <a:rPr b="1" lang="en"/>
              <a:t>Q4 surge</a:t>
            </a:r>
            <a:r>
              <a:rPr lang="en"/>
              <a:t> followed by </a:t>
            </a:r>
            <a:r>
              <a:rPr b="1" lang="en"/>
              <a:t>Q1 slowdown</a:t>
            </a:r>
            <a:r>
              <a:rPr lang="en"/>
              <a:t> highlights clear annual seasonality in consumer behavior.</a:t>
            </a:r>
            <a:endParaRPr/>
          </a:p>
        </p:txBody>
      </p:sp>
      <p:sp>
        <p:nvSpPr>
          <p:cNvPr id="954" name="Google Shape;954;p99"/>
          <p:cNvSpPr txBox="1"/>
          <p:nvPr>
            <p:ph idx="4" type="body"/>
          </p:nvPr>
        </p:nvSpPr>
        <p:spPr>
          <a:xfrm>
            <a:off x="2923825" y="1629400"/>
            <a:ext cx="2780700" cy="3003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The top product, </a:t>
            </a:r>
            <a:r>
              <a:rPr b="1" i="1" lang="en"/>
              <a:t>regency cakestand 3 tier</a:t>
            </a:r>
            <a:r>
              <a:rPr lang="en"/>
              <a:t>, generated </a:t>
            </a:r>
            <a:r>
              <a:rPr b="1" lang="en"/>
              <a:t>£</a:t>
            </a:r>
            <a:r>
              <a:rPr b="1" lang="en"/>
              <a:t>277,656.25</a:t>
            </a:r>
            <a:r>
              <a:rPr lang="en"/>
              <a:t> in revenue from </a:t>
            </a:r>
            <a:r>
              <a:rPr b="1" lang="en"/>
              <a:t>24,124 units</a:t>
            </a:r>
            <a:r>
              <a:rPr lang="en"/>
              <a:t>, with an average unit price of </a:t>
            </a:r>
            <a:r>
              <a:rPr b="1" lang="en"/>
              <a:t>£</a:t>
            </a:r>
            <a:r>
              <a:rPr b="1" lang="en"/>
              <a:t>12.46</a:t>
            </a:r>
            <a:r>
              <a:rPr lang="en"/>
              <a:t>.</a:t>
            </a:r>
            <a:endParaRPr/>
          </a:p>
          <a:p>
            <a:pPr indent="-304800" lvl="0" marL="457200" rtl="0" algn="l">
              <a:lnSpc>
                <a:spcPct val="100000"/>
              </a:lnSpc>
              <a:spcBef>
                <a:spcPts val="0"/>
              </a:spcBef>
              <a:spcAft>
                <a:spcPts val="0"/>
              </a:spcAft>
              <a:buSzPts val="1200"/>
              <a:buChar char="●"/>
            </a:pPr>
            <a:r>
              <a:rPr lang="en"/>
              <a:t>In second place, </a:t>
            </a:r>
            <a:r>
              <a:rPr b="1" i="1" lang="en"/>
              <a:t>white hanging heart t-light holder</a:t>
            </a:r>
            <a:r>
              <a:rPr i="1" lang="en"/>
              <a:t> </a:t>
            </a:r>
            <a:r>
              <a:rPr lang="en"/>
              <a:t>earned </a:t>
            </a:r>
            <a:r>
              <a:rPr b="1" lang="en"/>
              <a:t>£</a:t>
            </a:r>
            <a:r>
              <a:rPr b="1" lang="en"/>
              <a:t>247,048.01</a:t>
            </a:r>
            <a:r>
              <a:rPr lang="en"/>
              <a:t> from </a:t>
            </a:r>
            <a:r>
              <a:rPr b="1" lang="en"/>
              <a:t>91,757 units</a:t>
            </a:r>
            <a:r>
              <a:rPr lang="en"/>
              <a:t> - a </a:t>
            </a:r>
            <a:r>
              <a:rPr b="1" lang="en"/>
              <a:t>low-cost, high-revenue product</a:t>
            </a:r>
            <a:r>
              <a:rPr lang="en"/>
              <a:t> that sold exceptionally well.</a:t>
            </a:r>
            <a:endParaRPr/>
          </a:p>
          <a:p>
            <a:pPr indent="-304800" lvl="0" marL="457200" rtl="0" algn="l">
              <a:lnSpc>
                <a:spcPct val="100000"/>
              </a:lnSpc>
              <a:spcBef>
                <a:spcPts val="0"/>
              </a:spcBef>
              <a:spcAft>
                <a:spcPts val="0"/>
              </a:spcAft>
              <a:buSzPts val="1200"/>
              <a:buChar char="●"/>
            </a:pPr>
            <a:r>
              <a:rPr lang="en"/>
              <a:t>Other high-revenue products were </a:t>
            </a:r>
            <a:r>
              <a:rPr b="1" lang="en"/>
              <a:t>affordable, decorative items</a:t>
            </a:r>
            <a:r>
              <a:rPr lang="en"/>
              <a:t> such as: </a:t>
            </a:r>
            <a:r>
              <a:rPr i="1" lang="en"/>
              <a:t>paper craft, </a:t>
            </a:r>
            <a:r>
              <a:rPr i="1" lang="en"/>
              <a:t>little birdie</a:t>
            </a:r>
            <a:r>
              <a:rPr lang="en"/>
              <a:t>; </a:t>
            </a:r>
            <a:r>
              <a:rPr i="1" lang="en"/>
              <a:t>assorted colour bird ornament </a:t>
            </a:r>
            <a:r>
              <a:rPr lang="en"/>
              <a:t>and; </a:t>
            </a:r>
            <a:r>
              <a:rPr i="1" lang="en"/>
              <a:t>jumbo bag red retrospot</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00"/>
          <p:cNvSpPr txBox="1"/>
          <p:nvPr>
            <p:ph type="title"/>
          </p:nvPr>
        </p:nvSpPr>
        <p:spPr>
          <a:xfrm>
            <a:off x="450850" y="444400"/>
            <a:ext cx="7745400" cy="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Dashboard - Sales Performance</a:t>
            </a:r>
            <a:endParaRPr sz="3300"/>
          </a:p>
        </p:txBody>
      </p:sp>
      <p:pic>
        <p:nvPicPr>
          <p:cNvPr id="960" name="Google Shape;960;p100"/>
          <p:cNvPicPr preferRelativeResize="0"/>
          <p:nvPr/>
        </p:nvPicPr>
        <p:blipFill>
          <a:blip r:embed="rId3">
            <a:alphaModFix/>
          </a:blip>
          <a:stretch>
            <a:fillRect/>
          </a:stretch>
        </p:blipFill>
        <p:spPr>
          <a:xfrm>
            <a:off x="1990725" y="1016125"/>
            <a:ext cx="5141733" cy="364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01"/>
          <p:cNvSpPr txBox="1"/>
          <p:nvPr>
            <p:ph type="title"/>
          </p:nvPr>
        </p:nvSpPr>
        <p:spPr>
          <a:xfrm>
            <a:off x="450850" y="596800"/>
            <a:ext cx="78486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Business Insights - Country &amp; Regional Insights</a:t>
            </a:r>
            <a:endParaRPr sz="2600"/>
          </a:p>
        </p:txBody>
      </p:sp>
      <p:sp>
        <p:nvSpPr>
          <p:cNvPr id="966" name="Google Shape;966;p101"/>
          <p:cNvSpPr txBox="1"/>
          <p:nvPr>
            <p:ph idx="5" type="subTitle"/>
          </p:nvPr>
        </p:nvSpPr>
        <p:spPr>
          <a:xfrm>
            <a:off x="4715750" y="1235800"/>
            <a:ext cx="27708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a:t>
            </a:r>
            <a:r>
              <a:rPr lang="en" sz="1200"/>
              <a:t> Customer Behavior by Country</a:t>
            </a:r>
            <a:endParaRPr sz="1200"/>
          </a:p>
        </p:txBody>
      </p:sp>
      <p:sp>
        <p:nvSpPr>
          <p:cNvPr id="967" name="Google Shape;967;p101"/>
          <p:cNvSpPr txBox="1"/>
          <p:nvPr>
            <p:ph idx="6" type="body"/>
          </p:nvPr>
        </p:nvSpPr>
        <p:spPr>
          <a:xfrm>
            <a:off x="4658725" y="1629400"/>
            <a:ext cx="3837600" cy="2720400"/>
          </a:xfrm>
          <a:prstGeom prst="rect">
            <a:avLst/>
          </a:prstGeom>
        </p:spPr>
        <p:txBody>
          <a:bodyPr anchorCtr="0" anchor="t" bIns="91425" lIns="91425" spcFirstLastPara="1" rIns="91425" wrap="square" tIns="91425">
            <a:noAutofit/>
          </a:bodyPr>
          <a:lstStyle/>
          <a:p>
            <a:pPr indent="-295275" lvl="0" marL="457200" rtl="0" algn="l">
              <a:lnSpc>
                <a:spcPct val="100000"/>
              </a:lnSpc>
              <a:spcBef>
                <a:spcPts val="0"/>
              </a:spcBef>
              <a:spcAft>
                <a:spcPts val="0"/>
              </a:spcAft>
              <a:buSzPts val="1050"/>
              <a:buChar char="●"/>
            </a:pPr>
            <a:r>
              <a:rPr lang="en" sz="1050"/>
              <a:t>The </a:t>
            </a:r>
            <a:r>
              <a:rPr b="1" lang="en" sz="1050"/>
              <a:t>UK</a:t>
            </a:r>
            <a:r>
              <a:rPr lang="en" sz="1050"/>
              <a:t> has </a:t>
            </a:r>
            <a:r>
              <a:rPr b="1" lang="en" sz="1050"/>
              <a:t>5,334 customers</a:t>
            </a:r>
            <a:r>
              <a:rPr lang="en" sz="1050"/>
              <a:t> with an average of </a:t>
            </a:r>
            <a:r>
              <a:rPr b="1" lang="en" sz="1050"/>
              <a:t>6.26 invoices</a:t>
            </a:r>
            <a:r>
              <a:rPr lang="en" sz="1050"/>
              <a:t> and </a:t>
            </a:r>
            <a:r>
              <a:rPr b="1" lang="en" sz="1050"/>
              <a:t>£</a:t>
            </a:r>
            <a:r>
              <a:rPr b="1" lang="en" sz="1050"/>
              <a:t>2,679 revenue per customer</a:t>
            </a:r>
            <a:r>
              <a:rPr lang="en" sz="1050"/>
              <a:t> - our largest and most balanced group.</a:t>
            </a:r>
            <a:endParaRPr sz="1050"/>
          </a:p>
          <a:p>
            <a:pPr indent="-295275" lvl="0" marL="457200" rtl="0" algn="l">
              <a:lnSpc>
                <a:spcPct val="100000"/>
              </a:lnSpc>
              <a:spcBef>
                <a:spcPts val="0"/>
              </a:spcBef>
              <a:spcAft>
                <a:spcPts val="0"/>
              </a:spcAft>
              <a:buSzPts val="1050"/>
              <a:buChar char="●"/>
            </a:pPr>
            <a:r>
              <a:rPr lang="en" sz="1050"/>
              <a:t>With only </a:t>
            </a:r>
            <a:r>
              <a:rPr b="1" lang="en" sz="1050"/>
              <a:t>3 customers</a:t>
            </a:r>
            <a:r>
              <a:rPr lang="en" sz="1050"/>
              <a:t>, Ireland shows </a:t>
            </a:r>
            <a:r>
              <a:rPr b="1" lang="en" sz="1050"/>
              <a:t>exceptionally high values</a:t>
            </a:r>
            <a:r>
              <a:rPr lang="en" sz="1050"/>
              <a:t> (</a:t>
            </a:r>
            <a:r>
              <a:rPr b="1" lang="en" sz="1050"/>
              <a:t>~</a:t>
            </a:r>
            <a:r>
              <a:rPr b="1" lang="en" sz="1050"/>
              <a:t>£</a:t>
            </a:r>
            <a:r>
              <a:rPr b="1" lang="en" sz="1050"/>
              <a:t>195 revenue</a:t>
            </a:r>
            <a:r>
              <a:rPr lang="en" sz="1050"/>
              <a:t> and </a:t>
            </a:r>
            <a:r>
              <a:rPr b="1" lang="en" sz="1050"/>
              <a:t>176 invoices per customer</a:t>
            </a:r>
            <a:r>
              <a:rPr lang="en" sz="1050"/>
              <a:t>) - likely due to </a:t>
            </a:r>
            <a:r>
              <a:rPr b="1" lang="en" sz="1050"/>
              <a:t>atypical client behavior</a:t>
            </a:r>
            <a:r>
              <a:rPr lang="en" sz="1050"/>
              <a:t> such as bulk purchasing client, internal use account, or testing/demo user.</a:t>
            </a:r>
            <a:endParaRPr sz="1050"/>
          </a:p>
          <a:p>
            <a:pPr indent="-295275" lvl="0" marL="457200" rtl="0" algn="l">
              <a:lnSpc>
                <a:spcPct val="100000"/>
              </a:lnSpc>
              <a:spcBef>
                <a:spcPts val="0"/>
              </a:spcBef>
              <a:spcAft>
                <a:spcPts val="0"/>
              </a:spcAft>
              <a:buSzPts val="1050"/>
              <a:buChar char="●"/>
            </a:pPr>
            <a:r>
              <a:rPr b="1" lang="en" sz="1050"/>
              <a:t>Netherlands</a:t>
            </a:r>
            <a:r>
              <a:rPr lang="en" sz="1050"/>
              <a:t> has strong potential market with </a:t>
            </a:r>
            <a:r>
              <a:rPr b="1" lang="en" sz="1050"/>
              <a:t>£</a:t>
            </a:r>
            <a:r>
              <a:rPr b="1" lang="en" sz="1050"/>
              <a:t>24.9K per customer</a:t>
            </a:r>
            <a:r>
              <a:rPr lang="en" sz="1050"/>
              <a:t> and </a:t>
            </a:r>
            <a:r>
              <a:rPr b="1" lang="en" sz="1050"/>
              <a:t>~10 invoices/customer </a:t>
            </a:r>
            <a:r>
              <a:rPr lang="en" sz="1050"/>
              <a:t>- indicating high engagement and value.</a:t>
            </a:r>
            <a:endParaRPr sz="1050"/>
          </a:p>
          <a:p>
            <a:pPr indent="-295275" lvl="0" marL="457200" rtl="0" algn="l">
              <a:lnSpc>
                <a:spcPct val="100000"/>
              </a:lnSpc>
              <a:spcBef>
                <a:spcPts val="0"/>
              </a:spcBef>
              <a:spcAft>
                <a:spcPts val="0"/>
              </a:spcAft>
              <a:buSzPts val="1050"/>
              <a:buChar char="●"/>
            </a:pPr>
            <a:r>
              <a:rPr b="1" lang="en" sz="1050"/>
              <a:t>France and Germany</a:t>
            </a:r>
            <a:r>
              <a:rPr lang="en" sz="1050"/>
              <a:t> show a </a:t>
            </a:r>
            <a:r>
              <a:rPr b="1" lang="en" sz="1050"/>
              <a:t>balance </a:t>
            </a:r>
            <a:r>
              <a:rPr b="1" lang="en" sz="1050"/>
              <a:t>customer</a:t>
            </a:r>
            <a:r>
              <a:rPr b="1" lang="en" sz="1050"/>
              <a:t> base</a:t>
            </a:r>
            <a:r>
              <a:rPr lang="en" sz="1050"/>
              <a:t> and solid per-customer revenue (</a:t>
            </a:r>
            <a:r>
              <a:rPr b="1" lang="en" sz="1050"/>
              <a:t>~</a:t>
            </a:r>
            <a:r>
              <a:rPr b="1" lang="en" sz="1050"/>
              <a:t>£</a:t>
            </a:r>
            <a:r>
              <a:rPr b="1" lang="en" sz="1050"/>
              <a:t>3.3K-</a:t>
            </a:r>
            <a:r>
              <a:rPr b="1" lang="en" sz="1050"/>
              <a:t>£</a:t>
            </a:r>
            <a:r>
              <a:rPr b="1" lang="en" sz="1050"/>
              <a:t>3.6K</a:t>
            </a:r>
            <a:r>
              <a:rPr lang="en" sz="1050"/>
              <a:t>)</a:t>
            </a:r>
            <a:endParaRPr sz="1050"/>
          </a:p>
          <a:p>
            <a:pPr indent="-295275" lvl="0" marL="457200" rtl="0" algn="l">
              <a:lnSpc>
                <a:spcPct val="100000"/>
              </a:lnSpc>
              <a:spcBef>
                <a:spcPts val="0"/>
              </a:spcBef>
              <a:spcAft>
                <a:spcPts val="0"/>
              </a:spcAft>
              <a:buSzPts val="1050"/>
              <a:buChar char="●"/>
            </a:pPr>
            <a:r>
              <a:rPr b="1" lang="en" sz="1050"/>
              <a:t>Sweden, Switzerland, Denmark</a:t>
            </a:r>
            <a:r>
              <a:rPr lang="en" sz="1050"/>
              <a:t>, and </a:t>
            </a:r>
            <a:r>
              <a:rPr b="1" lang="en" sz="1050"/>
              <a:t>Australia </a:t>
            </a:r>
            <a:r>
              <a:rPr lang="en" sz="1050"/>
              <a:t>show </a:t>
            </a:r>
            <a:r>
              <a:rPr b="1" lang="en" sz="1050"/>
              <a:t>low-frequency but high value</a:t>
            </a:r>
            <a:r>
              <a:rPr lang="en" sz="1050"/>
              <a:t> purchasing behavior - ideal for </a:t>
            </a:r>
            <a:r>
              <a:rPr b="1" lang="en" sz="1050"/>
              <a:t>premium offerings</a:t>
            </a:r>
            <a:r>
              <a:rPr lang="en" sz="1050"/>
              <a:t> or </a:t>
            </a:r>
            <a:r>
              <a:rPr b="1" lang="en" sz="1050"/>
              <a:t>B2B targeting</a:t>
            </a:r>
            <a:r>
              <a:rPr lang="en" sz="1050"/>
              <a:t>.</a:t>
            </a:r>
            <a:endParaRPr sz="1050"/>
          </a:p>
        </p:txBody>
      </p:sp>
      <p:sp>
        <p:nvSpPr>
          <p:cNvPr id="968" name="Google Shape;968;p10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969" name="Google Shape;969;p101"/>
          <p:cNvSpPr txBox="1"/>
          <p:nvPr>
            <p:ph idx="5" type="subTitle"/>
          </p:nvPr>
        </p:nvSpPr>
        <p:spPr>
          <a:xfrm>
            <a:off x="424650" y="1235800"/>
            <a:ext cx="2240100" cy="5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100"/>
              <a:t>🌍</a:t>
            </a:r>
            <a:r>
              <a:rPr lang="en" sz="1200"/>
              <a:t> Revenue by Country </a:t>
            </a:r>
            <a:endParaRPr sz="1200"/>
          </a:p>
        </p:txBody>
      </p:sp>
      <p:sp>
        <p:nvSpPr>
          <p:cNvPr id="970" name="Google Shape;970;p101"/>
          <p:cNvSpPr txBox="1"/>
          <p:nvPr>
            <p:ph idx="4" type="body"/>
          </p:nvPr>
        </p:nvSpPr>
        <p:spPr>
          <a:xfrm>
            <a:off x="386350" y="1781800"/>
            <a:ext cx="3992100" cy="2452200"/>
          </a:xfrm>
          <a:prstGeom prst="rect">
            <a:avLst/>
          </a:prstGeom>
        </p:spPr>
        <p:txBody>
          <a:bodyPr anchorCtr="0" anchor="t" bIns="91425" lIns="91425" spcFirstLastPara="1" rIns="91425" wrap="square" tIns="91425">
            <a:noAutofit/>
          </a:bodyPr>
          <a:lstStyle/>
          <a:p>
            <a:pPr indent="-295275" lvl="0" marL="457200" rtl="0" algn="l">
              <a:lnSpc>
                <a:spcPct val="100000"/>
              </a:lnSpc>
              <a:spcBef>
                <a:spcPts val="0"/>
              </a:spcBef>
              <a:spcAft>
                <a:spcPts val="0"/>
              </a:spcAft>
              <a:buSzPts val="1050"/>
              <a:buChar char="●"/>
            </a:pPr>
            <a:r>
              <a:rPr b="1" lang="en" sz="1050"/>
              <a:t>UK</a:t>
            </a:r>
            <a:r>
              <a:rPr lang="en" sz="1050"/>
              <a:t> generated </a:t>
            </a:r>
            <a:r>
              <a:rPr b="1" lang="en" sz="1050"/>
              <a:t>£14.29M</a:t>
            </a:r>
            <a:r>
              <a:rPr lang="en" sz="1050"/>
              <a:t> across </a:t>
            </a:r>
            <a:r>
              <a:rPr b="1" lang="en" sz="1050"/>
              <a:t>33,374 invoices</a:t>
            </a:r>
            <a:r>
              <a:rPr lang="en" sz="1050"/>
              <a:t> - accounting for </a:t>
            </a:r>
            <a:r>
              <a:rPr b="1" lang="en" sz="1050"/>
              <a:t>~91%</a:t>
            </a:r>
            <a:r>
              <a:rPr lang="en" sz="1050"/>
              <a:t> of all revenue.</a:t>
            </a:r>
            <a:endParaRPr sz="1050"/>
          </a:p>
          <a:p>
            <a:pPr indent="-295275" lvl="0" marL="457200" rtl="0" algn="l">
              <a:lnSpc>
                <a:spcPct val="100000"/>
              </a:lnSpc>
              <a:spcBef>
                <a:spcPts val="0"/>
              </a:spcBef>
              <a:spcAft>
                <a:spcPts val="0"/>
              </a:spcAft>
              <a:buSzPts val="1050"/>
              <a:buChar char="●"/>
            </a:pPr>
            <a:r>
              <a:rPr b="1" lang="en" sz="1050"/>
              <a:t>Ireland (Eire)</a:t>
            </a:r>
            <a:r>
              <a:rPr lang="en" sz="1050"/>
              <a:t> leads among non-UK countries, with approximately </a:t>
            </a:r>
            <a:r>
              <a:rPr b="1" lang="en" sz="1050"/>
              <a:t>£586k</a:t>
            </a:r>
            <a:r>
              <a:rPr lang="en" sz="1050"/>
              <a:t> in revenue and a high average invoice value of </a:t>
            </a:r>
            <a:r>
              <a:rPr b="1" lang="en" sz="1050"/>
              <a:t>~£1,111.</a:t>
            </a:r>
            <a:endParaRPr b="1" sz="1050"/>
          </a:p>
          <a:p>
            <a:pPr indent="-295275" lvl="0" marL="457200" rtl="0" algn="l">
              <a:lnSpc>
                <a:spcPct val="100000"/>
              </a:lnSpc>
              <a:spcBef>
                <a:spcPts val="0"/>
              </a:spcBef>
              <a:spcAft>
                <a:spcPts val="0"/>
              </a:spcAft>
              <a:buSzPts val="1050"/>
              <a:buChar char="●"/>
            </a:pPr>
            <a:r>
              <a:rPr lang="en" sz="1050"/>
              <a:t>The </a:t>
            </a:r>
            <a:r>
              <a:rPr b="1" lang="en" sz="1050"/>
              <a:t>Netherlands</a:t>
            </a:r>
            <a:r>
              <a:rPr lang="en" sz="1050"/>
              <a:t> tops in average invoice </a:t>
            </a:r>
            <a:r>
              <a:rPr lang="en" sz="1050"/>
              <a:t>value</a:t>
            </a:r>
            <a:r>
              <a:rPr lang="en" sz="1050"/>
              <a:t> at </a:t>
            </a:r>
            <a:r>
              <a:rPr b="1" lang="en" sz="1050"/>
              <a:t>~£2,545</a:t>
            </a:r>
            <a:r>
              <a:rPr lang="en" sz="1050"/>
              <a:t>, despite a moderate volume of 216 invoices.</a:t>
            </a:r>
            <a:endParaRPr sz="1050"/>
          </a:p>
          <a:p>
            <a:pPr indent="-295275" lvl="0" marL="457200" rtl="0" algn="l">
              <a:lnSpc>
                <a:spcPct val="100000"/>
              </a:lnSpc>
              <a:spcBef>
                <a:spcPts val="0"/>
              </a:spcBef>
              <a:spcAft>
                <a:spcPts val="0"/>
              </a:spcAft>
              <a:buSzPts val="1050"/>
              <a:buChar char="●"/>
            </a:pPr>
            <a:r>
              <a:rPr lang="en" sz="1050"/>
              <a:t>Countries like </a:t>
            </a:r>
            <a:r>
              <a:rPr b="1" lang="en" sz="1050"/>
              <a:t>Australia</a:t>
            </a:r>
            <a:r>
              <a:rPr lang="en" sz="1050"/>
              <a:t>, </a:t>
            </a:r>
            <a:r>
              <a:rPr b="1" lang="en" sz="1050"/>
              <a:t>Switzerland</a:t>
            </a:r>
            <a:r>
              <a:rPr lang="en" sz="1050"/>
              <a:t>, and </a:t>
            </a:r>
            <a:r>
              <a:rPr b="1" lang="en" sz="1050"/>
              <a:t>Denmark</a:t>
            </a:r>
            <a:r>
              <a:rPr lang="en" sz="1050"/>
              <a:t> generate significant revenue from </a:t>
            </a:r>
            <a:r>
              <a:rPr b="1" lang="en" sz="1050"/>
              <a:t>fewer than 100 invoices</a:t>
            </a:r>
            <a:r>
              <a:rPr lang="en" sz="1050"/>
              <a:t> each.</a:t>
            </a:r>
            <a:endParaRPr sz="1050"/>
          </a:p>
          <a:p>
            <a:pPr indent="-295275" lvl="0" marL="457200" rtl="0" algn="l">
              <a:lnSpc>
                <a:spcPct val="100000"/>
              </a:lnSpc>
              <a:spcBef>
                <a:spcPts val="0"/>
              </a:spcBef>
              <a:spcAft>
                <a:spcPts val="0"/>
              </a:spcAft>
              <a:buSzPts val="1050"/>
              <a:buChar char="●"/>
            </a:pPr>
            <a:r>
              <a:rPr b="1" lang="en" sz="1050"/>
              <a:t>Germany</a:t>
            </a:r>
            <a:r>
              <a:rPr lang="en" sz="1050"/>
              <a:t> and </a:t>
            </a:r>
            <a:r>
              <a:rPr b="1" lang="en" sz="1050"/>
              <a:t>France</a:t>
            </a:r>
            <a:r>
              <a:rPr lang="en" sz="1050"/>
              <a:t> show a healthy balance of volume and value, indicating mature and stable market performance.</a:t>
            </a:r>
            <a:endParaRPr sz="1050"/>
          </a:p>
          <a:p>
            <a:pPr indent="-295275" lvl="0" marL="457200" rtl="0" algn="l">
              <a:lnSpc>
                <a:spcPct val="100000"/>
              </a:lnSpc>
              <a:spcBef>
                <a:spcPts val="0"/>
              </a:spcBef>
              <a:spcAft>
                <a:spcPts val="0"/>
              </a:spcAft>
              <a:buSzPts val="1050"/>
              <a:buChar char="●"/>
            </a:pPr>
            <a:r>
              <a:rPr lang="en" sz="1050"/>
              <a:t>Markets such as </a:t>
            </a:r>
            <a:r>
              <a:rPr b="1" lang="en" sz="1050"/>
              <a:t>Netherlands</a:t>
            </a:r>
            <a:r>
              <a:rPr lang="en" sz="1050"/>
              <a:t>, </a:t>
            </a:r>
            <a:r>
              <a:rPr b="1" lang="en" sz="1050"/>
              <a:t>Australia</a:t>
            </a:r>
            <a:r>
              <a:rPr lang="en" sz="1050"/>
              <a:t>, and </a:t>
            </a:r>
            <a:r>
              <a:rPr b="1" lang="en" sz="1050"/>
              <a:t>Denmark</a:t>
            </a:r>
            <a:r>
              <a:rPr lang="en" sz="1050"/>
              <a:t> are strong candidates for </a:t>
            </a:r>
            <a:r>
              <a:rPr b="1" lang="en" sz="1050"/>
              <a:t>B2B or premium </a:t>
            </a:r>
            <a:r>
              <a:rPr b="1" lang="en" sz="1050"/>
              <a:t>expansion</a:t>
            </a:r>
            <a:r>
              <a:rPr lang="en" sz="1050"/>
              <a:t> due to high-value, low-frequency trends.</a:t>
            </a:r>
            <a:endParaRPr sz="10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02"/>
          <p:cNvSpPr txBox="1"/>
          <p:nvPr>
            <p:ph type="title"/>
          </p:nvPr>
        </p:nvSpPr>
        <p:spPr>
          <a:xfrm>
            <a:off x="450850" y="444400"/>
            <a:ext cx="7745400" cy="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Dashboard - Country &amp; Regional Insights</a:t>
            </a:r>
            <a:endParaRPr sz="3000"/>
          </a:p>
        </p:txBody>
      </p:sp>
      <p:pic>
        <p:nvPicPr>
          <p:cNvPr id="976" name="Google Shape;976;p102"/>
          <p:cNvPicPr preferRelativeResize="0"/>
          <p:nvPr/>
        </p:nvPicPr>
        <p:blipFill>
          <a:blip r:embed="rId3">
            <a:alphaModFix/>
          </a:blip>
          <a:stretch>
            <a:fillRect/>
          </a:stretch>
        </p:blipFill>
        <p:spPr>
          <a:xfrm>
            <a:off x="1952625" y="1101650"/>
            <a:ext cx="5013323" cy="356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03"/>
          <p:cNvSpPr txBox="1"/>
          <p:nvPr>
            <p:ph type="title"/>
          </p:nvPr>
        </p:nvSpPr>
        <p:spPr>
          <a:xfrm>
            <a:off x="450850" y="596800"/>
            <a:ext cx="78486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Business Insights - Customer Behavior</a:t>
            </a:r>
            <a:endParaRPr sz="3100"/>
          </a:p>
        </p:txBody>
      </p:sp>
      <p:sp>
        <p:nvSpPr>
          <p:cNvPr id="982" name="Google Shape;982;p103"/>
          <p:cNvSpPr txBox="1"/>
          <p:nvPr>
            <p:ph idx="1" type="subTitle"/>
          </p:nvPr>
        </p:nvSpPr>
        <p:spPr>
          <a:xfrm>
            <a:off x="3007450" y="1235800"/>
            <a:ext cx="2682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a:t>
            </a:r>
            <a:r>
              <a:rPr lang="en" sz="1100"/>
              <a:t> </a:t>
            </a:r>
            <a:r>
              <a:rPr lang="en" sz="1200"/>
              <a:t>Top Customers by AOV</a:t>
            </a:r>
            <a:endParaRPr sz="1200"/>
          </a:p>
        </p:txBody>
      </p:sp>
      <p:sp>
        <p:nvSpPr>
          <p:cNvPr id="983" name="Google Shape;983;p103"/>
          <p:cNvSpPr txBox="1"/>
          <p:nvPr>
            <p:ph idx="5" type="subTitle"/>
          </p:nvPr>
        </p:nvSpPr>
        <p:spPr>
          <a:xfrm>
            <a:off x="5858750" y="1235800"/>
            <a:ext cx="26823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 Top Customers by Total Spend</a:t>
            </a:r>
            <a:endParaRPr sz="1200"/>
          </a:p>
        </p:txBody>
      </p:sp>
      <p:sp>
        <p:nvSpPr>
          <p:cNvPr id="984" name="Google Shape;984;p103"/>
          <p:cNvSpPr txBox="1"/>
          <p:nvPr>
            <p:ph idx="6" type="body"/>
          </p:nvPr>
        </p:nvSpPr>
        <p:spPr>
          <a:xfrm>
            <a:off x="5801725" y="1629400"/>
            <a:ext cx="2907300" cy="17298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b="1" lang="en"/>
              <a:t>Customer 18102</a:t>
            </a:r>
            <a:r>
              <a:rPr lang="en"/>
              <a:t> tops the list with </a:t>
            </a:r>
            <a:r>
              <a:rPr b="1" lang="en"/>
              <a:t>£</a:t>
            </a:r>
            <a:r>
              <a:rPr b="1" lang="en"/>
              <a:t>580,987</a:t>
            </a:r>
            <a:r>
              <a:rPr lang="en"/>
              <a:t> across 145 orders.</a:t>
            </a:r>
            <a:endParaRPr/>
          </a:p>
          <a:p>
            <a:pPr indent="-304800" lvl="0" marL="457200" rtl="0" algn="l">
              <a:lnSpc>
                <a:spcPct val="100000"/>
              </a:lnSpc>
              <a:spcBef>
                <a:spcPts val="0"/>
              </a:spcBef>
              <a:spcAft>
                <a:spcPts val="0"/>
              </a:spcAft>
              <a:buSzPts val="1200"/>
              <a:buChar char="●"/>
            </a:pPr>
            <a:r>
              <a:rPr lang="en"/>
              <a:t>Several others (e.g. 14646, 14156) show high revenue from </a:t>
            </a:r>
            <a:r>
              <a:rPr b="1" lang="en"/>
              <a:t>consistent repeat ordering</a:t>
            </a:r>
            <a:r>
              <a:rPr lang="en"/>
              <a:t>.</a:t>
            </a:r>
            <a:endParaRPr/>
          </a:p>
          <a:p>
            <a:pPr indent="-304800" lvl="0" marL="457200" rtl="0" algn="l">
              <a:lnSpc>
                <a:spcPct val="100000"/>
              </a:lnSpc>
              <a:spcBef>
                <a:spcPts val="0"/>
              </a:spcBef>
              <a:spcAft>
                <a:spcPts val="0"/>
              </a:spcAft>
              <a:buSzPts val="1200"/>
              <a:buChar char="●"/>
            </a:pPr>
            <a:r>
              <a:rPr lang="en"/>
              <a:t>Customer</a:t>
            </a:r>
            <a:r>
              <a:rPr lang="en"/>
              <a:t> </a:t>
            </a:r>
            <a:r>
              <a:rPr b="1" lang="en"/>
              <a:t>16446</a:t>
            </a:r>
            <a:r>
              <a:rPr lang="en"/>
              <a:t> stands out </a:t>
            </a:r>
            <a:r>
              <a:rPr lang="en"/>
              <a:t>with</a:t>
            </a:r>
            <a:r>
              <a:rPr lang="en"/>
              <a:t> just 2 orders but </a:t>
            </a:r>
            <a:r>
              <a:rPr b="1" lang="en"/>
              <a:t>£</a:t>
            </a:r>
            <a:r>
              <a:rPr b="1" lang="en"/>
              <a:t>168K total spend</a:t>
            </a:r>
            <a:r>
              <a:rPr lang="en"/>
              <a:t> - likely a </a:t>
            </a:r>
            <a:r>
              <a:rPr b="1" lang="en"/>
              <a:t>bulk B2B transaction or anomaly</a:t>
            </a:r>
            <a:r>
              <a:rPr lang="en"/>
              <a:t>.</a:t>
            </a:r>
            <a:endParaRPr/>
          </a:p>
          <a:p>
            <a:pPr indent="-304800" lvl="0" marL="457200" rtl="0" algn="l">
              <a:lnSpc>
                <a:spcPct val="100000"/>
              </a:lnSpc>
              <a:spcBef>
                <a:spcPts val="0"/>
              </a:spcBef>
              <a:spcAft>
                <a:spcPts val="0"/>
              </a:spcAft>
              <a:buSzPts val="1200"/>
              <a:buChar char="●"/>
            </a:pPr>
            <a:r>
              <a:rPr lang="en"/>
              <a:t>These customers warrant </a:t>
            </a:r>
            <a:r>
              <a:rPr b="1" lang="en"/>
              <a:t>special attention</a:t>
            </a:r>
            <a:r>
              <a:rPr lang="en"/>
              <a:t> for retention, loyalty </a:t>
            </a:r>
            <a:r>
              <a:rPr lang="en"/>
              <a:t>programs</a:t>
            </a:r>
            <a:r>
              <a:rPr lang="en"/>
              <a:t> or custom offers.</a:t>
            </a:r>
            <a:endParaRPr/>
          </a:p>
          <a:p>
            <a:pPr indent="0" lvl="0" marL="0" rtl="0" algn="l">
              <a:lnSpc>
                <a:spcPct val="100000"/>
              </a:lnSpc>
              <a:spcBef>
                <a:spcPts val="0"/>
              </a:spcBef>
              <a:spcAft>
                <a:spcPts val="0"/>
              </a:spcAft>
              <a:buClr>
                <a:schemeClr val="dk1"/>
              </a:buClr>
              <a:buSzPts val="1100"/>
              <a:buNone/>
            </a:pPr>
            <a:r>
              <a:t/>
            </a:r>
            <a:endParaRPr/>
          </a:p>
        </p:txBody>
      </p:sp>
      <p:sp>
        <p:nvSpPr>
          <p:cNvPr id="985" name="Google Shape;985;p103"/>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986" name="Google Shape;986;p103"/>
          <p:cNvSpPr txBox="1"/>
          <p:nvPr>
            <p:ph idx="5" type="subTitle"/>
          </p:nvPr>
        </p:nvSpPr>
        <p:spPr>
          <a:xfrm>
            <a:off x="424650" y="1235800"/>
            <a:ext cx="2499300" cy="5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a:t>
            </a:r>
            <a:r>
              <a:rPr lang="en" sz="1200"/>
              <a:t> One-Time vs Repeat</a:t>
            </a:r>
            <a:endParaRPr sz="1200"/>
          </a:p>
        </p:txBody>
      </p:sp>
      <p:sp>
        <p:nvSpPr>
          <p:cNvPr id="987" name="Google Shape;987;p103"/>
          <p:cNvSpPr txBox="1"/>
          <p:nvPr>
            <p:ph idx="4" type="body"/>
          </p:nvPr>
        </p:nvSpPr>
        <p:spPr>
          <a:xfrm>
            <a:off x="386350" y="1629400"/>
            <a:ext cx="2426700" cy="2452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b="1" lang="en"/>
              <a:t>Nearly 3 out of 4 customers </a:t>
            </a:r>
            <a:r>
              <a:rPr lang="en"/>
              <a:t>made </a:t>
            </a:r>
            <a:r>
              <a:rPr b="1" lang="en"/>
              <a:t>multiple purchases, </a:t>
            </a:r>
            <a:r>
              <a:rPr lang="en"/>
              <a:t>suggesting</a:t>
            </a:r>
            <a:r>
              <a:rPr b="1" lang="en"/>
              <a:t> decent customer retention.</a:t>
            </a:r>
            <a:endParaRPr b="1"/>
          </a:p>
          <a:p>
            <a:pPr indent="-304800" lvl="0" marL="457200" rtl="0" algn="l">
              <a:lnSpc>
                <a:spcPct val="100000"/>
              </a:lnSpc>
              <a:spcBef>
                <a:spcPts val="0"/>
              </a:spcBef>
              <a:spcAft>
                <a:spcPts val="0"/>
              </a:spcAft>
              <a:buSzPts val="1200"/>
              <a:buChar char="●"/>
            </a:pPr>
            <a:r>
              <a:rPr lang="en"/>
              <a:t>Around</a:t>
            </a:r>
            <a:r>
              <a:rPr b="1" lang="en"/>
              <a:t> 28% of users</a:t>
            </a:r>
            <a:r>
              <a:rPr lang="en"/>
              <a:t> only purchased </a:t>
            </a:r>
            <a:r>
              <a:rPr b="1" lang="en"/>
              <a:t>once</a:t>
            </a:r>
            <a:r>
              <a:rPr lang="en"/>
              <a:t>, which presents an </a:t>
            </a:r>
            <a:r>
              <a:rPr b="1" lang="en"/>
              <a:t>opportunity for re-engagement campaigns</a:t>
            </a:r>
            <a:r>
              <a:rPr lang="en"/>
              <a:t>.</a:t>
            </a:r>
            <a:endParaRPr/>
          </a:p>
        </p:txBody>
      </p:sp>
      <p:sp>
        <p:nvSpPr>
          <p:cNvPr id="988" name="Google Shape;988;p103"/>
          <p:cNvSpPr txBox="1"/>
          <p:nvPr>
            <p:ph idx="4" type="body"/>
          </p:nvPr>
        </p:nvSpPr>
        <p:spPr>
          <a:xfrm>
            <a:off x="2923825" y="1629400"/>
            <a:ext cx="2780700" cy="3003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Customer </a:t>
            </a:r>
            <a:r>
              <a:rPr b="1" lang="en"/>
              <a:t>16446</a:t>
            </a:r>
            <a:r>
              <a:rPr lang="en"/>
              <a:t> stands out with an average order value of </a:t>
            </a:r>
            <a:r>
              <a:rPr b="1" lang="en"/>
              <a:t>£</a:t>
            </a:r>
            <a:r>
              <a:rPr b="1" lang="en"/>
              <a:t>84,236.25</a:t>
            </a:r>
            <a:r>
              <a:rPr lang="en"/>
              <a:t>, placing just two orders - a clear outlier </a:t>
            </a:r>
            <a:r>
              <a:rPr lang="en"/>
              <a:t>likely reflecting bulk or business purchases.</a:t>
            </a:r>
            <a:r>
              <a:rPr lang="en"/>
              <a:t>.</a:t>
            </a:r>
            <a:endParaRPr/>
          </a:p>
          <a:p>
            <a:pPr indent="-304800" lvl="0" marL="457200" rtl="0" algn="l">
              <a:lnSpc>
                <a:spcPct val="100000"/>
              </a:lnSpc>
              <a:spcBef>
                <a:spcPts val="0"/>
              </a:spcBef>
              <a:spcAft>
                <a:spcPts val="0"/>
              </a:spcAft>
              <a:buSzPts val="1200"/>
              <a:buChar char="●"/>
            </a:pPr>
            <a:r>
              <a:rPr lang="en"/>
              <a:t>Other high-ranking customers, such as </a:t>
            </a:r>
            <a:r>
              <a:rPr b="1" lang="en"/>
              <a:t>15098</a:t>
            </a:r>
            <a:r>
              <a:rPr lang="en"/>
              <a:t> </a:t>
            </a:r>
            <a:r>
              <a:rPr lang="en"/>
              <a:t>and </a:t>
            </a:r>
            <a:r>
              <a:rPr b="1" lang="en"/>
              <a:t>15749</a:t>
            </a:r>
            <a:r>
              <a:rPr lang="en"/>
              <a:t>, average between </a:t>
            </a:r>
            <a:r>
              <a:rPr b="1" lang="en"/>
              <a:t>£</a:t>
            </a:r>
            <a:r>
              <a:rPr b="1" lang="en"/>
              <a:t>13.3K</a:t>
            </a:r>
            <a:r>
              <a:rPr lang="en"/>
              <a:t> and </a:t>
            </a:r>
            <a:r>
              <a:rPr b="1" lang="en"/>
              <a:t>£</a:t>
            </a:r>
            <a:r>
              <a:rPr b="1" lang="en"/>
              <a:t>14.8K</a:t>
            </a:r>
            <a:r>
              <a:rPr lang="en"/>
              <a:t> per order.</a:t>
            </a:r>
            <a:endParaRPr/>
          </a:p>
          <a:p>
            <a:pPr indent="-304800" lvl="0" marL="457200" rtl="0" algn="l">
              <a:lnSpc>
                <a:spcPct val="100000"/>
              </a:lnSpc>
              <a:spcBef>
                <a:spcPts val="0"/>
              </a:spcBef>
              <a:spcAft>
                <a:spcPts val="0"/>
              </a:spcAft>
              <a:buSzPts val="1200"/>
              <a:buChar char="●"/>
            </a:pPr>
            <a:r>
              <a:rPr lang="en"/>
              <a:t>While these values are impressive, </a:t>
            </a:r>
            <a:r>
              <a:rPr b="1" lang="en"/>
              <a:t>99.8% of customers have an AOV under £5,600</a:t>
            </a:r>
            <a:r>
              <a:rPr lang="en"/>
              <a:t>, showing a strongly right-skewed distribution with a few extreme cases.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04"/>
          <p:cNvSpPr txBox="1"/>
          <p:nvPr>
            <p:ph type="title"/>
          </p:nvPr>
        </p:nvSpPr>
        <p:spPr>
          <a:xfrm>
            <a:off x="450850" y="444400"/>
            <a:ext cx="7745400" cy="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Dashboard - Customer Behavior</a:t>
            </a:r>
            <a:endParaRPr sz="3300"/>
          </a:p>
        </p:txBody>
      </p:sp>
      <p:pic>
        <p:nvPicPr>
          <p:cNvPr id="994" name="Google Shape;994;p104"/>
          <p:cNvPicPr preferRelativeResize="0"/>
          <p:nvPr/>
        </p:nvPicPr>
        <p:blipFill>
          <a:blip r:embed="rId3">
            <a:alphaModFix/>
          </a:blip>
          <a:stretch>
            <a:fillRect/>
          </a:stretch>
        </p:blipFill>
        <p:spPr>
          <a:xfrm>
            <a:off x="2200275" y="1044700"/>
            <a:ext cx="3927475" cy="3576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05"/>
          <p:cNvSpPr txBox="1"/>
          <p:nvPr>
            <p:ph type="title"/>
          </p:nvPr>
        </p:nvSpPr>
        <p:spPr>
          <a:xfrm>
            <a:off x="450850" y="596800"/>
            <a:ext cx="78486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Business Insights - RFM Metrics</a:t>
            </a:r>
            <a:endParaRPr sz="3100"/>
          </a:p>
        </p:txBody>
      </p:sp>
      <p:sp>
        <p:nvSpPr>
          <p:cNvPr id="1000" name="Google Shape;1000;p105"/>
          <p:cNvSpPr txBox="1"/>
          <p:nvPr>
            <p:ph idx="1" type="subTitle"/>
          </p:nvPr>
        </p:nvSpPr>
        <p:spPr>
          <a:xfrm>
            <a:off x="3007450" y="1235800"/>
            <a:ext cx="2682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a:t>
            </a:r>
            <a:r>
              <a:rPr lang="en" sz="1100"/>
              <a:t> </a:t>
            </a:r>
            <a:r>
              <a:rPr lang="en" sz="1200"/>
              <a:t>Frequency (F)</a:t>
            </a:r>
            <a:endParaRPr sz="1200"/>
          </a:p>
        </p:txBody>
      </p:sp>
      <p:sp>
        <p:nvSpPr>
          <p:cNvPr id="1001" name="Google Shape;1001;p105"/>
          <p:cNvSpPr txBox="1"/>
          <p:nvPr>
            <p:ph idx="5" type="subTitle"/>
          </p:nvPr>
        </p:nvSpPr>
        <p:spPr>
          <a:xfrm>
            <a:off x="5858750" y="1235800"/>
            <a:ext cx="26823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 Monetary (M)</a:t>
            </a:r>
            <a:endParaRPr sz="1200"/>
          </a:p>
        </p:txBody>
      </p:sp>
      <p:sp>
        <p:nvSpPr>
          <p:cNvPr id="1002" name="Google Shape;1002;p105"/>
          <p:cNvSpPr txBox="1"/>
          <p:nvPr>
            <p:ph idx="6" type="body"/>
          </p:nvPr>
        </p:nvSpPr>
        <p:spPr>
          <a:xfrm>
            <a:off x="5801725" y="1629400"/>
            <a:ext cx="2907300" cy="19965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Total revenue generated per customer.</a:t>
            </a:r>
            <a:endParaRPr/>
          </a:p>
          <a:p>
            <a:pPr indent="-304800" lvl="0" marL="457200" rtl="0" algn="l">
              <a:lnSpc>
                <a:spcPct val="100000"/>
              </a:lnSpc>
              <a:spcBef>
                <a:spcPts val="0"/>
              </a:spcBef>
              <a:spcAft>
                <a:spcPts val="0"/>
              </a:spcAft>
              <a:buSzPts val="1200"/>
              <a:buChar char="●"/>
            </a:pPr>
            <a:r>
              <a:rPr lang="en"/>
              <a:t>Over 99% of customers spent less than </a:t>
            </a:r>
            <a:r>
              <a:rPr b="1" lang="en"/>
              <a:t>£20K</a:t>
            </a:r>
            <a:r>
              <a:rPr lang="en"/>
              <a:t>.</a:t>
            </a:r>
            <a:endParaRPr/>
          </a:p>
          <a:p>
            <a:pPr indent="-304800" lvl="0" marL="457200" rtl="0" algn="l">
              <a:lnSpc>
                <a:spcPct val="100000"/>
              </a:lnSpc>
              <a:spcBef>
                <a:spcPts val="0"/>
              </a:spcBef>
              <a:spcAft>
                <a:spcPts val="0"/>
              </a:spcAft>
              <a:buSzPts val="1200"/>
              <a:buChar char="●"/>
            </a:pPr>
            <a:r>
              <a:rPr lang="en"/>
              <a:t>A few outliers - including one at </a:t>
            </a:r>
            <a:r>
              <a:rPr b="1" lang="en"/>
              <a:t>£580K</a:t>
            </a:r>
            <a:r>
              <a:rPr lang="en"/>
              <a:t> - generate a large share of total revenue.</a:t>
            </a:r>
            <a:endParaRPr/>
          </a:p>
          <a:p>
            <a:pPr indent="-304800" lvl="0" marL="457200" rtl="0" algn="l">
              <a:lnSpc>
                <a:spcPct val="100000"/>
              </a:lnSpc>
              <a:spcBef>
                <a:spcPts val="0"/>
              </a:spcBef>
              <a:spcAft>
                <a:spcPts val="0"/>
              </a:spcAft>
              <a:buSzPts val="1200"/>
              <a:buChar char="●"/>
            </a:pPr>
            <a:r>
              <a:rPr lang="en"/>
              <a:t>Distribution is highly right-skewed, emphasizing top-value </a:t>
            </a:r>
            <a:r>
              <a:rPr lang="en"/>
              <a:t>clients.</a:t>
            </a:r>
            <a:endParaRPr/>
          </a:p>
        </p:txBody>
      </p:sp>
      <p:sp>
        <p:nvSpPr>
          <p:cNvPr id="1003" name="Google Shape;1003;p10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1004" name="Google Shape;1004;p105"/>
          <p:cNvSpPr txBox="1"/>
          <p:nvPr>
            <p:ph idx="5" type="subTitle"/>
          </p:nvPr>
        </p:nvSpPr>
        <p:spPr>
          <a:xfrm>
            <a:off x="424650" y="1235800"/>
            <a:ext cx="2499300" cy="5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a:t>
            </a:r>
            <a:r>
              <a:rPr lang="en" sz="1200"/>
              <a:t> Recency </a:t>
            </a:r>
            <a:r>
              <a:rPr lang="en" sz="1200"/>
              <a:t>(R)</a:t>
            </a:r>
            <a:endParaRPr sz="1200"/>
          </a:p>
        </p:txBody>
      </p:sp>
      <p:sp>
        <p:nvSpPr>
          <p:cNvPr id="1005" name="Google Shape;1005;p105"/>
          <p:cNvSpPr txBox="1"/>
          <p:nvPr>
            <p:ph idx="4" type="body"/>
          </p:nvPr>
        </p:nvSpPr>
        <p:spPr>
          <a:xfrm>
            <a:off x="386350" y="1629400"/>
            <a:ext cx="2426700" cy="28551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100"/>
              <a:t>Measures days since a customer’s last purchase (relative to 2011-12-09)</a:t>
            </a:r>
            <a:endParaRPr sz="1100"/>
          </a:p>
          <a:p>
            <a:pPr indent="-298450" lvl="0" marL="457200" rtl="0" algn="l">
              <a:lnSpc>
                <a:spcPct val="100000"/>
              </a:lnSpc>
              <a:spcBef>
                <a:spcPts val="0"/>
              </a:spcBef>
              <a:spcAft>
                <a:spcPts val="0"/>
              </a:spcAft>
              <a:buSzPts val="1100"/>
              <a:buChar char="●"/>
            </a:pPr>
            <a:r>
              <a:rPr lang="en" sz="1100"/>
              <a:t>Most customers made their most recent purchase within the </a:t>
            </a:r>
            <a:r>
              <a:rPr b="1" lang="en" sz="1100"/>
              <a:t>first 100 days</a:t>
            </a:r>
            <a:endParaRPr b="1" sz="1100"/>
          </a:p>
          <a:p>
            <a:pPr indent="-298450" lvl="0" marL="457200" rtl="0" algn="l">
              <a:lnSpc>
                <a:spcPct val="100000"/>
              </a:lnSpc>
              <a:spcBef>
                <a:spcPts val="0"/>
              </a:spcBef>
              <a:spcAft>
                <a:spcPts val="0"/>
              </a:spcAft>
              <a:buSzPts val="1100"/>
              <a:buChar char="●"/>
            </a:pPr>
            <a:r>
              <a:rPr lang="en" sz="1100"/>
              <a:t>Recency spans from 0 to 738 days.</a:t>
            </a:r>
            <a:endParaRPr sz="1100"/>
          </a:p>
          <a:p>
            <a:pPr indent="-298450" lvl="0" marL="457200" rtl="0" algn="l">
              <a:lnSpc>
                <a:spcPct val="100000"/>
              </a:lnSpc>
              <a:spcBef>
                <a:spcPts val="0"/>
              </a:spcBef>
              <a:spcAft>
                <a:spcPts val="0"/>
              </a:spcAft>
              <a:buSzPts val="1100"/>
              <a:buChar char="●"/>
            </a:pPr>
            <a:r>
              <a:rPr lang="en" sz="1100"/>
              <a:t>Some customers haven’t purchased in over 2 years - indicating churn risk</a:t>
            </a:r>
            <a:endParaRPr sz="1100"/>
          </a:p>
          <a:p>
            <a:pPr indent="-298450" lvl="0" marL="457200" rtl="0" algn="l">
              <a:lnSpc>
                <a:spcPct val="100000"/>
              </a:lnSpc>
              <a:spcBef>
                <a:spcPts val="0"/>
              </a:spcBef>
              <a:spcAft>
                <a:spcPts val="0"/>
              </a:spcAft>
              <a:buSzPts val="1100"/>
              <a:buChar char="●"/>
            </a:pPr>
            <a:r>
              <a:rPr lang="en" sz="1100"/>
              <a:t>Distribution is </a:t>
            </a:r>
            <a:r>
              <a:rPr b="1" lang="en" sz="1100"/>
              <a:t>right-skewed</a:t>
            </a:r>
            <a:r>
              <a:rPr lang="en" sz="1100"/>
              <a:t>, with many recent buyers and a few long-inactive users.</a:t>
            </a:r>
            <a:endParaRPr sz="1100"/>
          </a:p>
        </p:txBody>
      </p:sp>
      <p:sp>
        <p:nvSpPr>
          <p:cNvPr id="1006" name="Google Shape;1006;p105"/>
          <p:cNvSpPr txBox="1"/>
          <p:nvPr>
            <p:ph idx="4" type="body"/>
          </p:nvPr>
        </p:nvSpPr>
        <p:spPr>
          <a:xfrm>
            <a:off x="2923825" y="1629400"/>
            <a:ext cx="2780700" cy="3003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Number of unique purchases per customer (invoice count).</a:t>
            </a:r>
            <a:endParaRPr/>
          </a:p>
          <a:p>
            <a:pPr indent="-304800" lvl="0" marL="457200" rtl="0" algn="l">
              <a:lnSpc>
                <a:spcPct val="100000"/>
              </a:lnSpc>
              <a:spcBef>
                <a:spcPts val="0"/>
              </a:spcBef>
              <a:spcAft>
                <a:spcPts val="0"/>
              </a:spcAft>
              <a:buSzPts val="1200"/>
              <a:buChar char="●"/>
            </a:pPr>
            <a:r>
              <a:rPr lang="en"/>
              <a:t>Most users placed </a:t>
            </a:r>
            <a:r>
              <a:rPr b="1" lang="en"/>
              <a:t>1 to 8 orders</a:t>
            </a:r>
            <a:r>
              <a:rPr lang="en"/>
              <a:t>, with some outliers exceeding </a:t>
            </a:r>
            <a:r>
              <a:rPr b="1" lang="en"/>
              <a:t>100+ orders</a:t>
            </a:r>
            <a:r>
              <a:rPr lang="en"/>
              <a:t>.</a:t>
            </a:r>
            <a:endParaRPr/>
          </a:p>
          <a:p>
            <a:pPr indent="-304800" lvl="0" marL="457200" rtl="0" algn="l">
              <a:lnSpc>
                <a:spcPct val="100000"/>
              </a:lnSpc>
              <a:spcBef>
                <a:spcPts val="0"/>
              </a:spcBef>
              <a:spcAft>
                <a:spcPts val="0"/>
              </a:spcAft>
              <a:buSzPts val="1200"/>
              <a:buChar char="●"/>
            </a:pPr>
            <a:r>
              <a:rPr lang="en"/>
              <a:t>The</a:t>
            </a:r>
            <a:r>
              <a:rPr lang="en"/>
              <a:t> spread reveals a core of casual shoppers and a small group of highly engaged customers.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06"/>
          <p:cNvSpPr txBox="1"/>
          <p:nvPr>
            <p:ph type="title"/>
          </p:nvPr>
        </p:nvSpPr>
        <p:spPr>
          <a:xfrm>
            <a:off x="450850" y="596800"/>
            <a:ext cx="78486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Business Insights - RFM Segmentation</a:t>
            </a:r>
            <a:endParaRPr sz="3100"/>
          </a:p>
        </p:txBody>
      </p:sp>
      <p:sp>
        <p:nvSpPr>
          <p:cNvPr id="1012" name="Google Shape;1012;p106"/>
          <p:cNvSpPr txBox="1"/>
          <p:nvPr>
            <p:ph idx="1" type="subTitle"/>
          </p:nvPr>
        </p:nvSpPr>
        <p:spPr>
          <a:xfrm>
            <a:off x="3007450" y="1235800"/>
            <a:ext cx="2682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 </a:t>
            </a:r>
            <a:r>
              <a:rPr lang="en" sz="1200"/>
              <a:t>Segment Breakdown</a:t>
            </a:r>
            <a:endParaRPr sz="1200"/>
          </a:p>
        </p:txBody>
      </p:sp>
      <p:sp>
        <p:nvSpPr>
          <p:cNvPr id="1013" name="Google Shape;1013;p106"/>
          <p:cNvSpPr txBox="1"/>
          <p:nvPr>
            <p:ph idx="5" type="subTitle"/>
          </p:nvPr>
        </p:nvSpPr>
        <p:spPr>
          <a:xfrm>
            <a:off x="5858750" y="1235800"/>
            <a:ext cx="26823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📌Key Insights</a:t>
            </a:r>
            <a:endParaRPr sz="1200"/>
          </a:p>
        </p:txBody>
      </p:sp>
      <p:sp>
        <p:nvSpPr>
          <p:cNvPr id="1014" name="Google Shape;1014;p106"/>
          <p:cNvSpPr txBox="1"/>
          <p:nvPr>
            <p:ph idx="6" type="body"/>
          </p:nvPr>
        </p:nvSpPr>
        <p:spPr>
          <a:xfrm>
            <a:off x="5801725" y="1629400"/>
            <a:ext cx="2907300" cy="22545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b="1" lang="en"/>
              <a:t>High-Value</a:t>
            </a:r>
            <a:r>
              <a:rPr lang="en"/>
              <a:t> segment is largest - major revenue driver.</a:t>
            </a:r>
            <a:endParaRPr/>
          </a:p>
          <a:p>
            <a:pPr indent="-304800" lvl="0" marL="457200" rtl="0" algn="l">
              <a:lnSpc>
                <a:spcPct val="100000"/>
              </a:lnSpc>
              <a:spcBef>
                <a:spcPts val="0"/>
              </a:spcBef>
              <a:spcAft>
                <a:spcPts val="0"/>
              </a:spcAft>
              <a:buSzPts val="1200"/>
              <a:buChar char="●"/>
            </a:pPr>
            <a:r>
              <a:rPr b="1" lang="en"/>
              <a:t>Other </a:t>
            </a:r>
            <a:r>
              <a:rPr lang="en"/>
              <a:t>and </a:t>
            </a:r>
            <a:r>
              <a:rPr b="1" lang="en"/>
              <a:t>At-Risk</a:t>
            </a:r>
            <a:r>
              <a:rPr lang="en"/>
              <a:t> segments are the next largest groups.</a:t>
            </a:r>
            <a:endParaRPr/>
          </a:p>
          <a:p>
            <a:pPr indent="-304800" lvl="0" marL="457200" rtl="0" algn="l">
              <a:lnSpc>
                <a:spcPct val="100000"/>
              </a:lnSpc>
              <a:spcBef>
                <a:spcPts val="0"/>
              </a:spcBef>
              <a:spcAft>
                <a:spcPts val="0"/>
              </a:spcAft>
              <a:buSzPts val="1200"/>
              <a:buChar char="●"/>
            </a:pPr>
            <a:r>
              <a:rPr b="1" lang="en"/>
              <a:t>Loyal </a:t>
            </a:r>
            <a:r>
              <a:rPr lang="en"/>
              <a:t>and </a:t>
            </a:r>
            <a:r>
              <a:rPr b="1" lang="en"/>
              <a:t>One-Time</a:t>
            </a:r>
            <a:r>
              <a:rPr lang="en"/>
              <a:t> customers form smaller but strategically important segments.</a:t>
            </a:r>
            <a:endParaRPr/>
          </a:p>
          <a:p>
            <a:pPr indent="-304800" lvl="0" marL="457200" rtl="0" algn="l">
              <a:lnSpc>
                <a:spcPct val="100000"/>
              </a:lnSpc>
              <a:spcBef>
                <a:spcPts val="0"/>
              </a:spcBef>
              <a:spcAft>
                <a:spcPts val="0"/>
              </a:spcAft>
              <a:buSzPts val="1200"/>
              <a:buChar char="●"/>
            </a:pPr>
            <a:r>
              <a:rPr lang="en"/>
              <a:t>This distribution reveals a </a:t>
            </a:r>
            <a:r>
              <a:rPr b="1" lang="en"/>
              <a:t>diverse customer base</a:t>
            </a:r>
            <a:r>
              <a:rPr lang="en"/>
              <a:t> with distinct behavioral patterns.</a:t>
            </a:r>
            <a:endParaRPr/>
          </a:p>
        </p:txBody>
      </p:sp>
      <p:sp>
        <p:nvSpPr>
          <p:cNvPr id="1015" name="Google Shape;1015;p10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1016" name="Google Shape;1016;p106"/>
          <p:cNvSpPr txBox="1"/>
          <p:nvPr>
            <p:ph idx="5" type="subTitle"/>
          </p:nvPr>
        </p:nvSpPr>
        <p:spPr>
          <a:xfrm>
            <a:off x="424650" y="1235800"/>
            <a:ext cx="2499300" cy="5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 RFM Metrics</a:t>
            </a:r>
            <a:endParaRPr sz="1200"/>
          </a:p>
        </p:txBody>
      </p:sp>
      <p:sp>
        <p:nvSpPr>
          <p:cNvPr id="1017" name="Google Shape;1017;p106"/>
          <p:cNvSpPr txBox="1"/>
          <p:nvPr>
            <p:ph idx="4" type="body"/>
          </p:nvPr>
        </p:nvSpPr>
        <p:spPr>
          <a:xfrm>
            <a:off x="386350" y="1629400"/>
            <a:ext cx="2426700" cy="2452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Each customer was scored from 1 (low) to 4 (high) on:</a:t>
            </a:r>
            <a:endParaRPr/>
          </a:p>
          <a:p>
            <a:pPr indent="-304800" lvl="1" marL="914400" rtl="0" algn="l">
              <a:lnSpc>
                <a:spcPct val="100000"/>
              </a:lnSpc>
              <a:spcBef>
                <a:spcPts val="0"/>
              </a:spcBef>
              <a:spcAft>
                <a:spcPts val="0"/>
              </a:spcAft>
              <a:buSzPts val="1200"/>
              <a:buChar char="○"/>
            </a:pPr>
            <a:r>
              <a:rPr b="1" lang="en"/>
              <a:t>Recency</a:t>
            </a:r>
            <a:r>
              <a:rPr lang="en"/>
              <a:t> → Days since last purchase (as of 2011-12-09)</a:t>
            </a:r>
            <a:endParaRPr/>
          </a:p>
          <a:p>
            <a:pPr indent="-304800" lvl="1" marL="914400" rtl="0" algn="l">
              <a:lnSpc>
                <a:spcPct val="100000"/>
              </a:lnSpc>
              <a:spcBef>
                <a:spcPts val="0"/>
              </a:spcBef>
              <a:spcAft>
                <a:spcPts val="0"/>
              </a:spcAft>
              <a:buSzPts val="1200"/>
              <a:buChar char="○"/>
            </a:pPr>
            <a:r>
              <a:rPr b="1" lang="en"/>
              <a:t>Frequency</a:t>
            </a:r>
            <a:r>
              <a:rPr lang="en"/>
              <a:t> → Number of unique purchases</a:t>
            </a:r>
            <a:endParaRPr/>
          </a:p>
          <a:p>
            <a:pPr indent="-304800" lvl="1" marL="914400" rtl="0" algn="l">
              <a:lnSpc>
                <a:spcPct val="100000"/>
              </a:lnSpc>
              <a:spcBef>
                <a:spcPts val="0"/>
              </a:spcBef>
              <a:spcAft>
                <a:spcPts val="0"/>
              </a:spcAft>
              <a:buSzPts val="1200"/>
              <a:buChar char="○"/>
            </a:pPr>
            <a:r>
              <a:rPr b="1" lang="en"/>
              <a:t>Monetary</a:t>
            </a:r>
            <a:r>
              <a:rPr lang="en"/>
              <a:t> → Total spending</a:t>
            </a:r>
            <a:endParaRPr/>
          </a:p>
        </p:txBody>
      </p:sp>
      <p:sp>
        <p:nvSpPr>
          <p:cNvPr id="1018" name="Google Shape;1018;p106"/>
          <p:cNvSpPr txBox="1"/>
          <p:nvPr>
            <p:ph idx="4" type="body"/>
          </p:nvPr>
        </p:nvSpPr>
        <p:spPr>
          <a:xfrm>
            <a:off x="2923825" y="1629400"/>
            <a:ext cx="2780700" cy="3003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Customers were grouped into key behavioral segments:</a:t>
            </a:r>
            <a:endParaRPr/>
          </a:p>
          <a:p>
            <a:pPr indent="-304800" lvl="1" marL="914400" rtl="0" algn="l">
              <a:lnSpc>
                <a:spcPct val="100000"/>
              </a:lnSpc>
              <a:spcBef>
                <a:spcPts val="0"/>
              </a:spcBef>
              <a:spcAft>
                <a:spcPts val="0"/>
              </a:spcAft>
              <a:buSzPts val="1200"/>
              <a:buChar char="○"/>
            </a:pPr>
            <a:r>
              <a:rPr lang="en"/>
              <a:t>🟡 High Value → Big Spenders with frequent orders</a:t>
            </a:r>
            <a:endParaRPr/>
          </a:p>
          <a:p>
            <a:pPr indent="-304800" lvl="1" marL="914400" rtl="0" algn="l">
              <a:lnSpc>
                <a:spcPct val="100000"/>
              </a:lnSpc>
              <a:spcBef>
                <a:spcPts val="0"/>
              </a:spcBef>
              <a:spcAft>
                <a:spcPts val="0"/>
              </a:spcAft>
              <a:buSzPts val="1200"/>
              <a:buChar char="○"/>
            </a:pPr>
            <a:r>
              <a:rPr lang="en"/>
              <a:t>🟢 Loyal → Recent and frequent buyers</a:t>
            </a:r>
            <a:endParaRPr/>
          </a:p>
          <a:p>
            <a:pPr indent="-304800" lvl="1" marL="914400" rtl="0" algn="l">
              <a:lnSpc>
                <a:spcPct val="100000"/>
              </a:lnSpc>
              <a:spcBef>
                <a:spcPts val="0"/>
              </a:spcBef>
              <a:spcAft>
                <a:spcPts val="0"/>
              </a:spcAft>
              <a:buSzPts val="1200"/>
              <a:buChar char="○"/>
            </a:pPr>
            <a:r>
              <a:rPr lang="en"/>
              <a:t>🔴 At risk → Long inactive but previously valuable</a:t>
            </a:r>
            <a:endParaRPr/>
          </a:p>
          <a:p>
            <a:pPr indent="-304800" lvl="1" marL="914400" rtl="0" algn="l">
              <a:lnSpc>
                <a:spcPct val="100000"/>
              </a:lnSpc>
              <a:spcBef>
                <a:spcPts val="0"/>
              </a:spcBef>
              <a:spcAft>
                <a:spcPts val="0"/>
              </a:spcAft>
              <a:buSzPts val="1200"/>
              <a:buChar char="○"/>
            </a:pPr>
            <a:r>
              <a:rPr lang="en"/>
              <a:t>🔵 One-Time → Single-purchase, low-engagement users</a:t>
            </a:r>
            <a:endParaRPr/>
          </a:p>
          <a:p>
            <a:pPr indent="-304800" lvl="1" marL="914400" rtl="0" algn="l">
              <a:lnSpc>
                <a:spcPct val="100000"/>
              </a:lnSpc>
              <a:spcBef>
                <a:spcPts val="0"/>
              </a:spcBef>
              <a:spcAft>
                <a:spcPts val="0"/>
              </a:spcAft>
              <a:buSzPts val="1200"/>
              <a:buChar char="○"/>
            </a:pPr>
            <a:r>
              <a:rPr lang="en"/>
              <a:t>⚪ Other → Doesn’t meet specific criteria for grouping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07"/>
          <p:cNvSpPr txBox="1"/>
          <p:nvPr>
            <p:ph type="title"/>
          </p:nvPr>
        </p:nvSpPr>
        <p:spPr>
          <a:xfrm>
            <a:off x="450850" y="444400"/>
            <a:ext cx="7745400" cy="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Dashboard - RFM Analysis</a:t>
            </a:r>
            <a:endParaRPr sz="3300"/>
          </a:p>
        </p:txBody>
      </p:sp>
      <p:pic>
        <p:nvPicPr>
          <p:cNvPr id="1024" name="Google Shape;1024;p107"/>
          <p:cNvPicPr preferRelativeResize="0"/>
          <p:nvPr/>
        </p:nvPicPr>
        <p:blipFill>
          <a:blip r:embed="rId3">
            <a:alphaModFix/>
          </a:blip>
          <a:stretch>
            <a:fillRect/>
          </a:stretch>
        </p:blipFill>
        <p:spPr>
          <a:xfrm>
            <a:off x="2181225" y="1044700"/>
            <a:ext cx="3965575" cy="36080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08"/>
          <p:cNvSpPr txBox="1"/>
          <p:nvPr>
            <p:ph idx="1" type="body"/>
          </p:nvPr>
        </p:nvSpPr>
        <p:spPr>
          <a:xfrm>
            <a:off x="452575" y="1381675"/>
            <a:ext cx="4119300" cy="328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 Key actions based on Python and SQL analysis:</a:t>
            </a:r>
            <a:r>
              <a:rPr lang="en" sz="1000"/>
              <a:t> </a:t>
            </a:r>
            <a:endParaRPr sz="1000"/>
          </a:p>
          <a:p>
            <a:pPr indent="0" lvl="0" marL="0" rtl="0" algn="l">
              <a:lnSpc>
                <a:spcPct val="115000"/>
              </a:lnSpc>
              <a:spcBef>
                <a:spcPts val="0"/>
              </a:spcBef>
              <a:spcAft>
                <a:spcPts val="0"/>
              </a:spcAft>
              <a:buNone/>
            </a:pPr>
            <a:r>
              <a:t/>
            </a:r>
            <a:endParaRPr sz="1000"/>
          </a:p>
          <a:p>
            <a:pPr indent="-292100" lvl="0" marL="457200" rtl="0" algn="l">
              <a:lnSpc>
                <a:spcPct val="115000"/>
              </a:lnSpc>
              <a:spcBef>
                <a:spcPts val="0"/>
              </a:spcBef>
              <a:spcAft>
                <a:spcPts val="0"/>
              </a:spcAft>
              <a:buClr>
                <a:schemeClr val="dk1"/>
              </a:buClr>
              <a:buSzPts val="1000"/>
              <a:buChar char="●"/>
            </a:pPr>
            <a:r>
              <a:rPr b="1" lang="en" sz="1000"/>
              <a:t>Prioritize High-Value Customers</a:t>
            </a:r>
            <a:endParaRPr b="1" sz="1000"/>
          </a:p>
          <a:p>
            <a:pPr indent="-292100" lvl="1" marL="914400" rtl="0" algn="l">
              <a:lnSpc>
                <a:spcPct val="115000"/>
              </a:lnSpc>
              <a:spcBef>
                <a:spcPts val="0"/>
              </a:spcBef>
              <a:spcAft>
                <a:spcPts val="0"/>
              </a:spcAft>
              <a:buClr>
                <a:schemeClr val="dk1"/>
              </a:buClr>
              <a:buSzPts val="1000"/>
              <a:buChar char="○"/>
            </a:pPr>
            <a:r>
              <a:rPr lang="en" sz="1000"/>
              <a:t>Reward top spenders with VIP perks, early access, or loyalty programs to boost retention.</a:t>
            </a:r>
            <a:endParaRPr sz="1000"/>
          </a:p>
          <a:p>
            <a:pPr indent="0" lvl="0" marL="914400" rtl="0" algn="l">
              <a:lnSpc>
                <a:spcPct val="115000"/>
              </a:lnSpc>
              <a:spcBef>
                <a:spcPts val="0"/>
              </a:spcBef>
              <a:spcAft>
                <a:spcPts val="0"/>
              </a:spcAft>
              <a:buNone/>
            </a:pPr>
            <a:r>
              <a:t/>
            </a:r>
            <a:endParaRPr sz="1000"/>
          </a:p>
          <a:p>
            <a:pPr indent="-292100" lvl="0" marL="457200" rtl="0" algn="l">
              <a:lnSpc>
                <a:spcPct val="115000"/>
              </a:lnSpc>
              <a:spcBef>
                <a:spcPts val="0"/>
              </a:spcBef>
              <a:spcAft>
                <a:spcPts val="0"/>
              </a:spcAft>
              <a:buClr>
                <a:schemeClr val="dk1"/>
              </a:buClr>
              <a:buSzPts val="1000"/>
              <a:buChar char="●"/>
            </a:pPr>
            <a:r>
              <a:rPr b="1" lang="en" sz="1000"/>
              <a:t>Retain Loyal &amp; Re-Engage At-Risk Buyers</a:t>
            </a:r>
            <a:endParaRPr b="1" sz="1000"/>
          </a:p>
          <a:p>
            <a:pPr indent="-292100" lvl="1" marL="914400" rtl="0" algn="l">
              <a:lnSpc>
                <a:spcPct val="115000"/>
              </a:lnSpc>
              <a:spcBef>
                <a:spcPts val="0"/>
              </a:spcBef>
              <a:spcAft>
                <a:spcPts val="0"/>
              </a:spcAft>
              <a:buClr>
                <a:schemeClr val="dk1"/>
              </a:buClr>
              <a:buSzPts val="1000"/>
              <a:buChar char="○"/>
            </a:pPr>
            <a:r>
              <a:rPr lang="en" sz="1000"/>
              <a:t>Use targeted email campaigns, offers, and incentives to keep loyal users engaged and bring back long-inactive customers.</a:t>
            </a:r>
            <a:endParaRPr sz="1000"/>
          </a:p>
          <a:p>
            <a:pPr indent="0" lvl="0" marL="914400" rtl="0" algn="l">
              <a:lnSpc>
                <a:spcPct val="115000"/>
              </a:lnSpc>
              <a:spcBef>
                <a:spcPts val="0"/>
              </a:spcBef>
              <a:spcAft>
                <a:spcPts val="0"/>
              </a:spcAft>
              <a:buNone/>
            </a:pPr>
            <a:r>
              <a:t/>
            </a:r>
            <a:endParaRPr sz="1000"/>
          </a:p>
          <a:p>
            <a:pPr indent="-292100" lvl="0" marL="457200" rtl="0" algn="l">
              <a:lnSpc>
                <a:spcPct val="115000"/>
              </a:lnSpc>
              <a:spcBef>
                <a:spcPts val="0"/>
              </a:spcBef>
              <a:spcAft>
                <a:spcPts val="0"/>
              </a:spcAft>
              <a:buClr>
                <a:schemeClr val="dk1"/>
              </a:buClr>
              <a:buSzPts val="1000"/>
              <a:buChar char="●"/>
            </a:pPr>
            <a:r>
              <a:rPr b="1" lang="en" sz="1000"/>
              <a:t>Convert One-Time Buyers</a:t>
            </a:r>
            <a:endParaRPr b="1" sz="1000"/>
          </a:p>
          <a:p>
            <a:pPr indent="-292100" lvl="1" marL="914400" rtl="0" algn="l">
              <a:lnSpc>
                <a:spcPct val="115000"/>
              </a:lnSpc>
              <a:spcBef>
                <a:spcPts val="0"/>
              </a:spcBef>
              <a:spcAft>
                <a:spcPts val="0"/>
              </a:spcAft>
              <a:buClr>
                <a:schemeClr val="dk1"/>
              </a:buClr>
              <a:buSzPts val="1000"/>
              <a:buChar char="○"/>
            </a:pPr>
            <a:r>
              <a:rPr lang="en" sz="1000"/>
              <a:t>Design onboarding flows and personalized discounts to turn first-time shoppers into repeat customers.</a:t>
            </a:r>
            <a:endParaRPr sz="1000"/>
          </a:p>
          <a:p>
            <a:pPr indent="0" lvl="0" marL="0" rtl="0" algn="l">
              <a:spcBef>
                <a:spcPts val="0"/>
              </a:spcBef>
              <a:spcAft>
                <a:spcPts val="0"/>
              </a:spcAft>
              <a:buNone/>
            </a:pPr>
            <a:r>
              <a:t/>
            </a:r>
            <a:endParaRPr b="1" sz="1000"/>
          </a:p>
        </p:txBody>
      </p:sp>
      <p:sp>
        <p:nvSpPr>
          <p:cNvPr id="1030" name="Google Shape;1030;p108"/>
          <p:cNvSpPr txBox="1"/>
          <p:nvPr>
            <p:ph type="title"/>
          </p:nvPr>
        </p:nvSpPr>
        <p:spPr>
          <a:xfrm>
            <a:off x="452575" y="596800"/>
            <a:ext cx="72099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900"/>
              <a:t>Business Recommendations</a:t>
            </a:r>
            <a:endParaRPr sz="3900"/>
          </a:p>
        </p:txBody>
      </p:sp>
      <p:sp>
        <p:nvSpPr>
          <p:cNvPr id="1031" name="Google Shape;1031;p10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1032" name="Google Shape;1032;p108"/>
          <p:cNvSpPr txBox="1"/>
          <p:nvPr>
            <p:ph idx="1" type="body"/>
          </p:nvPr>
        </p:nvSpPr>
        <p:spPr>
          <a:xfrm>
            <a:off x="4569100" y="1757025"/>
            <a:ext cx="3828900" cy="27873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Char char="●"/>
            </a:pPr>
            <a:r>
              <a:rPr b="1" lang="en" sz="1000"/>
              <a:t>Capitalize on Seasonal Peaks</a:t>
            </a:r>
            <a:endParaRPr b="1" sz="1000"/>
          </a:p>
          <a:p>
            <a:pPr indent="-292100" lvl="1" marL="914400" rtl="0" algn="l">
              <a:lnSpc>
                <a:spcPct val="115000"/>
              </a:lnSpc>
              <a:spcBef>
                <a:spcPts val="0"/>
              </a:spcBef>
              <a:spcAft>
                <a:spcPts val="0"/>
              </a:spcAft>
              <a:buClr>
                <a:schemeClr val="dk1"/>
              </a:buClr>
              <a:buSzPts val="1000"/>
              <a:buChar char="○"/>
            </a:pPr>
            <a:r>
              <a:rPr lang="en" sz="1000"/>
              <a:t>Strengthen marketing and inventory strategies ahead of Q4, especially October-November, to maximize holiday revenue.</a:t>
            </a:r>
            <a:endParaRPr sz="1000"/>
          </a:p>
          <a:p>
            <a:pPr indent="0" lvl="0" marL="914400" rtl="0" algn="l">
              <a:lnSpc>
                <a:spcPct val="115000"/>
              </a:lnSpc>
              <a:spcBef>
                <a:spcPts val="0"/>
              </a:spcBef>
              <a:spcAft>
                <a:spcPts val="0"/>
              </a:spcAft>
              <a:buNone/>
            </a:pPr>
            <a:r>
              <a:t/>
            </a:r>
            <a:endParaRPr sz="1000"/>
          </a:p>
          <a:p>
            <a:pPr indent="-292100" lvl="0" marL="457200" rtl="0" algn="l">
              <a:lnSpc>
                <a:spcPct val="115000"/>
              </a:lnSpc>
              <a:spcBef>
                <a:spcPts val="0"/>
              </a:spcBef>
              <a:spcAft>
                <a:spcPts val="0"/>
              </a:spcAft>
              <a:buClr>
                <a:schemeClr val="dk1"/>
              </a:buClr>
              <a:buSzPts val="1000"/>
              <a:buChar char="●"/>
            </a:pPr>
            <a:r>
              <a:rPr b="1" lang="en" sz="1000"/>
              <a:t>Grow in High-Value Markets</a:t>
            </a:r>
            <a:endParaRPr b="1" sz="1000"/>
          </a:p>
          <a:p>
            <a:pPr indent="-292100" lvl="1" marL="914400" rtl="0" algn="l">
              <a:lnSpc>
                <a:spcPct val="115000"/>
              </a:lnSpc>
              <a:spcBef>
                <a:spcPts val="0"/>
              </a:spcBef>
              <a:spcAft>
                <a:spcPts val="0"/>
              </a:spcAft>
              <a:buClr>
                <a:schemeClr val="dk1"/>
              </a:buClr>
              <a:buSzPts val="1000"/>
              <a:buChar char="○"/>
            </a:pPr>
            <a:r>
              <a:rPr lang="en" sz="1000"/>
              <a:t>Expand marketing in Ireland, Netherlands, Germany, and explore premium strategies for Switzerland and Australia</a:t>
            </a:r>
            <a:endParaRPr sz="1000"/>
          </a:p>
          <a:p>
            <a:pPr indent="0" lvl="0" marL="914400" rtl="0" algn="l">
              <a:lnSpc>
                <a:spcPct val="115000"/>
              </a:lnSpc>
              <a:spcBef>
                <a:spcPts val="0"/>
              </a:spcBef>
              <a:spcAft>
                <a:spcPts val="0"/>
              </a:spcAft>
              <a:buNone/>
            </a:pPr>
            <a:r>
              <a:t/>
            </a:r>
            <a:endParaRPr sz="1000"/>
          </a:p>
          <a:p>
            <a:pPr indent="-292100" lvl="0" marL="457200" rtl="0" algn="l">
              <a:lnSpc>
                <a:spcPct val="115000"/>
              </a:lnSpc>
              <a:spcBef>
                <a:spcPts val="0"/>
              </a:spcBef>
              <a:spcAft>
                <a:spcPts val="0"/>
              </a:spcAft>
              <a:buClr>
                <a:schemeClr val="dk1"/>
              </a:buClr>
              <a:buSzPts val="1000"/>
              <a:buChar char="●"/>
            </a:pPr>
            <a:r>
              <a:rPr b="1" lang="en" sz="1000"/>
              <a:t>Optimize Product Strategy</a:t>
            </a:r>
            <a:endParaRPr b="1" sz="1000"/>
          </a:p>
          <a:p>
            <a:pPr indent="-292100" lvl="1" marL="914400" rtl="0" algn="l">
              <a:lnSpc>
                <a:spcPct val="115000"/>
              </a:lnSpc>
              <a:spcBef>
                <a:spcPts val="0"/>
              </a:spcBef>
              <a:spcAft>
                <a:spcPts val="0"/>
              </a:spcAft>
              <a:buClr>
                <a:schemeClr val="dk1"/>
              </a:buClr>
              <a:buSzPts val="1000"/>
              <a:buChar char="○"/>
            </a:pPr>
            <a:r>
              <a:rPr lang="en" sz="1000"/>
              <a:t>Double down on bestsellers and seasonal items. Test bundling and complementary offers to increase average order value.</a:t>
            </a:r>
            <a:endParaRPr b="1"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91"/>
          <p:cNvSpPr txBox="1"/>
          <p:nvPr>
            <p:ph idx="1" type="body"/>
          </p:nvPr>
        </p:nvSpPr>
        <p:spPr>
          <a:xfrm>
            <a:off x="452575" y="1534075"/>
            <a:ext cx="5903700" cy="3010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Inter"/>
              <a:buChar char="●"/>
            </a:pPr>
            <a:r>
              <a:rPr b="1" lang="en"/>
              <a:t>Project Goals:</a:t>
            </a:r>
            <a:r>
              <a:rPr lang="en"/>
              <a:t> </a:t>
            </a:r>
            <a:endParaRPr/>
          </a:p>
          <a:p>
            <a:pPr indent="-304800" lvl="1" marL="914400" rtl="0" algn="l">
              <a:lnSpc>
                <a:spcPct val="115000"/>
              </a:lnSpc>
              <a:spcBef>
                <a:spcPts val="0"/>
              </a:spcBef>
              <a:spcAft>
                <a:spcPts val="0"/>
              </a:spcAft>
              <a:buClr>
                <a:schemeClr val="dk1"/>
              </a:buClr>
              <a:buSzPts val="1200"/>
              <a:buChar char="○"/>
            </a:pPr>
            <a:r>
              <a:rPr lang="en"/>
              <a:t>Analyze sales trends, customer behavior, and product performance using real-world e-commerce data from a UK-based online retailer</a:t>
            </a:r>
            <a:endParaRPr/>
          </a:p>
          <a:p>
            <a:pPr indent="-304800" lvl="1" marL="914400" rtl="0" algn="l">
              <a:lnSpc>
                <a:spcPct val="115000"/>
              </a:lnSpc>
              <a:spcBef>
                <a:spcPts val="0"/>
              </a:spcBef>
              <a:spcAft>
                <a:spcPts val="0"/>
              </a:spcAft>
              <a:buClr>
                <a:schemeClr val="dk1"/>
              </a:buClr>
              <a:buSzPts val="1200"/>
              <a:buChar char="○"/>
            </a:pPr>
            <a:r>
              <a:rPr lang="en"/>
              <a:t>Build a clean, relational database and use SQL to answer business questions</a:t>
            </a:r>
            <a:endParaRPr/>
          </a:p>
          <a:p>
            <a:pPr indent="-304800" lvl="1" marL="914400" rtl="0" algn="l">
              <a:lnSpc>
                <a:spcPct val="115000"/>
              </a:lnSpc>
              <a:spcBef>
                <a:spcPts val="0"/>
              </a:spcBef>
              <a:spcAft>
                <a:spcPts val="0"/>
              </a:spcAft>
              <a:buClr>
                <a:schemeClr val="dk1"/>
              </a:buClr>
              <a:buSzPts val="1200"/>
              <a:buChar char="○"/>
            </a:pPr>
            <a:r>
              <a:rPr lang="en"/>
              <a:t>Segment customers using RFM metrics for marketing strategy</a:t>
            </a:r>
            <a:endParaRPr/>
          </a:p>
          <a:p>
            <a:pPr indent="0" lvl="0" marL="9144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Clr>
                <a:schemeClr val="dk1"/>
              </a:buClr>
              <a:buSzPts val="1200"/>
              <a:buChar char="●"/>
            </a:pPr>
            <a:r>
              <a:rPr b="1" lang="en"/>
              <a:t>Project Scope: </a:t>
            </a:r>
            <a:endParaRPr/>
          </a:p>
          <a:p>
            <a:pPr indent="-304800" lvl="1" marL="914400" rtl="0" algn="l">
              <a:lnSpc>
                <a:spcPct val="115000"/>
              </a:lnSpc>
              <a:spcBef>
                <a:spcPts val="0"/>
              </a:spcBef>
              <a:spcAft>
                <a:spcPts val="0"/>
              </a:spcAft>
              <a:buClr>
                <a:schemeClr val="dk1"/>
              </a:buClr>
              <a:buSzPts val="1200"/>
              <a:buChar char="○"/>
            </a:pPr>
            <a:r>
              <a:rPr lang="en"/>
              <a:t>Data cleaning and transformation</a:t>
            </a:r>
            <a:endParaRPr/>
          </a:p>
          <a:p>
            <a:pPr indent="-304800" lvl="1" marL="914400" rtl="0" algn="l">
              <a:lnSpc>
                <a:spcPct val="115000"/>
              </a:lnSpc>
              <a:spcBef>
                <a:spcPts val="0"/>
              </a:spcBef>
              <a:spcAft>
                <a:spcPts val="0"/>
              </a:spcAft>
              <a:buClr>
                <a:schemeClr val="dk1"/>
              </a:buClr>
              <a:buSzPts val="1200"/>
              <a:buChar char="○"/>
            </a:pPr>
            <a:r>
              <a:rPr lang="en"/>
              <a:t>Exploratory data analysis (EDA)</a:t>
            </a:r>
            <a:endParaRPr/>
          </a:p>
          <a:p>
            <a:pPr indent="-304800" lvl="1" marL="914400" rtl="0" algn="l">
              <a:lnSpc>
                <a:spcPct val="115000"/>
              </a:lnSpc>
              <a:spcBef>
                <a:spcPts val="0"/>
              </a:spcBef>
              <a:spcAft>
                <a:spcPts val="0"/>
              </a:spcAft>
              <a:buClr>
                <a:schemeClr val="dk1"/>
              </a:buClr>
              <a:buSzPts val="1200"/>
              <a:buChar char="○"/>
            </a:pPr>
            <a:r>
              <a:rPr lang="en"/>
              <a:t>SQL-based business insights</a:t>
            </a:r>
            <a:endParaRPr/>
          </a:p>
          <a:p>
            <a:pPr indent="-304800" lvl="1" marL="914400" rtl="0" algn="l">
              <a:lnSpc>
                <a:spcPct val="115000"/>
              </a:lnSpc>
              <a:spcBef>
                <a:spcPts val="0"/>
              </a:spcBef>
              <a:spcAft>
                <a:spcPts val="0"/>
              </a:spcAft>
              <a:buClr>
                <a:schemeClr val="dk1"/>
              </a:buClr>
              <a:buSzPts val="1200"/>
              <a:buChar char="○"/>
            </a:pPr>
            <a:r>
              <a:rPr lang="en"/>
              <a:t>Customer segmentation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5" name="Google Shape;875;p91"/>
          <p:cNvSpPr txBox="1"/>
          <p:nvPr>
            <p:ph type="title"/>
          </p:nvPr>
        </p:nvSpPr>
        <p:spPr>
          <a:xfrm>
            <a:off x="452575" y="596800"/>
            <a:ext cx="52431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Overview</a:t>
            </a:r>
            <a:endParaRPr/>
          </a:p>
        </p:txBody>
      </p:sp>
      <p:sp>
        <p:nvSpPr>
          <p:cNvPr id="876" name="Google Shape;876;p9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877" name="Google Shape;877;p91"/>
          <p:cNvSpPr txBox="1"/>
          <p:nvPr>
            <p:ph idx="1" type="body"/>
          </p:nvPr>
        </p:nvSpPr>
        <p:spPr>
          <a:xfrm>
            <a:off x="6356275" y="1534075"/>
            <a:ext cx="2404800" cy="17169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Inter"/>
              <a:buChar char="●"/>
            </a:pPr>
            <a:r>
              <a:rPr b="1" lang="en"/>
              <a:t>Tools &amp; Technologies: </a:t>
            </a:r>
            <a:endParaRPr/>
          </a:p>
          <a:p>
            <a:pPr indent="-304800" lvl="1" marL="914400" rtl="0" algn="l">
              <a:lnSpc>
                <a:spcPct val="115000"/>
              </a:lnSpc>
              <a:spcBef>
                <a:spcPts val="0"/>
              </a:spcBef>
              <a:spcAft>
                <a:spcPts val="0"/>
              </a:spcAft>
              <a:buClr>
                <a:schemeClr val="dk1"/>
              </a:buClr>
              <a:buSzPts val="1200"/>
              <a:buChar char="○"/>
            </a:pPr>
            <a:r>
              <a:rPr lang="en"/>
              <a:t>Python (Pandas, Matplotlib, Seaborn, SQLite, dotenv)</a:t>
            </a:r>
            <a:endParaRPr/>
          </a:p>
          <a:p>
            <a:pPr indent="-304800" lvl="1" marL="914400" rtl="0" algn="l">
              <a:lnSpc>
                <a:spcPct val="115000"/>
              </a:lnSpc>
              <a:spcBef>
                <a:spcPts val="0"/>
              </a:spcBef>
              <a:spcAft>
                <a:spcPts val="0"/>
              </a:spcAft>
              <a:buClr>
                <a:schemeClr val="dk1"/>
              </a:buClr>
              <a:buSzPts val="1200"/>
              <a:buChar char="○"/>
            </a:pPr>
            <a:r>
              <a:rPr lang="en"/>
              <a:t>SQL (MySQL)</a:t>
            </a:r>
            <a:endParaRPr/>
          </a:p>
          <a:p>
            <a:pPr indent="-304800" lvl="1" marL="914400" rtl="0" algn="l">
              <a:lnSpc>
                <a:spcPct val="115000"/>
              </a:lnSpc>
              <a:spcBef>
                <a:spcPts val="0"/>
              </a:spcBef>
              <a:spcAft>
                <a:spcPts val="0"/>
              </a:spcAft>
              <a:buClr>
                <a:schemeClr val="dk1"/>
              </a:buClr>
              <a:buSzPts val="1200"/>
              <a:buChar char="○"/>
            </a:pPr>
            <a:r>
              <a:rPr lang="en"/>
              <a:t>Tableau</a:t>
            </a:r>
            <a:endParaRPr/>
          </a:p>
          <a:p>
            <a:pPr indent="-304800" lvl="1" marL="914400" rtl="0" algn="l">
              <a:lnSpc>
                <a:spcPct val="115000"/>
              </a:lnSpc>
              <a:spcBef>
                <a:spcPts val="0"/>
              </a:spcBef>
              <a:spcAft>
                <a:spcPts val="0"/>
              </a:spcAft>
              <a:buClr>
                <a:schemeClr val="dk1"/>
              </a:buClr>
              <a:buSzPts val="1200"/>
              <a:buChar char="○"/>
            </a:pPr>
            <a:r>
              <a:rPr lang="en"/>
              <a:t>Google Colab</a:t>
            </a:r>
            <a:endParaRPr/>
          </a:p>
          <a:p>
            <a:pPr indent="-304800" lvl="1" marL="914400" rtl="0" algn="l">
              <a:lnSpc>
                <a:spcPct val="115000"/>
              </a:lnSpc>
              <a:spcBef>
                <a:spcPts val="0"/>
              </a:spcBef>
              <a:spcAft>
                <a:spcPts val="0"/>
              </a:spcAft>
              <a:buClr>
                <a:schemeClr val="dk1"/>
              </a:buClr>
              <a:buSzPts val="1200"/>
              <a:buChar char="○"/>
            </a:pPr>
            <a:r>
              <a:rPr lang="en"/>
              <a:t>Jupyter</a:t>
            </a:r>
            <a:endParaRPr/>
          </a:p>
          <a:p>
            <a:pPr indent="-304800" lvl="1" marL="914400" rtl="0" algn="l">
              <a:lnSpc>
                <a:spcPct val="115000"/>
              </a:lnSpc>
              <a:spcBef>
                <a:spcPts val="0"/>
              </a:spcBef>
              <a:spcAft>
                <a:spcPts val="0"/>
              </a:spcAft>
              <a:buClr>
                <a:schemeClr val="dk1"/>
              </a:buClr>
              <a:buSzPts val="1200"/>
              <a:buChar char="○"/>
            </a:pPr>
            <a:r>
              <a:rPr lang="en"/>
              <a:t>Anaconda Prompt</a:t>
            </a:r>
            <a:endParaRPr/>
          </a:p>
          <a:p>
            <a:pPr indent="-304800" lvl="1" marL="914400" rtl="0" algn="l">
              <a:lnSpc>
                <a:spcPct val="115000"/>
              </a:lnSpc>
              <a:spcBef>
                <a:spcPts val="0"/>
              </a:spcBef>
              <a:spcAft>
                <a:spcPts val="0"/>
              </a:spcAft>
              <a:buClr>
                <a:schemeClr val="dk1"/>
              </a:buClr>
              <a:buSzPts val="1200"/>
              <a:buChar char="○"/>
            </a:pPr>
            <a:r>
              <a:rPr lang="en"/>
              <a:t>Github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09"/>
          <p:cNvSpPr txBox="1"/>
          <p:nvPr>
            <p:ph idx="1" type="body"/>
          </p:nvPr>
        </p:nvSpPr>
        <p:spPr>
          <a:xfrm>
            <a:off x="452575" y="1166150"/>
            <a:ext cx="7510200" cy="343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 Strategic Next Steps</a:t>
            </a:r>
            <a:endParaRPr b="1"/>
          </a:p>
          <a:p>
            <a:pPr indent="0" lvl="0" marL="0" rtl="0" algn="l">
              <a:lnSpc>
                <a:spcPct val="115000"/>
              </a:lnSpc>
              <a:spcBef>
                <a:spcPts val="0"/>
              </a:spcBef>
              <a:spcAft>
                <a:spcPts val="0"/>
              </a:spcAft>
              <a:buNone/>
            </a:pPr>
            <a:r>
              <a:t/>
            </a:r>
            <a:endParaRPr b="1"/>
          </a:p>
          <a:p>
            <a:pPr indent="-304800" lvl="0" marL="457200" rtl="0" algn="l">
              <a:lnSpc>
                <a:spcPct val="115000"/>
              </a:lnSpc>
              <a:spcBef>
                <a:spcPts val="0"/>
              </a:spcBef>
              <a:spcAft>
                <a:spcPts val="0"/>
              </a:spcAft>
              <a:buClr>
                <a:schemeClr val="dk1"/>
              </a:buClr>
              <a:buSzPts val="1200"/>
              <a:buChar char="●"/>
            </a:pPr>
            <a:r>
              <a:rPr b="1" lang="en"/>
              <a:t>Customer Lifetime Value (CLV) Modeling</a:t>
            </a:r>
            <a:endParaRPr b="1"/>
          </a:p>
          <a:p>
            <a:pPr indent="-304800" lvl="1" marL="914400" rtl="0" algn="l">
              <a:lnSpc>
                <a:spcPct val="115000"/>
              </a:lnSpc>
              <a:spcBef>
                <a:spcPts val="0"/>
              </a:spcBef>
              <a:spcAft>
                <a:spcPts val="0"/>
              </a:spcAft>
              <a:buClr>
                <a:schemeClr val="dk1"/>
              </a:buClr>
              <a:buSzPts val="1200"/>
              <a:buChar char="○"/>
            </a:pPr>
            <a:r>
              <a:rPr lang="en"/>
              <a:t>Predict long-term value per segment to guide budget allocation and retention strategies.</a:t>
            </a:r>
            <a:endParaRPr/>
          </a:p>
          <a:p>
            <a:pPr indent="-304800" lvl="0" marL="457200" rtl="0" algn="l">
              <a:lnSpc>
                <a:spcPct val="115000"/>
              </a:lnSpc>
              <a:spcBef>
                <a:spcPts val="0"/>
              </a:spcBef>
              <a:spcAft>
                <a:spcPts val="0"/>
              </a:spcAft>
              <a:buClr>
                <a:schemeClr val="dk1"/>
              </a:buClr>
              <a:buSzPts val="1200"/>
              <a:buChar char="●"/>
            </a:pPr>
            <a:r>
              <a:rPr b="1" lang="en"/>
              <a:t>Cohort &amp; Churn Analysis</a:t>
            </a:r>
            <a:endParaRPr b="1"/>
          </a:p>
          <a:p>
            <a:pPr indent="-304800" lvl="1" marL="914400" rtl="0" algn="l">
              <a:lnSpc>
                <a:spcPct val="115000"/>
              </a:lnSpc>
              <a:spcBef>
                <a:spcPts val="0"/>
              </a:spcBef>
              <a:spcAft>
                <a:spcPts val="0"/>
              </a:spcAft>
              <a:buClr>
                <a:schemeClr val="dk1"/>
              </a:buClr>
              <a:buSzPts val="1200"/>
              <a:buChar char="○"/>
            </a:pPr>
            <a:r>
              <a:rPr lang="en"/>
              <a:t>Track behavior of customer groups over time and identify early signs of </a:t>
            </a:r>
            <a:r>
              <a:rPr lang="en"/>
              <a:t>churn</a:t>
            </a:r>
            <a:r>
              <a:rPr lang="en"/>
              <a:t> for proactive.</a:t>
            </a:r>
            <a:endParaRPr/>
          </a:p>
          <a:p>
            <a:pPr indent="-304800" lvl="0" marL="457200" rtl="0" algn="l">
              <a:lnSpc>
                <a:spcPct val="115000"/>
              </a:lnSpc>
              <a:spcBef>
                <a:spcPts val="0"/>
              </a:spcBef>
              <a:spcAft>
                <a:spcPts val="0"/>
              </a:spcAft>
              <a:buClr>
                <a:schemeClr val="dk1"/>
              </a:buClr>
              <a:buSzPts val="1200"/>
              <a:buChar char="●"/>
            </a:pPr>
            <a:r>
              <a:rPr b="1" lang="en"/>
              <a:t>A/B Testing </a:t>
            </a:r>
            <a:r>
              <a:rPr b="1" lang="en"/>
              <a:t>&amp; Campaign Tracking</a:t>
            </a:r>
            <a:endParaRPr b="1"/>
          </a:p>
          <a:p>
            <a:pPr indent="-304800" lvl="1" marL="914400" rtl="0" algn="l">
              <a:lnSpc>
                <a:spcPct val="115000"/>
              </a:lnSpc>
              <a:spcBef>
                <a:spcPts val="0"/>
              </a:spcBef>
              <a:spcAft>
                <a:spcPts val="0"/>
              </a:spcAft>
              <a:buClr>
                <a:schemeClr val="dk1"/>
              </a:buClr>
              <a:buSzPts val="1200"/>
              <a:buChar char="○"/>
            </a:pPr>
            <a:r>
              <a:rPr lang="en"/>
              <a:t>Run experiments on emails, offers, and loyalty perks to optimize conversions and ROI.</a:t>
            </a:r>
            <a:endParaRPr/>
          </a:p>
          <a:p>
            <a:pPr indent="-304800" lvl="0" marL="457200" rtl="0" algn="l">
              <a:lnSpc>
                <a:spcPct val="115000"/>
              </a:lnSpc>
              <a:spcBef>
                <a:spcPts val="0"/>
              </a:spcBef>
              <a:spcAft>
                <a:spcPts val="0"/>
              </a:spcAft>
              <a:buClr>
                <a:schemeClr val="dk1"/>
              </a:buClr>
              <a:buSzPts val="1200"/>
              <a:buChar char="●"/>
            </a:pPr>
            <a:r>
              <a:rPr b="1" lang="en"/>
              <a:t>Product Affinity &amp; Bundling</a:t>
            </a:r>
            <a:endParaRPr b="1"/>
          </a:p>
          <a:p>
            <a:pPr indent="-304800" lvl="1" marL="914400" rtl="0" algn="l">
              <a:lnSpc>
                <a:spcPct val="115000"/>
              </a:lnSpc>
              <a:spcBef>
                <a:spcPts val="0"/>
              </a:spcBef>
              <a:spcAft>
                <a:spcPts val="0"/>
              </a:spcAft>
              <a:buClr>
                <a:schemeClr val="dk1"/>
              </a:buClr>
              <a:buSzPts val="1200"/>
              <a:buChar char="○"/>
            </a:pPr>
            <a:r>
              <a:rPr lang="en"/>
              <a:t>Analyze purchase patterns to identify frequently bundled items and improve cross-selling opportunities</a:t>
            </a:r>
            <a:endParaRPr/>
          </a:p>
          <a:p>
            <a:pPr indent="-304800" lvl="0" marL="457200" rtl="0" algn="l">
              <a:lnSpc>
                <a:spcPct val="115000"/>
              </a:lnSpc>
              <a:spcBef>
                <a:spcPts val="0"/>
              </a:spcBef>
              <a:spcAft>
                <a:spcPts val="0"/>
              </a:spcAft>
              <a:buClr>
                <a:schemeClr val="dk1"/>
              </a:buClr>
              <a:buSzPts val="1200"/>
              <a:buChar char="●"/>
            </a:pPr>
            <a:r>
              <a:rPr b="1" lang="en"/>
              <a:t>Personalized Marketing</a:t>
            </a:r>
            <a:endParaRPr b="1"/>
          </a:p>
          <a:p>
            <a:pPr indent="-304800" lvl="1" marL="914400" rtl="0" algn="l">
              <a:lnSpc>
                <a:spcPct val="115000"/>
              </a:lnSpc>
              <a:spcBef>
                <a:spcPts val="0"/>
              </a:spcBef>
              <a:spcAft>
                <a:spcPts val="0"/>
              </a:spcAft>
              <a:buClr>
                <a:schemeClr val="dk1"/>
              </a:buClr>
              <a:buSzPts val="1200"/>
              <a:buChar char="○"/>
            </a:pPr>
            <a:r>
              <a:rPr lang="en"/>
              <a:t>Use RFM segments and buying behavior to tailor messaging, promotions, and product recommendations.</a:t>
            </a:r>
            <a:endParaRPr b="1"/>
          </a:p>
        </p:txBody>
      </p:sp>
      <p:sp>
        <p:nvSpPr>
          <p:cNvPr id="1038" name="Google Shape;1038;p109"/>
          <p:cNvSpPr txBox="1"/>
          <p:nvPr>
            <p:ph type="title"/>
          </p:nvPr>
        </p:nvSpPr>
        <p:spPr>
          <a:xfrm>
            <a:off x="452575" y="596800"/>
            <a:ext cx="72099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900"/>
              <a:t>Future Steps</a:t>
            </a:r>
            <a:endParaRPr sz="3900"/>
          </a:p>
        </p:txBody>
      </p:sp>
      <p:sp>
        <p:nvSpPr>
          <p:cNvPr id="1039" name="Google Shape;1039;p10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10"/>
          <p:cNvSpPr txBox="1"/>
          <p:nvPr>
            <p:ph idx="1" type="body"/>
          </p:nvPr>
        </p:nvSpPr>
        <p:spPr>
          <a:xfrm>
            <a:off x="452575" y="1166150"/>
            <a:ext cx="7510200" cy="343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p>
          <a:p>
            <a:pPr indent="-304800" lvl="0" marL="457200" rtl="0" algn="l">
              <a:lnSpc>
                <a:spcPct val="115000"/>
              </a:lnSpc>
              <a:spcBef>
                <a:spcPts val="0"/>
              </a:spcBef>
              <a:spcAft>
                <a:spcPts val="0"/>
              </a:spcAft>
              <a:buClr>
                <a:schemeClr val="dk1"/>
              </a:buClr>
              <a:buSzPts val="1200"/>
              <a:buChar char="●"/>
            </a:pPr>
            <a:r>
              <a:rPr b="1" lang="en"/>
              <a:t>Data is Historical (2011)</a:t>
            </a:r>
            <a:endParaRPr b="1"/>
          </a:p>
          <a:p>
            <a:pPr indent="-304800" lvl="1" marL="914400" rtl="0" algn="l">
              <a:lnSpc>
                <a:spcPct val="115000"/>
              </a:lnSpc>
              <a:spcBef>
                <a:spcPts val="0"/>
              </a:spcBef>
              <a:spcAft>
                <a:spcPts val="0"/>
              </a:spcAft>
              <a:buClr>
                <a:schemeClr val="dk1"/>
              </a:buClr>
              <a:buSzPts val="1200"/>
              <a:buChar char="○"/>
            </a:pPr>
            <a:r>
              <a:rPr lang="en"/>
              <a:t>The dataset ends in December 2011, so customer behavior trends may not reflect current realities.</a:t>
            </a:r>
            <a:endParaRPr/>
          </a:p>
          <a:p>
            <a:pPr indent="-304800" lvl="0" marL="457200" rtl="0" algn="l">
              <a:lnSpc>
                <a:spcPct val="115000"/>
              </a:lnSpc>
              <a:spcBef>
                <a:spcPts val="0"/>
              </a:spcBef>
              <a:spcAft>
                <a:spcPts val="0"/>
              </a:spcAft>
              <a:buClr>
                <a:schemeClr val="dk1"/>
              </a:buClr>
              <a:buSzPts val="1200"/>
              <a:buChar char="●"/>
            </a:pPr>
            <a:r>
              <a:rPr b="1" lang="en"/>
              <a:t>Lack of Demographic Information</a:t>
            </a:r>
            <a:endParaRPr b="1"/>
          </a:p>
          <a:p>
            <a:pPr indent="-304800" lvl="1" marL="914400" rtl="0" algn="l">
              <a:lnSpc>
                <a:spcPct val="115000"/>
              </a:lnSpc>
              <a:spcBef>
                <a:spcPts val="0"/>
              </a:spcBef>
              <a:spcAft>
                <a:spcPts val="0"/>
              </a:spcAft>
              <a:buClr>
                <a:schemeClr val="dk1"/>
              </a:buClr>
              <a:buSzPts val="1200"/>
              <a:buChar char="○"/>
            </a:pPr>
            <a:r>
              <a:rPr lang="en"/>
              <a:t>No age, gender, or region data - limiting personalization and advanced customer segmentation</a:t>
            </a:r>
            <a:r>
              <a:rPr lang="en"/>
              <a:t>.</a:t>
            </a:r>
            <a:endParaRPr/>
          </a:p>
          <a:p>
            <a:pPr indent="-304800" lvl="0" marL="457200" rtl="0" algn="l">
              <a:lnSpc>
                <a:spcPct val="115000"/>
              </a:lnSpc>
              <a:spcBef>
                <a:spcPts val="0"/>
              </a:spcBef>
              <a:spcAft>
                <a:spcPts val="0"/>
              </a:spcAft>
              <a:buClr>
                <a:schemeClr val="dk1"/>
              </a:buClr>
              <a:buSzPts val="1200"/>
              <a:buChar char="●"/>
            </a:pPr>
            <a:r>
              <a:rPr b="1" lang="en"/>
              <a:t>Unclear Customer Type (B2B vs B2C)</a:t>
            </a:r>
            <a:endParaRPr b="1"/>
          </a:p>
          <a:p>
            <a:pPr indent="-304800" lvl="1" marL="914400" rtl="0" algn="l">
              <a:lnSpc>
                <a:spcPct val="115000"/>
              </a:lnSpc>
              <a:spcBef>
                <a:spcPts val="0"/>
              </a:spcBef>
              <a:spcAft>
                <a:spcPts val="0"/>
              </a:spcAft>
              <a:buClr>
                <a:schemeClr val="dk1"/>
              </a:buClr>
              <a:buSzPts val="1200"/>
              <a:buChar char="○"/>
            </a:pPr>
            <a:r>
              <a:rPr lang="en"/>
              <a:t>The dataset does not </a:t>
            </a:r>
            <a:r>
              <a:rPr lang="en"/>
              <a:t>distinguish</a:t>
            </a:r>
            <a:r>
              <a:rPr lang="en"/>
              <a:t> between business and individual buyers, which could affect segmentation logic.</a:t>
            </a:r>
            <a:endParaRPr/>
          </a:p>
          <a:p>
            <a:pPr indent="-304800" lvl="0" marL="457200" rtl="0" algn="l">
              <a:lnSpc>
                <a:spcPct val="115000"/>
              </a:lnSpc>
              <a:spcBef>
                <a:spcPts val="0"/>
              </a:spcBef>
              <a:spcAft>
                <a:spcPts val="0"/>
              </a:spcAft>
              <a:buClr>
                <a:schemeClr val="dk1"/>
              </a:buClr>
              <a:buSzPts val="1200"/>
              <a:buChar char="●"/>
            </a:pPr>
            <a:r>
              <a:rPr b="1" lang="en"/>
              <a:t>Limited Product Classification</a:t>
            </a:r>
            <a:endParaRPr b="1"/>
          </a:p>
          <a:p>
            <a:pPr indent="-304800" lvl="1" marL="914400" rtl="0" algn="l">
              <a:lnSpc>
                <a:spcPct val="115000"/>
              </a:lnSpc>
              <a:spcBef>
                <a:spcPts val="0"/>
              </a:spcBef>
              <a:spcAft>
                <a:spcPts val="0"/>
              </a:spcAft>
              <a:buClr>
                <a:schemeClr val="dk1"/>
              </a:buClr>
              <a:buSzPts val="1200"/>
              <a:buChar char="○"/>
            </a:pPr>
            <a:r>
              <a:rPr lang="en"/>
              <a:t>No structured product categories - insights are based on item descriptions and stock codes only</a:t>
            </a:r>
            <a:endParaRPr/>
          </a:p>
          <a:p>
            <a:pPr indent="-304800" lvl="0" marL="457200" rtl="0" algn="l">
              <a:lnSpc>
                <a:spcPct val="115000"/>
              </a:lnSpc>
              <a:spcBef>
                <a:spcPts val="0"/>
              </a:spcBef>
              <a:spcAft>
                <a:spcPts val="0"/>
              </a:spcAft>
              <a:buClr>
                <a:schemeClr val="dk1"/>
              </a:buClr>
              <a:buSzPts val="1200"/>
              <a:buChar char="●"/>
            </a:pPr>
            <a:r>
              <a:rPr b="1" lang="en"/>
              <a:t>RFM Threshold Assumptions</a:t>
            </a:r>
            <a:endParaRPr b="1"/>
          </a:p>
          <a:p>
            <a:pPr indent="-304800" lvl="1" marL="914400" rtl="0" algn="l">
              <a:lnSpc>
                <a:spcPct val="115000"/>
              </a:lnSpc>
              <a:spcBef>
                <a:spcPts val="0"/>
              </a:spcBef>
              <a:spcAft>
                <a:spcPts val="0"/>
              </a:spcAft>
              <a:buClr>
                <a:schemeClr val="dk1"/>
              </a:buClr>
              <a:buSzPts val="1200"/>
              <a:buChar char="○"/>
            </a:pPr>
            <a:r>
              <a:rPr lang="en"/>
              <a:t>Segment labels are based on </a:t>
            </a:r>
            <a:r>
              <a:rPr lang="en"/>
              <a:t>quartile</a:t>
            </a:r>
            <a:r>
              <a:rPr lang="en"/>
              <a:t> logic, which may not fully capture business-specific nuances.</a:t>
            </a:r>
            <a:endParaRPr b="1"/>
          </a:p>
        </p:txBody>
      </p:sp>
      <p:sp>
        <p:nvSpPr>
          <p:cNvPr id="1045" name="Google Shape;1045;p110"/>
          <p:cNvSpPr txBox="1"/>
          <p:nvPr>
            <p:ph type="title"/>
          </p:nvPr>
        </p:nvSpPr>
        <p:spPr>
          <a:xfrm>
            <a:off x="452575" y="596800"/>
            <a:ext cx="72099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900"/>
              <a:t>Limitations</a:t>
            </a:r>
            <a:endParaRPr sz="3900"/>
          </a:p>
        </p:txBody>
      </p:sp>
      <p:sp>
        <p:nvSpPr>
          <p:cNvPr id="1046" name="Google Shape;1046;p11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11"/>
          <p:cNvSpPr txBox="1"/>
          <p:nvPr>
            <p:ph type="title"/>
          </p:nvPr>
        </p:nvSpPr>
        <p:spPr>
          <a:xfrm>
            <a:off x="420875" y="1552350"/>
            <a:ext cx="7652100" cy="10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052" name="Google Shape;1052;p111"/>
          <p:cNvSpPr txBox="1"/>
          <p:nvPr>
            <p:ph idx="2" type="title"/>
          </p:nvPr>
        </p:nvSpPr>
        <p:spPr>
          <a:xfrm>
            <a:off x="420875" y="2679325"/>
            <a:ext cx="4748400" cy="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Questions?</a:t>
            </a:r>
            <a:endParaRPr sz="3500"/>
          </a:p>
        </p:txBody>
      </p:sp>
      <p:sp>
        <p:nvSpPr>
          <p:cNvPr id="1053" name="Google Shape;1053;p11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1054" name="Google Shape;1054;p111"/>
          <p:cNvSpPr txBox="1"/>
          <p:nvPr>
            <p:ph type="title"/>
          </p:nvPr>
        </p:nvSpPr>
        <p:spPr>
          <a:xfrm>
            <a:off x="4436875" y="3479125"/>
            <a:ext cx="3048000" cy="11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Contact: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t>
            </a:r>
            <a:r>
              <a:rPr lang="en" sz="1400"/>
              <a:t>Ginosca Alejandro Dávila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r>
              <a:rPr lang="en" sz="1400"/>
              <a:t>Data Analyst &amp; Educator</a:t>
            </a:r>
            <a:endParaRPr sz="1400"/>
          </a:p>
          <a:p>
            <a:pPr indent="0" lvl="0" marL="0" rtl="0" algn="l">
              <a:spcBef>
                <a:spcPts val="0"/>
              </a:spcBef>
              <a:spcAft>
                <a:spcPts val="0"/>
              </a:spcAft>
              <a:buNone/>
            </a:pPr>
            <a:r>
              <a:rPr lang="en" sz="1400"/>
              <a:t>🔗 </a:t>
            </a:r>
            <a:r>
              <a:rPr lang="en" sz="1400" u="sng">
                <a:solidFill>
                  <a:schemeClr val="hlink"/>
                </a:solidFill>
                <a:hlinkClick r:id="rId3"/>
              </a:rPr>
              <a:t>linkedin.com/in/g-alejandro</a:t>
            </a:r>
            <a:endParaRPr sz="1400"/>
          </a:p>
        </p:txBody>
      </p:sp>
      <p:pic>
        <p:nvPicPr>
          <p:cNvPr id="1055" name="Google Shape;1055;p111"/>
          <p:cNvPicPr preferRelativeResize="0"/>
          <p:nvPr/>
        </p:nvPicPr>
        <p:blipFill>
          <a:blip r:embed="rId4">
            <a:alphaModFix/>
          </a:blip>
          <a:stretch>
            <a:fillRect/>
          </a:stretch>
        </p:blipFill>
        <p:spPr>
          <a:xfrm>
            <a:off x="7293900" y="284332"/>
            <a:ext cx="1479302" cy="15779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92"/>
          <p:cNvSpPr txBox="1"/>
          <p:nvPr>
            <p:ph type="title"/>
          </p:nvPr>
        </p:nvSpPr>
        <p:spPr>
          <a:xfrm>
            <a:off x="452575" y="596800"/>
            <a:ext cx="6144000" cy="8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Dataset Summary</a:t>
            </a:r>
            <a:endParaRPr/>
          </a:p>
        </p:txBody>
      </p:sp>
      <p:sp>
        <p:nvSpPr>
          <p:cNvPr id="883" name="Google Shape;883;p9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
        <p:nvSpPr>
          <p:cNvPr id="884" name="Google Shape;884;p92"/>
          <p:cNvSpPr txBox="1"/>
          <p:nvPr>
            <p:ph idx="4294967295" type="subTitle"/>
          </p:nvPr>
        </p:nvSpPr>
        <p:spPr>
          <a:xfrm>
            <a:off x="3020625" y="1592200"/>
            <a:ext cx="22401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a:t>
            </a:r>
            <a:r>
              <a:rPr lang="en" sz="1100"/>
              <a:t> Source File: </a:t>
            </a:r>
            <a:endParaRPr sz="1100"/>
          </a:p>
        </p:txBody>
      </p:sp>
      <p:sp>
        <p:nvSpPr>
          <p:cNvPr id="885" name="Google Shape;885;p92"/>
          <p:cNvSpPr txBox="1"/>
          <p:nvPr>
            <p:ph idx="4294967295" type="subTitle"/>
          </p:nvPr>
        </p:nvSpPr>
        <p:spPr>
          <a:xfrm>
            <a:off x="5719525" y="1592200"/>
            <a:ext cx="20097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100"/>
              <a:t>🔑</a:t>
            </a:r>
            <a:r>
              <a:rPr lang="en" sz="1100"/>
              <a:t> Key Variables</a:t>
            </a:r>
            <a:endParaRPr sz="1100"/>
          </a:p>
        </p:txBody>
      </p:sp>
      <p:sp>
        <p:nvSpPr>
          <p:cNvPr id="886" name="Google Shape;886;p92"/>
          <p:cNvSpPr txBox="1"/>
          <p:nvPr>
            <p:ph idx="4294967295" type="body"/>
          </p:nvPr>
        </p:nvSpPr>
        <p:spPr>
          <a:xfrm>
            <a:off x="5649325" y="2109750"/>
            <a:ext cx="3007500" cy="26901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solidFill>
                  <a:srgbClr val="188038"/>
                </a:solidFill>
                <a:latin typeface="Roboto Mono"/>
                <a:ea typeface="Roboto Mono"/>
                <a:cs typeface="Roboto Mono"/>
                <a:sym typeface="Roboto Mono"/>
              </a:rPr>
              <a:t>InvoiceNo</a:t>
            </a:r>
            <a:r>
              <a:rPr b="1" lang="en"/>
              <a:t>:</a:t>
            </a:r>
            <a:r>
              <a:rPr lang="en"/>
              <a:t> Transaction ID (prefix ‘C’ = cancellation)</a:t>
            </a:r>
            <a:endParaRPr/>
          </a:p>
          <a:p>
            <a:pPr indent="-304800" lvl="0" marL="457200" rtl="0" algn="l">
              <a:lnSpc>
                <a:spcPct val="100000"/>
              </a:lnSpc>
              <a:spcBef>
                <a:spcPts val="0"/>
              </a:spcBef>
              <a:spcAft>
                <a:spcPts val="0"/>
              </a:spcAft>
              <a:buSzPts val="1200"/>
              <a:buChar char="●"/>
            </a:pPr>
            <a:r>
              <a:rPr lang="en">
                <a:solidFill>
                  <a:srgbClr val="188038"/>
                </a:solidFill>
                <a:latin typeface="Roboto Mono"/>
                <a:ea typeface="Roboto Mono"/>
                <a:cs typeface="Roboto Mono"/>
                <a:sym typeface="Roboto Mono"/>
              </a:rPr>
              <a:t>StockCode</a:t>
            </a:r>
            <a:r>
              <a:rPr b="1" lang="en"/>
              <a:t>:</a:t>
            </a:r>
            <a:r>
              <a:rPr lang="en"/>
              <a:t> Product ID</a:t>
            </a:r>
            <a:endParaRPr/>
          </a:p>
          <a:p>
            <a:pPr indent="-304800" lvl="0" marL="457200" rtl="0" algn="l">
              <a:lnSpc>
                <a:spcPct val="100000"/>
              </a:lnSpc>
              <a:spcBef>
                <a:spcPts val="0"/>
              </a:spcBef>
              <a:spcAft>
                <a:spcPts val="0"/>
              </a:spcAft>
              <a:buSzPts val="1200"/>
              <a:buChar char="●"/>
            </a:pPr>
            <a:r>
              <a:rPr lang="en">
                <a:solidFill>
                  <a:srgbClr val="188038"/>
                </a:solidFill>
                <a:latin typeface="Roboto Mono"/>
                <a:ea typeface="Roboto Mono"/>
                <a:cs typeface="Roboto Mono"/>
                <a:sym typeface="Roboto Mono"/>
              </a:rPr>
              <a:t>Description</a:t>
            </a:r>
            <a:r>
              <a:rPr b="1" lang="en"/>
              <a:t>:</a:t>
            </a:r>
            <a:r>
              <a:rPr lang="en"/>
              <a:t> Product name</a:t>
            </a:r>
            <a:endParaRPr/>
          </a:p>
          <a:p>
            <a:pPr indent="-304800" lvl="0" marL="457200" rtl="0" algn="l">
              <a:lnSpc>
                <a:spcPct val="100000"/>
              </a:lnSpc>
              <a:spcBef>
                <a:spcPts val="0"/>
              </a:spcBef>
              <a:spcAft>
                <a:spcPts val="0"/>
              </a:spcAft>
              <a:buSzPts val="1200"/>
              <a:buChar char="●"/>
            </a:pPr>
            <a:r>
              <a:rPr lang="en">
                <a:solidFill>
                  <a:srgbClr val="188038"/>
                </a:solidFill>
                <a:latin typeface="Roboto Mono"/>
                <a:ea typeface="Roboto Mono"/>
                <a:cs typeface="Roboto Mono"/>
                <a:sym typeface="Roboto Mono"/>
              </a:rPr>
              <a:t>Quantity</a:t>
            </a:r>
            <a:r>
              <a:rPr b="1" lang="en"/>
              <a:t>:</a:t>
            </a:r>
            <a:r>
              <a:rPr lang="en"/>
              <a:t> Number of items purchased per transaction</a:t>
            </a:r>
            <a:endParaRPr/>
          </a:p>
          <a:p>
            <a:pPr indent="-304800" lvl="0" marL="457200" rtl="0" algn="l">
              <a:lnSpc>
                <a:spcPct val="100000"/>
              </a:lnSpc>
              <a:spcBef>
                <a:spcPts val="0"/>
              </a:spcBef>
              <a:spcAft>
                <a:spcPts val="0"/>
              </a:spcAft>
              <a:buSzPts val="1200"/>
              <a:buChar char="●"/>
            </a:pPr>
            <a:r>
              <a:rPr lang="en">
                <a:solidFill>
                  <a:srgbClr val="188038"/>
                </a:solidFill>
                <a:latin typeface="Roboto Mono"/>
                <a:ea typeface="Roboto Mono"/>
                <a:cs typeface="Roboto Mono"/>
                <a:sym typeface="Roboto Mono"/>
              </a:rPr>
              <a:t>InvoiceDate</a:t>
            </a:r>
            <a:r>
              <a:rPr b="1" lang="en"/>
              <a:t>:</a:t>
            </a:r>
            <a:r>
              <a:rPr lang="en"/>
              <a:t> Date and time of the transaction</a:t>
            </a:r>
            <a:endParaRPr/>
          </a:p>
          <a:p>
            <a:pPr indent="-304800" lvl="0" marL="457200" rtl="0" algn="l">
              <a:lnSpc>
                <a:spcPct val="100000"/>
              </a:lnSpc>
              <a:spcBef>
                <a:spcPts val="0"/>
              </a:spcBef>
              <a:spcAft>
                <a:spcPts val="0"/>
              </a:spcAft>
              <a:buSzPts val="1200"/>
              <a:buChar char="●"/>
            </a:pPr>
            <a:r>
              <a:rPr lang="en">
                <a:solidFill>
                  <a:srgbClr val="188038"/>
                </a:solidFill>
                <a:latin typeface="Roboto Mono"/>
                <a:ea typeface="Roboto Mono"/>
                <a:cs typeface="Roboto Mono"/>
                <a:sym typeface="Roboto Mono"/>
              </a:rPr>
              <a:t>UnitPrice</a:t>
            </a:r>
            <a:r>
              <a:rPr b="1" lang="en"/>
              <a:t>:</a:t>
            </a:r>
            <a:r>
              <a:rPr lang="en"/>
              <a:t> Price per unit (GBP)</a:t>
            </a:r>
            <a:endParaRPr/>
          </a:p>
          <a:p>
            <a:pPr indent="-304800" lvl="0" marL="457200" rtl="0" algn="l">
              <a:lnSpc>
                <a:spcPct val="100000"/>
              </a:lnSpc>
              <a:spcBef>
                <a:spcPts val="0"/>
              </a:spcBef>
              <a:spcAft>
                <a:spcPts val="0"/>
              </a:spcAft>
              <a:buSzPts val="1200"/>
              <a:buChar char="●"/>
            </a:pPr>
            <a:r>
              <a:rPr lang="en">
                <a:solidFill>
                  <a:srgbClr val="188038"/>
                </a:solidFill>
                <a:latin typeface="Roboto Mono"/>
                <a:ea typeface="Roboto Mono"/>
                <a:cs typeface="Roboto Mono"/>
                <a:sym typeface="Roboto Mono"/>
              </a:rPr>
              <a:t>CustomerID</a:t>
            </a:r>
            <a:r>
              <a:rPr b="1" lang="en"/>
              <a:t>: </a:t>
            </a:r>
            <a:r>
              <a:rPr lang="en"/>
              <a:t>Unique customer identifier</a:t>
            </a:r>
            <a:endParaRPr/>
          </a:p>
          <a:p>
            <a:pPr indent="-304800" lvl="0" marL="457200" rtl="0" algn="l">
              <a:lnSpc>
                <a:spcPct val="100000"/>
              </a:lnSpc>
              <a:spcBef>
                <a:spcPts val="0"/>
              </a:spcBef>
              <a:spcAft>
                <a:spcPts val="0"/>
              </a:spcAft>
              <a:buSzPts val="1200"/>
              <a:buChar char="●"/>
            </a:pPr>
            <a:r>
              <a:rPr lang="en">
                <a:solidFill>
                  <a:srgbClr val="188038"/>
                </a:solidFill>
                <a:latin typeface="Roboto Mono"/>
                <a:ea typeface="Roboto Mono"/>
                <a:cs typeface="Roboto Mono"/>
                <a:sym typeface="Roboto Mono"/>
              </a:rPr>
              <a:t>Country</a:t>
            </a:r>
            <a:r>
              <a:rPr b="1" lang="en"/>
              <a:t>:</a:t>
            </a:r>
            <a:r>
              <a:rPr lang="en"/>
              <a:t> Country where the transaction </a:t>
            </a:r>
            <a:r>
              <a:rPr lang="en"/>
              <a:t>occurred</a:t>
            </a:r>
            <a:endParaRPr/>
          </a:p>
          <a:p>
            <a:pPr indent="0" lvl="0" marL="0" rtl="0" algn="l">
              <a:lnSpc>
                <a:spcPct val="100000"/>
              </a:lnSpc>
              <a:spcBef>
                <a:spcPts val="0"/>
              </a:spcBef>
              <a:spcAft>
                <a:spcPts val="0"/>
              </a:spcAft>
              <a:buClr>
                <a:schemeClr val="dk1"/>
              </a:buClr>
              <a:buSzPts val="1100"/>
              <a:buNone/>
            </a:pPr>
            <a:r>
              <a:t/>
            </a:r>
            <a:endParaRPr/>
          </a:p>
        </p:txBody>
      </p:sp>
      <p:sp>
        <p:nvSpPr>
          <p:cNvPr id="887" name="Google Shape;887;p92"/>
          <p:cNvSpPr txBox="1"/>
          <p:nvPr>
            <p:ph idx="4294967295" type="subTitle"/>
          </p:nvPr>
        </p:nvSpPr>
        <p:spPr>
          <a:xfrm>
            <a:off x="666425" y="1592200"/>
            <a:ext cx="1932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t>🧾 Dataset</a:t>
            </a:r>
            <a:endParaRPr sz="1200"/>
          </a:p>
        </p:txBody>
      </p:sp>
      <p:sp>
        <p:nvSpPr>
          <p:cNvPr id="888" name="Google Shape;888;p92"/>
          <p:cNvSpPr txBox="1"/>
          <p:nvPr>
            <p:ph idx="1" type="body"/>
          </p:nvPr>
        </p:nvSpPr>
        <p:spPr>
          <a:xfrm>
            <a:off x="605425" y="2236000"/>
            <a:ext cx="2189100" cy="2068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Online Retail II - UCI Machine Learning Repository</a:t>
            </a:r>
            <a:endParaRPr/>
          </a:p>
          <a:p>
            <a:pPr indent="0" lvl="0" marL="457200" rtl="0" algn="l">
              <a:lnSpc>
                <a:spcPct val="100000"/>
              </a:lnSpc>
              <a:spcBef>
                <a:spcPts val="0"/>
              </a:spcBef>
              <a:spcAft>
                <a:spcPts val="0"/>
              </a:spcAft>
              <a:buNone/>
            </a:pPr>
            <a:r>
              <a:t/>
            </a:r>
            <a:endParaRPr/>
          </a:p>
          <a:p>
            <a:pPr indent="-304800" lvl="0" marL="457200" rtl="0" algn="l">
              <a:lnSpc>
                <a:spcPct val="100000"/>
              </a:lnSpc>
              <a:spcBef>
                <a:spcPts val="0"/>
              </a:spcBef>
              <a:spcAft>
                <a:spcPts val="0"/>
              </a:spcAft>
              <a:buSzPts val="1200"/>
              <a:buChar char="●"/>
            </a:pPr>
            <a:r>
              <a:rPr lang="en"/>
              <a:t>Over 1 million e-commerce </a:t>
            </a:r>
            <a:r>
              <a:rPr lang="en"/>
              <a:t>transactions from UK-based online retailer</a:t>
            </a:r>
            <a:endParaRPr/>
          </a:p>
        </p:txBody>
      </p:sp>
      <p:sp>
        <p:nvSpPr>
          <p:cNvPr id="889" name="Google Shape;889;p92"/>
          <p:cNvSpPr txBox="1"/>
          <p:nvPr>
            <p:ph idx="1" type="body"/>
          </p:nvPr>
        </p:nvSpPr>
        <p:spPr>
          <a:xfrm>
            <a:off x="2923825" y="2109750"/>
            <a:ext cx="2567100" cy="1834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188038"/>
              </a:buClr>
              <a:buSzPts val="1200"/>
              <a:buFont typeface="Roboto Mono"/>
              <a:buChar char="●"/>
            </a:pPr>
            <a:r>
              <a:rPr lang="en">
                <a:solidFill>
                  <a:srgbClr val="188038"/>
                </a:solidFill>
                <a:latin typeface="Roboto Mono"/>
                <a:ea typeface="Roboto Mono"/>
                <a:cs typeface="Roboto Mono"/>
                <a:sym typeface="Roboto Mono"/>
              </a:rPr>
              <a:t>online_retail_II.xlsx</a:t>
            </a:r>
            <a:endParaRPr>
              <a:solidFill>
                <a:srgbClr val="188038"/>
              </a:solidFill>
              <a:latin typeface="Roboto Mono"/>
              <a:ea typeface="Roboto Mono"/>
              <a:cs typeface="Roboto Mono"/>
              <a:sym typeface="Roboto Mono"/>
            </a:endParaRPr>
          </a:p>
          <a:p>
            <a:pPr indent="0" lvl="0" marL="457200" rtl="0" algn="l">
              <a:lnSpc>
                <a:spcPct val="100000"/>
              </a:lnSpc>
              <a:spcBef>
                <a:spcPts val="0"/>
              </a:spcBef>
              <a:spcAft>
                <a:spcPts val="0"/>
              </a:spcAft>
              <a:buNone/>
            </a:pPr>
            <a:r>
              <a:t/>
            </a:r>
            <a:endParaRPr/>
          </a:p>
          <a:p>
            <a:pPr indent="-304800" lvl="0" marL="457200" rtl="0" algn="l">
              <a:spcBef>
                <a:spcPts val="0"/>
              </a:spcBef>
              <a:spcAft>
                <a:spcPts val="0"/>
              </a:spcAft>
              <a:buSzPts val="1200"/>
              <a:buChar char="●"/>
            </a:pPr>
            <a:r>
              <a:rPr lang="en"/>
              <a:t>Sheets used:</a:t>
            </a:r>
            <a:endParaRPr/>
          </a:p>
          <a:p>
            <a:pPr indent="-304800" lvl="1" marL="914400" rtl="0" algn="l">
              <a:spcBef>
                <a:spcPts val="0"/>
              </a:spcBef>
              <a:spcAft>
                <a:spcPts val="0"/>
              </a:spcAft>
              <a:buClr>
                <a:srgbClr val="188038"/>
              </a:buClr>
              <a:buSzPts val="1200"/>
              <a:buFont typeface="Roboto Mono"/>
              <a:buChar char="○"/>
            </a:pPr>
            <a:r>
              <a:rPr lang="en">
                <a:solidFill>
                  <a:srgbClr val="188038"/>
                </a:solidFill>
                <a:latin typeface="Roboto Mono"/>
                <a:ea typeface="Roboto Mono"/>
                <a:cs typeface="Roboto Mono"/>
                <a:sym typeface="Roboto Mono"/>
              </a:rPr>
              <a:t>Year 2009-2010</a:t>
            </a:r>
            <a:endParaRPr>
              <a:solidFill>
                <a:srgbClr val="188038"/>
              </a:solidFill>
              <a:latin typeface="Roboto Mono"/>
              <a:ea typeface="Roboto Mono"/>
              <a:cs typeface="Roboto Mono"/>
              <a:sym typeface="Roboto Mono"/>
            </a:endParaRPr>
          </a:p>
          <a:p>
            <a:pPr indent="-304800" lvl="1" marL="914400" rtl="0" algn="l">
              <a:spcBef>
                <a:spcPts val="0"/>
              </a:spcBef>
              <a:spcAft>
                <a:spcPts val="0"/>
              </a:spcAft>
              <a:buClr>
                <a:srgbClr val="188038"/>
              </a:buClr>
              <a:buSzPts val="1200"/>
              <a:buFont typeface="Roboto Mono"/>
              <a:buChar char="○"/>
            </a:pPr>
            <a:r>
              <a:rPr lang="en">
                <a:solidFill>
                  <a:srgbClr val="188038"/>
                </a:solidFill>
                <a:latin typeface="Roboto Mono"/>
                <a:ea typeface="Roboto Mono"/>
                <a:cs typeface="Roboto Mono"/>
                <a:sym typeface="Roboto Mono"/>
              </a:rPr>
              <a:t>Year 2010-2011</a:t>
            </a:r>
            <a:endParaRPr>
              <a:solidFill>
                <a:srgbClr val="188038"/>
              </a:solidFill>
              <a:latin typeface="Roboto Mono"/>
              <a:ea typeface="Roboto Mono"/>
              <a:cs typeface="Roboto Mono"/>
              <a:sym typeface="Roboto Mono"/>
            </a:endParaRPr>
          </a:p>
          <a:p>
            <a:pPr indent="0" lvl="0" marL="914400" rtl="0" algn="l">
              <a:spcBef>
                <a:spcPts val="0"/>
              </a:spcBef>
              <a:spcAft>
                <a:spcPts val="0"/>
              </a:spcAft>
              <a:buNone/>
            </a:pPr>
            <a:r>
              <a:t/>
            </a:r>
            <a:endParaRPr/>
          </a:p>
          <a:p>
            <a:pPr indent="-304800" lvl="0" marL="457200" rtl="0" algn="l">
              <a:lnSpc>
                <a:spcPct val="100000"/>
              </a:lnSpc>
              <a:spcBef>
                <a:spcPts val="0"/>
              </a:spcBef>
              <a:spcAft>
                <a:spcPts val="0"/>
              </a:spcAft>
              <a:buSzPts val="1200"/>
              <a:buChar char="●"/>
            </a:pPr>
            <a:r>
              <a:rPr lang="en"/>
              <a:t>Date range: 2009-12-01 to 2011-12-09</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93"/>
          <p:cNvSpPr txBox="1"/>
          <p:nvPr>
            <p:ph idx="1" type="body"/>
          </p:nvPr>
        </p:nvSpPr>
        <p:spPr>
          <a:xfrm>
            <a:off x="452575" y="1381675"/>
            <a:ext cx="7510200" cy="3280800"/>
          </a:xfrm>
          <a:prstGeom prst="rect">
            <a:avLst/>
          </a:prstGeom>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chemeClr val="dk2"/>
              </a:buClr>
              <a:buSzPts val="1150"/>
              <a:buFont typeface="Inter"/>
              <a:buChar char="●"/>
            </a:pPr>
            <a:r>
              <a:rPr b="1" lang="en" sz="1150"/>
              <a:t>Initial Issues Identified</a:t>
            </a:r>
            <a:r>
              <a:rPr b="1" lang="en" sz="1150"/>
              <a:t>:</a:t>
            </a:r>
            <a:r>
              <a:rPr lang="en" sz="1150"/>
              <a:t> </a:t>
            </a:r>
            <a:endParaRPr sz="1150"/>
          </a:p>
          <a:p>
            <a:pPr indent="-301625" lvl="1" marL="914400" rtl="0" algn="l">
              <a:lnSpc>
                <a:spcPct val="115000"/>
              </a:lnSpc>
              <a:spcBef>
                <a:spcPts val="0"/>
              </a:spcBef>
              <a:spcAft>
                <a:spcPts val="0"/>
              </a:spcAft>
              <a:buClr>
                <a:schemeClr val="dk1"/>
              </a:buClr>
              <a:buSzPts val="1150"/>
              <a:buChar char="○"/>
            </a:pPr>
            <a:r>
              <a:rPr lang="en" sz="1150"/>
              <a:t>❌ Missing values in </a:t>
            </a:r>
            <a:r>
              <a:rPr lang="en" sz="1150">
                <a:solidFill>
                  <a:srgbClr val="188038"/>
                </a:solidFill>
                <a:latin typeface="Roboto Mono"/>
                <a:ea typeface="Roboto Mono"/>
                <a:cs typeface="Roboto Mono"/>
                <a:sym typeface="Roboto Mono"/>
              </a:rPr>
              <a:t>CustomerID</a:t>
            </a:r>
            <a:r>
              <a:rPr lang="en" sz="1150"/>
              <a:t> </a:t>
            </a:r>
            <a:r>
              <a:rPr lang="en" sz="1150"/>
              <a:t>and </a:t>
            </a:r>
            <a:r>
              <a:rPr lang="en" sz="1150">
                <a:solidFill>
                  <a:srgbClr val="188038"/>
                </a:solidFill>
                <a:latin typeface="Roboto Mono"/>
                <a:ea typeface="Roboto Mono"/>
                <a:cs typeface="Roboto Mono"/>
                <a:sym typeface="Roboto Mono"/>
              </a:rPr>
              <a:t>Description</a:t>
            </a:r>
            <a:endParaRPr sz="1150">
              <a:solidFill>
                <a:srgbClr val="188038"/>
              </a:solidFill>
              <a:latin typeface="Roboto Mono"/>
              <a:ea typeface="Roboto Mono"/>
              <a:cs typeface="Roboto Mono"/>
              <a:sym typeface="Roboto Mono"/>
            </a:endParaRPr>
          </a:p>
          <a:p>
            <a:pPr indent="-301625" lvl="1" marL="914400" rtl="0" algn="l">
              <a:lnSpc>
                <a:spcPct val="115000"/>
              </a:lnSpc>
              <a:spcBef>
                <a:spcPts val="0"/>
              </a:spcBef>
              <a:spcAft>
                <a:spcPts val="0"/>
              </a:spcAft>
              <a:buClr>
                <a:schemeClr val="dk1"/>
              </a:buClr>
              <a:buSzPts val="1150"/>
              <a:buChar char="○"/>
            </a:pPr>
            <a:r>
              <a:rPr lang="en" sz="1150"/>
              <a:t>⛔ </a:t>
            </a:r>
            <a:r>
              <a:rPr lang="en" sz="1150"/>
              <a:t>Canceled </a:t>
            </a:r>
            <a:r>
              <a:rPr lang="en" sz="1150"/>
              <a:t>invoice</a:t>
            </a:r>
            <a:r>
              <a:rPr lang="en" sz="1150"/>
              <a:t> (prefix “C” in </a:t>
            </a:r>
            <a:r>
              <a:rPr lang="en" sz="1150">
                <a:solidFill>
                  <a:srgbClr val="188038"/>
                </a:solidFill>
                <a:latin typeface="Roboto Mono"/>
                <a:ea typeface="Roboto Mono"/>
                <a:cs typeface="Roboto Mono"/>
                <a:sym typeface="Roboto Mono"/>
              </a:rPr>
              <a:t>InvoiceNo</a:t>
            </a:r>
            <a:r>
              <a:rPr lang="en" sz="1150"/>
              <a:t>)</a:t>
            </a:r>
            <a:endParaRPr sz="1150"/>
          </a:p>
          <a:p>
            <a:pPr indent="-301625" lvl="1" marL="914400" rtl="0" algn="l">
              <a:lnSpc>
                <a:spcPct val="115000"/>
              </a:lnSpc>
              <a:spcBef>
                <a:spcPts val="0"/>
              </a:spcBef>
              <a:spcAft>
                <a:spcPts val="0"/>
              </a:spcAft>
              <a:buClr>
                <a:schemeClr val="dk1"/>
              </a:buClr>
              <a:buSzPts val="1150"/>
              <a:buChar char="○"/>
            </a:pPr>
            <a:r>
              <a:rPr lang="en" sz="1150"/>
              <a:t>⚠️ </a:t>
            </a:r>
            <a:r>
              <a:rPr lang="en" sz="1150"/>
              <a:t>Negative or zero values in </a:t>
            </a:r>
            <a:r>
              <a:rPr lang="en" sz="1150">
                <a:solidFill>
                  <a:srgbClr val="188038"/>
                </a:solidFill>
                <a:latin typeface="Roboto Mono"/>
                <a:ea typeface="Roboto Mono"/>
                <a:cs typeface="Roboto Mono"/>
                <a:sym typeface="Roboto Mono"/>
              </a:rPr>
              <a:t>Quantity</a:t>
            </a:r>
            <a:r>
              <a:rPr lang="en" sz="1150"/>
              <a:t> and </a:t>
            </a:r>
            <a:r>
              <a:rPr lang="en" sz="1150">
                <a:solidFill>
                  <a:srgbClr val="188038"/>
                </a:solidFill>
                <a:latin typeface="Roboto Mono"/>
                <a:ea typeface="Roboto Mono"/>
                <a:cs typeface="Roboto Mono"/>
                <a:sym typeface="Roboto Mono"/>
              </a:rPr>
              <a:t>UnitPrice</a:t>
            </a:r>
            <a:endParaRPr sz="1150"/>
          </a:p>
          <a:p>
            <a:pPr indent="-301625" lvl="1" marL="914400" rtl="0" algn="l">
              <a:lnSpc>
                <a:spcPct val="115000"/>
              </a:lnSpc>
              <a:spcBef>
                <a:spcPts val="0"/>
              </a:spcBef>
              <a:spcAft>
                <a:spcPts val="0"/>
              </a:spcAft>
              <a:buClr>
                <a:schemeClr val="dk1"/>
              </a:buClr>
              <a:buSzPts val="1150"/>
              <a:buChar char="○"/>
            </a:pPr>
            <a:r>
              <a:rPr lang="en" sz="1150"/>
              <a:t>🔁 </a:t>
            </a:r>
            <a:r>
              <a:rPr lang="en" sz="1150"/>
              <a:t>Fully duplicated rows in raw dataset</a:t>
            </a:r>
            <a:endParaRPr sz="1150"/>
          </a:p>
          <a:p>
            <a:pPr indent="-301625" lvl="1" marL="914400" rtl="0" algn="l">
              <a:lnSpc>
                <a:spcPct val="115000"/>
              </a:lnSpc>
              <a:spcBef>
                <a:spcPts val="0"/>
              </a:spcBef>
              <a:spcAft>
                <a:spcPts val="0"/>
              </a:spcAft>
              <a:buClr>
                <a:schemeClr val="dk1"/>
              </a:buClr>
              <a:buSzPts val="1150"/>
              <a:buChar char="○"/>
            </a:pPr>
            <a:r>
              <a:rPr lang="en" sz="1150"/>
              <a:t>❗ Non-product </a:t>
            </a:r>
            <a:r>
              <a:rPr lang="en" sz="1150">
                <a:solidFill>
                  <a:srgbClr val="188038"/>
                </a:solidFill>
                <a:latin typeface="Roboto Mono"/>
                <a:ea typeface="Roboto Mono"/>
                <a:cs typeface="Roboto Mono"/>
                <a:sym typeface="Roboto Mono"/>
              </a:rPr>
              <a:t>StockCode</a:t>
            </a:r>
            <a:r>
              <a:rPr lang="en" sz="1150"/>
              <a:t> (e.g., POST, DOT, BANK CHARGES)</a:t>
            </a:r>
            <a:endParaRPr sz="1150"/>
          </a:p>
          <a:p>
            <a:pPr indent="-301625" lvl="1" marL="914400" rtl="0" algn="l">
              <a:lnSpc>
                <a:spcPct val="115000"/>
              </a:lnSpc>
              <a:spcBef>
                <a:spcPts val="0"/>
              </a:spcBef>
              <a:spcAft>
                <a:spcPts val="0"/>
              </a:spcAft>
              <a:buClr>
                <a:schemeClr val="dk1"/>
              </a:buClr>
              <a:buSzPts val="1150"/>
              <a:buChar char="○"/>
            </a:pPr>
            <a:r>
              <a:rPr lang="en" sz="1150">
                <a:solidFill>
                  <a:srgbClr val="188038"/>
                </a:solidFill>
                <a:latin typeface="Roboto Mono"/>
                <a:ea typeface="Roboto Mono"/>
                <a:cs typeface="Roboto Mono"/>
                <a:sym typeface="Roboto Mono"/>
              </a:rPr>
              <a:t>🔄 </a:t>
            </a:r>
            <a:r>
              <a:rPr lang="en" sz="1150">
                <a:solidFill>
                  <a:srgbClr val="188038"/>
                </a:solidFill>
                <a:latin typeface="Roboto Mono"/>
                <a:ea typeface="Roboto Mono"/>
                <a:cs typeface="Roboto Mono"/>
                <a:sym typeface="Roboto Mono"/>
              </a:rPr>
              <a:t>StockCode</a:t>
            </a:r>
            <a:r>
              <a:rPr lang="en" sz="1150"/>
              <a:t>-</a:t>
            </a:r>
            <a:r>
              <a:rPr lang="en" sz="1150">
                <a:solidFill>
                  <a:srgbClr val="188038"/>
                </a:solidFill>
                <a:latin typeface="Roboto Mono"/>
                <a:ea typeface="Roboto Mono"/>
                <a:cs typeface="Roboto Mono"/>
                <a:sym typeface="Roboto Mono"/>
              </a:rPr>
              <a:t>Description</a:t>
            </a:r>
            <a:r>
              <a:rPr lang="en" sz="1150"/>
              <a:t> inconsistencies</a:t>
            </a:r>
            <a:endParaRPr sz="1150"/>
          </a:p>
          <a:p>
            <a:pPr indent="-301625" lvl="1" marL="914400" rtl="0" algn="l">
              <a:lnSpc>
                <a:spcPct val="115000"/>
              </a:lnSpc>
              <a:spcBef>
                <a:spcPts val="0"/>
              </a:spcBef>
              <a:spcAft>
                <a:spcPts val="0"/>
              </a:spcAft>
              <a:buClr>
                <a:schemeClr val="dk1"/>
              </a:buClr>
              <a:buSzPts val="1150"/>
              <a:buChar char="○"/>
            </a:pPr>
            <a:r>
              <a:rPr lang="en" sz="1150"/>
              <a:t>Conflicting </a:t>
            </a:r>
            <a:r>
              <a:rPr lang="en" sz="1150">
                <a:solidFill>
                  <a:srgbClr val="188038"/>
                </a:solidFill>
                <a:latin typeface="Roboto Mono"/>
                <a:ea typeface="Roboto Mono"/>
                <a:cs typeface="Roboto Mono"/>
                <a:sym typeface="Roboto Mono"/>
              </a:rPr>
              <a:t>CustomerID</a:t>
            </a:r>
            <a:r>
              <a:rPr lang="en" sz="1150"/>
              <a:t>-</a:t>
            </a:r>
            <a:r>
              <a:rPr lang="en" sz="1150">
                <a:solidFill>
                  <a:srgbClr val="188038"/>
                </a:solidFill>
                <a:latin typeface="Roboto Mono"/>
                <a:ea typeface="Roboto Mono"/>
                <a:cs typeface="Roboto Mono"/>
                <a:sym typeface="Roboto Mono"/>
              </a:rPr>
              <a:t>Country</a:t>
            </a:r>
            <a:r>
              <a:rPr lang="en" sz="1150"/>
              <a:t> and </a:t>
            </a:r>
            <a:r>
              <a:rPr lang="en" sz="1150">
                <a:solidFill>
                  <a:srgbClr val="188038"/>
                </a:solidFill>
                <a:latin typeface="Roboto Mono"/>
                <a:ea typeface="Roboto Mono"/>
                <a:cs typeface="Roboto Mono"/>
                <a:sym typeface="Roboto Mono"/>
              </a:rPr>
              <a:t>InvoiceNo</a:t>
            </a:r>
            <a:r>
              <a:rPr lang="en" sz="1150"/>
              <a:t>-</a:t>
            </a:r>
            <a:r>
              <a:rPr lang="en" sz="1150">
                <a:solidFill>
                  <a:srgbClr val="188038"/>
                </a:solidFill>
                <a:latin typeface="Roboto Mono"/>
                <a:ea typeface="Roboto Mono"/>
                <a:cs typeface="Roboto Mono"/>
                <a:sym typeface="Roboto Mono"/>
              </a:rPr>
              <a:t>InvoiceDate</a:t>
            </a:r>
            <a:r>
              <a:rPr lang="en" sz="1150"/>
              <a:t> mappings</a:t>
            </a:r>
            <a:endParaRPr sz="1150"/>
          </a:p>
          <a:p>
            <a:pPr indent="-301625" lvl="1" marL="914400" rtl="0" algn="l">
              <a:lnSpc>
                <a:spcPct val="115000"/>
              </a:lnSpc>
              <a:spcBef>
                <a:spcPts val="0"/>
              </a:spcBef>
              <a:spcAft>
                <a:spcPts val="0"/>
              </a:spcAft>
              <a:buClr>
                <a:schemeClr val="dk1"/>
              </a:buClr>
              <a:buSzPts val="1150"/>
              <a:buChar char="○"/>
            </a:pPr>
            <a:r>
              <a:rPr lang="en" sz="1150"/>
              <a:t>Duplicate line items within invoices (same </a:t>
            </a:r>
            <a:r>
              <a:rPr lang="en" sz="1150">
                <a:solidFill>
                  <a:srgbClr val="188038"/>
                </a:solidFill>
                <a:latin typeface="Roboto Mono"/>
                <a:ea typeface="Roboto Mono"/>
                <a:cs typeface="Roboto Mono"/>
                <a:sym typeface="Roboto Mono"/>
              </a:rPr>
              <a:t>InvoiceNo</a:t>
            </a:r>
            <a:r>
              <a:rPr lang="en" sz="1150"/>
              <a:t> and </a:t>
            </a:r>
            <a:r>
              <a:rPr lang="en" sz="1150">
                <a:solidFill>
                  <a:srgbClr val="188038"/>
                </a:solidFill>
                <a:latin typeface="Roboto Mono"/>
                <a:ea typeface="Roboto Mono"/>
                <a:cs typeface="Roboto Mono"/>
                <a:sym typeface="Roboto Mono"/>
              </a:rPr>
              <a:t>StockCode</a:t>
            </a:r>
            <a:r>
              <a:rPr lang="en" sz="1150"/>
              <a:t>)</a:t>
            </a:r>
            <a:endParaRPr sz="1150"/>
          </a:p>
          <a:p>
            <a:pPr indent="0" lvl="0" marL="914400" rtl="0" algn="l">
              <a:lnSpc>
                <a:spcPct val="115000"/>
              </a:lnSpc>
              <a:spcBef>
                <a:spcPts val="0"/>
              </a:spcBef>
              <a:spcAft>
                <a:spcPts val="0"/>
              </a:spcAft>
              <a:buNone/>
            </a:pPr>
            <a:r>
              <a:t/>
            </a:r>
            <a:endParaRPr sz="1150"/>
          </a:p>
          <a:p>
            <a:pPr indent="-301625" lvl="0" marL="457200" rtl="0" algn="l">
              <a:lnSpc>
                <a:spcPct val="115000"/>
              </a:lnSpc>
              <a:spcBef>
                <a:spcPts val="0"/>
              </a:spcBef>
              <a:spcAft>
                <a:spcPts val="0"/>
              </a:spcAft>
              <a:buClr>
                <a:schemeClr val="dk1"/>
              </a:buClr>
              <a:buSzPts val="1150"/>
              <a:buChar char="●"/>
            </a:pPr>
            <a:r>
              <a:rPr b="1" lang="en" sz="1150"/>
              <a:t>Assessment Approach</a:t>
            </a:r>
            <a:r>
              <a:rPr b="1" lang="en" sz="1150"/>
              <a:t>: </a:t>
            </a:r>
            <a:endParaRPr sz="1150"/>
          </a:p>
          <a:p>
            <a:pPr indent="-301625" lvl="1" marL="914400" rtl="0" algn="l">
              <a:lnSpc>
                <a:spcPct val="115000"/>
              </a:lnSpc>
              <a:spcBef>
                <a:spcPts val="0"/>
              </a:spcBef>
              <a:spcAft>
                <a:spcPts val="0"/>
              </a:spcAft>
              <a:buClr>
                <a:schemeClr val="dk1"/>
              </a:buClr>
              <a:buSzPts val="1150"/>
              <a:buChar char="○"/>
            </a:pPr>
            <a:r>
              <a:rPr lang="en" sz="1150"/>
              <a:t>🧪 </a:t>
            </a:r>
            <a:r>
              <a:rPr lang="en" sz="1150"/>
              <a:t>Validated foreign key candidates</a:t>
            </a:r>
            <a:endParaRPr sz="1150"/>
          </a:p>
          <a:p>
            <a:pPr indent="-301625" lvl="1" marL="914400" rtl="0" algn="l">
              <a:lnSpc>
                <a:spcPct val="115000"/>
              </a:lnSpc>
              <a:spcBef>
                <a:spcPts val="0"/>
              </a:spcBef>
              <a:spcAft>
                <a:spcPts val="0"/>
              </a:spcAft>
              <a:buClr>
                <a:schemeClr val="dk1"/>
              </a:buClr>
              <a:buSzPts val="1150"/>
              <a:buChar char="○"/>
            </a:pPr>
            <a:r>
              <a:rPr lang="en" sz="1150"/>
              <a:t>📆 </a:t>
            </a:r>
            <a:r>
              <a:rPr lang="en" sz="1150"/>
              <a:t>Checked data range consistency (2009-2011)</a:t>
            </a:r>
            <a:endParaRPr sz="1150"/>
          </a:p>
          <a:p>
            <a:pPr indent="-301625" lvl="1" marL="914400" rtl="0" algn="l">
              <a:lnSpc>
                <a:spcPct val="115000"/>
              </a:lnSpc>
              <a:spcBef>
                <a:spcPts val="0"/>
              </a:spcBef>
              <a:spcAft>
                <a:spcPts val="0"/>
              </a:spcAft>
              <a:buClr>
                <a:schemeClr val="dk1"/>
              </a:buClr>
              <a:buSzPts val="1150"/>
              <a:buChar char="○"/>
            </a:pPr>
            <a:r>
              <a:rPr lang="en" sz="1150"/>
              <a:t>🔍 </a:t>
            </a:r>
            <a:r>
              <a:rPr lang="en" sz="1150"/>
              <a:t>Verified identifiers and invoice integrity</a:t>
            </a:r>
            <a:endParaRPr sz="1150"/>
          </a:p>
          <a:p>
            <a:pPr indent="-301625" lvl="1" marL="914400" rtl="0" algn="l">
              <a:lnSpc>
                <a:spcPct val="115000"/>
              </a:lnSpc>
              <a:spcBef>
                <a:spcPts val="0"/>
              </a:spcBef>
              <a:spcAft>
                <a:spcPts val="0"/>
              </a:spcAft>
              <a:buClr>
                <a:schemeClr val="dk1"/>
              </a:buClr>
              <a:buSzPts val="1150"/>
              <a:buChar char="○"/>
            </a:pPr>
            <a:r>
              <a:rPr lang="en" sz="1150"/>
              <a:t>🧹 </a:t>
            </a:r>
            <a:r>
              <a:rPr lang="en" sz="1150"/>
              <a:t>Used </a:t>
            </a:r>
            <a:r>
              <a:rPr lang="en" sz="1150"/>
              <a:t>Python (</a:t>
            </a:r>
            <a:r>
              <a:rPr lang="en" sz="1150">
                <a:solidFill>
                  <a:srgbClr val="188038"/>
                </a:solidFill>
                <a:latin typeface="Roboto Mono"/>
                <a:ea typeface="Roboto Mono"/>
                <a:cs typeface="Roboto Mono"/>
                <a:sym typeface="Roboto Mono"/>
              </a:rPr>
              <a:t>pandas</a:t>
            </a:r>
            <a:r>
              <a:rPr lang="en" sz="1150"/>
              <a:t>) in </a:t>
            </a:r>
            <a:r>
              <a:rPr lang="en" sz="1150">
                <a:solidFill>
                  <a:srgbClr val="188038"/>
                </a:solidFill>
                <a:latin typeface="Roboto Mono"/>
                <a:ea typeface="Roboto Mono"/>
                <a:cs typeface="Roboto Mono"/>
                <a:sym typeface="Roboto Mono"/>
              </a:rPr>
              <a:t>1_data_cleaning_online_retail_ii.ipynb</a:t>
            </a:r>
            <a:r>
              <a:rPr lang="en" sz="1150"/>
              <a:t>  to inspect , validate, and understand data issues</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t/>
            </a:r>
            <a:endParaRPr sz="1150"/>
          </a:p>
        </p:txBody>
      </p:sp>
      <p:sp>
        <p:nvSpPr>
          <p:cNvPr id="895" name="Google Shape;895;p93"/>
          <p:cNvSpPr txBox="1"/>
          <p:nvPr>
            <p:ph type="title"/>
          </p:nvPr>
        </p:nvSpPr>
        <p:spPr>
          <a:xfrm>
            <a:off x="452575" y="596800"/>
            <a:ext cx="72099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Quality Assessment</a:t>
            </a:r>
            <a:endParaRPr/>
          </a:p>
        </p:txBody>
      </p:sp>
      <p:sp>
        <p:nvSpPr>
          <p:cNvPr id="896" name="Google Shape;896;p93"/>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94"/>
          <p:cNvSpPr txBox="1"/>
          <p:nvPr>
            <p:ph idx="1" type="body"/>
          </p:nvPr>
        </p:nvSpPr>
        <p:spPr>
          <a:xfrm>
            <a:off x="452575" y="1187775"/>
            <a:ext cx="8035800" cy="3474600"/>
          </a:xfrm>
          <a:prstGeom prst="rect">
            <a:avLst/>
          </a:prstGeom>
        </p:spPr>
        <p:txBody>
          <a:bodyPr anchorCtr="0" anchor="t" bIns="91425" lIns="91425" spcFirstLastPara="1" rIns="91425" wrap="square" tIns="91425">
            <a:noAutofit/>
          </a:bodyPr>
          <a:lstStyle/>
          <a:p>
            <a:pPr indent="-288925" lvl="0" marL="457200" rtl="0" algn="l">
              <a:lnSpc>
                <a:spcPct val="115000"/>
              </a:lnSpc>
              <a:spcBef>
                <a:spcPts val="0"/>
              </a:spcBef>
              <a:spcAft>
                <a:spcPts val="0"/>
              </a:spcAft>
              <a:buClr>
                <a:schemeClr val="dk2"/>
              </a:buClr>
              <a:buSzPts val="950"/>
              <a:buFont typeface="Inter"/>
              <a:buChar char="●"/>
            </a:pPr>
            <a:r>
              <a:rPr b="1" lang="en" sz="950"/>
              <a:t>Cleaning Steps Performed</a:t>
            </a:r>
            <a:r>
              <a:rPr b="1" lang="en" sz="950"/>
              <a:t>:</a:t>
            </a:r>
            <a:r>
              <a:rPr lang="en" sz="950"/>
              <a:t> </a:t>
            </a:r>
            <a:endParaRPr sz="950"/>
          </a:p>
          <a:p>
            <a:pPr indent="-288925" lvl="1" marL="914400" rtl="0" algn="l">
              <a:lnSpc>
                <a:spcPct val="115000"/>
              </a:lnSpc>
              <a:spcBef>
                <a:spcPts val="0"/>
              </a:spcBef>
              <a:spcAft>
                <a:spcPts val="0"/>
              </a:spcAft>
              <a:buClr>
                <a:schemeClr val="dk1"/>
              </a:buClr>
              <a:buSzPts val="950"/>
              <a:buChar char="○"/>
            </a:pPr>
            <a:r>
              <a:rPr lang="en" sz="950"/>
              <a:t>🔤 </a:t>
            </a:r>
            <a:r>
              <a:rPr lang="en" sz="950"/>
              <a:t>Standardized column names (</a:t>
            </a:r>
            <a:r>
              <a:rPr lang="en" sz="950">
                <a:solidFill>
                  <a:srgbClr val="188038"/>
                </a:solidFill>
                <a:latin typeface="Roboto Mono"/>
                <a:ea typeface="Roboto Mono"/>
                <a:cs typeface="Roboto Mono"/>
                <a:sym typeface="Roboto Mono"/>
              </a:rPr>
              <a:t>snake_case</a:t>
            </a:r>
            <a:r>
              <a:rPr lang="en" sz="950"/>
              <a:t>) and categorical values</a:t>
            </a:r>
            <a:endParaRPr sz="950"/>
          </a:p>
          <a:p>
            <a:pPr indent="-288925" lvl="1" marL="914400" rtl="0" algn="l">
              <a:lnSpc>
                <a:spcPct val="115000"/>
              </a:lnSpc>
              <a:spcBef>
                <a:spcPts val="0"/>
              </a:spcBef>
              <a:spcAft>
                <a:spcPts val="0"/>
              </a:spcAft>
              <a:buClr>
                <a:schemeClr val="dk1"/>
              </a:buClr>
              <a:buSzPts val="950"/>
              <a:buChar char="○"/>
            </a:pPr>
            <a:r>
              <a:rPr lang="en" sz="950"/>
              <a:t>➖ Removed rows with  negative or zero values in </a:t>
            </a:r>
            <a:r>
              <a:rPr lang="en" sz="950">
                <a:solidFill>
                  <a:srgbClr val="188038"/>
                </a:solidFill>
                <a:latin typeface="Roboto Mono"/>
                <a:ea typeface="Roboto Mono"/>
                <a:cs typeface="Roboto Mono"/>
                <a:sym typeface="Roboto Mono"/>
              </a:rPr>
              <a:t>quantity</a:t>
            </a:r>
            <a:r>
              <a:rPr lang="en" sz="950"/>
              <a:t> and </a:t>
            </a:r>
            <a:r>
              <a:rPr lang="en" sz="950">
                <a:solidFill>
                  <a:srgbClr val="188038"/>
                </a:solidFill>
                <a:latin typeface="Roboto Mono"/>
                <a:ea typeface="Roboto Mono"/>
                <a:cs typeface="Roboto Mono"/>
                <a:sym typeface="Roboto Mono"/>
              </a:rPr>
              <a:t>unit_price</a:t>
            </a:r>
            <a:endParaRPr sz="950"/>
          </a:p>
          <a:p>
            <a:pPr indent="-288925" lvl="1" marL="914400" rtl="0" algn="l">
              <a:lnSpc>
                <a:spcPct val="115000"/>
              </a:lnSpc>
              <a:spcBef>
                <a:spcPts val="0"/>
              </a:spcBef>
              <a:spcAft>
                <a:spcPts val="0"/>
              </a:spcAft>
              <a:buClr>
                <a:schemeClr val="dk1"/>
              </a:buClr>
              <a:buSzPts val="950"/>
              <a:buChar char="○"/>
            </a:pPr>
            <a:r>
              <a:rPr lang="en" sz="950"/>
              <a:t>⛔ Dropped canceled invoices (</a:t>
            </a:r>
            <a:r>
              <a:rPr lang="en" sz="950">
                <a:solidFill>
                  <a:srgbClr val="188038"/>
                </a:solidFill>
                <a:latin typeface="Roboto Mono"/>
                <a:ea typeface="Roboto Mono"/>
                <a:cs typeface="Roboto Mono"/>
                <a:sym typeface="Roboto Mono"/>
              </a:rPr>
              <a:t>invoice_no</a:t>
            </a:r>
            <a:r>
              <a:rPr lang="en" sz="950"/>
              <a:t> starting with “C”)</a:t>
            </a:r>
            <a:endParaRPr sz="950"/>
          </a:p>
          <a:p>
            <a:pPr indent="-288925" lvl="1" marL="914400" rtl="0" algn="l">
              <a:lnSpc>
                <a:spcPct val="115000"/>
              </a:lnSpc>
              <a:spcBef>
                <a:spcPts val="0"/>
              </a:spcBef>
              <a:spcAft>
                <a:spcPts val="0"/>
              </a:spcAft>
              <a:buClr>
                <a:schemeClr val="dk1"/>
              </a:buClr>
              <a:buSzPts val="950"/>
              <a:buChar char="○"/>
            </a:pPr>
            <a:r>
              <a:rPr lang="en" sz="950"/>
              <a:t>🧹</a:t>
            </a:r>
            <a:r>
              <a:rPr lang="en" sz="950"/>
              <a:t> Removed rows with missing </a:t>
            </a:r>
            <a:r>
              <a:rPr lang="en" sz="950">
                <a:solidFill>
                  <a:srgbClr val="188038"/>
                </a:solidFill>
                <a:latin typeface="Roboto Mono"/>
                <a:ea typeface="Roboto Mono"/>
                <a:cs typeface="Roboto Mono"/>
                <a:sym typeface="Roboto Mono"/>
              </a:rPr>
              <a:t>c</a:t>
            </a:r>
            <a:r>
              <a:rPr lang="en" sz="950">
                <a:solidFill>
                  <a:srgbClr val="188038"/>
                </a:solidFill>
                <a:latin typeface="Roboto Mono"/>
                <a:ea typeface="Roboto Mono"/>
                <a:cs typeface="Roboto Mono"/>
                <a:sym typeface="Roboto Mono"/>
              </a:rPr>
              <a:t>ustomer_id</a:t>
            </a:r>
            <a:r>
              <a:rPr lang="en" sz="950"/>
              <a:t> </a:t>
            </a:r>
            <a:r>
              <a:rPr lang="en" sz="950"/>
              <a:t>and</a:t>
            </a:r>
            <a:r>
              <a:rPr lang="en" sz="950"/>
              <a:t> </a:t>
            </a:r>
            <a:r>
              <a:rPr lang="en" sz="950">
                <a:solidFill>
                  <a:srgbClr val="188038"/>
                </a:solidFill>
                <a:latin typeface="Roboto Mono"/>
                <a:ea typeface="Roboto Mono"/>
                <a:cs typeface="Roboto Mono"/>
                <a:sym typeface="Roboto Mono"/>
              </a:rPr>
              <a:t>d</a:t>
            </a:r>
            <a:r>
              <a:rPr lang="en" sz="950">
                <a:solidFill>
                  <a:srgbClr val="188038"/>
                </a:solidFill>
                <a:latin typeface="Roboto Mono"/>
                <a:ea typeface="Roboto Mono"/>
                <a:cs typeface="Roboto Mono"/>
                <a:sym typeface="Roboto Mono"/>
              </a:rPr>
              <a:t>escription</a:t>
            </a:r>
            <a:endParaRPr sz="950">
              <a:solidFill>
                <a:srgbClr val="188038"/>
              </a:solidFill>
              <a:latin typeface="Roboto Mono"/>
              <a:ea typeface="Roboto Mono"/>
              <a:cs typeface="Roboto Mono"/>
              <a:sym typeface="Roboto Mono"/>
            </a:endParaRPr>
          </a:p>
          <a:p>
            <a:pPr indent="-288925" lvl="1" marL="914400" rtl="0" algn="l">
              <a:lnSpc>
                <a:spcPct val="115000"/>
              </a:lnSpc>
              <a:spcBef>
                <a:spcPts val="0"/>
              </a:spcBef>
              <a:spcAft>
                <a:spcPts val="0"/>
              </a:spcAft>
              <a:buClr>
                <a:srgbClr val="188038"/>
              </a:buClr>
              <a:buSzPts val="950"/>
              <a:buFont typeface="Roboto Mono"/>
              <a:buChar char="○"/>
            </a:pPr>
            <a:r>
              <a:rPr lang="en" sz="950"/>
              <a:t>🆔 </a:t>
            </a:r>
            <a:r>
              <a:rPr lang="en" sz="950"/>
              <a:t>Cast identifiers like </a:t>
            </a:r>
            <a:r>
              <a:rPr lang="en" sz="950">
                <a:solidFill>
                  <a:srgbClr val="188038"/>
                </a:solidFill>
                <a:latin typeface="Roboto Mono"/>
                <a:ea typeface="Roboto Mono"/>
                <a:cs typeface="Roboto Mono"/>
                <a:sym typeface="Roboto Mono"/>
              </a:rPr>
              <a:t>invoice_no </a:t>
            </a:r>
            <a:r>
              <a:rPr lang="en" sz="950"/>
              <a:t>and </a:t>
            </a:r>
            <a:r>
              <a:rPr lang="en" sz="950">
                <a:solidFill>
                  <a:srgbClr val="188038"/>
                </a:solidFill>
                <a:latin typeface="Roboto Mono"/>
                <a:ea typeface="Roboto Mono"/>
                <a:cs typeface="Roboto Mono"/>
                <a:sym typeface="Roboto Mono"/>
              </a:rPr>
              <a:t>stock_code</a:t>
            </a:r>
            <a:r>
              <a:rPr lang="en" sz="950"/>
              <a:t>  to strings</a:t>
            </a:r>
            <a:endParaRPr sz="950">
              <a:solidFill>
                <a:srgbClr val="188038"/>
              </a:solidFill>
              <a:latin typeface="Roboto Mono"/>
              <a:ea typeface="Roboto Mono"/>
              <a:cs typeface="Roboto Mono"/>
              <a:sym typeface="Roboto Mono"/>
            </a:endParaRPr>
          </a:p>
          <a:p>
            <a:pPr indent="-288925" lvl="1" marL="914400" rtl="0" algn="l">
              <a:lnSpc>
                <a:spcPct val="115000"/>
              </a:lnSpc>
              <a:spcBef>
                <a:spcPts val="0"/>
              </a:spcBef>
              <a:spcAft>
                <a:spcPts val="0"/>
              </a:spcAft>
              <a:buClr>
                <a:schemeClr val="dk1"/>
              </a:buClr>
              <a:buSzPts val="950"/>
              <a:buChar char="○"/>
            </a:pPr>
            <a:r>
              <a:rPr lang="en" sz="950"/>
              <a:t>🔁</a:t>
            </a:r>
            <a:r>
              <a:rPr lang="en" sz="950"/>
              <a:t> Removed fully duplicates rows</a:t>
            </a:r>
            <a:endParaRPr sz="950"/>
          </a:p>
          <a:p>
            <a:pPr indent="-288925" lvl="1" marL="914400" rtl="0" algn="l">
              <a:lnSpc>
                <a:spcPct val="115000"/>
              </a:lnSpc>
              <a:spcBef>
                <a:spcPts val="0"/>
              </a:spcBef>
              <a:spcAft>
                <a:spcPts val="0"/>
              </a:spcAft>
              <a:buClr>
                <a:schemeClr val="dk1"/>
              </a:buClr>
              <a:buSzPts val="950"/>
              <a:buChar char="○"/>
            </a:pPr>
            <a:r>
              <a:rPr lang="en" sz="950"/>
              <a:t>💷 Created </a:t>
            </a:r>
            <a:r>
              <a:rPr lang="en" sz="950">
                <a:solidFill>
                  <a:srgbClr val="188038"/>
                </a:solidFill>
                <a:latin typeface="Roboto Mono"/>
                <a:ea typeface="Roboto Mono"/>
                <a:cs typeface="Roboto Mono"/>
                <a:sym typeface="Roboto Mono"/>
              </a:rPr>
              <a:t>line_revenue</a:t>
            </a:r>
            <a:r>
              <a:rPr lang="en" sz="950"/>
              <a:t> as </a:t>
            </a:r>
            <a:r>
              <a:rPr lang="en" sz="950">
                <a:solidFill>
                  <a:srgbClr val="188038"/>
                </a:solidFill>
                <a:latin typeface="Roboto Mono"/>
                <a:ea typeface="Roboto Mono"/>
                <a:cs typeface="Roboto Mono"/>
                <a:sym typeface="Roboto Mono"/>
              </a:rPr>
              <a:t>quantity</a:t>
            </a:r>
            <a:r>
              <a:rPr lang="en" sz="950">
                <a:solidFill>
                  <a:srgbClr val="1F1F1F"/>
                </a:solidFill>
                <a:highlight>
                  <a:srgbClr val="F7F7F7"/>
                </a:highlight>
                <a:latin typeface="Courier New"/>
                <a:ea typeface="Courier New"/>
                <a:cs typeface="Courier New"/>
                <a:sym typeface="Courier New"/>
              </a:rPr>
              <a:t>×</a:t>
            </a:r>
            <a:r>
              <a:rPr lang="en" sz="950">
                <a:solidFill>
                  <a:srgbClr val="188038"/>
                </a:solidFill>
                <a:latin typeface="Roboto Mono"/>
                <a:ea typeface="Roboto Mono"/>
                <a:cs typeface="Roboto Mono"/>
                <a:sym typeface="Roboto Mono"/>
              </a:rPr>
              <a:t>unit_price</a:t>
            </a:r>
            <a:endParaRPr sz="950"/>
          </a:p>
          <a:p>
            <a:pPr indent="-288925" lvl="1" marL="914400" rtl="0" algn="l">
              <a:lnSpc>
                <a:spcPct val="115000"/>
              </a:lnSpc>
              <a:spcBef>
                <a:spcPts val="0"/>
              </a:spcBef>
              <a:spcAft>
                <a:spcPts val="0"/>
              </a:spcAft>
              <a:buClr>
                <a:schemeClr val="dk1"/>
              </a:buClr>
              <a:buSzPts val="950"/>
              <a:buChar char="○"/>
            </a:pPr>
            <a:r>
              <a:rPr lang="en" sz="950"/>
              <a:t>🧾</a:t>
            </a:r>
            <a:r>
              <a:rPr lang="en" sz="950"/>
              <a:t> Removed non-product </a:t>
            </a:r>
            <a:r>
              <a:rPr lang="en" sz="950">
                <a:solidFill>
                  <a:srgbClr val="188038"/>
                </a:solidFill>
                <a:latin typeface="Roboto Mono"/>
                <a:ea typeface="Roboto Mono"/>
                <a:cs typeface="Roboto Mono"/>
                <a:sym typeface="Roboto Mono"/>
              </a:rPr>
              <a:t>s</a:t>
            </a:r>
            <a:r>
              <a:rPr lang="en" sz="950">
                <a:solidFill>
                  <a:srgbClr val="188038"/>
                </a:solidFill>
                <a:latin typeface="Roboto Mono"/>
                <a:ea typeface="Roboto Mono"/>
                <a:cs typeface="Roboto Mono"/>
                <a:sym typeface="Roboto Mono"/>
              </a:rPr>
              <a:t>tock_code </a:t>
            </a:r>
            <a:r>
              <a:rPr lang="en" sz="950"/>
              <a:t>values</a:t>
            </a:r>
            <a:endParaRPr sz="950"/>
          </a:p>
          <a:p>
            <a:pPr indent="-288925" lvl="1" marL="914400" rtl="0" algn="l">
              <a:lnSpc>
                <a:spcPct val="115000"/>
              </a:lnSpc>
              <a:spcBef>
                <a:spcPts val="0"/>
              </a:spcBef>
              <a:spcAft>
                <a:spcPts val="0"/>
              </a:spcAft>
              <a:buClr>
                <a:schemeClr val="dk1"/>
              </a:buClr>
              <a:buSzPts val="950"/>
              <a:buChar char="○"/>
            </a:pPr>
            <a:r>
              <a:rPr lang="en" sz="950"/>
              <a:t>🧼 </a:t>
            </a:r>
            <a:r>
              <a:rPr lang="en" sz="950"/>
              <a:t>Cleaned and resolved </a:t>
            </a:r>
            <a:r>
              <a:rPr lang="en" sz="950">
                <a:solidFill>
                  <a:srgbClr val="188038"/>
                </a:solidFill>
                <a:latin typeface="Roboto Mono"/>
                <a:ea typeface="Roboto Mono"/>
                <a:cs typeface="Roboto Mono"/>
                <a:sym typeface="Roboto Mono"/>
              </a:rPr>
              <a:t>stock_code</a:t>
            </a:r>
            <a:r>
              <a:rPr lang="en" sz="950"/>
              <a:t>-</a:t>
            </a:r>
            <a:r>
              <a:rPr lang="en" sz="950">
                <a:solidFill>
                  <a:srgbClr val="188038"/>
                </a:solidFill>
                <a:latin typeface="Roboto Mono"/>
                <a:ea typeface="Roboto Mono"/>
                <a:cs typeface="Roboto Mono"/>
                <a:sym typeface="Roboto Mono"/>
              </a:rPr>
              <a:t>description</a:t>
            </a:r>
            <a:r>
              <a:rPr lang="en" sz="950"/>
              <a:t> conflicts</a:t>
            </a:r>
            <a:endParaRPr sz="950"/>
          </a:p>
          <a:p>
            <a:pPr indent="-288925" lvl="1" marL="914400" rtl="0" algn="l">
              <a:lnSpc>
                <a:spcPct val="115000"/>
              </a:lnSpc>
              <a:spcBef>
                <a:spcPts val="0"/>
              </a:spcBef>
              <a:spcAft>
                <a:spcPts val="0"/>
              </a:spcAft>
              <a:buClr>
                <a:schemeClr val="dk1"/>
              </a:buClr>
              <a:buSzPts val="950"/>
              <a:buChar char="○"/>
            </a:pPr>
            <a:r>
              <a:rPr lang="en" sz="950"/>
              <a:t>🌍 </a:t>
            </a:r>
            <a:r>
              <a:rPr lang="en" sz="950"/>
              <a:t>Standardized </a:t>
            </a:r>
            <a:r>
              <a:rPr lang="en" sz="950">
                <a:solidFill>
                  <a:srgbClr val="188038"/>
                </a:solidFill>
                <a:latin typeface="Roboto Mono"/>
                <a:ea typeface="Roboto Mono"/>
                <a:cs typeface="Roboto Mono"/>
                <a:sym typeface="Roboto Mono"/>
              </a:rPr>
              <a:t>customer_id</a:t>
            </a:r>
            <a:r>
              <a:rPr lang="en" sz="950"/>
              <a:t>-</a:t>
            </a:r>
            <a:r>
              <a:rPr lang="en" sz="950">
                <a:solidFill>
                  <a:srgbClr val="188038"/>
                </a:solidFill>
                <a:latin typeface="Roboto Mono"/>
                <a:ea typeface="Roboto Mono"/>
                <a:cs typeface="Roboto Mono"/>
                <a:sym typeface="Roboto Mono"/>
              </a:rPr>
              <a:t>country</a:t>
            </a:r>
            <a:r>
              <a:rPr lang="en" sz="950"/>
              <a:t> mappings</a:t>
            </a:r>
            <a:endParaRPr sz="950"/>
          </a:p>
          <a:p>
            <a:pPr indent="-288925" lvl="1" marL="914400" rtl="0" algn="l">
              <a:lnSpc>
                <a:spcPct val="115000"/>
              </a:lnSpc>
              <a:spcBef>
                <a:spcPts val="0"/>
              </a:spcBef>
              <a:spcAft>
                <a:spcPts val="0"/>
              </a:spcAft>
              <a:buClr>
                <a:schemeClr val="dk1"/>
              </a:buClr>
              <a:buSzPts val="950"/>
              <a:buChar char="○"/>
            </a:pPr>
            <a:r>
              <a:rPr lang="en" sz="950"/>
              <a:t>📦 </a:t>
            </a:r>
            <a:r>
              <a:rPr lang="en" sz="950"/>
              <a:t>Cleaned invoice metadata: enforced one-to-one mapping between </a:t>
            </a:r>
            <a:r>
              <a:rPr lang="en" sz="950">
                <a:solidFill>
                  <a:srgbClr val="188038"/>
                </a:solidFill>
                <a:latin typeface="Roboto Mono"/>
                <a:ea typeface="Roboto Mono"/>
                <a:cs typeface="Roboto Mono"/>
                <a:sym typeface="Roboto Mono"/>
              </a:rPr>
              <a:t>invoice_no</a:t>
            </a:r>
            <a:r>
              <a:rPr lang="en" sz="950"/>
              <a:t>, </a:t>
            </a:r>
            <a:r>
              <a:rPr lang="en" sz="950">
                <a:solidFill>
                  <a:srgbClr val="188038"/>
                </a:solidFill>
                <a:latin typeface="Roboto Mono"/>
                <a:ea typeface="Roboto Mono"/>
                <a:cs typeface="Roboto Mono"/>
                <a:sym typeface="Roboto Mono"/>
              </a:rPr>
              <a:t>customer_id</a:t>
            </a:r>
            <a:r>
              <a:rPr lang="en" sz="950"/>
              <a:t>, and </a:t>
            </a:r>
            <a:r>
              <a:rPr lang="en" sz="950">
                <a:solidFill>
                  <a:srgbClr val="188038"/>
                </a:solidFill>
                <a:latin typeface="Roboto Mono"/>
                <a:ea typeface="Roboto Mono"/>
                <a:cs typeface="Roboto Mono"/>
                <a:sym typeface="Roboto Mono"/>
              </a:rPr>
              <a:t>invoice_date</a:t>
            </a:r>
            <a:endParaRPr sz="950"/>
          </a:p>
          <a:p>
            <a:pPr indent="-288925" lvl="1" marL="914400" rtl="0" algn="l">
              <a:lnSpc>
                <a:spcPct val="115000"/>
              </a:lnSpc>
              <a:spcBef>
                <a:spcPts val="0"/>
              </a:spcBef>
              <a:spcAft>
                <a:spcPts val="0"/>
              </a:spcAft>
              <a:buClr>
                <a:schemeClr val="dk1"/>
              </a:buClr>
              <a:buSzPts val="950"/>
              <a:buChar char="○"/>
            </a:pPr>
            <a:r>
              <a:rPr lang="en" sz="950"/>
              <a:t> 📊 Aggregated repeated invoice items (same </a:t>
            </a:r>
            <a:r>
              <a:rPr lang="en" sz="950">
                <a:solidFill>
                  <a:srgbClr val="188038"/>
                </a:solidFill>
                <a:latin typeface="Roboto Mono"/>
                <a:ea typeface="Roboto Mono"/>
                <a:cs typeface="Roboto Mono"/>
                <a:sym typeface="Roboto Mono"/>
              </a:rPr>
              <a:t>i</a:t>
            </a:r>
            <a:r>
              <a:rPr lang="en" sz="950">
                <a:solidFill>
                  <a:srgbClr val="188038"/>
                </a:solidFill>
                <a:latin typeface="Roboto Mono"/>
                <a:ea typeface="Roboto Mono"/>
                <a:cs typeface="Roboto Mono"/>
                <a:sym typeface="Roboto Mono"/>
              </a:rPr>
              <a:t>nvoice_no </a:t>
            </a:r>
            <a:r>
              <a:rPr lang="en" sz="950"/>
              <a:t>and </a:t>
            </a:r>
            <a:r>
              <a:rPr lang="en" sz="950">
                <a:solidFill>
                  <a:srgbClr val="188038"/>
                </a:solidFill>
                <a:latin typeface="Roboto Mono"/>
                <a:ea typeface="Roboto Mono"/>
                <a:cs typeface="Roboto Mono"/>
                <a:sym typeface="Roboto Mono"/>
              </a:rPr>
              <a:t>s</a:t>
            </a:r>
            <a:r>
              <a:rPr lang="en" sz="950">
                <a:solidFill>
                  <a:srgbClr val="188038"/>
                </a:solidFill>
                <a:latin typeface="Roboto Mono"/>
                <a:ea typeface="Roboto Mono"/>
                <a:cs typeface="Roboto Mono"/>
                <a:sym typeface="Roboto Mono"/>
              </a:rPr>
              <a:t>tock_code</a:t>
            </a:r>
            <a:r>
              <a:rPr lang="en" sz="950"/>
              <a:t>)</a:t>
            </a:r>
            <a:endParaRPr sz="950"/>
          </a:p>
          <a:p>
            <a:pPr indent="-288925" lvl="1" marL="914400" rtl="0" algn="l">
              <a:lnSpc>
                <a:spcPct val="115000"/>
              </a:lnSpc>
              <a:spcBef>
                <a:spcPts val="0"/>
              </a:spcBef>
              <a:spcAft>
                <a:spcPts val="0"/>
              </a:spcAft>
              <a:buClr>
                <a:schemeClr val="dk1"/>
              </a:buClr>
              <a:buSzPts val="950"/>
              <a:buChar char="○"/>
            </a:pPr>
            <a:r>
              <a:rPr lang="en" sz="950"/>
              <a:t>🧱 Normalized into 4 relational tables: </a:t>
            </a:r>
            <a:r>
              <a:rPr lang="en" sz="950">
                <a:solidFill>
                  <a:srgbClr val="188038"/>
                </a:solidFill>
                <a:latin typeface="Roboto Mono"/>
                <a:ea typeface="Roboto Mono"/>
                <a:cs typeface="Roboto Mono"/>
                <a:sym typeface="Roboto Mono"/>
              </a:rPr>
              <a:t>customers.csv</a:t>
            </a:r>
            <a:r>
              <a:rPr lang="en" sz="950"/>
              <a:t>, </a:t>
            </a:r>
            <a:r>
              <a:rPr lang="en" sz="950">
                <a:solidFill>
                  <a:srgbClr val="188038"/>
                </a:solidFill>
              </a:rPr>
              <a:t>products.csv</a:t>
            </a:r>
            <a:r>
              <a:rPr lang="en" sz="950"/>
              <a:t>, </a:t>
            </a:r>
            <a:r>
              <a:rPr lang="en" sz="950">
                <a:solidFill>
                  <a:srgbClr val="188038"/>
                </a:solidFill>
              </a:rPr>
              <a:t>invoices.csv</a:t>
            </a:r>
            <a:r>
              <a:rPr lang="en" sz="950"/>
              <a:t>, </a:t>
            </a:r>
            <a:r>
              <a:rPr lang="en" sz="950">
                <a:solidFill>
                  <a:srgbClr val="188038"/>
                </a:solidFill>
              </a:rPr>
              <a:t>invoice_items.csv</a:t>
            </a:r>
            <a:endParaRPr sz="950">
              <a:solidFill>
                <a:srgbClr val="188038"/>
              </a:solidFill>
            </a:endParaRPr>
          </a:p>
          <a:p>
            <a:pPr indent="-288925" lvl="1" marL="914400" rtl="0" algn="l">
              <a:lnSpc>
                <a:spcPct val="115000"/>
              </a:lnSpc>
              <a:spcBef>
                <a:spcPts val="0"/>
              </a:spcBef>
              <a:spcAft>
                <a:spcPts val="0"/>
              </a:spcAft>
              <a:buClr>
                <a:schemeClr val="dk1"/>
              </a:buClr>
              <a:buSzPts val="950"/>
              <a:buChar char="○"/>
            </a:pPr>
            <a:r>
              <a:rPr lang="en" sz="950"/>
              <a:t>🔗 Resolved ID conflicts and ensured referential integrity</a:t>
            </a:r>
            <a:endParaRPr sz="950"/>
          </a:p>
          <a:p>
            <a:pPr indent="0" lvl="0" marL="914400" rtl="0" algn="l">
              <a:lnSpc>
                <a:spcPct val="115000"/>
              </a:lnSpc>
              <a:spcBef>
                <a:spcPts val="0"/>
              </a:spcBef>
              <a:spcAft>
                <a:spcPts val="0"/>
              </a:spcAft>
              <a:buNone/>
            </a:pPr>
            <a:r>
              <a:t/>
            </a:r>
            <a:endParaRPr sz="950"/>
          </a:p>
          <a:p>
            <a:pPr indent="-288925" lvl="0" marL="457200" rtl="0" algn="l">
              <a:lnSpc>
                <a:spcPct val="115000"/>
              </a:lnSpc>
              <a:spcBef>
                <a:spcPts val="0"/>
              </a:spcBef>
              <a:spcAft>
                <a:spcPts val="0"/>
              </a:spcAft>
              <a:buClr>
                <a:schemeClr val="dk1"/>
              </a:buClr>
              <a:buSzPts val="950"/>
              <a:buChar char="●"/>
            </a:pPr>
            <a:r>
              <a:rPr b="1" lang="en" sz="950"/>
              <a:t>Output Files</a:t>
            </a:r>
            <a:r>
              <a:rPr b="1" lang="en" sz="950"/>
              <a:t>: </a:t>
            </a:r>
            <a:endParaRPr sz="950"/>
          </a:p>
          <a:p>
            <a:pPr indent="-288925" lvl="1" marL="914400" rtl="0" algn="l">
              <a:lnSpc>
                <a:spcPct val="115000"/>
              </a:lnSpc>
              <a:spcBef>
                <a:spcPts val="0"/>
              </a:spcBef>
              <a:spcAft>
                <a:spcPts val="0"/>
              </a:spcAft>
              <a:buClr>
                <a:schemeClr val="dk1"/>
              </a:buClr>
              <a:buSzPts val="950"/>
              <a:buChar char="○"/>
            </a:pPr>
            <a:r>
              <a:rPr lang="en" sz="950"/>
              <a:t>✅ </a:t>
            </a:r>
            <a:r>
              <a:rPr lang="en" sz="950">
                <a:solidFill>
                  <a:srgbClr val="188038"/>
                </a:solidFill>
                <a:latin typeface="Roboto Mono"/>
                <a:ea typeface="Roboto Mono"/>
                <a:cs typeface="Roboto Mono"/>
                <a:sym typeface="Roboto Mono"/>
              </a:rPr>
              <a:t>cleaned_online_retail_II.csv</a:t>
            </a:r>
            <a:r>
              <a:rPr lang="en" sz="950"/>
              <a:t> (flat file)</a:t>
            </a:r>
            <a:endParaRPr sz="950"/>
          </a:p>
          <a:p>
            <a:pPr indent="-288925" lvl="1" marL="914400" rtl="0" algn="l">
              <a:lnSpc>
                <a:spcPct val="115000"/>
              </a:lnSpc>
              <a:spcBef>
                <a:spcPts val="0"/>
              </a:spcBef>
              <a:spcAft>
                <a:spcPts val="0"/>
              </a:spcAft>
              <a:buClr>
                <a:schemeClr val="dk1"/>
              </a:buClr>
              <a:buSzPts val="950"/>
              <a:buChar char="○"/>
            </a:pPr>
            <a:r>
              <a:rPr lang="en" sz="950"/>
              <a:t>✅ 4 normalized relational tables (for MySQL): </a:t>
            </a:r>
            <a:r>
              <a:rPr lang="en" sz="950">
                <a:solidFill>
                  <a:srgbClr val="188038"/>
                </a:solidFill>
                <a:latin typeface="Roboto Mono"/>
                <a:ea typeface="Roboto Mono"/>
                <a:cs typeface="Roboto Mono"/>
                <a:sym typeface="Roboto Mono"/>
              </a:rPr>
              <a:t>customers.csv</a:t>
            </a:r>
            <a:r>
              <a:rPr lang="en" sz="950"/>
              <a:t>, </a:t>
            </a:r>
            <a:r>
              <a:rPr lang="en" sz="950">
                <a:solidFill>
                  <a:srgbClr val="188038"/>
                </a:solidFill>
                <a:latin typeface="Roboto Mono"/>
                <a:ea typeface="Roboto Mono"/>
                <a:cs typeface="Roboto Mono"/>
                <a:sym typeface="Roboto Mono"/>
              </a:rPr>
              <a:t>products.csv</a:t>
            </a:r>
            <a:r>
              <a:rPr lang="en" sz="950"/>
              <a:t>, </a:t>
            </a:r>
            <a:r>
              <a:rPr lang="en" sz="950">
                <a:solidFill>
                  <a:srgbClr val="188038"/>
                </a:solidFill>
                <a:latin typeface="Roboto Mono"/>
                <a:ea typeface="Roboto Mono"/>
                <a:cs typeface="Roboto Mono"/>
                <a:sym typeface="Roboto Mono"/>
              </a:rPr>
              <a:t>invoices.csv</a:t>
            </a:r>
            <a:r>
              <a:rPr lang="en" sz="950"/>
              <a:t> and </a:t>
            </a:r>
            <a:r>
              <a:rPr lang="en" sz="950">
                <a:solidFill>
                  <a:srgbClr val="188038"/>
                </a:solidFill>
                <a:latin typeface="Roboto Mono"/>
                <a:ea typeface="Roboto Mono"/>
                <a:cs typeface="Roboto Mono"/>
                <a:sym typeface="Roboto Mono"/>
              </a:rPr>
              <a:t>invoice_tems.csv</a:t>
            </a:r>
            <a:endParaRPr sz="95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950"/>
          </a:p>
        </p:txBody>
      </p:sp>
      <p:sp>
        <p:nvSpPr>
          <p:cNvPr id="902" name="Google Shape;902;p94"/>
          <p:cNvSpPr txBox="1"/>
          <p:nvPr>
            <p:ph type="title"/>
          </p:nvPr>
        </p:nvSpPr>
        <p:spPr>
          <a:xfrm>
            <a:off x="452575" y="596800"/>
            <a:ext cx="7209900" cy="4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t>Data Cleaning Summary</a:t>
            </a:r>
            <a:endParaRPr sz="3600"/>
          </a:p>
        </p:txBody>
      </p:sp>
      <p:sp>
        <p:nvSpPr>
          <p:cNvPr id="903" name="Google Shape;903;p9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95"/>
          <p:cNvSpPr txBox="1"/>
          <p:nvPr>
            <p:ph type="title"/>
          </p:nvPr>
        </p:nvSpPr>
        <p:spPr>
          <a:xfrm>
            <a:off x="452575" y="596800"/>
            <a:ext cx="6868800" cy="7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Project Structure</a:t>
            </a:r>
            <a:endParaRPr/>
          </a:p>
        </p:txBody>
      </p:sp>
      <p:sp>
        <p:nvSpPr>
          <p:cNvPr id="909" name="Google Shape;909;p95"/>
          <p:cNvSpPr txBox="1"/>
          <p:nvPr>
            <p:ph idx="1" type="body"/>
          </p:nvPr>
        </p:nvSpPr>
        <p:spPr>
          <a:xfrm>
            <a:off x="589475" y="2552225"/>
            <a:ext cx="1641300" cy="171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Q1. Monthly Revenue Trend</a:t>
            </a:r>
            <a:endParaRPr sz="1200"/>
          </a:p>
          <a:p>
            <a:pPr indent="-304800" lvl="0" marL="457200" rtl="0" algn="l">
              <a:spcBef>
                <a:spcPts val="0"/>
              </a:spcBef>
              <a:spcAft>
                <a:spcPts val="0"/>
              </a:spcAft>
              <a:buSzPts val="1200"/>
              <a:buChar char="●"/>
            </a:pPr>
            <a:r>
              <a:rPr lang="en" sz="1200"/>
              <a:t>Q2. Top 10 Products by Revenue</a:t>
            </a:r>
            <a:endParaRPr sz="1200"/>
          </a:p>
          <a:p>
            <a:pPr indent="-304800" lvl="0" marL="457200" rtl="0" algn="l">
              <a:spcBef>
                <a:spcPts val="0"/>
              </a:spcBef>
              <a:spcAft>
                <a:spcPts val="0"/>
              </a:spcAft>
              <a:buSzPts val="1200"/>
              <a:buChar char="●"/>
            </a:pPr>
            <a:r>
              <a:rPr lang="en" sz="1200"/>
              <a:t>Q3. Top 10 Invoices by Transaction Value</a:t>
            </a:r>
            <a:endParaRPr sz="1200"/>
          </a:p>
        </p:txBody>
      </p:sp>
      <p:sp>
        <p:nvSpPr>
          <p:cNvPr id="910" name="Google Shape;910;p95"/>
          <p:cNvSpPr txBox="1"/>
          <p:nvPr>
            <p:ph idx="2" type="body"/>
          </p:nvPr>
        </p:nvSpPr>
        <p:spPr>
          <a:xfrm>
            <a:off x="2601850" y="2552225"/>
            <a:ext cx="1641300" cy="2121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Q4a. Revenue by Country  (incl. UK)</a:t>
            </a:r>
            <a:endParaRPr sz="1200"/>
          </a:p>
          <a:p>
            <a:pPr indent="-304800" lvl="0" marL="457200" rtl="0" algn="l">
              <a:spcBef>
                <a:spcPts val="0"/>
              </a:spcBef>
              <a:spcAft>
                <a:spcPts val="0"/>
              </a:spcAft>
              <a:buSzPts val="1200"/>
              <a:buChar char="●"/>
            </a:pPr>
            <a:r>
              <a:rPr lang="en" sz="1200"/>
              <a:t>Q4b. Revenue by Country (excl. UK)</a:t>
            </a:r>
            <a:endParaRPr sz="1200"/>
          </a:p>
          <a:p>
            <a:pPr indent="-304800" lvl="0" marL="457200" rtl="0" algn="l">
              <a:spcBef>
                <a:spcPts val="0"/>
              </a:spcBef>
              <a:spcAft>
                <a:spcPts val="0"/>
              </a:spcAft>
              <a:buSzPts val="1200"/>
              <a:buChar char="●"/>
            </a:pPr>
            <a:r>
              <a:rPr lang="en" sz="1200"/>
              <a:t>Q5. Customer Behavior by Country</a:t>
            </a:r>
            <a:endParaRPr sz="1200"/>
          </a:p>
        </p:txBody>
      </p:sp>
      <p:sp>
        <p:nvSpPr>
          <p:cNvPr id="911" name="Google Shape;911;p95"/>
          <p:cNvSpPr txBox="1"/>
          <p:nvPr>
            <p:ph idx="3" type="body"/>
          </p:nvPr>
        </p:nvSpPr>
        <p:spPr>
          <a:xfrm>
            <a:off x="4601450" y="2552225"/>
            <a:ext cx="1641300" cy="171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Q6. One-Time vs. Repeat Customers</a:t>
            </a:r>
            <a:endParaRPr sz="1200"/>
          </a:p>
          <a:p>
            <a:pPr indent="-304800" lvl="0" marL="457200" rtl="0" algn="l">
              <a:spcBef>
                <a:spcPts val="0"/>
              </a:spcBef>
              <a:spcAft>
                <a:spcPts val="0"/>
              </a:spcAft>
              <a:buSzPts val="1200"/>
              <a:buChar char="●"/>
            </a:pPr>
            <a:r>
              <a:rPr lang="en" sz="1200"/>
              <a:t>Q7. Top 10 Customers by Avg. Order Value</a:t>
            </a:r>
            <a:endParaRPr sz="1200"/>
          </a:p>
          <a:p>
            <a:pPr indent="-304800" lvl="0" marL="457200" rtl="0" algn="l">
              <a:spcBef>
                <a:spcPts val="0"/>
              </a:spcBef>
              <a:spcAft>
                <a:spcPts val="0"/>
              </a:spcAft>
              <a:buSzPts val="1200"/>
              <a:buChar char="●"/>
            </a:pPr>
            <a:r>
              <a:rPr lang="en" sz="1200"/>
              <a:t>Q8. Top 10 Customers by Total Spend</a:t>
            </a:r>
            <a:endParaRPr sz="1200"/>
          </a:p>
        </p:txBody>
      </p:sp>
      <p:sp>
        <p:nvSpPr>
          <p:cNvPr id="912" name="Google Shape;912;p95"/>
          <p:cNvSpPr txBox="1"/>
          <p:nvPr>
            <p:ph idx="4" type="body"/>
          </p:nvPr>
        </p:nvSpPr>
        <p:spPr>
          <a:xfrm>
            <a:off x="6602800" y="2552225"/>
            <a:ext cx="1938000" cy="171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Q9. Recency (Days Since Last Purchase)</a:t>
            </a:r>
            <a:endParaRPr sz="1200"/>
          </a:p>
          <a:p>
            <a:pPr indent="-304800" lvl="0" marL="457200" rtl="0" algn="l">
              <a:spcBef>
                <a:spcPts val="0"/>
              </a:spcBef>
              <a:spcAft>
                <a:spcPts val="0"/>
              </a:spcAft>
              <a:buSzPts val="1200"/>
              <a:buChar char="●"/>
            </a:pPr>
            <a:r>
              <a:rPr lang="en" sz="1200"/>
              <a:t>Q10. Frequency (Number of Purchases)</a:t>
            </a:r>
            <a:endParaRPr sz="1200"/>
          </a:p>
          <a:p>
            <a:pPr indent="-304800" lvl="0" marL="457200" rtl="0" algn="l">
              <a:spcBef>
                <a:spcPts val="0"/>
              </a:spcBef>
              <a:spcAft>
                <a:spcPts val="0"/>
              </a:spcAft>
              <a:buSzPts val="1200"/>
              <a:buChar char="●"/>
            </a:pPr>
            <a:r>
              <a:rPr lang="en" sz="1200"/>
              <a:t>Q11. Monetary(Total Spend)</a:t>
            </a:r>
            <a:endParaRPr sz="1200"/>
          </a:p>
          <a:p>
            <a:pPr indent="-304800" lvl="0" marL="457200" rtl="0" algn="l">
              <a:spcBef>
                <a:spcPts val="0"/>
              </a:spcBef>
              <a:spcAft>
                <a:spcPts val="0"/>
              </a:spcAft>
              <a:buSzPts val="1200"/>
              <a:buChar char="●"/>
            </a:pPr>
            <a:r>
              <a:rPr lang="en" sz="1200"/>
              <a:t>Q12. RFM-Based Customer Segmentation</a:t>
            </a:r>
            <a:endParaRPr sz="1200"/>
          </a:p>
        </p:txBody>
      </p:sp>
      <p:sp>
        <p:nvSpPr>
          <p:cNvPr id="913" name="Google Shape;913;p95"/>
          <p:cNvSpPr/>
          <p:nvPr/>
        </p:nvSpPr>
        <p:spPr>
          <a:xfrm>
            <a:off x="556250" y="1823433"/>
            <a:ext cx="1724700" cy="6000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Inter SemiBold"/>
                <a:ea typeface="Inter SemiBold"/>
                <a:cs typeface="Inter SemiBold"/>
                <a:sym typeface="Inter SemiBold"/>
              </a:rPr>
              <a:t>🛒 Sales Performance</a:t>
            </a:r>
            <a:endParaRPr sz="1300">
              <a:solidFill>
                <a:schemeClr val="lt1"/>
              </a:solidFill>
              <a:latin typeface="Inter SemiBold"/>
              <a:ea typeface="Inter SemiBold"/>
              <a:cs typeface="Inter SemiBold"/>
              <a:sym typeface="Inter SemiBold"/>
            </a:endParaRPr>
          </a:p>
        </p:txBody>
      </p:sp>
      <p:sp>
        <p:nvSpPr>
          <p:cNvPr id="914" name="Google Shape;914;p95"/>
          <p:cNvSpPr/>
          <p:nvPr/>
        </p:nvSpPr>
        <p:spPr>
          <a:xfrm>
            <a:off x="2572575" y="1823357"/>
            <a:ext cx="1724700" cy="6000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Inter SemiBold"/>
                <a:ea typeface="Inter SemiBold"/>
                <a:cs typeface="Inter SemiBold"/>
                <a:sym typeface="Inter SemiBold"/>
              </a:rPr>
              <a:t>🌍 Country and Regional Insights</a:t>
            </a:r>
            <a:endParaRPr sz="1300">
              <a:solidFill>
                <a:schemeClr val="lt1"/>
              </a:solidFill>
              <a:latin typeface="Inter SemiBold"/>
              <a:ea typeface="Inter SemiBold"/>
              <a:cs typeface="Inter SemiBold"/>
              <a:sym typeface="Inter SemiBold"/>
            </a:endParaRPr>
          </a:p>
        </p:txBody>
      </p:sp>
      <p:sp>
        <p:nvSpPr>
          <p:cNvPr id="915" name="Google Shape;915;p95"/>
          <p:cNvSpPr/>
          <p:nvPr/>
        </p:nvSpPr>
        <p:spPr>
          <a:xfrm>
            <a:off x="4572175" y="1823431"/>
            <a:ext cx="1724700" cy="6000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Inter SemiBold"/>
                <a:ea typeface="Inter SemiBold"/>
                <a:cs typeface="Inter SemiBold"/>
                <a:sym typeface="Inter SemiBold"/>
              </a:rPr>
              <a:t>👥 Customer Insights</a:t>
            </a:r>
            <a:endParaRPr sz="1300">
              <a:solidFill>
                <a:schemeClr val="lt1"/>
              </a:solidFill>
              <a:latin typeface="Inter SemiBold"/>
              <a:ea typeface="Inter SemiBold"/>
              <a:cs typeface="Inter SemiBold"/>
              <a:sym typeface="Inter SemiBold"/>
            </a:endParaRPr>
          </a:p>
        </p:txBody>
      </p:sp>
      <p:sp>
        <p:nvSpPr>
          <p:cNvPr id="916" name="Google Shape;916;p95"/>
          <p:cNvSpPr/>
          <p:nvPr/>
        </p:nvSpPr>
        <p:spPr>
          <a:xfrm>
            <a:off x="6548675" y="1823357"/>
            <a:ext cx="1724700" cy="6000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Inter SemiBold"/>
                <a:ea typeface="Inter SemiBold"/>
                <a:cs typeface="Inter SemiBold"/>
                <a:sym typeface="Inter SemiBold"/>
              </a:rPr>
              <a:t>📊 RFM Analysis</a:t>
            </a:r>
            <a:endParaRPr sz="1300">
              <a:solidFill>
                <a:schemeClr val="lt1"/>
              </a:solidFill>
              <a:latin typeface="Inter SemiBold"/>
              <a:ea typeface="Inter SemiBold"/>
              <a:cs typeface="Inter SemiBold"/>
              <a:sym typeface="Inter SemiBold"/>
            </a:endParaRPr>
          </a:p>
        </p:txBody>
      </p:sp>
      <p:sp>
        <p:nvSpPr>
          <p:cNvPr id="917" name="Google Shape;917;p95"/>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cxnSp>
        <p:nvCxnSpPr>
          <p:cNvPr id="918" name="Google Shape;918;p95"/>
          <p:cNvCxnSpPr/>
          <p:nvPr/>
        </p:nvCxnSpPr>
        <p:spPr>
          <a:xfrm>
            <a:off x="2423550" y="1935988"/>
            <a:ext cx="0" cy="2608500"/>
          </a:xfrm>
          <a:prstGeom prst="straightConnector1">
            <a:avLst/>
          </a:prstGeom>
          <a:noFill/>
          <a:ln cap="flat" cmpd="sng" w="9525">
            <a:solidFill>
              <a:schemeClr val="accent6"/>
            </a:solidFill>
            <a:prstDash val="solid"/>
            <a:round/>
            <a:headEnd len="med" w="med" type="oval"/>
            <a:tailEnd len="med" w="med" type="none"/>
          </a:ln>
        </p:spPr>
      </p:cxnSp>
      <p:cxnSp>
        <p:nvCxnSpPr>
          <p:cNvPr id="919" name="Google Shape;919;p95"/>
          <p:cNvCxnSpPr/>
          <p:nvPr/>
        </p:nvCxnSpPr>
        <p:spPr>
          <a:xfrm>
            <a:off x="4421425" y="1935988"/>
            <a:ext cx="0" cy="2608500"/>
          </a:xfrm>
          <a:prstGeom prst="straightConnector1">
            <a:avLst/>
          </a:prstGeom>
          <a:noFill/>
          <a:ln cap="flat" cmpd="sng" w="9525">
            <a:solidFill>
              <a:schemeClr val="accent6"/>
            </a:solidFill>
            <a:prstDash val="solid"/>
            <a:round/>
            <a:headEnd len="med" w="med" type="oval"/>
            <a:tailEnd len="med" w="med" type="none"/>
          </a:ln>
        </p:spPr>
      </p:cxnSp>
      <p:cxnSp>
        <p:nvCxnSpPr>
          <p:cNvPr id="920" name="Google Shape;920;p95"/>
          <p:cNvCxnSpPr/>
          <p:nvPr/>
        </p:nvCxnSpPr>
        <p:spPr>
          <a:xfrm>
            <a:off x="6422775" y="1707388"/>
            <a:ext cx="0" cy="2608500"/>
          </a:xfrm>
          <a:prstGeom prst="straightConnector1">
            <a:avLst/>
          </a:prstGeom>
          <a:noFill/>
          <a:ln cap="flat" cmpd="sng" w="9525">
            <a:solidFill>
              <a:schemeClr val="accent6"/>
            </a:solidFill>
            <a:prstDash val="solid"/>
            <a:round/>
            <a:headEnd len="med" w="med" type="oval"/>
            <a:tailEnd len="med" w="med" type="none"/>
          </a:ln>
        </p:spPr>
      </p:cxnSp>
      <p:sp>
        <p:nvSpPr>
          <p:cNvPr id="921" name="Google Shape;921;p95"/>
          <p:cNvSpPr txBox="1"/>
          <p:nvPr>
            <p:ph idx="1" type="body"/>
          </p:nvPr>
        </p:nvSpPr>
        <p:spPr>
          <a:xfrm>
            <a:off x="452575" y="1320700"/>
            <a:ext cx="8035800" cy="504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Inter"/>
              <a:buChar char="●"/>
            </a:pPr>
            <a:r>
              <a:rPr b="1" lang="en" sz="1200"/>
              <a:t>Business Questions (12 total):</a:t>
            </a:r>
            <a:r>
              <a:rPr lang="en" sz="1200"/>
              <a:t> Grouped into 4 sections based on analytical focus:</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96"/>
          <p:cNvSpPr txBox="1"/>
          <p:nvPr>
            <p:ph idx="1" type="body"/>
          </p:nvPr>
        </p:nvSpPr>
        <p:spPr>
          <a:xfrm>
            <a:off x="452575" y="1381675"/>
            <a:ext cx="7510200" cy="3280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Char char="●"/>
            </a:pPr>
            <a:r>
              <a:rPr b="1" lang="en"/>
              <a:t>📊 EDA Phase:</a:t>
            </a:r>
            <a:r>
              <a:rPr lang="en"/>
              <a:t> Python + Pandas on the flat cleaned dataset in </a:t>
            </a:r>
            <a:r>
              <a:rPr lang="en">
                <a:solidFill>
                  <a:srgbClr val="188038"/>
                </a:solidFill>
                <a:latin typeface="Roboto Mono"/>
                <a:ea typeface="Roboto Mono"/>
                <a:cs typeface="Roboto Mono"/>
                <a:sym typeface="Roboto Mono"/>
              </a:rPr>
              <a:t>2_eda_online_retail_ii.ipynb</a:t>
            </a:r>
            <a:endParaRPr>
              <a:solidFill>
                <a:srgbClr val="188038"/>
              </a:solidFill>
              <a:latin typeface="Roboto Mono"/>
              <a:ea typeface="Roboto Mono"/>
              <a:cs typeface="Roboto Mono"/>
              <a:sym typeface="Roboto Mono"/>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Clr>
                <a:schemeClr val="dk1"/>
              </a:buClr>
              <a:buSzPts val="1200"/>
              <a:buChar char="●"/>
            </a:pPr>
            <a:r>
              <a:rPr lang="en"/>
              <a:t>🧱 </a:t>
            </a:r>
            <a:r>
              <a:rPr b="1" lang="en"/>
              <a:t>SQL Queries in SQLite:</a:t>
            </a:r>
            <a:r>
              <a:rPr lang="en"/>
              <a:t> SQL executed via Python in </a:t>
            </a:r>
            <a:r>
              <a:rPr lang="en">
                <a:solidFill>
                  <a:srgbClr val="188038"/>
                </a:solidFill>
                <a:latin typeface="Roboto Mono"/>
                <a:ea typeface="Roboto Mono"/>
                <a:cs typeface="Roboto Mono"/>
                <a:sym typeface="Roboto Mono"/>
              </a:rPr>
              <a:t>3_sql_analysis_sales_performance_online_retail_ii.ipynb</a:t>
            </a:r>
            <a:r>
              <a:rPr lang="en"/>
              <a:t> on normalized tables</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Clr>
                <a:schemeClr val="dk1"/>
              </a:buClr>
              <a:buSzPts val="1200"/>
              <a:buChar char="●"/>
            </a:pPr>
            <a:r>
              <a:rPr lang="en"/>
              <a:t>🛠️</a:t>
            </a:r>
            <a:r>
              <a:rPr b="1" lang="en"/>
              <a:t> MySQL Validation &amp; Final SQL Execution:</a:t>
            </a:r>
            <a:r>
              <a:rPr lang="en"/>
              <a:t> Real SQL environment for final results in </a:t>
            </a:r>
            <a:r>
              <a:rPr lang="en">
                <a:solidFill>
                  <a:srgbClr val="188038"/>
                </a:solidFill>
                <a:latin typeface="Roboto Mono"/>
                <a:ea typeface="Roboto Mono"/>
                <a:cs typeface="Roboto Mono"/>
                <a:sym typeface="Roboto Mono"/>
              </a:rPr>
              <a:t>1_validate_online_retail_ii.sql</a:t>
            </a:r>
            <a:r>
              <a:rPr lang="en">
                <a:latin typeface="Roboto Mono"/>
                <a:ea typeface="Roboto Mono"/>
                <a:cs typeface="Roboto Mono"/>
                <a:sym typeface="Roboto Mono"/>
              </a:rPr>
              <a:t> </a:t>
            </a:r>
            <a:r>
              <a:rPr lang="en"/>
              <a:t>and </a:t>
            </a:r>
            <a:r>
              <a:rPr lang="en">
                <a:solidFill>
                  <a:srgbClr val="188038"/>
                </a:solidFill>
                <a:latin typeface="Roboto Mono"/>
                <a:ea typeface="Roboto Mono"/>
                <a:cs typeface="Roboto Mono"/>
                <a:sym typeface="Roboto Mono"/>
              </a:rPr>
              <a:t>2_business_questions_online_retail_ii.sql</a:t>
            </a:r>
            <a:endParaRPr>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b="1"/>
          </a:p>
        </p:txBody>
      </p:sp>
      <p:sp>
        <p:nvSpPr>
          <p:cNvPr id="927" name="Google Shape;927;p96"/>
          <p:cNvSpPr txBox="1"/>
          <p:nvPr>
            <p:ph type="title"/>
          </p:nvPr>
        </p:nvSpPr>
        <p:spPr>
          <a:xfrm>
            <a:off x="452575" y="596800"/>
            <a:ext cx="72099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Workflow</a:t>
            </a:r>
            <a:endParaRPr/>
          </a:p>
        </p:txBody>
      </p:sp>
      <p:sp>
        <p:nvSpPr>
          <p:cNvPr id="928" name="Google Shape;928;p9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97"/>
          <p:cNvSpPr txBox="1"/>
          <p:nvPr>
            <p:ph idx="1" type="body"/>
          </p:nvPr>
        </p:nvSpPr>
        <p:spPr>
          <a:xfrm>
            <a:off x="452575" y="1381675"/>
            <a:ext cx="7510200" cy="3280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1F1F1F"/>
              </a:buClr>
              <a:buSzPts val="1200"/>
              <a:buChar char="●"/>
            </a:pPr>
            <a:r>
              <a:rPr b="1" lang="en">
                <a:solidFill>
                  <a:srgbClr val="1F1F1F"/>
                </a:solidFill>
              </a:rPr>
              <a:t>🛠️</a:t>
            </a:r>
            <a:r>
              <a:rPr b="1" lang="en">
                <a:solidFill>
                  <a:srgbClr val="1F1F1F"/>
                </a:solidFill>
              </a:rPr>
              <a:t> Notebook: </a:t>
            </a:r>
            <a:r>
              <a:rPr lang="en">
                <a:solidFill>
                  <a:srgbClr val="1F1F1F"/>
                </a:solidFill>
              </a:rPr>
              <a:t> </a:t>
            </a:r>
            <a:r>
              <a:rPr lang="en">
                <a:solidFill>
                  <a:srgbClr val="188038"/>
                </a:solidFill>
                <a:latin typeface="Roboto Mono"/>
                <a:ea typeface="Roboto Mono"/>
                <a:cs typeface="Roboto Mono"/>
                <a:sym typeface="Roboto Mono"/>
              </a:rPr>
              <a:t>4_mysql_real_env_setup_online_retail_ii.ipynb</a:t>
            </a:r>
            <a:endParaRPr>
              <a:solidFill>
                <a:srgbClr val="188038"/>
              </a:solidFill>
              <a:latin typeface="Roboto Mono"/>
              <a:ea typeface="Roboto Mono"/>
              <a:cs typeface="Roboto Mono"/>
              <a:sym typeface="Roboto Mono"/>
            </a:endParaRPr>
          </a:p>
          <a:p>
            <a:pPr indent="-304800" lvl="1" marL="914400" rtl="0" algn="l">
              <a:lnSpc>
                <a:spcPct val="115000"/>
              </a:lnSpc>
              <a:spcBef>
                <a:spcPts val="0"/>
              </a:spcBef>
              <a:spcAft>
                <a:spcPts val="0"/>
              </a:spcAft>
              <a:buClr>
                <a:srgbClr val="1F1F1F"/>
              </a:buClr>
              <a:buSzPts val="1200"/>
              <a:buChar char="○"/>
            </a:pPr>
            <a:r>
              <a:rPr lang="en">
                <a:solidFill>
                  <a:srgbClr val="1F1F1F"/>
                </a:solidFill>
              </a:rPr>
              <a:t>🗃️ </a:t>
            </a:r>
            <a:r>
              <a:rPr lang="en">
                <a:solidFill>
                  <a:srgbClr val="1F1F1F"/>
                </a:solidFill>
              </a:rPr>
              <a:t>Created retail_sales schema (4 relational tables:</a:t>
            </a:r>
            <a:r>
              <a:rPr lang="en">
                <a:solidFill>
                  <a:srgbClr val="1F1F1F"/>
                </a:solidFill>
              </a:rPr>
              <a:t> </a:t>
            </a:r>
            <a:r>
              <a:rPr lang="en">
                <a:solidFill>
                  <a:srgbClr val="188038"/>
                </a:solidFill>
                <a:latin typeface="Roboto Mono"/>
                <a:ea typeface="Roboto Mono"/>
                <a:cs typeface="Roboto Mono"/>
                <a:sym typeface="Roboto Mono"/>
              </a:rPr>
              <a:t>customers</a:t>
            </a:r>
            <a:r>
              <a:rPr lang="en">
                <a:solidFill>
                  <a:srgbClr val="1F1F1F"/>
                </a:solidFill>
              </a:rPr>
              <a:t>, </a:t>
            </a:r>
            <a:r>
              <a:rPr lang="en">
                <a:solidFill>
                  <a:srgbClr val="188038"/>
                </a:solidFill>
                <a:latin typeface="Roboto Mono"/>
                <a:ea typeface="Roboto Mono"/>
                <a:cs typeface="Roboto Mono"/>
                <a:sym typeface="Roboto Mono"/>
              </a:rPr>
              <a:t>products</a:t>
            </a:r>
            <a:r>
              <a:rPr lang="en">
                <a:solidFill>
                  <a:srgbClr val="1F1F1F"/>
                </a:solidFill>
              </a:rPr>
              <a:t>, </a:t>
            </a:r>
            <a:r>
              <a:rPr lang="en">
                <a:solidFill>
                  <a:srgbClr val="188038"/>
                </a:solidFill>
                <a:latin typeface="Roboto Mono"/>
                <a:ea typeface="Roboto Mono"/>
                <a:cs typeface="Roboto Mono"/>
                <a:sym typeface="Roboto Mono"/>
              </a:rPr>
              <a:t>invoices</a:t>
            </a:r>
            <a:r>
              <a:rPr lang="en">
                <a:solidFill>
                  <a:srgbClr val="1F1F1F"/>
                </a:solidFill>
              </a:rPr>
              <a:t>, and </a:t>
            </a:r>
            <a:r>
              <a:rPr lang="en">
                <a:solidFill>
                  <a:srgbClr val="188038"/>
                </a:solidFill>
                <a:latin typeface="Roboto Mono"/>
                <a:ea typeface="Roboto Mono"/>
                <a:cs typeface="Roboto Mono"/>
                <a:sym typeface="Roboto Mono"/>
              </a:rPr>
              <a:t>invoice_items</a:t>
            </a:r>
            <a:r>
              <a:rPr lang="en">
                <a:solidFill>
                  <a:srgbClr val="1F1F1F"/>
                </a:solidFill>
              </a:rPr>
              <a:t>)</a:t>
            </a:r>
            <a:endParaRPr>
              <a:solidFill>
                <a:srgbClr val="1F1F1F"/>
              </a:solidFill>
            </a:endParaRPr>
          </a:p>
          <a:p>
            <a:pPr indent="-304800" lvl="1" marL="914400" rtl="0" algn="l">
              <a:lnSpc>
                <a:spcPct val="115000"/>
              </a:lnSpc>
              <a:spcBef>
                <a:spcPts val="0"/>
              </a:spcBef>
              <a:spcAft>
                <a:spcPts val="0"/>
              </a:spcAft>
              <a:buClr>
                <a:srgbClr val="1F1F1F"/>
              </a:buClr>
              <a:buSzPts val="1200"/>
              <a:buChar char="○"/>
            </a:pPr>
            <a:r>
              <a:rPr lang="en">
                <a:solidFill>
                  <a:srgbClr val="1F1F1F"/>
                </a:solidFill>
              </a:rPr>
              <a:t>📥 </a:t>
            </a:r>
            <a:r>
              <a:rPr b="1" lang="en">
                <a:solidFill>
                  <a:srgbClr val="1F1F1F"/>
                </a:solidFill>
              </a:rPr>
              <a:t>Loaded cleaned CSVs </a:t>
            </a:r>
            <a:r>
              <a:rPr lang="en">
                <a:solidFill>
                  <a:srgbClr val="1F1F1F"/>
                </a:solidFill>
              </a:rPr>
              <a:t>into MySQL from cleaned relational tables using Python</a:t>
            </a:r>
            <a:endParaRPr>
              <a:solidFill>
                <a:srgbClr val="1F1F1F"/>
              </a:solidFill>
            </a:endParaRPr>
          </a:p>
          <a:p>
            <a:pPr indent="-304800" lvl="1" marL="914400" rtl="0" algn="l">
              <a:lnSpc>
                <a:spcPct val="115000"/>
              </a:lnSpc>
              <a:spcBef>
                <a:spcPts val="0"/>
              </a:spcBef>
              <a:spcAft>
                <a:spcPts val="0"/>
              </a:spcAft>
              <a:buClr>
                <a:srgbClr val="1F1F1F"/>
              </a:buClr>
              <a:buSzPts val="1200"/>
              <a:buChar char="○"/>
            </a:pPr>
            <a:r>
              <a:rPr lang="en">
                <a:solidFill>
                  <a:srgbClr val="1F1F1F"/>
                </a:solidFill>
              </a:rPr>
              <a:t>🔐</a:t>
            </a:r>
            <a:r>
              <a:rPr b="1" lang="en">
                <a:solidFill>
                  <a:srgbClr val="1F1F1F"/>
                </a:solidFill>
              </a:rPr>
              <a:t> Secure credentials</a:t>
            </a:r>
            <a:r>
              <a:rPr lang="en">
                <a:solidFill>
                  <a:srgbClr val="1F1F1F"/>
                </a:solidFill>
              </a:rPr>
              <a:t> handled via </a:t>
            </a:r>
            <a:r>
              <a:rPr lang="en">
                <a:solidFill>
                  <a:srgbClr val="188038"/>
                </a:solidFill>
                <a:latin typeface="Roboto Mono"/>
                <a:ea typeface="Roboto Mono"/>
                <a:cs typeface="Roboto Mono"/>
                <a:sym typeface="Roboto Mono"/>
              </a:rPr>
              <a:t>.env</a:t>
            </a:r>
            <a:r>
              <a:rPr lang="en">
                <a:solidFill>
                  <a:srgbClr val="1F1F1F"/>
                </a:solidFill>
              </a:rPr>
              <a:t> + </a:t>
            </a:r>
            <a:r>
              <a:rPr lang="en">
                <a:solidFill>
                  <a:srgbClr val="188038"/>
                </a:solidFill>
                <a:latin typeface="Roboto Mono"/>
                <a:ea typeface="Roboto Mono"/>
                <a:cs typeface="Roboto Mono"/>
                <a:sym typeface="Roboto Mono"/>
              </a:rPr>
              <a:t>dotenv</a:t>
            </a:r>
            <a:endParaRPr>
              <a:solidFill>
                <a:srgbClr val="1F1F1F"/>
              </a:solidFill>
            </a:endParaRPr>
          </a:p>
          <a:p>
            <a:pPr indent="-304800" lvl="0" marL="457200" rtl="0" algn="l">
              <a:lnSpc>
                <a:spcPct val="115000"/>
              </a:lnSpc>
              <a:spcBef>
                <a:spcPts val="0"/>
              </a:spcBef>
              <a:spcAft>
                <a:spcPts val="0"/>
              </a:spcAft>
              <a:buClr>
                <a:srgbClr val="1F1F1F"/>
              </a:buClr>
              <a:buSzPts val="1200"/>
              <a:buChar char="●"/>
            </a:pPr>
            <a:r>
              <a:rPr lang="en">
                <a:solidFill>
                  <a:srgbClr val="1F1F1F"/>
                </a:solidFill>
              </a:rPr>
              <a:t>🧪 Initial Validation in Python: </a:t>
            </a:r>
            <a:endParaRPr>
              <a:solidFill>
                <a:srgbClr val="1F1F1F"/>
              </a:solidFill>
            </a:endParaRPr>
          </a:p>
          <a:p>
            <a:pPr indent="-304800" lvl="1" marL="914400" rtl="0" algn="l">
              <a:lnSpc>
                <a:spcPct val="115000"/>
              </a:lnSpc>
              <a:spcBef>
                <a:spcPts val="0"/>
              </a:spcBef>
              <a:spcAft>
                <a:spcPts val="0"/>
              </a:spcAft>
              <a:buClr>
                <a:srgbClr val="1F1F1F"/>
              </a:buClr>
              <a:buSzPts val="1200"/>
              <a:buChar char="○"/>
            </a:pPr>
            <a:r>
              <a:rPr lang="en">
                <a:solidFill>
                  <a:srgbClr val="1F1F1F"/>
                </a:solidFill>
              </a:rPr>
              <a:t>✅ Row counts checks after insertion</a:t>
            </a:r>
            <a:endParaRPr>
              <a:solidFill>
                <a:srgbClr val="1F1F1F"/>
              </a:solidFill>
            </a:endParaRPr>
          </a:p>
          <a:p>
            <a:pPr indent="-304800" lvl="1" marL="914400" rtl="0" algn="l">
              <a:lnSpc>
                <a:spcPct val="115000"/>
              </a:lnSpc>
              <a:spcBef>
                <a:spcPts val="0"/>
              </a:spcBef>
              <a:spcAft>
                <a:spcPts val="0"/>
              </a:spcAft>
              <a:buClr>
                <a:srgbClr val="1F1F1F"/>
              </a:buClr>
              <a:buSzPts val="1200"/>
              <a:buChar char="○"/>
            </a:pPr>
            <a:r>
              <a:rPr lang="en">
                <a:solidFill>
                  <a:srgbClr val="1F1F1F"/>
                </a:solidFill>
              </a:rPr>
              <a:t>✅ Foreign key relationship tests</a:t>
            </a:r>
            <a:endParaRPr>
              <a:solidFill>
                <a:srgbClr val="1F1F1F"/>
              </a:solidFill>
            </a:endParaRPr>
          </a:p>
          <a:p>
            <a:pPr indent="-304800" lvl="1" marL="914400" rtl="0" algn="l">
              <a:lnSpc>
                <a:spcPct val="115000"/>
              </a:lnSpc>
              <a:spcBef>
                <a:spcPts val="0"/>
              </a:spcBef>
              <a:spcAft>
                <a:spcPts val="0"/>
              </a:spcAft>
              <a:buClr>
                <a:srgbClr val="1F1F1F"/>
              </a:buClr>
              <a:buSzPts val="1200"/>
              <a:buChar char="○"/>
            </a:pPr>
            <a:r>
              <a:rPr lang="en">
                <a:solidFill>
                  <a:srgbClr val="1F1F1F"/>
                </a:solidFill>
              </a:rPr>
              <a:t>✅ Checked for:</a:t>
            </a:r>
            <a:endParaRPr>
              <a:solidFill>
                <a:srgbClr val="1F1F1F"/>
              </a:solidFill>
            </a:endParaRPr>
          </a:p>
          <a:p>
            <a:pPr indent="-304800" lvl="2" marL="1371600" rtl="0" algn="l">
              <a:lnSpc>
                <a:spcPct val="115000"/>
              </a:lnSpc>
              <a:spcBef>
                <a:spcPts val="0"/>
              </a:spcBef>
              <a:spcAft>
                <a:spcPts val="0"/>
              </a:spcAft>
              <a:buClr>
                <a:srgbClr val="1F1F1F"/>
              </a:buClr>
              <a:buSzPts val="1200"/>
              <a:buChar char="■"/>
            </a:pPr>
            <a:r>
              <a:rPr lang="en">
                <a:solidFill>
                  <a:srgbClr val="1F1F1F"/>
                </a:solidFill>
              </a:rPr>
              <a:t>Orphan invoice items</a:t>
            </a:r>
            <a:endParaRPr>
              <a:solidFill>
                <a:srgbClr val="1F1F1F"/>
              </a:solidFill>
            </a:endParaRPr>
          </a:p>
          <a:p>
            <a:pPr indent="-304800" lvl="2" marL="1371600" rtl="0" algn="l">
              <a:lnSpc>
                <a:spcPct val="115000"/>
              </a:lnSpc>
              <a:spcBef>
                <a:spcPts val="0"/>
              </a:spcBef>
              <a:spcAft>
                <a:spcPts val="0"/>
              </a:spcAft>
              <a:buClr>
                <a:srgbClr val="1F1F1F"/>
              </a:buClr>
              <a:buSzPts val="1200"/>
              <a:buChar char="■"/>
            </a:pPr>
            <a:r>
              <a:rPr lang="en">
                <a:solidFill>
                  <a:srgbClr val="1F1F1F"/>
                </a:solidFill>
              </a:rPr>
              <a:t>Invoice with no customer</a:t>
            </a:r>
            <a:endParaRPr>
              <a:solidFill>
                <a:srgbClr val="1F1F1F"/>
              </a:solidFill>
            </a:endParaRPr>
          </a:p>
          <a:p>
            <a:pPr indent="-304800" lvl="2" marL="1371600" rtl="0" algn="l">
              <a:lnSpc>
                <a:spcPct val="115000"/>
              </a:lnSpc>
              <a:spcBef>
                <a:spcPts val="0"/>
              </a:spcBef>
              <a:spcAft>
                <a:spcPts val="0"/>
              </a:spcAft>
              <a:buClr>
                <a:srgbClr val="1F1F1F"/>
              </a:buClr>
              <a:buSzPts val="1200"/>
              <a:buChar char="■"/>
            </a:pPr>
            <a:r>
              <a:rPr lang="en">
                <a:solidFill>
                  <a:srgbClr val="1F1F1F"/>
                </a:solidFill>
              </a:rPr>
              <a:t>Invoice with no items</a:t>
            </a:r>
            <a:endParaRPr>
              <a:solidFill>
                <a:srgbClr val="1F1F1F"/>
              </a:solidFill>
            </a:endParaRPr>
          </a:p>
          <a:p>
            <a:pPr indent="-304800" lvl="2" marL="1371600" rtl="0" algn="l">
              <a:lnSpc>
                <a:spcPct val="115000"/>
              </a:lnSpc>
              <a:spcBef>
                <a:spcPts val="0"/>
              </a:spcBef>
              <a:spcAft>
                <a:spcPts val="0"/>
              </a:spcAft>
              <a:buClr>
                <a:srgbClr val="1F1F1F"/>
              </a:buClr>
              <a:buSzPts val="1200"/>
              <a:buChar char="■"/>
            </a:pPr>
            <a:r>
              <a:rPr lang="en">
                <a:solidFill>
                  <a:srgbClr val="1F1F1F"/>
                </a:solidFill>
              </a:rPr>
              <a:t>Products never sold</a:t>
            </a:r>
            <a:endParaRPr>
              <a:solidFill>
                <a:srgbClr val="1F1F1F"/>
              </a:solidFill>
            </a:endParaRPr>
          </a:p>
          <a:p>
            <a:pPr indent="0" lvl="0" marL="0" rtl="0" algn="l">
              <a:lnSpc>
                <a:spcPct val="115000"/>
              </a:lnSpc>
              <a:spcBef>
                <a:spcPts val="0"/>
              </a:spcBef>
              <a:spcAft>
                <a:spcPts val="0"/>
              </a:spcAft>
              <a:buNone/>
            </a:pPr>
            <a:r>
              <a:t/>
            </a:r>
            <a:endParaRPr>
              <a:solidFill>
                <a:srgbClr val="188038"/>
              </a:solidFill>
            </a:endParaRPr>
          </a:p>
          <a:p>
            <a:pPr indent="0" lvl="0" marL="0" rtl="0" algn="l">
              <a:spcBef>
                <a:spcPts val="0"/>
              </a:spcBef>
              <a:spcAft>
                <a:spcPts val="0"/>
              </a:spcAft>
              <a:buNone/>
            </a:pPr>
            <a:r>
              <a:t/>
            </a:r>
            <a:endParaRPr b="1">
              <a:solidFill>
                <a:srgbClr val="1F1F1F"/>
              </a:solidFill>
            </a:endParaRPr>
          </a:p>
        </p:txBody>
      </p:sp>
      <p:sp>
        <p:nvSpPr>
          <p:cNvPr id="934" name="Google Shape;934;p97"/>
          <p:cNvSpPr txBox="1"/>
          <p:nvPr>
            <p:ph type="title"/>
          </p:nvPr>
        </p:nvSpPr>
        <p:spPr>
          <a:xfrm>
            <a:off x="452575" y="596800"/>
            <a:ext cx="80754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200"/>
              <a:t>MySQL Environment Setup &amp; Validation</a:t>
            </a:r>
            <a:endParaRPr sz="3200"/>
          </a:p>
        </p:txBody>
      </p:sp>
      <p:sp>
        <p:nvSpPr>
          <p:cNvPr id="935" name="Google Shape;935;p9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98"/>
          <p:cNvSpPr txBox="1"/>
          <p:nvPr>
            <p:ph idx="1" type="body"/>
          </p:nvPr>
        </p:nvSpPr>
        <p:spPr>
          <a:xfrm>
            <a:off x="452575" y="1686475"/>
            <a:ext cx="7510200" cy="32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F1F1F"/>
                </a:solidFill>
              </a:rPr>
              <a:t>📄 SQL Scripts: </a:t>
            </a:r>
            <a:endParaRPr b="1">
              <a:solidFill>
                <a:srgbClr val="1F1F1F"/>
              </a:solidFill>
            </a:endParaRPr>
          </a:p>
          <a:p>
            <a:pPr indent="0" lvl="0" marL="0" rtl="0" algn="l">
              <a:spcBef>
                <a:spcPts val="0"/>
              </a:spcBef>
              <a:spcAft>
                <a:spcPts val="0"/>
              </a:spcAft>
              <a:buNone/>
            </a:pPr>
            <a:r>
              <a:t/>
            </a:r>
            <a:endParaRPr b="1">
              <a:solidFill>
                <a:srgbClr val="1F1F1F"/>
              </a:solidFill>
            </a:endParaRPr>
          </a:p>
          <a:p>
            <a:pPr indent="-304800" lvl="0" marL="457200" rtl="0" algn="l">
              <a:spcBef>
                <a:spcPts val="0"/>
              </a:spcBef>
              <a:spcAft>
                <a:spcPts val="0"/>
              </a:spcAft>
              <a:buClr>
                <a:srgbClr val="1F1F1F"/>
              </a:buClr>
              <a:buSzPts val="1200"/>
              <a:buChar char="●"/>
            </a:pPr>
            <a:r>
              <a:rPr b="1" lang="en">
                <a:solidFill>
                  <a:srgbClr val="1F1F1F"/>
                </a:solidFill>
              </a:rPr>
              <a:t>🧪 </a:t>
            </a:r>
            <a:r>
              <a:rPr lang="en">
                <a:solidFill>
                  <a:srgbClr val="188038"/>
                </a:solidFill>
                <a:latin typeface="Roboto Mono"/>
                <a:ea typeface="Roboto Mono"/>
                <a:cs typeface="Roboto Mono"/>
                <a:sym typeface="Roboto Mono"/>
              </a:rPr>
              <a:t>1_validate_online_retail_ii.sql</a:t>
            </a:r>
            <a:endParaRPr>
              <a:solidFill>
                <a:srgbClr val="188038"/>
              </a:solidFill>
              <a:latin typeface="Roboto Mono"/>
              <a:ea typeface="Roboto Mono"/>
              <a:cs typeface="Roboto Mono"/>
              <a:sym typeface="Roboto Mono"/>
            </a:endParaRPr>
          </a:p>
          <a:p>
            <a:pPr indent="-304800" lvl="1" marL="914400" rtl="0" algn="l">
              <a:spcBef>
                <a:spcPts val="0"/>
              </a:spcBef>
              <a:spcAft>
                <a:spcPts val="0"/>
              </a:spcAft>
              <a:buClr>
                <a:srgbClr val="1F1F1F"/>
              </a:buClr>
              <a:buSzPts val="1200"/>
              <a:buChar char="○"/>
            </a:pPr>
            <a:r>
              <a:rPr lang="en">
                <a:solidFill>
                  <a:srgbClr val="1F1F1F"/>
                </a:solidFill>
              </a:rPr>
              <a:t>✅ Confirmed shema structure (4 tables: </a:t>
            </a:r>
            <a:r>
              <a:rPr lang="en">
                <a:solidFill>
                  <a:srgbClr val="188038"/>
                </a:solidFill>
                <a:latin typeface="Roboto Mono"/>
                <a:ea typeface="Roboto Mono"/>
                <a:cs typeface="Roboto Mono"/>
                <a:sym typeface="Roboto Mono"/>
              </a:rPr>
              <a:t>customers</a:t>
            </a:r>
            <a:r>
              <a:rPr lang="en">
                <a:solidFill>
                  <a:srgbClr val="1F1F1F"/>
                </a:solidFill>
              </a:rPr>
              <a:t>, </a:t>
            </a:r>
            <a:r>
              <a:rPr lang="en">
                <a:solidFill>
                  <a:srgbClr val="188038"/>
                </a:solidFill>
                <a:latin typeface="Roboto Mono"/>
                <a:ea typeface="Roboto Mono"/>
                <a:cs typeface="Roboto Mono"/>
                <a:sym typeface="Roboto Mono"/>
              </a:rPr>
              <a:t>products</a:t>
            </a:r>
            <a:r>
              <a:rPr lang="en">
                <a:solidFill>
                  <a:srgbClr val="1F1F1F"/>
                </a:solidFill>
              </a:rPr>
              <a:t>, </a:t>
            </a:r>
            <a:r>
              <a:rPr lang="en">
                <a:solidFill>
                  <a:srgbClr val="188038"/>
                </a:solidFill>
                <a:latin typeface="Roboto Mono"/>
                <a:ea typeface="Roboto Mono"/>
                <a:cs typeface="Roboto Mono"/>
                <a:sym typeface="Roboto Mono"/>
              </a:rPr>
              <a:t>invoices</a:t>
            </a:r>
            <a:r>
              <a:rPr lang="en">
                <a:solidFill>
                  <a:srgbClr val="1F1F1F"/>
                </a:solidFill>
              </a:rPr>
              <a:t>, and </a:t>
            </a:r>
            <a:r>
              <a:rPr lang="en">
                <a:solidFill>
                  <a:srgbClr val="188038"/>
                </a:solidFill>
                <a:latin typeface="Roboto Mono"/>
                <a:ea typeface="Roboto Mono"/>
                <a:cs typeface="Roboto Mono"/>
                <a:sym typeface="Roboto Mono"/>
              </a:rPr>
              <a:t>invoice_items</a:t>
            </a:r>
            <a:r>
              <a:rPr lang="en">
                <a:solidFill>
                  <a:srgbClr val="1F1F1F"/>
                </a:solidFill>
              </a:rPr>
              <a:t>)</a:t>
            </a:r>
            <a:endParaRPr>
              <a:solidFill>
                <a:srgbClr val="1F1F1F"/>
              </a:solidFill>
            </a:endParaRPr>
          </a:p>
          <a:p>
            <a:pPr indent="-304800" lvl="1" marL="914400" rtl="0" algn="l">
              <a:spcBef>
                <a:spcPts val="0"/>
              </a:spcBef>
              <a:spcAft>
                <a:spcPts val="0"/>
              </a:spcAft>
              <a:buClr>
                <a:srgbClr val="1F1F1F"/>
              </a:buClr>
              <a:buSzPts val="1200"/>
              <a:buChar char="○"/>
            </a:pPr>
            <a:r>
              <a:rPr lang="en">
                <a:solidFill>
                  <a:srgbClr val="1F1F1F"/>
                </a:solidFill>
              </a:rPr>
              <a:t>✅ Verified row counts, primary keys, and foreign keys</a:t>
            </a:r>
            <a:endParaRPr>
              <a:solidFill>
                <a:srgbClr val="1F1F1F"/>
              </a:solidFill>
            </a:endParaRPr>
          </a:p>
          <a:p>
            <a:pPr indent="-304800" lvl="1" marL="914400" rtl="0" algn="l">
              <a:spcBef>
                <a:spcPts val="0"/>
              </a:spcBef>
              <a:spcAft>
                <a:spcPts val="0"/>
              </a:spcAft>
              <a:buClr>
                <a:srgbClr val="1F1F1F"/>
              </a:buClr>
              <a:buSzPts val="1200"/>
              <a:buChar char="○"/>
            </a:pPr>
            <a:r>
              <a:rPr lang="en">
                <a:solidFill>
                  <a:srgbClr val="1F1F1F"/>
                </a:solidFill>
              </a:rPr>
              <a:t>✅ Verified invoice date ranges and data consistency</a:t>
            </a:r>
            <a:endParaRPr>
              <a:solidFill>
                <a:srgbClr val="1F1F1F"/>
              </a:solidFill>
            </a:endParaRPr>
          </a:p>
          <a:p>
            <a:pPr indent="-304800" lvl="1" marL="914400" rtl="0" algn="l">
              <a:spcBef>
                <a:spcPts val="0"/>
              </a:spcBef>
              <a:spcAft>
                <a:spcPts val="0"/>
              </a:spcAft>
              <a:buClr>
                <a:srgbClr val="1F1F1F"/>
              </a:buClr>
              <a:buSzPts val="1200"/>
              <a:buChar char="○"/>
            </a:pPr>
            <a:r>
              <a:rPr lang="en">
                <a:solidFill>
                  <a:srgbClr val="1F1F1F"/>
                </a:solidFill>
              </a:rPr>
              <a:t>✅ Ran sanity checks on </a:t>
            </a:r>
            <a:r>
              <a:rPr lang="en">
                <a:solidFill>
                  <a:srgbClr val="1F1F1F"/>
                </a:solidFill>
              </a:rPr>
              <a:t>quantities</a:t>
            </a:r>
            <a:r>
              <a:rPr lang="en">
                <a:solidFill>
                  <a:srgbClr val="1F1F1F"/>
                </a:solidFill>
              </a:rPr>
              <a:t>, unit prices, and line revenue</a:t>
            </a:r>
            <a:endParaRPr>
              <a:solidFill>
                <a:srgbClr val="1F1F1F"/>
              </a:solidFill>
            </a:endParaRPr>
          </a:p>
          <a:p>
            <a:pPr indent="-304800" lvl="1" marL="914400" rtl="0" algn="l">
              <a:spcBef>
                <a:spcPts val="0"/>
              </a:spcBef>
              <a:spcAft>
                <a:spcPts val="0"/>
              </a:spcAft>
              <a:buClr>
                <a:srgbClr val="1F1F1F"/>
              </a:buClr>
              <a:buSzPts val="1200"/>
              <a:buChar char="○"/>
            </a:pPr>
            <a:r>
              <a:rPr lang="en">
                <a:solidFill>
                  <a:srgbClr val="1F1F1F"/>
                </a:solidFill>
              </a:rPr>
              <a:t>✅ </a:t>
            </a:r>
            <a:r>
              <a:rPr lang="en">
                <a:solidFill>
                  <a:srgbClr val="1F1F1F"/>
                </a:solidFill>
              </a:rPr>
              <a:t>Invoice date within expected range (2009-2011)</a:t>
            </a:r>
            <a:endParaRPr>
              <a:solidFill>
                <a:srgbClr val="1F1F1F"/>
              </a:solidFill>
            </a:endParaRPr>
          </a:p>
          <a:p>
            <a:pPr indent="-304800" lvl="0" marL="457200" rtl="0" algn="l">
              <a:spcBef>
                <a:spcPts val="0"/>
              </a:spcBef>
              <a:spcAft>
                <a:spcPts val="0"/>
              </a:spcAft>
              <a:buClr>
                <a:srgbClr val="1F1F1F"/>
              </a:buClr>
              <a:buSzPts val="1200"/>
              <a:buChar char="●"/>
            </a:pPr>
            <a:r>
              <a:rPr b="1" lang="en">
                <a:solidFill>
                  <a:srgbClr val="1F1F1F"/>
                </a:solidFill>
              </a:rPr>
              <a:t>📊 </a:t>
            </a:r>
            <a:r>
              <a:rPr lang="en">
                <a:solidFill>
                  <a:srgbClr val="188038"/>
                </a:solidFill>
                <a:latin typeface="Roboto Mono"/>
                <a:ea typeface="Roboto Mono"/>
                <a:cs typeface="Roboto Mono"/>
                <a:sym typeface="Roboto Mono"/>
              </a:rPr>
              <a:t>2</a:t>
            </a:r>
            <a:r>
              <a:rPr lang="en">
                <a:solidFill>
                  <a:srgbClr val="188038"/>
                </a:solidFill>
                <a:latin typeface="Roboto Mono"/>
                <a:ea typeface="Roboto Mono"/>
                <a:cs typeface="Roboto Mono"/>
                <a:sym typeface="Roboto Mono"/>
              </a:rPr>
              <a:t>_business_questions_online_retail_ii.sql</a:t>
            </a:r>
            <a:endParaRPr>
              <a:solidFill>
                <a:srgbClr val="1F1F1F"/>
              </a:solidFill>
            </a:endParaRPr>
          </a:p>
          <a:p>
            <a:pPr indent="-304800" lvl="1" marL="914400" rtl="0" algn="l">
              <a:spcBef>
                <a:spcPts val="0"/>
              </a:spcBef>
              <a:spcAft>
                <a:spcPts val="0"/>
              </a:spcAft>
              <a:buClr>
                <a:srgbClr val="1F1F1F"/>
              </a:buClr>
              <a:buSzPts val="1200"/>
              <a:buChar char="○"/>
            </a:pPr>
            <a:r>
              <a:rPr lang="en">
                <a:solidFill>
                  <a:srgbClr val="1F1F1F"/>
                </a:solidFill>
              </a:rPr>
              <a:t>✅ Answered all 12 business questions using MySQL queries</a:t>
            </a:r>
            <a:endParaRPr>
              <a:solidFill>
                <a:srgbClr val="1F1F1F"/>
              </a:solidFill>
            </a:endParaRPr>
          </a:p>
          <a:p>
            <a:pPr indent="-304800" lvl="1" marL="914400" rtl="0" algn="l">
              <a:spcBef>
                <a:spcPts val="0"/>
              </a:spcBef>
              <a:spcAft>
                <a:spcPts val="0"/>
              </a:spcAft>
              <a:buClr>
                <a:srgbClr val="1F1F1F"/>
              </a:buClr>
              <a:buSzPts val="1200"/>
              <a:buChar char="○"/>
            </a:pPr>
            <a:r>
              <a:rPr lang="en">
                <a:solidFill>
                  <a:srgbClr val="1F1F1F"/>
                </a:solidFill>
              </a:rPr>
              <a:t>✅ Results matched EDA and SQLite outputs</a:t>
            </a:r>
            <a:endParaRPr>
              <a:solidFill>
                <a:srgbClr val="1F1F1F"/>
              </a:solidFill>
            </a:endParaRPr>
          </a:p>
          <a:p>
            <a:pPr indent="-304800" lvl="1" marL="914400" rtl="0" algn="l">
              <a:spcBef>
                <a:spcPts val="0"/>
              </a:spcBef>
              <a:spcAft>
                <a:spcPts val="0"/>
              </a:spcAft>
              <a:buClr>
                <a:srgbClr val="1F1F1F"/>
              </a:buClr>
              <a:buSzPts val="1200"/>
              <a:buChar char="○"/>
            </a:pPr>
            <a:r>
              <a:rPr b="1" lang="en">
                <a:solidFill>
                  <a:srgbClr val="1F1F1F"/>
                </a:solidFill>
              </a:rPr>
              <a:t>✅</a:t>
            </a:r>
            <a:r>
              <a:rPr lang="en">
                <a:solidFill>
                  <a:srgbClr val="1F1F1F"/>
                </a:solidFill>
              </a:rPr>
              <a:t> Simulated real SQL production environment</a:t>
            </a:r>
            <a:endParaRPr>
              <a:solidFill>
                <a:srgbClr val="1F1F1F"/>
              </a:solidFill>
            </a:endParaRPr>
          </a:p>
        </p:txBody>
      </p:sp>
      <p:sp>
        <p:nvSpPr>
          <p:cNvPr id="941" name="Google Shape;941;p98"/>
          <p:cNvSpPr txBox="1"/>
          <p:nvPr>
            <p:ph type="title"/>
          </p:nvPr>
        </p:nvSpPr>
        <p:spPr>
          <a:xfrm>
            <a:off x="452575" y="596800"/>
            <a:ext cx="80754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200"/>
              <a:t>Final SQL Validation &amp; Business Questions Execution in MySQL</a:t>
            </a:r>
            <a:endParaRPr sz="3200"/>
          </a:p>
        </p:txBody>
      </p:sp>
      <p:sp>
        <p:nvSpPr>
          <p:cNvPr id="942" name="Google Shape;942;p9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Retrospective">
  <a:themeElements>
    <a:clrScheme name="Simple Light">
      <a:dk1>
        <a:srgbClr val="303030"/>
      </a:dk1>
      <a:lt1>
        <a:srgbClr val="F6F6F1"/>
      </a:lt1>
      <a:dk2>
        <a:srgbClr val="E1783D"/>
      </a:dk2>
      <a:lt2>
        <a:srgbClr val="EDAD51"/>
      </a:lt2>
      <a:accent1>
        <a:srgbClr val="EAEBBA"/>
      </a:accent1>
      <a:accent2>
        <a:srgbClr val="A5B4A5"/>
      </a:accent2>
      <a:accent3>
        <a:srgbClr val="78909C"/>
      </a:accent3>
      <a:accent4>
        <a:srgbClr val="496649"/>
      </a:accent4>
      <a:accent5>
        <a:srgbClr val="303030"/>
      </a:accent5>
      <a:accent6>
        <a:srgbClr val="F6F6F1"/>
      </a:accent6>
      <a:hlink>
        <a:srgbClr val="E178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