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3624" autoAdjust="0"/>
  </p:normalViewPr>
  <p:slideViewPr>
    <p:cSldViewPr>
      <p:cViewPr varScale="1">
        <p:scale>
          <a:sx n="119" d="100"/>
          <a:sy n="119" d="100"/>
        </p:scale>
        <p:origin x="-17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s-AR" sz="1100" dirty="0"/>
              <a:t>Porcentaje de error: Exponencial</a:t>
            </a:r>
          </a:p>
        </c:rich>
      </c:tx>
      <c:layout>
        <c:manualLayout>
          <c:xMode val="edge"/>
          <c:yMode val="edge"/>
          <c:x val="0.22693569038355679"/>
          <c:y val="3.0318552842560589E-2"/>
        </c:manualLayout>
      </c:layout>
      <c:overlay val="0"/>
    </c:title>
    <c:autoTitleDeleted val="0"/>
    <c:view3D>
      <c:rotX val="25"/>
      <c:rotY val="124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.27350973570164488"/>
          <c:w val="1"/>
          <c:h val="0.72649015551998963"/>
        </c:manualLayout>
      </c:layout>
      <c:pie3DChart>
        <c:varyColors val="1"/>
        <c:ser>
          <c:idx val="0"/>
          <c:order val="0"/>
          <c:dPt>
            <c:idx val="1"/>
            <c:bubble3D val="0"/>
            <c:explosion val="18"/>
          </c:dPt>
          <c:dLbls>
            <c:dLbl>
              <c:idx val="0"/>
              <c:layout>
                <c:manualLayout>
                  <c:x val="1.7903025279734815E-2"/>
                  <c:y val="8.61812737848988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3185415562900447E-3"/>
                  <c:y val="-0.152273830215149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datos'!$C$5:$D$5</c:f>
              <c:numCache>
                <c:formatCode>General</c:formatCode>
                <c:ptCount val="2"/>
                <c:pt idx="0">
                  <c:v>206</c:v>
                </c:pt>
                <c:pt idx="1">
                  <c:v>26231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s-AR" sz="1100"/>
              <a:t>Porcentaje de error: Trapezoidal</a:t>
            </a:r>
          </a:p>
        </c:rich>
      </c:tx>
      <c:layout>
        <c:manualLayout>
          <c:xMode val="edge"/>
          <c:yMode val="edge"/>
          <c:x val="0.26028067731753962"/>
          <c:y val="3.0090268790543384E-2"/>
        </c:manualLayout>
      </c:layout>
      <c:overlay val="0"/>
    </c:title>
    <c:autoTitleDeleted val="0"/>
    <c:view3D>
      <c:rotX val="25"/>
      <c:rotY val="204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0951670222790091E-3"/>
          <c:y val="0.26919258201016116"/>
          <c:w val="0.99790483297772103"/>
          <c:h val="0.73080741798984739"/>
        </c:manualLayout>
      </c:layout>
      <c:pie3DChart>
        <c:varyColors val="1"/>
        <c:ser>
          <c:idx val="0"/>
          <c:order val="0"/>
          <c:explosion val="14"/>
          <c:dLbls>
            <c:dLbl>
              <c:idx val="0"/>
              <c:layout>
                <c:manualLayout>
                  <c:x val="-9.8997566876277893E-2"/>
                  <c:y val="-2.04808153622242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7.1945363157791375E-2"/>
                  <c:y val="-9.68408043146408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datos'!$C$4:$D$4</c:f>
              <c:numCache>
                <c:formatCode>General</c:formatCode>
                <c:ptCount val="2"/>
                <c:pt idx="0">
                  <c:v>1991</c:v>
                </c:pt>
                <c:pt idx="1">
                  <c:v>26233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TRAPEZOIDAL</a:t>
            </a:r>
          </a:p>
        </c:rich>
      </c:tx>
      <c:layout/>
      <c:overlay val="0"/>
      <c:spPr>
        <a:ln>
          <a:noFill/>
        </a:ln>
      </c:spPr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invertIfNegative val="0"/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datos'!$P$30</c:f>
              <c:numCache>
                <c:formatCode>0</c:formatCode>
                <c:ptCount val="1"/>
                <c:pt idx="0">
                  <c:v>6.6298342541436455</c:v>
                </c:pt>
              </c:numCache>
            </c:numRef>
          </c:val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invertIfNegative val="0"/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datos'!$P$31</c:f>
              <c:numCache>
                <c:formatCode>0</c:formatCode>
                <c:ptCount val="1"/>
                <c:pt idx="0">
                  <c:v>93.370165745856355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39034368"/>
        <c:axId val="38846464"/>
        <c:axId val="0"/>
      </c:bar3DChart>
      <c:catAx>
        <c:axId val="3903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8846464"/>
        <c:crosses val="autoZero"/>
        <c:auto val="1"/>
        <c:lblAlgn val="ctr"/>
        <c:lblOffset val="100"/>
        <c:noMultiLvlLbl val="0"/>
      </c:catAx>
      <c:valAx>
        <c:axId val="38846464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spPr>
          <a:ln w="9525">
            <a:noFill/>
          </a:ln>
        </c:spPr>
        <c:crossAx val="390343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EXPONENCIAL</a:t>
            </a:r>
          </a:p>
        </c:rich>
      </c:tx>
      <c:layout/>
      <c:overlay val="0"/>
      <c:spPr>
        <a:ln>
          <a:noFill/>
        </a:ln>
      </c:spPr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invertIfNegative val="0"/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datos'!$Q$30</c:f>
              <c:numCache>
                <c:formatCode>0</c:formatCode>
                <c:ptCount val="1"/>
                <c:pt idx="0">
                  <c:v>63.106796116505016</c:v>
                </c:pt>
              </c:numCache>
            </c:numRef>
          </c:val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invertIfNegative val="0"/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datos'!$Q$31</c:f>
              <c:numCache>
                <c:formatCode>0</c:formatCode>
                <c:ptCount val="1"/>
                <c:pt idx="0">
                  <c:v>36.893203883495147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38168064"/>
        <c:axId val="38848192"/>
        <c:axId val="0"/>
      </c:bar3DChart>
      <c:catAx>
        <c:axId val="3816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8848192"/>
        <c:crosses val="autoZero"/>
        <c:auto val="1"/>
        <c:lblAlgn val="ctr"/>
        <c:lblOffset val="100"/>
        <c:noMultiLvlLbl val="0"/>
      </c:catAx>
      <c:valAx>
        <c:axId val="38848192"/>
        <c:scaling>
          <c:orientation val="minMax"/>
        </c:scaling>
        <c:delete val="0"/>
        <c:axPos val="l"/>
        <c:majorGridlines/>
        <c:numFmt formatCode="0" sourceLinked="0"/>
        <c:majorTickMark val="none"/>
        <c:minorTickMark val="none"/>
        <c:tickLblPos val="nextTo"/>
        <c:spPr>
          <a:ln w="9525">
            <a:noFill/>
          </a:ln>
        </c:spPr>
        <c:crossAx val="381680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'Analisis de datos'!$I$4</c:f>
              <c:strCache>
                <c:ptCount val="1"/>
                <c:pt idx="0">
                  <c:v>Rampa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datos'!$I$5:$I$68</c:f>
              <c:numCache>
                <c:formatCode>General</c:formatCode>
                <c:ptCount val="6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3</c:v>
                </c:pt>
                <c:pt idx="8">
                  <c:v>8</c:v>
                </c:pt>
                <c:pt idx="9">
                  <c:v>6</c:v>
                </c:pt>
                <c:pt idx="10">
                  <c:v>12</c:v>
                </c:pt>
                <c:pt idx="11">
                  <c:v>5</c:v>
                </c:pt>
                <c:pt idx="12">
                  <c:v>12</c:v>
                </c:pt>
                <c:pt idx="13">
                  <c:v>9</c:v>
                </c:pt>
                <c:pt idx="14">
                  <c:v>18</c:v>
                </c:pt>
                <c:pt idx="15">
                  <c:v>12</c:v>
                </c:pt>
                <c:pt idx="16">
                  <c:v>13</c:v>
                </c:pt>
                <c:pt idx="17">
                  <c:v>17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21</c:v>
                </c:pt>
                <c:pt idx="22">
                  <c:v>26</c:v>
                </c:pt>
                <c:pt idx="23">
                  <c:v>13</c:v>
                </c:pt>
                <c:pt idx="24">
                  <c:v>18</c:v>
                </c:pt>
                <c:pt idx="25">
                  <c:v>20</c:v>
                </c:pt>
                <c:pt idx="26">
                  <c:v>26</c:v>
                </c:pt>
                <c:pt idx="27">
                  <c:v>17</c:v>
                </c:pt>
                <c:pt idx="28">
                  <c:v>24</c:v>
                </c:pt>
                <c:pt idx="29">
                  <c:v>25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35</c:v>
                </c:pt>
                <c:pt idx="34">
                  <c:v>37</c:v>
                </c:pt>
                <c:pt idx="35">
                  <c:v>39</c:v>
                </c:pt>
                <c:pt idx="36">
                  <c:v>42</c:v>
                </c:pt>
                <c:pt idx="37">
                  <c:v>41</c:v>
                </c:pt>
                <c:pt idx="38">
                  <c:v>46</c:v>
                </c:pt>
                <c:pt idx="39">
                  <c:v>35</c:v>
                </c:pt>
                <c:pt idx="40">
                  <c:v>40</c:v>
                </c:pt>
                <c:pt idx="41">
                  <c:v>38</c:v>
                </c:pt>
                <c:pt idx="42">
                  <c:v>44</c:v>
                </c:pt>
                <c:pt idx="43">
                  <c:v>41</c:v>
                </c:pt>
                <c:pt idx="44">
                  <c:v>47</c:v>
                </c:pt>
                <c:pt idx="45">
                  <c:v>44</c:v>
                </c:pt>
                <c:pt idx="46">
                  <c:v>53</c:v>
                </c:pt>
                <c:pt idx="47">
                  <c:v>43</c:v>
                </c:pt>
                <c:pt idx="48">
                  <c:v>44</c:v>
                </c:pt>
                <c:pt idx="49">
                  <c:v>48</c:v>
                </c:pt>
                <c:pt idx="50">
                  <c:v>50</c:v>
                </c:pt>
                <c:pt idx="51">
                  <c:v>50</c:v>
                </c:pt>
                <c:pt idx="52">
                  <c:v>53</c:v>
                </c:pt>
                <c:pt idx="53">
                  <c:v>56</c:v>
                </c:pt>
                <c:pt idx="54">
                  <c:v>61</c:v>
                </c:pt>
                <c:pt idx="55">
                  <c:v>44</c:v>
                </c:pt>
                <c:pt idx="56">
                  <c:v>49</c:v>
                </c:pt>
                <c:pt idx="57">
                  <c:v>51</c:v>
                </c:pt>
                <c:pt idx="58">
                  <c:v>57</c:v>
                </c:pt>
                <c:pt idx="59">
                  <c:v>52</c:v>
                </c:pt>
                <c:pt idx="60">
                  <c:v>59</c:v>
                </c:pt>
                <c:pt idx="61">
                  <c:v>60</c:v>
                </c:pt>
                <c:pt idx="62">
                  <c:v>68</c:v>
                </c:pt>
                <c:pt idx="63">
                  <c:v>68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'Analisis de datos'!$J$4</c:f>
              <c:strCache>
                <c:ptCount val="1"/>
                <c:pt idx="0">
                  <c:v>Exponencial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trendline>
            <c:trendlineType val="linear"/>
            <c:dispRSqr val="0"/>
            <c:dispEq val="0"/>
          </c:trendline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1.1299999999999986</c:v>
                </c:pt>
                <c:pt idx="13">
                  <c:v>1.1399999999999986</c:v>
                </c:pt>
                <c:pt idx="14">
                  <c:v>1.1499999999999986</c:v>
                </c:pt>
                <c:pt idx="15">
                  <c:v>1.1599999999999986</c:v>
                </c:pt>
                <c:pt idx="16">
                  <c:v>1.1700000000000013</c:v>
                </c:pt>
                <c:pt idx="17">
                  <c:v>1.1800000000000013</c:v>
                </c:pt>
                <c:pt idx="18">
                  <c:v>1.1900000000000013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datos'!$J$5:$J$68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4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4</c:v>
                </c:pt>
                <c:pt idx="62">
                  <c:v>5</c:v>
                </c:pt>
                <c:pt idx="63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50496"/>
        <c:axId val="38851072"/>
      </c:scatterChart>
      <c:valAx>
        <c:axId val="38850496"/>
        <c:scaling>
          <c:orientation val="minMax"/>
          <c:max val="1.7"/>
          <c:min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Tensión de entrada</a:t>
                </a:r>
              </a:p>
            </c:rich>
          </c:tx>
          <c:layout>
            <c:manualLayout>
              <c:xMode val="edge"/>
              <c:yMode val="edge"/>
              <c:x val="0.39595380054773466"/>
              <c:y val="7.1100565545627201E-2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crossAx val="38851072"/>
        <c:crosses val="autoZero"/>
        <c:crossBetween val="midCat"/>
      </c:valAx>
      <c:valAx>
        <c:axId val="3885107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/>
                  <a:t>Cantidad de </a:t>
                </a:r>
                <a:r>
                  <a:rPr lang="es-AR" dirty="0" smtClean="0"/>
                  <a:t>errores</a:t>
                </a:r>
                <a:endParaRPr lang="es-AR" dirty="0"/>
              </a:p>
            </c:rich>
          </c:tx>
          <c:layout>
            <c:manualLayout>
              <c:xMode val="edge"/>
              <c:yMode val="edge"/>
              <c:x val="0.95445883617098126"/>
              <c:y val="0.2760655792767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8850496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4234264975849251"/>
          <c:y val="0.87764719263997182"/>
          <c:w val="0.78810202746432068"/>
          <c:h val="7.593501515704606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2836925601628E-2"/>
          <c:y val="8.4672265966754243E-2"/>
          <c:w val="0.89193996596195113"/>
          <c:h val="0.68648981882078464"/>
        </c:manualLayout>
      </c:layout>
      <c:scatterChart>
        <c:scatterStyle val="smoothMarker"/>
        <c:varyColors val="0"/>
        <c:ser>
          <c:idx val="0"/>
          <c:order val="0"/>
          <c:tx>
            <c:v>Trapezoidal</c:v>
          </c:tx>
          <c:spPr>
            <a:ln w="63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square"/>
            <c:size val="6"/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datos'!$AB$5:$AB$67</c:f>
              <c:numCache>
                <c:formatCode>General</c:formatCode>
                <c:ptCount val="63"/>
                <c:pt idx="0">
                  <c:v>57</c:v>
                </c:pt>
                <c:pt idx="1">
                  <c:v>50</c:v>
                </c:pt>
                <c:pt idx="2">
                  <c:v>56</c:v>
                </c:pt>
                <c:pt idx="3">
                  <c:v>34</c:v>
                </c:pt>
                <c:pt idx="4">
                  <c:v>55</c:v>
                </c:pt>
                <c:pt idx="5">
                  <c:v>47</c:v>
                </c:pt>
                <c:pt idx="6">
                  <c:v>54</c:v>
                </c:pt>
                <c:pt idx="7">
                  <c:v>58</c:v>
                </c:pt>
                <c:pt idx="8">
                  <c:v>53</c:v>
                </c:pt>
                <c:pt idx="9">
                  <c:v>45</c:v>
                </c:pt>
                <c:pt idx="10">
                  <c:v>52</c:v>
                </c:pt>
                <c:pt idx="11">
                  <c:v>29</c:v>
                </c:pt>
                <c:pt idx="12">
                  <c:v>51</c:v>
                </c:pt>
                <c:pt idx="13">
                  <c:v>43</c:v>
                </c:pt>
                <c:pt idx="14">
                  <c:v>50</c:v>
                </c:pt>
                <c:pt idx="15">
                  <c:v>50</c:v>
                </c:pt>
                <c:pt idx="16">
                  <c:v>41</c:v>
                </c:pt>
                <c:pt idx="17">
                  <c:v>41</c:v>
                </c:pt>
                <c:pt idx="18">
                  <c:v>40</c:v>
                </c:pt>
                <c:pt idx="19">
                  <c:v>25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42</c:v>
                </c:pt>
                <c:pt idx="24">
                  <c:v>37</c:v>
                </c:pt>
                <c:pt idx="25">
                  <c:v>37</c:v>
                </c:pt>
                <c:pt idx="26">
                  <c:v>36</c:v>
                </c:pt>
                <c:pt idx="27">
                  <c:v>21</c:v>
                </c:pt>
                <c:pt idx="28">
                  <c:v>35</c:v>
                </c:pt>
                <c:pt idx="29">
                  <c:v>35</c:v>
                </c:pt>
                <c:pt idx="30">
                  <c:v>34</c:v>
                </c:pt>
                <c:pt idx="31">
                  <c:v>273</c:v>
                </c:pt>
                <c:pt idx="32">
                  <c:v>25</c:v>
                </c:pt>
                <c:pt idx="33">
                  <c:v>17</c:v>
                </c:pt>
                <c:pt idx="34">
                  <c:v>24</c:v>
                </c:pt>
                <c:pt idx="35">
                  <c:v>17</c:v>
                </c:pt>
                <c:pt idx="36">
                  <c:v>23</c:v>
                </c:pt>
                <c:pt idx="37">
                  <c:v>15</c:v>
                </c:pt>
                <c:pt idx="38">
                  <c:v>22</c:v>
                </c:pt>
                <c:pt idx="39">
                  <c:v>26</c:v>
                </c:pt>
                <c:pt idx="40">
                  <c:v>21</c:v>
                </c:pt>
                <c:pt idx="41">
                  <c:v>13</c:v>
                </c:pt>
                <c:pt idx="42">
                  <c:v>20</c:v>
                </c:pt>
                <c:pt idx="43">
                  <c:v>13</c:v>
                </c:pt>
                <c:pt idx="44">
                  <c:v>19</c:v>
                </c:pt>
                <c:pt idx="45">
                  <c:v>11</c:v>
                </c:pt>
                <c:pt idx="46">
                  <c:v>18</c:v>
                </c:pt>
                <c:pt idx="47">
                  <c:v>18</c:v>
                </c:pt>
                <c:pt idx="48">
                  <c:v>9</c:v>
                </c:pt>
                <c:pt idx="49">
                  <c:v>9</c:v>
                </c:pt>
                <c:pt idx="50">
                  <c:v>8</c:v>
                </c:pt>
                <c:pt idx="51">
                  <c:v>9</c:v>
                </c:pt>
                <c:pt idx="52">
                  <c:v>7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Exponencial</c:v>
          </c:tx>
          <c:spPr>
            <a:ln w="635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datos'!$AC$5:$AC$67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206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52800"/>
        <c:axId val="38853376"/>
      </c:scatterChart>
      <c:valAx>
        <c:axId val="38852800"/>
        <c:scaling>
          <c:orientation val="minMax"/>
          <c:max val="6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 dirty="0" smtClean="0"/>
                  <a:t>Número de comparador</a:t>
                </a:r>
                <a:endParaRPr lang="es-AR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38853376"/>
        <c:crosses val="autoZero"/>
        <c:crossBetween val="midCat"/>
        <c:majorUnit val="5"/>
        <c:minorUnit val="1"/>
      </c:valAx>
      <c:valAx>
        <c:axId val="38853376"/>
        <c:scaling>
          <c:orientation val="minMax"/>
          <c:max val="2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AR" dirty="0" smtClean="0"/>
                  <a:t>Cantidad de errores</a:t>
                </a:r>
                <a:endParaRPr lang="es-A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852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#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FC7366B8-DE6E-4AA0-87ED-D16E53A01EBC}" type="presOf" srcId="{3EB53A9D-6F88-4C3B-87D9-D59CC7DCD153}" destId="{7799EFF0-CB5B-45AF-9ECC-AF5ADE221639}" srcOrd="0" destOrd="1" presId="urn:microsoft.com/office/officeart/2005/8/layout/hList2#1"/>
    <dgm:cxn modelId="{09A2C074-DEDE-44C2-922F-3AFF76EC8CCB}" type="presOf" srcId="{2F1CEF04-5660-4FA5-9571-4DD58E31BD40}" destId="{D09BDCF9-B6AE-4482-83CA-29A57BE5B006}" srcOrd="0" destOrd="0" presId="urn:microsoft.com/office/officeart/2005/8/layout/hList2#1"/>
    <dgm:cxn modelId="{62929F2A-BEEE-4F12-B3BE-41B2622F3458}" type="presOf" srcId="{12E3F15A-2AFE-4808-B727-C7AF52123798}" destId="{C8BB9FC6-6AFF-4933-9021-7411AFD5B0A7}" srcOrd="0" destOrd="0" presId="urn:microsoft.com/office/officeart/2005/8/layout/hList2#1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24B82839-6986-4D5C-9A89-BD5A12229049}" type="presOf" srcId="{F247B72D-C90A-484E-81DD-67ECFE5B50BF}" destId="{E1183BD7-0429-4707-9FCC-1ED6461A208B}" srcOrd="0" destOrd="0" presId="urn:microsoft.com/office/officeart/2005/8/layout/hList2#1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FD910211-C456-4FAB-B82B-6A40A24DA704}" type="presOf" srcId="{6C6E6D88-5EF3-45D7-967A-A0080BE08842}" destId="{E1183BD7-0429-4707-9FCC-1ED6461A208B}" srcOrd="0" destOrd="1" presId="urn:microsoft.com/office/officeart/2005/8/layout/hList2#1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A7E3D21-5BAA-446A-9144-96995FBEB68D}" type="presOf" srcId="{8A95C357-1788-4660-9EA5-1229854C4CAB}" destId="{7799EFF0-CB5B-45AF-9ECC-AF5ADE221639}" srcOrd="0" destOrd="0" presId="urn:microsoft.com/office/officeart/2005/8/layout/hList2#1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1506B563-784F-488B-912B-8E75CADE0FB4}" type="presOf" srcId="{34871C5F-23F4-4FD7-8F4E-123C17739740}" destId="{E1183BD7-0429-4707-9FCC-1ED6461A208B}" srcOrd="0" destOrd="2" presId="urn:microsoft.com/office/officeart/2005/8/layout/hList2#1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CE928D2B-0B5F-4812-A03E-248F3CC5FBE8}" type="presOf" srcId="{6AAD33D9-E471-40F5-8F70-80606C79DA9D}" destId="{796565FA-A8B9-46BA-8356-76FA771B6A85}" srcOrd="0" destOrd="0" presId="urn:microsoft.com/office/officeart/2005/8/layout/hList2#1"/>
    <dgm:cxn modelId="{081F6AF6-A01E-4A9C-AE90-A8D99BA26333}" type="presOf" srcId="{F59F90C1-2A30-4C35-B08D-0E31AFC816E0}" destId="{75371E2A-895B-4B16-B02A-DBFE3269960E}" srcOrd="0" destOrd="1" presId="urn:microsoft.com/office/officeart/2005/8/layout/hList2#1"/>
    <dgm:cxn modelId="{5CFF85D8-D08F-44C8-A56B-5D41EC5F2BE5}" type="presOf" srcId="{C8B4E141-47F4-435C-B9AD-CE9B2E64C7D8}" destId="{A661B534-4AB5-4378-81FC-8A50002BBF30}" srcOrd="0" destOrd="0" presId="urn:microsoft.com/office/officeart/2005/8/layout/hList2#1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B44F0AA2-DF3D-46CC-8143-5529D685AC22}" type="presOf" srcId="{19FB82D1-DA9C-4A9F-996F-5D6E94120F2C}" destId="{0066362C-EDA1-43C9-AD73-66A1B6B955D2}" srcOrd="0" destOrd="0" presId="urn:microsoft.com/office/officeart/2005/8/layout/hList2#1"/>
    <dgm:cxn modelId="{369A4BBF-5FD6-4A30-AF16-6C4CB32524FD}" type="presOf" srcId="{D5728EDF-102F-4666-8B0F-3B97726BE7CA}" destId="{75371E2A-895B-4B16-B02A-DBFE3269960E}" srcOrd="0" destOrd="0" presId="urn:microsoft.com/office/officeart/2005/8/layout/hList2#1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E9838FF0-FAE5-4EC4-BF4A-02B760BBEBE2}" type="presOf" srcId="{19B20CF0-7F46-40CD-9ECC-10B9EFB985E0}" destId="{D09BDCF9-B6AE-4482-83CA-29A57BE5B006}" srcOrd="0" destOrd="1" presId="urn:microsoft.com/office/officeart/2005/8/layout/hList2#1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BE2BD115-944F-4D95-B157-D177CCCAE7B7}" type="presOf" srcId="{0ED985B0-F992-41C0-A0DF-DB763467528A}" destId="{93AF6EB4-FCC1-4634-9951-E885EACF7BB2}" srcOrd="0" destOrd="0" presId="urn:microsoft.com/office/officeart/2005/8/layout/hList2#1"/>
    <dgm:cxn modelId="{BB5D1F68-E2B2-48A1-8DD1-2973A0A43F58}" type="presOf" srcId="{4226B12D-E302-43AF-8B50-309C6137E5C3}" destId="{7799EFF0-CB5B-45AF-9ECC-AF5ADE221639}" srcOrd="0" destOrd="2" presId="urn:microsoft.com/office/officeart/2005/8/layout/hList2#1"/>
    <dgm:cxn modelId="{AA314F89-D8A1-4D49-97BF-CE6B3B529C07}" type="presParOf" srcId="{93AF6EB4-FCC1-4634-9951-E885EACF7BB2}" destId="{BFB33C08-C4FF-46FC-A24D-70D529E94781}" srcOrd="0" destOrd="0" presId="urn:microsoft.com/office/officeart/2005/8/layout/hList2#1"/>
    <dgm:cxn modelId="{70185C63-EE5D-4498-960F-AD3FC9C618CC}" type="presParOf" srcId="{BFB33C08-C4FF-46FC-A24D-70D529E94781}" destId="{26B0CB7C-D4E2-43A3-97E1-33EC24D881B7}" srcOrd="0" destOrd="0" presId="urn:microsoft.com/office/officeart/2005/8/layout/hList2#1"/>
    <dgm:cxn modelId="{B880B90C-055C-4EFE-B857-D489BBE7C453}" type="presParOf" srcId="{BFB33C08-C4FF-46FC-A24D-70D529E94781}" destId="{E1183BD7-0429-4707-9FCC-1ED6461A208B}" srcOrd="1" destOrd="0" presId="urn:microsoft.com/office/officeart/2005/8/layout/hList2#1"/>
    <dgm:cxn modelId="{DEFE8622-4F5C-4DF7-ADEC-8C159E9DF48A}" type="presParOf" srcId="{BFB33C08-C4FF-46FC-A24D-70D529E94781}" destId="{796565FA-A8B9-46BA-8356-76FA771B6A85}" srcOrd="2" destOrd="0" presId="urn:microsoft.com/office/officeart/2005/8/layout/hList2#1"/>
    <dgm:cxn modelId="{8F37E4A6-7EB7-4322-8F6A-C28A08C9D896}" type="presParOf" srcId="{93AF6EB4-FCC1-4634-9951-E885EACF7BB2}" destId="{05A2EE77-A25F-4578-9774-A72003DC31FB}" srcOrd="1" destOrd="0" presId="urn:microsoft.com/office/officeart/2005/8/layout/hList2#1"/>
    <dgm:cxn modelId="{93B4B8EA-5855-46F8-8A38-0354E67C52EF}" type="presParOf" srcId="{93AF6EB4-FCC1-4634-9951-E885EACF7BB2}" destId="{41364295-A39F-4F75-935F-56F665894944}" srcOrd="2" destOrd="0" presId="urn:microsoft.com/office/officeart/2005/8/layout/hList2#1"/>
    <dgm:cxn modelId="{BBA64179-78B0-4F5A-9986-EB11C89F7BD2}" type="presParOf" srcId="{41364295-A39F-4F75-935F-56F665894944}" destId="{DD08B832-2BD4-4532-B988-CE751E4BA221}" srcOrd="0" destOrd="0" presId="urn:microsoft.com/office/officeart/2005/8/layout/hList2#1"/>
    <dgm:cxn modelId="{4B3D2E51-6500-45BF-A3D0-0B561A7A1DD9}" type="presParOf" srcId="{41364295-A39F-4F75-935F-56F665894944}" destId="{D09BDCF9-B6AE-4482-83CA-29A57BE5B006}" srcOrd="1" destOrd="0" presId="urn:microsoft.com/office/officeart/2005/8/layout/hList2#1"/>
    <dgm:cxn modelId="{6FCDC3FF-33C9-4419-91A2-4A4AF1E97507}" type="presParOf" srcId="{41364295-A39F-4F75-935F-56F665894944}" destId="{A661B534-4AB5-4378-81FC-8A50002BBF30}" srcOrd="2" destOrd="0" presId="urn:microsoft.com/office/officeart/2005/8/layout/hList2#1"/>
    <dgm:cxn modelId="{D023B6A1-F2AF-4957-9106-57FF65B228BF}" type="presParOf" srcId="{93AF6EB4-FCC1-4634-9951-E885EACF7BB2}" destId="{189C3D93-DC2C-4C69-9658-E102D0A7A8D2}" srcOrd="3" destOrd="0" presId="urn:microsoft.com/office/officeart/2005/8/layout/hList2#1"/>
    <dgm:cxn modelId="{954E26BD-FBA2-4A5C-9EAA-2A2FACBF84AA}" type="presParOf" srcId="{93AF6EB4-FCC1-4634-9951-E885EACF7BB2}" destId="{14DCECFD-0BE5-40F2-8BE4-044D667BDEF6}" srcOrd="4" destOrd="0" presId="urn:microsoft.com/office/officeart/2005/8/layout/hList2#1"/>
    <dgm:cxn modelId="{D4D983EB-DF8F-4082-81E3-321FC32145D4}" type="presParOf" srcId="{14DCECFD-0BE5-40F2-8BE4-044D667BDEF6}" destId="{E219CE3B-456D-416F-AA58-5DF5B8B36966}" srcOrd="0" destOrd="0" presId="urn:microsoft.com/office/officeart/2005/8/layout/hList2#1"/>
    <dgm:cxn modelId="{1F329DA7-A26A-4694-A1F2-EF0CA77354F5}" type="presParOf" srcId="{14DCECFD-0BE5-40F2-8BE4-044D667BDEF6}" destId="{75371E2A-895B-4B16-B02A-DBFE3269960E}" srcOrd="1" destOrd="0" presId="urn:microsoft.com/office/officeart/2005/8/layout/hList2#1"/>
    <dgm:cxn modelId="{C7C937AA-0520-401A-8F90-49D136FFD7EE}" type="presParOf" srcId="{14DCECFD-0BE5-40F2-8BE4-044D667BDEF6}" destId="{0066362C-EDA1-43C9-AD73-66A1B6B955D2}" srcOrd="2" destOrd="0" presId="urn:microsoft.com/office/officeart/2005/8/layout/hList2#1"/>
    <dgm:cxn modelId="{BF0C0F67-D36E-4AF6-80FC-1A9825E8339C}" type="presParOf" srcId="{93AF6EB4-FCC1-4634-9951-E885EACF7BB2}" destId="{C66D4915-9069-4A35-9AB6-4108809588C7}" srcOrd="5" destOrd="0" presId="urn:microsoft.com/office/officeart/2005/8/layout/hList2#1"/>
    <dgm:cxn modelId="{BEC02AB4-0892-4EE7-A280-5580B2CCA53C}" type="presParOf" srcId="{93AF6EB4-FCC1-4634-9951-E885EACF7BB2}" destId="{3713D22E-2D10-4ACB-9C91-44CBDAD2638E}" srcOrd="6" destOrd="0" presId="urn:microsoft.com/office/officeart/2005/8/layout/hList2#1"/>
    <dgm:cxn modelId="{FBF9C7CB-2E81-4C10-97A1-6204C86E6E0A}" type="presParOf" srcId="{3713D22E-2D10-4ACB-9C91-44CBDAD2638E}" destId="{9BDC7C31-8470-418F-AA33-D0F153D75747}" srcOrd="0" destOrd="0" presId="urn:microsoft.com/office/officeart/2005/8/layout/hList2#1"/>
    <dgm:cxn modelId="{CA7BDEA7-5F71-447A-ADC9-CB45DD29421A}" type="presParOf" srcId="{3713D22E-2D10-4ACB-9C91-44CBDAD2638E}" destId="{7799EFF0-CB5B-45AF-9ECC-AF5ADE221639}" srcOrd="1" destOrd="0" presId="urn:microsoft.com/office/officeart/2005/8/layout/hList2#1"/>
    <dgm:cxn modelId="{4965C58C-4B95-49FE-8C0C-43C5F83F4A61}" type="presParOf" srcId="{3713D22E-2D10-4ACB-9C91-44CBDAD2638E}" destId="{C8BB9FC6-6AFF-4933-9021-7411AFD5B0A7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#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19904" y="96632"/>
        <a:ext cx="4041655" cy="367937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19904" y="953049"/>
        <a:ext cx="4041655" cy="367937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19904" y="2258139"/>
        <a:ext cx="4041655" cy="367937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19904" y="3563229"/>
        <a:ext cx="4041655" cy="367937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18734" y="26553"/>
        <a:ext cx="4005324" cy="346292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18734" y="824314"/>
        <a:ext cx="4005324" cy="346292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18734" y="2251354"/>
        <a:ext cx="4005324" cy="346292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18734" y="3264394"/>
        <a:ext cx="4005324" cy="346292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76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67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Trapezoidal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1991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28224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Exponencial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206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Total: 28224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10/09/2010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</a:t>
            </a:r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11" descr="C:\Users\fjferre1\AppData\Local\Temp\msohtmlclip1\01\clip_image001.png"/>
          <p:cNvPicPr>
            <a:picLocks noGrp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157192"/>
            <a:ext cx="6911999" cy="133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1234481" cy="1180727"/>
          </a:xfrm>
        </p:spPr>
        <p:txBody>
          <a:bodyPr/>
          <a:lstStyle/>
          <a:p>
            <a:r>
              <a:rPr lang="es-AR" dirty="0" err="1" smtClean="0"/>
              <a:t>aa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5102225" y="1556792"/>
          <a:ext cx="4041775" cy="254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100638" y="4221088"/>
          <a:ext cx="4043362" cy="24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0" y="4114800"/>
          <a:ext cx="2479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411760" y="4114800"/>
          <a:ext cx="24458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1810545" cy="1612775"/>
          </a:xfrm>
        </p:spPr>
        <p:txBody>
          <a:bodyPr/>
          <a:lstStyle/>
          <a:p>
            <a:r>
              <a:rPr lang="es-AR" dirty="0" smtClean="0"/>
              <a:t>ad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211960" y="1340768"/>
          <a:ext cx="468052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15 Gráfico"/>
          <p:cNvGraphicFramePr/>
          <p:nvPr>
            <p:extLst>
              <p:ext uri="{D42A27DB-BD31-4B8C-83A1-F6EECF244321}">
                <p14:modId xmlns:p14="http://schemas.microsoft.com/office/powerpoint/2010/main" val="727075961"/>
              </p:ext>
            </p:extLst>
          </p:nvPr>
        </p:nvGraphicFramePr>
        <p:xfrm>
          <a:off x="395536" y="4221088"/>
          <a:ext cx="7938763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080933" cy="4781127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Ndneg_P</a:t>
            </a:r>
            <a:endParaRPr lang="es-AR" dirty="0" smtClean="0"/>
          </a:p>
          <a:p>
            <a:pPr lvl="1"/>
            <a:r>
              <a:rPr lang="es-AR" dirty="0" err="1" smtClean="0"/>
              <a:t>Ndpos_P</a:t>
            </a:r>
            <a:endParaRPr lang="es-AR" dirty="0" smtClean="0"/>
          </a:p>
          <a:p>
            <a:pPr lvl="1"/>
            <a:r>
              <a:rPr lang="es-AR" dirty="0" err="1" smtClean="0"/>
              <a:t>Ndout_P</a:t>
            </a:r>
            <a:endParaRPr lang="es-AR" dirty="0" smtClean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  <a:p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orchetes"/>
            <p:cNvSpPr/>
            <p:nvPr/>
          </p:nvSpPr>
          <p:spPr>
            <a:xfrm>
              <a:off x="5004048" y="206084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Corchetes"/>
            <p:cNvSpPr/>
            <p:nvPr/>
          </p:nvSpPr>
          <p:spPr>
            <a:xfrm>
              <a:off x="6588224" y="2049400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orchetes"/>
            <p:cNvSpPr/>
            <p:nvPr/>
          </p:nvSpPr>
          <p:spPr>
            <a:xfrm>
              <a:off x="8100392" y="2564904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303588" y="1484784"/>
            <a:ext cx="4303588" cy="350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4371402" cy="35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0" y="3573016"/>
            <a:ext cx="4356992" cy="3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320480" cy="5184575"/>
          </a:xfrm>
        </p:spPr>
        <p:txBody>
          <a:bodyPr>
            <a:normAutofit/>
          </a:bodyPr>
          <a:lstStyle/>
          <a:p>
            <a:r>
              <a:rPr lang="es-AR" dirty="0" smtClean="0"/>
              <a:t>Transistor de inyección:</a:t>
            </a:r>
          </a:p>
          <a:p>
            <a:pPr lvl="1"/>
            <a:r>
              <a:rPr lang="es-AR" dirty="0" err="1" smtClean="0"/>
              <a:t>NDout_P</a:t>
            </a:r>
            <a:r>
              <a:rPr lang="es-AR" dirty="0" smtClean="0"/>
              <a:t> (inyección en </a:t>
            </a:r>
            <a:r>
              <a:rPr lang="es-AR" dirty="0" err="1" smtClean="0"/>
              <a:t>drenador</a:t>
            </a:r>
            <a:r>
              <a:rPr lang="es-AR" dirty="0" smtClean="0"/>
              <a:t> de transistor P)</a:t>
            </a:r>
          </a:p>
          <a:p>
            <a:r>
              <a:rPr lang="es-AR" dirty="0" smtClean="0"/>
              <a:t>Al inicio: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</a:t>
            </a:r>
          </a:p>
          <a:p>
            <a:r>
              <a:rPr lang="es-AR" dirty="0" smtClean="0"/>
              <a:t>Luego de la inyección:</a:t>
            </a:r>
          </a:p>
          <a:p>
            <a:pPr lvl="1"/>
            <a:r>
              <a:rPr lang="es-AR" sz="1800" dirty="0" smtClean="0"/>
              <a:t>Cambio de estado lógico: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1"/>
            <a:r>
              <a:rPr lang="es-AR" sz="1800" dirty="0" smtClean="0"/>
              <a:t>Variaciones de tensión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>
              <a:buNone/>
            </a:pPr>
            <a:endParaRPr lang="es-AR" dirty="0" smtClean="0"/>
          </a:p>
        </p:txBody>
      </p:sp>
      <p:grpSp>
        <p:nvGrpSpPr>
          <p:cNvPr id="23" name="22 Grupo"/>
          <p:cNvGrpSpPr/>
          <p:nvPr/>
        </p:nvGrpSpPr>
        <p:grpSpPr>
          <a:xfrm>
            <a:off x="72008" y="1556792"/>
            <a:ext cx="4499992" cy="5301208"/>
            <a:chOff x="4644008" y="1556792"/>
            <a:chExt cx="4499992" cy="5301208"/>
          </a:xfrm>
        </p:grpSpPr>
        <p:grpSp>
          <p:nvGrpSpPr>
            <p:cNvPr id="19" name="18 Grupo"/>
            <p:cNvGrpSpPr/>
            <p:nvPr/>
          </p:nvGrpSpPr>
          <p:grpSpPr>
            <a:xfrm>
              <a:off x="4695370" y="3617640"/>
              <a:ext cx="4448630" cy="3240360"/>
              <a:chOff x="4695370" y="3617640"/>
              <a:chExt cx="4448630" cy="32403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5370" y="3617640"/>
                <a:ext cx="4448630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7 Corchetes"/>
              <p:cNvSpPr/>
              <p:nvPr/>
            </p:nvSpPr>
            <p:spPr>
              <a:xfrm>
                <a:off x="8316416" y="4293096"/>
                <a:ext cx="432048" cy="388188"/>
              </a:xfrm>
              <a:prstGeom prst="bracketPair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644008" y="1556792"/>
              <a:ext cx="2880320" cy="1944216"/>
              <a:chOff x="4644008" y="1556792"/>
              <a:chExt cx="2880320" cy="1944216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5652120" y="1556792"/>
                <a:ext cx="1872208" cy="1944216"/>
                <a:chOff x="4130009" y="1556792"/>
                <a:chExt cx="5013991" cy="5301208"/>
              </a:xfrm>
            </p:grpSpPr>
            <p:pic>
              <p:nvPicPr>
                <p:cNvPr id="1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30009" y="1556792"/>
                  <a:ext cx="5013991" cy="5301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16 Corchetes"/>
                <p:cNvSpPr/>
                <p:nvPr/>
              </p:nvSpPr>
              <p:spPr>
                <a:xfrm>
                  <a:off x="8100392" y="2564904"/>
                  <a:ext cx="672186" cy="587512"/>
                </a:xfrm>
                <a:prstGeom prst="bracketPair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2276872"/>
                <a:ext cx="1189033" cy="284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8668" y="2074880"/>
              <a:ext cx="1509836" cy="113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896" cy="26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9758"/>
            <a:ext cx="3635896" cy="26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27312"/>
            <a:ext cx="3635896" cy="26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12099"/>
            <a:ext cx="3635896" cy="2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11 Marcador de contenido"/>
          <p:cNvSpPr>
            <a:spLocks noGrp="1"/>
          </p:cNvSpPr>
          <p:nvPr>
            <p:ph sz="half" idx="1"/>
          </p:nvPr>
        </p:nvSpPr>
        <p:spPr>
          <a:xfrm>
            <a:off x="3635896" y="1700809"/>
            <a:ext cx="1872208" cy="4968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CONSIDERACIONES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Máxima variación ocurrida a la salida durante la simulación.</a:t>
            </a:r>
          </a:p>
          <a:p>
            <a:pPr>
              <a:buNone/>
            </a:pPr>
            <a:endParaRPr lang="es-AR" sz="1200" dirty="0" smtClean="0"/>
          </a:p>
          <a:p>
            <a:r>
              <a:rPr lang="es-AR" sz="1200" dirty="0" smtClean="0"/>
              <a:t>Duración desde el inicio del evento hasta el restablecimiento de la tensión de salida.</a:t>
            </a:r>
            <a:endParaRPr lang="es-AR" sz="1600" dirty="0" smtClean="0"/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COMPARACIONES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Distinta duración de los eventos.</a:t>
            </a:r>
          </a:p>
          <a:p>
            <a:endParaRPr lang="es-AR" sz="1200" dirty="0" smtClean="0"/>
          </a:p>
          <a:p>
            <a:r>
              <a:rPr lang="es-AR" sz="1200" dirty="0" smtClean="0"/>
              <a:t>Variaciones de tensiones similares.</a:t>
            </a:r>
          </a:p>
          <a:p>
            <a:endParaRPr lang="es-AR" sz="1200" dirty="0" smtClean="0"/>
          </a:p>
          <a:p>
            <a:r>
              <a:rPr lang="es-AR" sz="1200" dirty="0" smtClean="0"/>
              <a:t>Similitud en agrupación de eventos.</a:t>
            </a:r>
          </a:p>
          <a:p>
            <a:endParaRPr lang="es-A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3041</TotalTime>
  <Words>622</Words>
  <Application>Microsoft Office PowerPoint</Application>
  <PresentationFormat>On-screen Show (4:3)</PresentationFormat>
  <Paragraphs>153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ANÁLISIS: Resultados estadísticos</vt:lpstr>
      <vt:lpstr>ANÁLISIS: Resultados estadísticos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149</cp:revision>
  <dcterms:created xsi:type="dcterms:W3CDTF">2010-08-28T20:09:37Z</dcterms:created>
  <dcterms:modified xsi:type="dcterms:W3CDTF">2010-09-10T19:55:42Z</dcterms:modified>
</cp:coreProperties>
</file>