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06" r:id="rId1"/>
  </p:sldMasterIdLst>
  <p:notesMasterIdLst>
    <p:notesMasterId r:id="rId42"/>
  </p:notesMasterIdLst>
  <p:sldIdLst>
    <p:sldId id="303" r:id="rId2"/>
    <p:sldId id="258" r:id="rId3"/>
    <p:sldId id="305" r:id="rId4"/>
    <p:sldId id="306" r:id="rId5"/>
    <p:sldId id="307" r:id="rId6"/>
    <p:sldId id="308" r:id="rId7"/>
    <p:sldId id="309" r:id="rId8"/>
    <p:sldId id="310" r:id="rId9"/>
    <p:sldId id="311"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6" d="100"/>
          <a:sy n="66" d="100"/>
        </p:scale>
        <p:origin x="1422"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s-BO" sz="2000">
                <a:latin typeface="Arial"/>
              </a:rPr>
              <a:t>Click to edit the notes format</a:t>
            </a:r>
            <a:endParaRP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s-BO" sz="1400">
                <a:latin typeface="Times New Roman"/>
              </a:rPr>
              <a:t>&lt;header&gt;</a:t>
            </a:r>
            <a:endParaRP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s-BO" sz="1400">
                <a:latin typeface="Times New Roman"/>
              </a:rPr>
              <a:t>&lt;date/time&gt;</a:t>
            </a:r>
            <a:endParaRP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s-BO" sz="1400">
                <a:latin typeface="Times New Roman"/>
              </a:rPr>
              <a:t>&lt;footer&gt;</a:t>
            </a:r>
            <a:endParaRP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AB782A7D-1244-4575-81A2-23C06B81D7B8}" type="slidenum">
              <a:rPr lang="es-BO" sz="1400">
                <a:latin typeface="Times New Roman"/>
              </a:rPr>
              <a:pPr algn="r"/>
              <a:t>‹Nº›</a:t>
            </a:fld>
            <a:endParaRPr/>
          </a:p>
        </p:txBody>
      </p:sp>
    </p:spTree>
    <p:extLst>
      <p:ext uri="{BB962C8B-B14F-4D97-AF65-F5344CB8AC3E}">
        <p14:creationId xmlns:p14="http://schemas.microsoft.com/office/powerpoint/2010/main" val="292679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7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C2A564-AB45-47ED-A682-149532A384FA}" type="slidenum">
              <a:rPr lang="es-BO" sz="1200" strike="noStrike">
                <a:solidFill>
                  <a:srgbClr val="000000"/>
                </a:solidFill>
                <a:latin typeface="Arial"/>
                <a:ea typeface="ＭＳ Ｐゴシック"/>
              </a:rPr>
              <a:pPr algn="r">
                <a:lnSpc>
                  <a:spcPct val="100000"/>
                </a:lnSpc>
              </a:pPr>
              <a:t>26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AB782A7D-1244-4575-81A2-23C06B81D7B8}" type="slidenum">
              <a:rPr lang="es-BO" sz="1400" smtClean="0">
                <a:latin typeface="Times New Roman"/>
              </a:rPr>
              <a:pPr algn="r"/>
              <a:t>40</a:t>
            </a:fld>
            <a:endParaRPr lang="es-BO"/>
          </a:p>
        </p:txBody>
      </p:sp>
    </p:spTree>
    <p:extLst>
      <p:ext uri="{BB962C8B-B14F-4D97-AF65-F5344CB8AC3E}">
        <p14:creationId xmlns:p14="http://schemas.microsoft.com/office/powerpoint/2010/main" val="376936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F881ECE-25C1-4F07-AC50-EE1588FE76D5}" type="datetimeFigureOut">
              <a:rPr lang="it-IT" smtClean="0"/>
              <a:pPr/>
              <a:t>24/08/2020</a:t>
            </a:fld>
            <a:endParaRPr lang="it-IT"/>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t-IT"/>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B0A66F5-8D2F-4D3B-B52C-7F413EC86123}" type="slidenum">
              <a:rPr lang="it-IT" smtClean="0"/>
              <a:pPr/>
              <a:t>‹Nº›</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881ECE-25C1-4F07-AC50-EE1588FE76D5}" type="datetimeFigureOut">
              <a:rPr lang="it-IT" smtClean="0"/>
              <a:pPr/>
              <a:t>24/08/2020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881ECE-25C1-4F07-AC50-EE1588FE76D5}" type="datetimeFigureOut">
              <a:rPr lang="it-IT" smtClean="0"/>
              <a:pPr/>
              <a:t>24/08/2020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4F881ECE-25C1-4F07-AC50-EE1588FE76D5}" type="datetimeFigureOut">
              <a:rPr lang="it-IT" smtClean="0"/>
              <a:pPr/>
              <a:t>24/08/2020</a:t>
            </a:fld>
            <a:endParaRPr lang="it-IT"/>
          </a:p>
        </p:txBody>
      </p:sp>
      <p:sp>
        <p:nvSpPr>
          <p:cNvPr id="9" name="Slide Number Placeholder 8"/>
          <p:cNvSpPr>
            <a:spLocks noGrp="1"/>
          </p:cNvSpPr>
          <p:nvPr>
            <p:ph type="sldNum" sz="quarter" idx="15"/>
          </p:nvPr>
        </p:nvSpPr>
        <p:spPr/>
        <p:txBody>
          <a:bodyPr rtlCol="0"/>
          <a:lstStyle/>
          <a:p>
            <a:fld id="{BB0A66F5-8D2F-4D3B-B52C-7F413EC86123}" type="slidenum">
              <a:rPr lang="it-IT" smtClean="0"/>
              <a:pPr/>
              <a:t>‹Nº›</a:t>
            </a:fld>
            <a:endParaRPr lang="it-IT"/>
          </a:p>
        </p:txBody>
      </p:sp>
      <p:sp>
        <p:nvSpPr>
          <p:cNvPr id="10" name="Footer Placeholder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881ECE-25C1-4F07-AC50-EE1588FE76D5}" type="datetimeFigureOut">
              <a:rPr lang="it-IT" smtClean="0"/>
              <a:pPr/>
              <a:t>24/08/2020</a:t>
            </a:fld>
            <a:endParaRPr lang="it-IT"/>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t-IT"/>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B0A66F5-8D2F-4D3B-B52C-7F413EC86123}" type="slidenum">
              <a:rPr lang="it-IT" smtClean="0"/>
              <a:pPr/>
              <a:t>‹Nº›</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F881ECE-25C1-4F07-AC50-EE1588FE76D5}" type="datetimeFigureOut">
              <a:rPr lang="it-IT" smtClean="0"/>
              <a:pPr/>
              <a:t>24/08/2020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B0A66F5-8D2F-4D3B-B52C-7F413EC86123}" type="slidenum">
              <a:rPr lang="it-IT" smtClean="0"/>
              <a:pPr/>
              <a:t>‹Nº›</a:t>
            </a:fld>
            <a:endParaRPr lang="it-IT"/>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F881ECE-25C1-4F07-AC50-EE1588FE76D5}" type="datetimeFigureOut">
              <a:rPr lang="it-IT" smtClean="0"/>
              <a:pPr/>
              <a:t>24/08/2020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B0A66F5-8D2F-4D3B-B52C-7F413EC86123}" type="slidenum">
              <a:rPr lang="it-IT" smtClean="0"/>
              <a:pPr/>
              <a:t>‹Nº›</a:t>
            </a:fld>
            <a:endParaRPr lang="it-IT"/>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F881ECE-25C1-4F07-AC50-EE1588FE76D5}" type="datetimeFigureOut">
              <a:rPr lang="it-IT" smtClean="0"/>
              <a:pPr/>
              <a:t>24/08/2020</a:t>
            </a:fld>
            <a:endParaRPr lang="it-IT"/>
          </a:p>
        </p:txBody>
      </p:sp>
      <p:sp>
        <p:nvSpPr>
          <p:cNvPr id="7" name="Slide Number Placeholder 6"/>
          <p:cNvSpPr>
            <a:spLocks noGrp="1"/>
          </p:cNvSpPr>
          <p:nvPr>
            <p:ph type="sldNum" sz="quarter" idx="11"/>
          </p:nvPr>
        </p:nvSpPr>
        <p:spPr/>
        <p:txBody>
          <a:bodyPr rtlCol="0"/>
          <a:lstStyle/>
          <a:p>
            <a:fld id="{BB0A66F5-8D2F-4D3B-B52C-7F413EC86123}" type="slidenum">
              <a:rPr lang="it-IT" smtClean="0"/>
              <a:pPr/>
              <a:t>‹Nº›</a:t>
            </a:fld>
            <a:endParaRPr lang="it-IT"/>
          </a:p>
        </p:txBody>
      </p:sp>
      <p:sp>
        <p:nvSpPr>
          <p:cNvPr id="8" name="Footer Placeholder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1ECE-25C1-4F07-AC50-EE1588FE76D5}" type="datetimeFigureOut">
              <a:rPr lang="it-IT" smtClean="0"/>
              <a:pPr/>
              <a:t>24/08/2020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F881ECE-25C1-4F07-AC50-EE1588FE76D5}" type="datetimeFigureOut">
              <a:rPr lang="it-IT" smtClean="0"/>
              <a:pPr/>
              <a:t>24/08/2020</a:t>
            </a:fld>
            <a:endParaRPr lang="it-IT"/>
          </a:p>
        </p:txBody>
      </p:sp>
      <p:sp>
        <p:nvSpPr>
          <p:cNvPr id="22" name="Slide Number Placeholder 21"/>
          <p:cNvSpPr>
            <a:spLocks noGrp="1"/>
          </p:cNvSpPr>
          <p:nvPr>
            <p:ph type="sldNum" sz="quarter" idx="15"/>
          </p:nvPr>
        </p:nvSpPr>
        <p:spPr/>
        <p:txBody>
          <a:bodyPr rtlCol="0"/>
          <a:lstStyle/>
          <a:p>
            <a:fld id="{BB0A66F5-8D2F-4D3B-B52C-7F413EC86123}" type="slidenum">
              <a:rPr lang="it-IT" smtClean="0"/>
              <a:pPr/>
              <a:t>‹Nº›</a:t>
            </a:fld>
            <a:endParaRPr lang="it-IT"/>
          </a:p>
        </p:txBody>
      </p:sp>
      <p:sp>
        <p:nvSpPr>
          <p:cNvPr id="23" name="Footer Placeholder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F881ECE-25C1-4F07-AC50-EE1588FE76D5}" type="datetimeFigureOut">
              <a:rPr lang="it-IT" smtClean="0"/>
              <a:pPr/>
              <a:t>24/08/2020</a:t>
            </a:fld>
            <a:endParaRPr lang="it-IT"/>
          </a:p>
        </p:txBody>
      </p:sp>
      <p:sp>
        <p:nvSpPr>
          <p:cNvPr id="18" name="Slide Number Placeholder 17"/>
          <p:cNvSpPr>
            <a:spLocks noGrp="1"/>
          </p:cNvSpPr>
          <p:nvPr>
            <p:ph type="sldNum" sz="quarter" idx="11"/>
          </p:nvPr>
        </p:nvSpPr>
        <p:spPr/>
        <p:txBody>
          <a:bodyPr rtlCol="0"/>
          <a:lstStyle/>
          <a:p>
            <a:fld id="{BB0A66F5-8D2F-4D3B-B52C-7F413EC86123}" type="slidenum">
              <a:rPr lang="it-IT" smtClean="0"/>
              <a:pPr/>
              <a:t>‹Nº›</a:t>
            </a:fld>
            <a:endParaRPr lang="it-IT"/>
          </a:p>
        </p:txBody>
      </p:sp>
      <p:sp>
        <p:nvSpPr>
          <p:cNvPr id="21" name="Footer Placeholder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F881ECE-25C1-4F07-AC50-EE1588FE76D5}" type="datetimeFigureOut">
              <a:rPr lang="it-IT" smtClean="0"/>
              <a:pPr/>
              <a:t>24/08/2020</a:t>
            </a:fld>
            <a:endParaRPr lang="it-IT"/>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B0A66F5-8D2F-4D3B-B52C-7F413EC86123}" type="slidenum">
              <a:rPr lang="it-IT" smtClean="0"/>
              <a:pPr/>
              <a:t>‹Nº›</a:t>
            </a:fld>
            <a:endParaRPr lang="it-IT"/>
          </a:p>
        </p:txBody>
      </p:sp>
    </p:spTree>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3"/>
          <p:cNvSpPr txBox="1"/>
          <p:nvPr/>
        </p:nvSpPr>
        <p:spPr>
          <a:xfrm>
            <a:off x="6457860" y="6356520"/>
            <a:ext cx="2057130" cy="364680"/>
          </a:xfrm>
          <a:prstGeom prst="rect">
            <a:avLst/>
          </a:prstGeom>
          <a:noFill/>
          <a:ln>
            <a:noFill/>
          </a:ln>
        </p:spPr>
        <p:txBody>
          <a:bodyPr anchor="ctr"/>
          <a:lstStyle/>
          <a:p>
            <a:pPr algn="r">
              <a:lnSpc>
                <a:spcPct val="100000"/>
              </a:lnSpc>
            </a:pPr>
            <a:fld id="{08CA0DF7-8A8A-4FA9-B194-8CED78B95954}" type="slidenum">
              <a:rPr lang="es-BO" sz="1200" strike="noStrike">
                <a:solidFill>
                  <a:srgbClr val="8B8B8B"/>
                </a:solidFill>
                <a:latin typeface="Calibri"/>
              </a:rPr>
              <a:pPr algn="r">
                <a:lnSpc>
                  <a:spcPct val="100000"/>
                </a:lnSpc>
              </a:pPr>
              <a:t>1</a:t>
            </a:fld>
            <a:endParaRPr/>
          </a:p>
        </p:txBody>
      </p:sp>
      <p:sp>
        <p:nvSpPr>
          <p:cNvPr id="5"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BO" sz="2400" b="1" strike="noStrike" dirty="0">
                <a:solidFill>
                  <a:srgbClr val="46424D"/>
                </a:solidFill>
                <a:latin typeface="Arial"/>
                <a:ea typeface="ＭＳ Ｐゴシック"/>
              </a:rPr>
              <a:t>INGENIERIA DE SOFTWARE</a:t>
            </a:r>
          </a:p>
          <a:p>
            <a:pPr algn="ctr">
              <a:lnSpc>
                <a:spcPct val="100000"/>
              </a:lnSpc>
            </a:pPr>
            <a:endParaRPr lang="es-BO" sz="2400" b="1" strike="noStrike" dirty="0">
              <a:solidFill>
                <a:srgbClr val="46424D"/>
              </a:solidFill>
              <a:latin typeface="Arial"/>
              <a:ea typeface="ＭＳ Ｐゴシック"/>
            </a:endParaRPr>
          </a:p>
          <a:p>
            <a:pPr algn="ctr">
              <a:lnSpc>
                <a:spcPct val="100000"/>
              </a:lnSpc>
            </a:pPr>
            <a:r>
              <a:rPr lang="es-BO" sz="2400" b="1" strike="noStrike" dirty="0">
                <a:solidFill>
                  <a:srgbClr val="46424D"/>
                </a:solidFill>
                <a:latin typeface="Arial"/>
                <a:ea typeface="ＭＳ Ｐゴシック"/>
              </a:rPr>
              <a:t>Introducción</a:t>
            </a:r>
            <a:endParaRPr dirty="0"/>
          </a:p>
        </p:txBody>
      </p:sp>
    </p:spTree>
    <p:extLst>
      <p:ext uri="{BB962C8B-B14F-4D97-AF65-F5344CB8AC3E}">
        <p14:creationId xmlns:p14="http://schemas.microsoft.com/office/powerpoint/2010/main" val="37349285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65566"/>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Especificaciones del producto</a:t>
            </a:r>
            <a:endParaRPr dirty="0"/>
          </a:p>
        </p:txBody>
      </p:sp>
      <p:sp>
        <p:nvSpPr>
          <p:cNvPr id="104" name="CustomShape 2"/>
          <p:cNvSpPr/>
          <p:nvPr/>
        </p:nvSpPr>
        <p:spPr>
          <a:xfrm>
            <a:off x="457200" y="183132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strike="noStrike" dirty="0">
                <a:solidFill>
                  <a:srgbClr val="46424D"/>
                </a:solidFill>
                <a:latin typeface="Arial"/>
                <a:ea typeface="ＭＳ Ｐゴシック"/>
              </a:rPr>
              <a:t>Productos Genéricos</a:t>
            </a:r>
            <a:endParaRPr dirty="0"/>
          </a:p>
          <a:p>
            <a:pPr lvl="1">
              <a:lnSpc>
                <a:spcPct val="100000"/>
              </a:lnSpc>
              <a:buFont typeface="Wingdings" charset="2"/>
              <a:buChar char=""/>
            </a:pPr>
            <a:r>
              <a:rPr lang="es-BO" sz="2000" strike="noStrike" dirty="0">
                <a:solidFill>
                  <a:srgbClr val="46424D"/>
                </a:solidFill>
                <a:latin typeface="Arial"/>
                <a:ea typeface="ＭＳ Ｐゴシック"/>
              </a:rPr>
              <a:t>La especificación de lo que el software debe hacer es propiedad del desarrollador del software y las decisiones sobre los cambios en el software son hechas por el desarrollador.</a:t>
            </a:r>
          </a:p>
          <a:p>
            <a:pPr lvl="1">
              <a:lnSpc>
                <a:spcPct val="100000"/>
              </a:lnSpc>
            </a:pPr>
            <a:endParaRPr dirty="0"/>
          </a:p>
          <a:p>
            <a:pPr>
              <a:lnSpc>
                <a:spcPct val="100000"/>
              </a:lnSpc>
              <a:buFont typeface="Wingdings" charset="2"/>
              <a:buChar char=""/>
            </a:pPr>
            <a:r>
              <a:rPr lang="es-BO" sz="2400" strike="noStrike" dirty="0">
                <a:solidFill>
                  <a:srgbClr val="46424D"/>
                </a:solidFill>
                <a:latin typeface="Arial"/>
                <a:ea typeface="ＭＳ Ｐゴシック"/>
              </a:rPr>
              <a:t>Productos personalizados</a:t>
            </a:r>
            <a:endParaRPr dirty="0"/>
          </a:p>
          <a:p>
            <a:pPr lvl="1">
              <a:lnSpc>
                <a:spcPct val="100000"/>
              </a:lnSpc>
              <a:buFont typeface="Wingdings" charset="2"/>
              <a:buChar char=""/>
            </a:pPr>
            <a:r>
              <a:rPr lang="es-BO" sz="2000" strike="noStrike" dirty="0">
                <a:solidFill>
                  <a:srgbClr val="46424D"/>
                </a:solidFill>
                <a:latin typeface="Arial"/>
                <a:ea typeface="ＭＳ Ｐゴシック"/>
              </a:rPr>
              <a:t>La especificación de lo que el software debe hacer es propiedad del cliente del software y el es el que toma decisiones sobre los cambios de software necesarios.</a:t>
            </a:r>
            <a:endParaRPr dirty="0"/>
          </a:p>
        </p:txBody>
      </p:sp>
      <p:sp>
        <p:nvSpPr>
          <p:cNvPr id="10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2FBADE0-F373-40C7-A787-ED048B5F7192}" type="slidenum">
              <a:rPr lang="es-BO" sz="1200" strike="noStrike">
                <a:solidFill>
                  <a:srgbClr val="8B8B8B"/>
                </a:solidFill>
                <a:latin typeface="Calibri"/>
              </a:rPr>
              <a:pPr algn="r">
                <a:lnSpc>
                  <a:spcPct val="100000"/>
                </a:lnSpc>
              </a:p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63740" y="116632"/>
            <a:ext cx="7687800" cy="117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s-BO" sz="2400" b="1" strike="noStrike" dirty="0">
                <a:solidFill>
                  <a:srgbClr val="46424D"/>
                </a:solidFill>
                <a:latin typeface="Arial"/>
                <a:ea typeface="ＭＳ Ｐゴシック"/>
              </a:rPr>
              <a:t>Preguntas sobre</a:t>
            </a:r>
            <a:r>
              <a:rPr lang="es-BO" dirty="0"/>
              <a:t> </a:t>
            </a:r>
            <a:r>
              <a:rPr lang="es-BO" sz="2400" b="1" strike="noStrike" dirty="0">
                <a:solidFill>
                  <a:srgbClr val="46424D"/>
                </a:solidFill>
                <a:latin typeface="Arial"/>
                <a:ea typeface="ＭＳ Ｐゴシック"/>
              </a:rPr>
              <a:t>la ingeniería de software</a:t>
            </a:r>
            <a:endParaRPr dirty="0"/>
          </a:p>
          <a:p>
            <a:pPr>
              <a:lnSpc>
                <a:spcPct val="100000"/>
              </a:lnSpc>
            </a:pPr>
            <a:endParaRPr dirty="0"/>
          </a:p>
        </p:txBody>
      </p:sp>
      <p:sp>
        <p:nvSpPr>
          <p:cNvPr id="10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B00F4A4-45DA-466E-989C-682C135E3265}" type="slidenum">
              <a:rPr lang="es-BO" sz="1200" strike="noStrike">
                <a:solidFill>
                  <a:srgbClr val="8B8B8B"/>
                </a:solidFill>
                <a:latin typeface="Calibri"/>
              </a:rPr>
              <a:pPr algn="r">
                <a:lnSpc>
                  <a:spcPct val="100000"/>
                </a:lnSpc>
              </a:pPr>
              <a:t>11</a:t>
            </a:fld>
            <a:endParaRPr/>
          </a:p>
        </p:txBody>
      </p:sp>
      <p:graphicFrame>
        <p:nvGraphicFramePr>
          <p:cNvPr id="110" name="Table 4"/>
          <p:cNvGraphicFramePr/>
          <p:nvPr>
            <p:extLst>
              <p:ext uri="{D42A27DB-BD31-4B8C-83A1-F6EECF244321}">
                <p14:modId xmlns:p14="http://schemas.microsoft.com/office/powerpoint/2010/main" val="910673958"/>
              </p:ext>
            </p:extLst>
          </p:nvPr>
        </p:nvGraphicFramePr>
        <p:xfrm>
          <a:off x="395536" y="908720"/>
          <a:ext cx="8089920" cy="5188680"/>
        </p:xfrm>
        <a:graphic>
          <a:graphicData uri="http://schemas.openxmlformats.org/drawingml/2006/table">
            <a:tbl>
              <a:tblPr/>
              <a:tblGrid>
                <a:gridCol w="3464280">
                  <a:extLst>
                    <a:ext uri="{9D8B030D-6E8A-4147-A177-3AD203B41FA5}">
                      <a16:colId xmlns:a16="http://schemas.microsoft.com/office/drawing/2014/main" val="20000"/>
                    </a:ext>
                  </a:extLst>
                </a:gridCol>
                <a:gridCol w="4625640">
                  <a:extLst>
                    <a:ext uri="{9D8B030D-6E8A-4147-A177-3AD203B41FA5}">
                      <a16:colId xmlns:a16="http://schemas.microsoft.com/office/drawing/2014/main" val="20001"/>
                    </a:ext>
                  </a:extLst>
                </a:gridCol>
              </a:tblGrid>
              <a:tr h="891000">
                <a:tc>
                  <a:txBody>
                    <a:bodyPr/>
                    <a:lstStyle/>
                    <a:p>
                      <a:pPr algn="just">
                        <a:lnSpc>
                          <a:spcPct val="100000"/>
                        </a:lnSpc>
                      </a:pPr>
                      <a:r>
                        <a:rPr lang="es-BO" sz="1400" strike="noStrike" dirty="0">
                          <a:solidFill>
                            <a:srgbClr val="000000"/>
                          </a:solidFill>
                          <a:latin typeface="Arial"/>
                        </a:rPr>
                        <a:t>¿Que es software?</a:t>
                      </a:r>
                      <a:endParaRPr dirty="0"/>
                    </a:p>
                  </a:txBody>
                  <a:tcPr/>
                </a:tc>
                <a:tc>
                  <a:txBody>
                    <a:bodyPr/>
                    <a:lstStyle/>
                    <a:p>
                      <a:pPr algn="just">
                        <a:lnSpc>
                          <a:spcPct val="100000"/>
                        </a:lnSpc>
                      </a:pPr>
                      <a:r>
                        <a:rPr lang="es-BO" sz="1400" strike="noStrike" dirty="0">
                          <a:solidFill>
                            <a:srgbClr val="000000"/>
                          </a:solidFill>
                          <a:latin typeface="Arial"/>
                        </a:rPr>
                        <a:t>Programas de cómputo y documentación asociada.</a:t>
                      </a:r>
                      <a:endParaRPr dirty="0"/>
                    </a:p>
                    <a:p>
                      <a:pPr algn="just">
                        <a:lnSpc>
                          <a:spcPct val="100000"/>
                        </a:lnSpc>
                      </a:pPr>
                      <a:r>
                        <a:rPr lang="es-BO" sz="1400" strike="noStrike" dirty="0">
                          <a:solidFill>
                            <a:srgbClr val="000000"/>
                          </a:solidFill>
                          <a:latin typeface="Arial"/>
                        </a:rPr>
                        <a:t>Los productos de software se desarrollan para un cliente en particular o para un mercado en general.</a:t>
                      </a:r>
                      <a:endParaRPr dirty="0"/>
                    </a:p>
                  </a:txBody>
                  <a:tcPr/>
                </a:tc>
                <a:extLst>
                  <a:ext uri="{0D108BD9-81ED-4DB2-BD59-A6C34878D82A}">
                    <a16:rowId xmlns:a16="http://schemas.microsoft.com/office/drawing/2014/main" val="10000"/>
                  </a:ext>
                </a:extLst>
              </a:tr>
              <a:tr h="691200">
                <a:tc>
                  <a:txBody>
                    <a:bodyPr/>
                    <a:lstStyle/>
                    <a:p>
                      <a:pPr algn="just">
                        <a:lnSpc>
                          <a:spcPct val="100000"/>
                        </a:lnSpc>
                      </a:pPr>
                      <a:r>
                        <a:rPr lang="es-BO" sz="1400" strike="noStrike" dirty="0">
                          <a:solidFill>
                            <a:srgbClr val="000000"/>
                          </a:solidFill>
                          <a:latin typeface="Arial"/>
                        </a:rPr>
                        <a:t>¿Cuáles son los atributos del buen software?</a:t>
                      </a:r>
                      <a:endParaRPr dirty="0"/>
                    </a:p>
                  </a:txBody>
                  <a:tcPr/>
                </a:tc>
                <a:tc>
                  <a:txBody>
                    <a:bodyPr/>
                    <a:lstStyle/>
                    <a:p>
                      <a:pPr algn="just">
                        <a:lnSpc>
                          <a:spcPct val="100000"/>
                        </a:lnSpc>
                      </a:pPr>
                      <a:r>
                        <a:rPr lang="es-BO" sz="1400" strike="noStrike">
                          <a:solidFill>
                            <a:srgbClr val="000000"/>
                          </a:solidFill>
                          <a:latin typeface="Arial"/>
                        </a:rPr>
                        <a:t>El buen software debe entregar al usuario la funcionalidad y el desempeño requeridos, y debe ser sustentable, confiable y utilizable.</a:t>
                      </a:r>
                      <a:endParaRPr/>
                    </a:p>
                  </a:txBody>
                  <a:tcPr/>
                </a:tc>
                <a:extLst>
                  <a:ext uri="{0D108BD9-81ED-4DB2-BD59-A6C34878D82A}">
                    <a16:rowId xmlns:a16="http://schemas.microsoft.com/office/drawing/2014/main" val="10001"/>
                  </a:ext>
                </a:extLst>
              </a:tr>
              <a:tr h="691200">
                <a:tc>
                  <a:txBody>
                    <a:bodyPr/>
                    <a:lstStyle/>
                    <a:p>
                      <a:pPr algn="just">
                        <a:lnSpc>
                          <a:spcPct val="100000"/>
                        </a:lnSpc>
                      </a:pPr>
                      <a:r>
                        <a:rPr lang="es-BO" sz="1400" strike="noStrike">
                          <a:solidFill>
                            <a:srgbClr val="000000"/>
                          </a:solidFill>
                          <a:latin typeface="Arial"/>
                        </a:rPr>
                        <a:t>¿Qué es ingeniería de software?</a:t>
                      </a:r>
                      <a:endParaRPr/>
                    </a:p>
                  </a:txBody>
                  <a:tcPr/>
                </a:tc>
                <a:tc>
                  <a:txBody>
                    <a:bodyPr/>
                    <a:lstStyle/>
                    <a:p>
                      <a:pPr algn="just">
                        <a:lnSpc>
                          <a:spcPct val="100000"/>
                        </a:lnSpc>
                      </a:pPr>
                      <a:r>
                        <a:rPr lang="es-BO" sz="1400" strike="noStrike">
                          <a:solidFill>
                            <a:srgbClr val="000000"/>
                          </a:solidFill>
                          <a:latin typeface="Arial"/>
                        </a:rPr>
                        <a:t>La ingeniería de software es una disciplina de la ingeniería que se interesa por todos los aspectos de la producción de software.</a:t>
                      </a:r>
                      <a:endParaRPr/>
                    </a:p>
                  </a:txBody>
                  <a:tcPr/>
                </a:tc>
                <a:extLst>
                  <a:ext uri="{0D108BD9-81ED-4DB2-BD59-A6C34878D82A}">
                    <a16:rowId xmlns:a16="http://schemas.microsoft.com/office/drawing/2014/main" val="10002"/>
                  </a:ext>
                </a:extLst>
              </a:tr>
              <a:tr h="691200">
                <a:tc>
                  <a:txBody>
                    <a:bodyPr/>
                    <a:lstStyle/>
                    <a:p>
                      <a:pPr>
                        <a:lnSpc>
                          <a:spcPct val="100000"/>
                        </a:lnSpc>
                      </a:pPr>
                      <a:r>
                        <a:rPr lang="es-BO" sz="1400" strike="noStrike">
                          <a:solidFill>
                            <a:srgbClr val="000000"/>
                          </a:solidFill>
                          <a:latin typeface="Arial"/>
                        </a:rPr>
                        <a:t>¿Cuáles son las actividades fundamentales de la ingeniería de software?</a:t>
                      </a:r>
                      <a:endParaRPr/>
                    </a:p>
                  </a:txBody>
                  <a:tcPr/>
                </a:tc>
                <a:tc>
                  <a:txBody>
                    <a:bodyPr/>
                    <a:lstStyle/>
                    <a:p>
                      <a:pPr algn="just">
                        <a:lnSpc>
                          <a:spcPct val="100000"/>
                        </a:lnSpc>
                      </a:pPr>
                      <a:r>
                        <a:rPr lang="es-BO" sz="1400" strike="noStrike">
                          <a:solidFill>
                            <a:srgbClr val="000000"/>
                          </a:solidFill>
                          <a:latin typeface="Arial"/>
                        </a:rPr>
                        <a:t>Especificación, desarrollo, validación y evolución del software.</a:t>
                      </a:r>
                      <a:endParaRPr/>
                    </a:p>
                  </a:txBody>
                  <a:tcPr/>
                </a:tc>
                <a:extLst>
                  <a:ext uri="{0D108BD9-81ED-4DB2-BD59-A6C34878D82A}">
                    <a16:rowId xmlns:a16="http://schemas.microsoft.com/office/drawing/2014/main" val="10003"/>
                  </a:ext>
                </a:extLst>
              </a:tr>
              <a:tr h="891000">
                <a:tc>
                  <a:txBody>
                    <a:bodyPr/>
                    <a:lstStyle/>
                    <a:p>
                      <a:pPr algn="just">
                        <a:lnSpc>
                          <a:spcPct val="100000"/>
                        </a:lnSpc>
                      </a:pPr>
                      <a:r>
                        <a:rPr lang="es-BO" sz="1400" strike="noStrike">
                          <a:solidFill>
                            <a:srgbClr val="000000"/>
                          </a:solidFill>
                          <a:latin typeface="Arial"/>
                        </a:rPr>
                        <a:t>¿Cuál es la diferencia entre ingeniería de</a:t>
                      </a:r>
                      <a:endParaRPr/>
                    </a:p>
                    <a:p>
                      <a:pPr algn="just">
                        <a:lnSpc>
                          <a:spcPct val="100000"/>
                        </a:lnSpc>
                      </a:pPr>
                      <a:r>
                        <a:rPr lang="es-BO" sz="1400" strike="noStrike">
                          <a:solidFill>
                            <a:srgbClr val="000000"/>
                          </a:solidFill>
                          <a:latin typeface="Arial"/>
                        </a:rPr>
                        <a:t>software y ciencias de la computación?</a:t>
                      </a:r>
                      <a:endParaRPr/>
                    </a:p>
                  </a:txBody>
                  <a:tcPr/>
                </a:tc>
                <a:tc>
                  <a:txBody>
                    <a:bodyPr/>
                    <a:lstStyle/>
                    <a:p>
                      <a:pPr algn="just">
                        <a:lnSpc>
                          <a:spcPct val="100000"/>
                        </a:lnSpc>
                      </a:pPr>
                      <a:r>
                        <a:rPr lang="es-BO" sz="1400" strike="noStrike">
                          <a:solidFill>
                            <a:srgbClr val="000000"/>
                          </a:solidFill>
                          <a:latin typeface="Arial"/>
                        </a:rPr>
                        <a:t>Las ciencias de la computación se enfocan en teoría y</a:t>
                      </a:r>
                      <a:endParaRPr/>
                    </a:p>
                    <a:p>
                      <a:pPr algn="just">
                        <a:lnSpc>
                          <a:spcPct val="100000"/>
                        </a:lnSpc>
                      </a:pPr>
                      <a:r>
                        <a:rPr lang="es-BO" sz="1400" strike="noStrike">
                          <a:solidFill>
                            <a:srgbClr val="000000"/>
                          </a:solidFill>
                          <a:latin typeface="Arial"/>
                        </a:rPr>
                        <a:t>fundamentos; mientras la ingeniería de software se enfoca en el sentido práctico del desarrollo y en la distribución de software.</a:t>
                      </a:r>
                      <a:endParaRPr/>
                    </a:p>
                  </a:txBody>
                  <a:tcPr/>
                </a:tc>
                <a:extLst>
                  <a:ext uri="{0D108BD9-81ED-4DB2-BD59-A6C34878D82A}">
                    <a16:rowId xmlns:a16="http://schemas.microsoft.com/office/drawing/2014/main" val="10004"/>
                  </a:ext>
                </a:extLst>
              </a:tr>
              <a:tr h="1090800">
                <a:tc>
                  <a:txBody>
                    <a:bodyPr/>
                    <a:lstStyle/>
                    <a:p>
                      <a:pPr algn="just">
                        <a:lnSpc>
                          <a:spcPct val="100000"/>
                        </a:lnSpc>
                      </a:pPr>
                      <a:r>
                        <a:rPr lang="es-BO" sz="1400" strike="noStrike" dirty="0">
                          <a:solidFill>
                            <a:srgbClr val="000000"/>
                          </a:solidFill>
                          <a:latin typeface="Arial"/>
                        </a:rPr>
                        <a:t>¿Cuál es la diferencia entre ingeniería de</a:t>
                      </a:r>
                      <a:endParaRPr dirty="0"/>
                    </a:p>
                    <a:p>
                      <a:pPr algn="just">
                        <a:lnSpc>
                          <a:spcPct val="100000"/>
                        </a:lnSpc>
                      </a:pPr>
                      <a:r>
                        <a:rPr lang="es-BO" sz="1400" strike="noStrike" dirty="0">
                          <a:solidFill>
                            <a:srgbClr val="000000"/>
                          </a:solidFill>
                          <a:latin typeface="Arial"/>
                        </a:rPr>
                        <a:t>software e ingeniería de sistemas?</a:t>
                      </a:r>
                      <a:endParaRPr dirty="0"/>
                    </a:p>
                  </a:txBody>
                  <a:tcPr/>
                </a:tc>
                <a:tc>
                  <a:txBody>
                    <a:bodyPr/>
                    <a:lstStyle/>
                    <a:p>
                      <a:pPr algn="just">
                        <a:lnSpc>
                          <a:spcPct val="100000"/>
                        </a:lnSpc>
                      </a:pPr>
                      <a:r>
                        <a:rPr lang="es-BO" sz="1400" strike="noStrike" dirty="0">
                          <a:solidFill>
                            <a:srgbClr val="000000"/>
                          </a:solidFill>
                          <a:latin typeface="Arial"/>
                        </a:rPr>
                        <a:t>La ingeniería de sistemas se interesa por todos los aspectos del desarrollo de sistemas basados en computadoras, incluidos hardware, software e ingeniería de procesos. La ingeniería de software es parte de este proceso más general.</a:t>
                      </a:r>
                      <a:endParaRPr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25298"/>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s-AR" sz="2400" b="1" dirty="0">
                <a:solidFill>
                  <a:srgbClr val="46424D"/>
                </a:solidFill>
                <a:latin typeface="Arial"/>
                <a:ea typeface="ＭＳ Ｐゴシック"/>
              </a:rPr>
              <a:t>Preguntas sobre</a:t>
            </a:r>
            <a:r>
              <a:rPr lang="es-AR" sz="2400" dirty="0"/>
              <a:t> </a:t>
            </a:r>
            <a:r>
              <a:rPr lang="es-AR" sz="2400" b="1" dirty="0">
                <a:solidFill>
                  <a:srgbClr val="46424D"/>
                </a:solidFill>
                <a:latin typeface="Arial"/>
                <a:ea typeface="ＭＳ Ｐゴシック"/>
              </a:rPr>
              <a:t>la ingeniería de software</a:t>
            </a:r>
            <a:endParaRPr lang="es-AR" sz="2400" dirty="0"/>
          </a:p>
        </p:txBody>
      </p:sp>
      <p:graphicFrame>
        <p:nvGraphicFramePr>
          <p:cNvPr id="112" name="Table 2"/>
          <p:cNvGraphicFramePr/>
          <p:nvPr>
            <p:extLst>
              <p:ext uri="{D42A27DB-BD31-4B8C-83A1-F6EECF244321}">
                <p14:modId xmlns:p14="http://schemas.microsoft.com/office/powerpoint/2010/main" val="4127951710"/>
              </p:ext>
            </p:extLst>
          </p:nvPr>
        </p:nvGraphicFramePr>
        <p:xfrm>
          <a:off x="395536" y="819420"/>
          <a:ext cx="8229240" cy="5219160"/>
        </p:xfrm>
        <a:graphic>
          <a:graphicData uri="http://schemas.openxmlformats.org/drawingml/2006/table">
            <a:tbl>
              <a:tblPr/>
              <a:tblGrid>
                <a:gridCol w="3488040">
                  <a:extLst>
                    <a:ext uri="{9D8B030D-6E8A-4147-A177-3AD203B41FA5}">
                      <a16:colId xmlns:a16="http://schemas.microsoft.com/office/drawing/2014/main" val="20000"/>
                    </a:ext>
                  </a:extLst>
                </a:gridCol>
                <a:gridCol w="4741200">
                  <a:extLst>
                    <a:ext uri="{9D8B030D-6E8A-4147-A177-3AD203B41FA5}">
                      <a16:colId xmlns:a16="http://schemas.microsoft.com/office/drawing/2014/main" val="20001"/>
                    </a:ext>
                  </a:extLst>
                </a:gridCol>
              </a:tblGrid>
              <a:tr h="891000">
                <a:tc>
                  <a:txBody>
                    <a:bodyPr/>
                    <a:lstStyle/>
                    <a:p>
                      <a:pPr algn="just">
                        <a:lnSpc>
                          <a:spcPct val="100000"/>
                        </a:lnSpc>
                      </a:pPr>
                      <a:r>
                        <a:rPr lang="es-BO" sz="1400" strike="noStrike" dirty="0">
                          <a:solidFill>
                            <a:srgbClr val="000000"/>
                          </a:solidFill>
                          <a:latin typeface="Arial"/>
                        </a:rPr>
                        <a:t>¿Cuáles son los principales retos que</a:t>
                      </a:r>
                      <a:endParaRPr dirty="0"/>
                    </a:p>
                    <a:p>
                      <a:pPr algn="just">
                        <a:lnSpc>
                          <a:spcPct val="100000"/>
                        </a:lnSpc>
                      </a:pPr>
                      <a:r>
                        <a:rPr lang="es-BO" sz="1400" strike="noStrike" dirty="0">
                          <a:solidFill>
                            <a:srgbClr val="000000"/>
                          </a:solidFill>
                          <a:latin typeface="Arial"/>
                        </a:rPr>
                        <a:t>enfrenta la ingeniería de software?</a:t>
                      </a:r>
                      <a:endParaRPr dirty="0"/>
                    </a:p>
                  </a:txBody>
                  <a:tcPr/>
                </a:tc>
                <a:tc>
                  <a:txBody>
                    <a:bodyPr/>
                    <a:lstStyle/>
                    <a:p>
                      <a:pPr algn="just">
                        <a:lnSpc>
                          <a:spcPct val="100000"/>
                        </a:lnSpc>
                      </a:pPr>
                      <a:r>
                        <a:rPr lang="es-BO" sz="1400" strike="noStrike" dirty="0">
                          <a:solidFill>
                            <a:srgbClr val="000000"/>
                          </a:solidFill>
                          <a:latin typeface="Arial"/>
                        </a:rPr>
                        <a:t>Tiempos de distribución limitados y desarrollo de software</a:t>
                      </a:r>
                      <a:endParaRPr dirty="0"/>
                    </a:p>
                    <a:p>
                      <a:pPr algn="just">
                        <a:lnSpc>
                          <a:spcPct val="100000"/>
                        </a:lnSpc>
                      </a:pPr>
                      <a:r>
                        <a:rPr lang="es-BO" sz="1400" strike="noStrike" dirty="0">
                          <a:solidFill>
                            <a:srgbClr val="000000"/>
                          </a:solidFill>
                          <a:latin typeface="Arial"/>
                        </a:rPr>
                        <a:t>confiable.</a:t>
                      </a:r>
                      <a:endParaRPr dirty="0"/>
                    </a:p>
                  </a:txBody>
                  <a:tcPr/>
                </a:tc>
                <a:extLst>
                  <a:ext uri="{0D108BD9-81ED-4DB2-BD59-A6C34878D82A}">
                    <a16:rowId xmlns:a16="http://schemas.microsoft.com/office/drawing/2014/main" val="10000"/>
                  </a:ext>
                </a:extLst>
              </a:tr>
              <a:tr h="891000">
                <a:tc>
                  <a:txBody>
                    <a:bodyPr/>
                    <a:lstStyle/>
                    <a:p>
                      <a:pPr algn="just">
                        <a:lnSpc>
                          <a:spcPct val="100000"/>
                        </a:lnSpc>
                      </a:pPr>
                      <a:r>
                        <a:rPr lang="es-BO" sz="1400" strike="noStrike" dirty="0">
                          <a:solidFill>
                            <a:srgbClr val="000000"/>
                          </a:solidFill>
                          <a:latin typeface="Arial"/>
                        </a:rPr>
                        <a:t>¿Cuáles son los costos de la ingeniería de</a:t>
                      </a:r>
                      <a:r>
                        <a:rPr lang="es-BO" sz="1800" strike="noStrike" baseline="0" dirty="0">
                          <a:solidFill>
                            <a:schemeClr val="tx1"/>
                          </a:solidFill>
                          <a:latin typeface="+mn-lt"/>
                        </a:rPr>
                        <a:t> </a:t>
                      </a:r>
                      <a:r>
                        <a:rPr lang="es-BO" sz="1400" strike="noStrike" dirty="0">
                          <a:solidFill>
                            <a:srgbClr val="000000"/>
                          </a:solidFill>
                          <a:latin typeface="Arial"/>
                        </a:rPr>
                        <a:t>software?</a:t>
                      </a:r>
                      <a:endParaRPr dirty="0"/>
                    </a:p>
                  </a:txBody>
                  <a:tcPr/>
                </a:tc>
                <a:tc>
                  <a:txBody>
                    <a:bodyPr/>
                    <a:lstStyle/>
                    <a:p>
                      <a:pPr algn="just">
                        <a:lnSpc>
                          <a:spcPct val="100000"/>
                        </a:lnSpc>
                      </a:pPr>
                      <a:r>
                        <a:rPr lang="es-BO" sz="1400" strike="noStrike" dirty="0">
                          <a:solidFill>
                            <a:srgbClr val="000000"/>
                          </a:solidFill>
                          <a:latin typeface="Arial"/>
                        </a:rPr>
                        <a:t>Aproximadamente 60% de los costos del software son de</a:t>
                      </a:r>
                      <a:endParaRPr dirty="0"/>
                    </a:p>
                    <a:p>
                      <a:pPr algn="just">
                        <a:lnSpc>
                          <a:spcPct val="100000"/>
                        </a:lnSpc>
                      </a:pPr>
                      <a:r>
                        <a:rPr lang="es-BO" sz="1400" strike="noStrike" dirty="0">
                          <a:solidFill>
                            <a:srgbClr val="000000"/>
                          </a:solidFill>
                          <a:latin typeface="Arial"/>
                        </a:rPr>
                        <a:t>desarrollo, y 40% de prueba. Para el software elaborado</a:t>
                      </a:r>
                      <a:endParaRPr dirty="0"/>
                    </a:p>
                    <a:p>
                      <a:pPr algn="just">
                        <a:lnSpc>
                          <a:spcPct val="100000"/>
                        </a:lnSpc>
                      </a:pPr>
                      <a:r>
                        <a:rPr lang="es-BO" sz="1400" strike="noStrike" dirty="0">
                          <a:solidFill>
                            <a:srgbClr val="000000"/>
                          </a:solidFill>
                          <a:latin typeface="Arial"/>
                        </a:rPr>
                        <a:t>específicamente, los costos de evolución superan con</a:t>
                      </a:r>
                      <a:endParaRPr dirty="0"/>
                    </a:p>
                    <a:p>
                      <a:pPr algn="just">
                        <a:lnSpc>
                          <a:spcPct val="100000"/>
                        </a:lnSpc>
                      </a:pPr>
                      <a:r>
                        <a:rPr lang="es-BO" sz="1400" strike="noStrike" dirty="0">
                          <a:solidFill>
                            <a:srgbClr val="000000"/>
                          </a:solidFill>
                          <a:latin typeface="Arial"/>
                        </a:rPr>
                        <a:t>frecuencia los costos de desarrollo.</a:t>
                      </a:r>
                      <a:endParaRPr dirty="0"/>
                    </a:p>
                  </a:txBody>
                  <a:tcPr/>
                </a:tc>
                <a:extLst>
                  <a:ext uri="{0D108BD9-81ED-4DB2-BD59-A6C34878D82A}">
                    <a16:rowId xmlns:a16="http://schemas.microsoft.com/office/drawing/2014/main" val="10001"/>
                  </a:ext>
                </a:extLst>
              </a:tr>
              <a:tr h="1890000">
                <a:tc>
                  <a:txBody>
                    <a:bodyPr/>
                    <a:lstStyle/>
                    <a:p>
                      <a:pPr algn="just">
                        <a:lnSpc>
                          <a:spcPct val="100000"/>
                        </a:lnSpc>
                      </a:pPr>
                      <a:r>
                        <a:rPr lang="es-BO" sz="1400" strike="noStrike" dirty="0">
                          <a:solidFill>
                            <a:srgbClr val="000000"/>
                          </a:solidFill>
                          <a:latin typeface="Arial"/>
                        </a:rPr>
                        <a:t>¿Cuáles son los mejores métodos y técnicas</a:t>
                      </a:r>
                      <a:r>
                        <a:rPr lang="es-BO" sz="1800" strike="noStrike" baseline="0" dirty="0">
                          <a:solidFill>
                            <a:schemeClr val="tx1"/>
                          </a:solidFill>
                          <a:latin typeface="+mn-lt"/>
                        </a:rPr>
                        <a:t> </a:t>
                      </a:r>
                      <a:r>
                        <a:rPr lang="es-BO" sz="1400" strike="noStrike" dirty="0">
                          <a:solidFill>
                            <a:srgbClr val="000000"/>
                          </a:solidFill>
                          <a:latin typeface="Arial"/>
                        </a:rPr>
                        <a:t>de la ingeniería de software?</a:t>
                      </a:r>
                      <a:endParaRPr dirty="0"/>
                    </a:p>
                  </a:txBody>
                  <a:tcPr/>
                </a:tc>
                <a:tc>
                  <a:txBody>
                    <a:bodyPr/>
                    <a:lstStyle/>
                    <a:p>
                      <a:pPr algn="just">
                        <a:lnSpc>
                          <a:spcPct val="100000"/>
                        </a:lnSpc>
                      </a:pPr>
                      <a:r>
                        <a:rPr lang="es-BO" sz="1400" strike="noStrike" dirty="0">
                          <a:solidFill>
                            <a:srgbClr val="000000"/>
                          </a:solidFill>
                          <a:latin typeface="Arial"/>
                        </a:rPr>
                        <a:t>Aun cuando todos los proyectos de software deben gestionarse y desarrollarse de manera profesional, existen diferentes técnicas que son adecuadas para distintos tipos de sistema. Por ejemplo, los juegos siempre deben diseñarse usando una serie de prototipos, mientras que los sistemas críticos de control de seguridad requieren de una especificación completa y analizable para su desarrollo. Por lo tanto, no puede decirse que un método sea mejor que otro.</a:t>
                      </a:r>
                      <a:endParaRPr dirty="0"/>
                    </a:p>
                  </a:txBody>
                  <a:tcPr/>
                </a:tc>
                <a:extLst>
                  <a:ext uri="{0D108BD9-81ED-4DB2-BD59-A6C34878D82A}">
                    <a16:rowId xmlns:a16="http://schemas.microsoft.com/office/drawing/2014/main" val="10002"/>
                  </a:ext>
                </a:extLst>
              </a:tr>
              <a:tr h="1290600">
                <a:tc>
                  <a:txBody>
                    <a:bodyPr/>
                    <a:lstStyle/>
                    <a:p>
                      <a:pPr algn="just">
                        <a:lnSpc>
                          <a:spcPct val="100000"/>
                        </a:lnSpc>
                      </a:pPr>
                      <a:r>
                        <a:rPr lang="es-BO" sz="1400" strike="noStrike" dirty="0">
                          <a:solidFill>
                            <a:srgbClr val="000000"/>
                          </a:solidFill>
                          <a:latin typeface="Arial"/>
                        </a:rPr>
                        <a:t>¿Qué diferencias ha marcado la Web a la</a:t>
                      </a:r>
                      <a:endParaRPr dirty="0"/>
                    </a:p>
                    <a:p>
                      <a:pPr algn="just">
                        <a:lnSpc>
                          <a:spcPct val="100000"/>
                        </a:lnSpc>
                      </a:pPr>
                      <a:r>
                        <a:rPr lang="es-BO" sz="1400" strike="noStrike" dirty="0">
                          <a:solidFill>
                            <a:srgbClr val="000000"/>
                          </a:solidFill>
                          <a:latin typeface="Arial"/>
                        </a:rPr>
                        <a:t>ingeniería de software?</a:t>
                      </a:r>
                      <a:endParaRPr dirty="0"/>
                    </a:p>
                  </a:txBody>
                  <a:tcPr/>
                </a:tc>
                <a:tc>
                  <a:txBody>
                    <a:bodyPr/>
                    <a:lstStyle/>
                    <a:p>
                      <a:pPr algn="just">
                        <a:lnSpc>
                          <a:spcPct val="100000"/>
                        </a:lnSpc>
                      </a:pPr>
                      <a:r>
                        <a:rPr lang="es-BO" sz="1400" strike="noStrike" dirty="0">
                          <a:solidFill>
                            <a:srgbClr val="000000"/>
                          </a:solidFill>
                          <a:latin typeface="Arial"/>
                        </a:rPr>
                        <a:t>La Web ha llevado a la disponibilidad de servicios de software y a la posibilidad de desarrollar sistemas basados en servicios distribuidos ampliamente. El desarrollo de sistemas basados en Web ha conducido a importantes avances en lenguajes de programación y reutilización de software.</a:t>
                      </a:r>
                      <a:endParaRPr dirty="0"/>
                    </a:p>
                  </a:txBody>
                  <a:tcPr/>
                </a:tc>
                <a:extLst>
                  <a:ext uri="{0D108BD9-81ED-4DB2-BD59-A6C34878D82A}">
                    <a16:rowId xmlns:a16="http://schemas.microsoft.com/office/drawing/2014/main" val="10003"/>
                  </a:ext>
                </a:extLst>
              </a:tr>
            </a:tbl>
          </a:graphicData>
        </a:graphic>
      </p:graphicFrame>
      <p:sp>
        <p:nvSpPr>
          <p:cNvPr id="11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6FE96E6-31E4-4EDD-8FD2-5F9E3241AA2B}" type="slidenum">
              <a:rPr lang="es-BO" sz="1200" strike="noStrike">
                <a:solidFill>
                  <a:srgbClr val="8B8B8B"/>
                </a:solidFill>
                <a:latin typeface="Calibri"/>
              </a:rPr>
              <a:pPr algn="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395536" y="1417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Atributos esenciales de un buen software</a:t>
            </a:r>
            <a:endParaRPr dirty="0"/>
          </a:p>
        </p:txBody>
      </p:sp>
      <p:sp>
        <p:nvSpPr>
          <p:cNvPr id="117"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49FD5E2-5A4E-4017-823F-8EC9BFFB80D4}" type="slidenum">
              <a:rPr lang="es-BO" sz="1200" strike="noStrike">
                <a:solidFill>
                  <a:srgbClr val="8B8B8B"/>
                </a:solidFill>
                <a:latin typeface="Calibri"/>
              </a:rPr>
              <a:pPr algn="r">
                <a:lnSpc>
                  <a:spcPct val="100000"/>
                </a:lnSpc>
              </a:pPr>
              <a:t>13</a:t>
            </a:fld>
            <a:endParaRPr/>
          </a:p>
        </p:txBody>
      </p:sp>
      <p:graphicFrame>
        <p:nvGraphicFramePr>
          <p:cNvPr id="118" name="Table 4"/>
          <p:cNvGraphicFramePr/>
          <p:nvPr>
            <p:extLst>
              <p:ext uri="{D42A27DB-BD31-4B8C-83A1-F6EECF244321}">
                <p14:modId xmlns:p14="http://schemas.microsoft.com/office/powerpoint/2010/main" val="1231664087"/>
              </p:ext>
            </p:extLst>
          </p:nvPr>
        </p:nvGraphicFramePr>
        <p:xfrm>
          <a:off x="611560" y="1247820"/>
          <a:ext cx="7484760" cy="4362360"/>
        </p:xfrm>
        <a:graphic>
          <a:graphicData uri="http://schemas.openxmlformats.org/drawingml/2006/table">
            <a:tbl>
              <a:tblPr/>
              <a:tblGrid>
                <a:gridCol w="2131920">
                  <a:extLst>
                    <a:ext uri="{9D8B030D-6E8A-4147-A177-3AD203B41FA5}">
                      <a16:colId xmlns:a16="http://schemas.microsoft.com/office/drawing/2014/main" val="20000"/>
                    </a:ext>
                  </a:extLst>
                </a:gridCol>
                <a:gridCol w="5352840">
                  <a:extLst>
                    <a:ext uri="{9D8B030D-6E8A-4147-A177-3AD203B41FA5}">
                      <a16:colId xmlns:a16="http://schemas.microsoft.com/office/drawing/2014/main" val="20001"/>
                    </a:ext>
                  </a:extLst>
                </a:gridCol>
              </a:tblGrid>
              <a:tr h="582840">
                <a:tc>
                  <a:txBody>
                    <a:bodyPr/>
                    <a:lstStyle/>
                    <a:p>
                      <a:pPr algn="just">
                        <a:lnSpc>
                          <a:spcPct val="100000"/>
                        </a:lnSpc>
                      </a:pPr>
                      <a:r>
                        <a:rPr lang="es-BO" sz="1400" b="1" strike="noStrike" dirty="0">
                          <a:solidFill>
                            <a:schemeClr val="tx1"/>
                          </a:solidFill>
                          <a:latin typeface="Arial"/>
                        </a:rPr>
                        <a:t>Características del producto</a:t>
                      </a:r>
                      <a:endParaRPr dirty="0">
                        <a:solidFill>
                          <a:schemeClr val="tx1"/>
                        </a:solidFill>
                      </a:endParaRPr>
                    </a:p>
                  </a:txBody>
                  <a:tcPr/>
                </a:tc>
                <a:tc>
                  <a:txBody>
                    <a:bodyPr/>
                    <a:lstStyle/>
                    <a:p>
                      <a:pPr algn="just">
                        <a:lnSpc>
                          <a:spcPct val="100000"/>
                        </a:lnSpc>
                      </a:pPr>
                      <a:r>
                        <a:rPr lang="es-BO" sz="1400" b="1" strike="noStrike" dirty="0">
                          <a:solidFill>
                            <a:schemeClr val="tx1"/>
                          </a:solidFill>
                          <a:latin typeface="Arial"/>
                        </a:rPr>
                        <a:t>Descripción</a:t>
                      </a:r>
                      <a:endParaRPr dirty="0">
                        <a:solidFill>
                          <a:schemeClr val="tx1"/>
                        </a:solidFill>
                      </a:endParaRPr>
                    </a:p>
                  </a:txBody>
                  <a:tcPr/>
                </a:tc>
                <a:extLst>
                  <a:ext uri="{0D108BD9-81ED-4DB2-BD59-A6C34878D82A}">
                    <a16:rowId xmlns:a16="http://schemas.microsoft.com/office/drawing/2014/main" val="10000"/>
                  </a:ext>
                </a:extLst>
              </a:tr>
              <a:tr h="891000">
                <a:tc>
                  <a:txBody>
                    <a:bodyPr/>
                    <a:lstStyle/>
                    <a:p>
                      <a:pPr algn="just">
                        <a:lnSpc>
                          <a:spcPct val="100000"/>
                        </a:lnSpc>
                      </a:pPr>
                      <a:r>
                        <a:rPr lang="es-BO" sz="1400" strike="noStrike" dirty="0">
                          <a:solidFill>
                            <a:srgbClr val="000000"/>
                          </a:solidFill>
                          <a:latin typeface="Arial"/>
                        </a:rPr>
                        <a:t>Mantenimiento</a:t>
                      </a:r>
                      <a:endParaRPr dirty="0"/>
                    </a:p>
                  </a:txBody>
                  <a:tcPr/>
                </a:tc>
                <a:tc>
                  <a:txBody>
                    <a:bodyPr/>
                    <a:lstStyle/>
                    <a:p>
                      <a:pPr algn="just">
                        <a:lnSpc>
                          <a:spcPct val="100000"/>
                        </a:lnSpc>
                      </a:pPr>
                      <a:r>
                        <a:rPr lang="es-BO" sz="1400" strike="noStrike" dirty="0">
                          <a:solidFill>
                            <a:srgbClr val="000000"/>
                          </a:solidFill>
                          <a:latin typeface="Arial"/>
                        </a:rPr>
                        <a:t>El software debe escribirse de tal forma que pueda evolucionar para satisfacer las necesidades cambiantes de los clientes. Éste es un atributo crítico porque el cambio del software es un requerimiento inevitable de un entorno empresarial variable.</a:t>
                      </a:r>
                      <a:endParaRPr dirty="0"/>
                    </a:p>
                  </a:txBody>
                  <a:tcPr/>
                </a:tc>
                <a:extLst>
                  <a:ext uri="{0D108BD9-81ED-4DB2-BD59-A6C34878D82A}">
                    <a16:rowId xmlns:a16="http://schemas.microsoft.com/office/drawing/2014/main" val="10001"/>
                  </a:ext>
                </a:extLst>
              </a:tr>
              <a:tr h="1090800">
                <a:tc>
                  <a:txBody>
                    <a:bodyPr/>
                    <a:lstStyle/>
                    <a:p>
                      <a:pPr>
                        <a:lnSpc>
                          <a:spcPct val="100000"/>
                        </a:lnSpc>
                      </a:pPr>
                      <a:r>
                        <a:rPr lang="es-BO" sz="1400" strike="noStrike" dirty="0">
                          <a:solidFill>
                            <a:srgbClr val="000000"/>
                          </a:solidFill>
                          <a:latin typeface="Arial"/>
                        </a:rPr>
                        <a:t>Confiabilidad y seguridad</a:t>
                      </a:r>
                      <a:endParaRPr dirty="0"/>
                    </a:p>
                  </a:txBody>
                  <a:tcPr/>
                </a:tc>
                <a:tc>
                  <a:txBody>
                    <a:bodyPr/>
                    <a:lstStyle/>
                    <a:p>
                      <a:pPr algn="just">
                        <a:lnSpc>
                          <a:spcPct val="100000"/>
                        </a:lnSpc>
                      </a:pPr>
                      <a:r>
                        <a:rPr lang="es-ES" sz="1400" strike="noStrike" dirty="0">
                          <a:solidFill>
                            <a:srgbClr val="000000"/>
                          </a:solidFill>
                          <a:latin typeface="Arial"/>
                        </a:rPr>
                        <a:t>La confiabilidad del software incluye una variedad de características incluyendo confiabilidad</a:t>
                      </a:r>
                      <a:r>
                        <a:rPr lang="es-ES" sz="1400" strike="noStrike" baseline="0" dirty="0">
                          <a:solidFill>
                            <a:srgbClr val="000000"/>
                          </a:solidFill>
                          <a:latin typeface="Arial"/>
                        </a:rPr>
                        <a:t> </a:t>
                      </a:r>
                      <a:r>
                        <a:rPr lang="es-ES" sz="1400" strike="noStrike" dirty="0">
                          <a:solidFill>
                            <a:srgbClr val="000000"/>
                          </a:solidFill>
                          <a:latin typeface="Arial"/>
                        </a:rPr>
                        <a:t>y seguridad. El software fiable no debe causar daño físico o económico en caso de fallo del sistema. Los usuarios malintencionados no deben poder acceder o dañar el sistema.</a:t>
                      </a:r>
                      <a:endParaRPr dirty="0"/>
                    </a:p>
                  </a:txBody>
                  <a:tcPr/>
                </a:tc>
                <a:extLst>
                  <a:ext uri="{0D108BD9-81ED-4DB2-BD59-A6C34878D82A}">
                    <a16:rowId xmlns:a16="http://schemas.microsoft.com/office/drawing/2014/main" val="10002"/>
                  </a:ext>
                </a:extLst>
              </a:tr>
              <a:tr h="691200">
                <a:tc>
                  <a:txBody>
                    <a:bodyPr/>
                    <a:lstStyle/>
                    <a:p>
                      <a:pPr algn="just">
                        <a:lnSpc>
                          <a:spcPct val="100000"/>
                        </a:lnSpc>
                      </a:pPr>
                      <a:r>
                        <a:rPr lang="es-BO" sz="1400" strike="noStrike" dirty="0">
                          <a:solidFill>
                            <a:srgbClr val="000000"/>
                          </a:solidFill>
                          <a:latin typeface="Arial"/>
                        </a:rPr>
                        <a:t>Eficiencia</a:t>
                      </a:r>
                      <a:endParaRPr dirty="0"/>
                    </a:p>
                  </a:txBody>
                  <a:tcPr/>
                </a:tc>
                <a:tc>
                  <a:txBody>
                    <a:bodyPr/>
                    <a:lstStyle/>
                    <a:p>
                      <a:pPr algn="just">
                        <a:lnSpc>
                          <a:spcPct val="100000"/>
                        </a:lnSpc>
                      </a:pPr>
                      <a:r>
                        <a:rPr lang="es-ES" sz="1400" strike="noStrike" dirty="0">
                          <a:solidFill>
                            <a:srgbClr val="000000"/>
                          </a:solidFill>
                          <a:latin typeface="Arial"/>
                        </a:rPr>
                        <a:t>El software debe optimizar</a:t>
                      </a:r>
                      <a:r>
                        <a:rPr lang="es-ES" sz="1400" strike="noStrike" baseline="0" dirty="0">
                          <a:solidFill>
                            <a:srgbClr val="000000"/>
                          </a:solidFill>
                          <a:latin typeface="Arial"/>
                        </a:rPr>
                        <a:t> </a:t>
                      </a:r>
                      <a:r>
                        <a:rPr lang="es-ES" sz="1400" strike="noStrike" dirty="0">
                          <a:solidFill>
                            <a:srgbClr val="000000"/>
                          </a:solidFill>
                          <a:latin typeface="Arial"/>
                        </a:rPr>
                        <a:t>el uso de los recursos del sistema, como la memoria y los ciclos del procesador. Por lo tanto, la eficiencia incluye la capacidad de respuesta, el tiempo de procesamiento, la utilización de la memoria, etc.</a:t>
                      </a:r>
                      <a:endParaRPr dirty="0"/>
                    </a:p>
                  </a:txBody>
                  <a:tcPr/>
                </a:tc>
                <a:extLst>
                  <a:ext uri="{0D108BD9-81ED-4DB2-BD59-A6C34878D82A}">
                    <a16:rowId xmlns:a16="http://schemas.microsoft.com/office/drawing/2014/main" val="10003"/>
                  </a:ext>
                </a:extLst>
              </a:tr>
              <a:tr h="691200">
                <a:tc>
                  <a:txBody>
                    <a:bodyPr/>
                    <a:lstStyle/>
                    <a:p>
                      <a:pPr algn="just">
                        <a:lnSpc>
                          <a:spcPct val="100000"/>
                        </a:lnSpc>
                      </a:pPr>
                      <a:r>
                        <a:rPr lang="es-BO" sz="1400" strike="noStrike">
                          <a:solidFill>
                            <a:srgbClr val="000000"/>
                          </a:solidFill>
                          <a:latin typeface="Arial"/>
                        </a:rPr>
                        <a:t>Aceptabilidad</a:t>
                      </a:r>
                      <a:endParaRPr/>
                    </a:p>
                  </a:txBody>
                  <a:tcPr/>
                </a:tc>
                <a:tc>
                  <a:txBody>
                    <a:bodyPr/>
                    <a:lstStyle/>
                    <a:p>
                      <a:pPr algn="just">
                        <a:lnSpc>
                          <a:spcPct val="100000"/>
                        </a:lnSpc>
                      </a:pPr>
                      <a:r>
                        <a:rPr lang="es-ES" sz="1400" strike="noStrike" dirty="0">
                          <a:solidFill>
                            <a:srgbClr val="000000"/>
                          </a:solidFill>
                          <a:latin typeface="Arial"/>
                        </a:rPr>
                        <a:t>El software debe ser aceptable para el tipo de usuario para el que está diseñado. Esto significa que debe ser comprensible, utilizable y compatible con otros sistemas que utilizan</a:t>
                      </a:r>
                      <a:r>
                        <a:rPr lang="es-BO" sz="1400" strike="noStrike" dirty="0">
                          <a:solidFill>
                            <a:srgbClr val="000000"/>
                          </a:solidFill>
                          <a:latin typeface="Arial"/>
                        </a:rPr>
                        <a:t>. </a:t>
                      </a:r>
                      <a:endParaRPr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294085" y="116022"/>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Ingeniería de software</a:t>
            </a:r>
            <a:endParaRPr dirty="0"/>
          </a:p>
        </p:txBody>
      </p:sp>
      <p:sp>
        <p:nvSpPr>
          <p:cNvPr id="120" name="CustomShape 2"/>
          <p:cNvSpPr/>
          <p:nvPr/>
        </p:nvSpPr>
        <p:spPr>
          <a:xfrm>
            <a:off x="179512" y="980728"/>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La ingeniería de software es una </a:t>
            </a:r>
            <a:r>
              <a:rPr lang="es-BO" sz="2400" b="1" strike="noStrike" dirty="0">
                <a:solidFill>
                  <a:srgbClr val="FF0000"/>
                </a:solidFill>
                <a:latin typeface="Arial"/>
                <a:ea typeface="ＭＳ Ｐゴシック"/>
              </a:rPr>
              <a:t>disciplina de la ingeniería</a:t>
            </a:r>
            <a:r>
              <a:rPr lang="es-BO" sz="2400" strike="noStrike" dirty="0">
                <a:solidFill>
                  <a:srgbClr val="46424D"/>
                </a:solidFill>
                <a:latin typeface="Arial"/>
                <a:ea typeface="ＭＳ Ｐゴシック"/>
              </a:rPr>
              <a:t> que se ocupa de </a:t>
            </a:r>
            <a:r>
              <a:rPr lang="es-BO" sz="2400" b="1" strike="noStrike" dirty="0">
                <a:solidFill>
                  <a:srgbClr val="FF0000"/>
                </a:solidFill>
                <a:latin typeface="Arial"/>
                <a:ea typeface="ＭＳ Ｐゴシック"/>
              </a:rPr>
              <a:t>todos los aspectos de la producción de software </a:t>
            </a:r>
            <a:r>
              <a:rPr lang="es-BO" sz="2400" strike="noStrike" dirty="0">
                <a:solidFill>
                  <a:srgbClr val="46424D"/>
                </a:solidFill>
                <a:latin typeface="Arial"/>
                <a:ea typeface="ＭＳ Ｐゴシック"/>
              </a:rPr>
              <a:t>desde las etapas iniciales de la especificación del sistema hasta el mantenimiento del sistema después de que haya entrado en uso.</a:t>
            </a:r>
          </a:p>
          <a:p>
            <a:pPr>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Disciplina de Ingeniería </a:t>
            </a:r>
            <a:endParaRPr b="1" dirty="0"/>
          </a:p>
          <a:p>
            <a:pPr lvl="1" algn="just">
              <a:lnSpc>
                <a:spcPct val="100000"/>
              </a:lnSpc>
            </a:pPr>
            <a:r>
              <a:rPr lang="es-BO" sz="2000" strike="noStrike" dirty="0">
                <a:solidFill>
                  <a:srgbClr val="46424D"/>
                </a:solidFill>
                <a:latin typeface="Arial"/>
                <a:ea typeface="ＭＳ Ｐゴシック"/>
              </a:rPr>
              <a:t>El uso de las teorías y los métodos adecuados para resolver los problemas teniendo en cuenta las limitaciones financieras y de organización.</a:t>
            </a:r>
          </a:p>
          <a:p>
            <a:pPr lvl="1">
              <a:lnSpc>
                <a:spcPct val="100000"/>
              </a:lnSpc>
              <a:buFont typeface="Wingdings" charset="2"/>
              <a:buChar char=""/>
            </a:pPr>
            <a:endParaRPr dirty="0"/>
          </a:p>
          <a:p>
            <a:pPr>
              <a:lnSpc>
                <a:spcPct val="100000"/>
              </a:lnSpc>
              <a:buFont typeface="Wingdings" charset="2"/>
              <a:buChar char=""/>
            </a:pPr>
            <a:r>
              <a:rPr lang="es-BO" sz="2400" b="1" strike="noStrike" dirty="0">
                <a:solidFill>
                  <a:srgbClr val="46424D"/>
                </a:solidFill>
                <a:latin typeface="Arial"/>
                <a:ea typeface="ＭＳ Ｐゴシック"/>
              </a:rPr>
              <a:t>Todos los aspectos de la producción de software </a:t>
            </a:r>
            <a:endParaRPr b="1" dirty="0"/>
          </a:p>
          <a:p>
            <a:pPr lvl="1" algn="just">
              <a:lnSpc>
                <a:spcPct val="100000"/>
              </a:lnSpc>
            </a:pPr>
            <a:r>
              <a:rPr lang="es-BO" sz="2000" strike="noStrike" dirty="0">
                <a:solidFill>
                  <a:srgbClr val="46424D"/>
                </a:solidFill>
                <a:latin typeface="Arial"/>
                <a:ea typeface="ＭＳ Ｐゴシック"/>
              </a:rPr>
              <a:t>No sólo el proceso técnico de desarrollo. También la gestión de proyectos y el desarrollo de herramientas, métodos, etc. para apoyar la producción de software.</a:t>
            </a:r>
            <a:endParaRPr dirty="0"/>
          </a:p>
        </p:txBody>
      </p:sp>
      <p:sp>
        <p:nvSpPr>
          <p:cNvPr id="12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2853F0C-E5ED-43FD-B36D-43F3A7EA2295}" type="slidenum">
              <a:rPr lang="es-BO" sz="1200" strike="noStrike">
                <a:solidFill>
                  <a:srgbClr val="8B8B8B"/>
                </a:solidFill>
                <a:latin typeface="Calibri"/>
              </a:rPr>
              <a:pPr algn="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1181" y="22680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Importancia de la ingeniería de software</a:t>
            </a:r>
            <a:endParaRPr dirty="0"/>
          </a:p>
        </p:txBody>
      </p:sp>
      <p:sp>
        <p:nvSpPr>
          <p:cNvPr id="124" name="CustomShape 2"/>
          <p:cNvSpPr/>
          <p:nvPr/>
        </p:nvSpPr>
        <p:spPr>
          <a:xfrm>
            <a:off x="361181" y="1166400"/>
            <a:ext cx="8228880" cy="48548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Cada vez más personas y la sociedad en general  dependen de sistemas de software avanzados. Tenemos que ser capaces de producir sistemas fiables de manera económica y rápida. </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Por lo general es más barato, en el largo plazo, el uso de métodos de ingeniería de software y técnicas para los sistemas de software en lugar de escribir los programas como si fuera un proyecto de programación personal. </a:t>
            </a:r>
            <a:endParaRPr lang="es-BO" sz="2400" dirty="0">
              <a:solidFill>
                <a:srgbClr val="46424D"/>
              </a:solidFill>
              <a:latin typeface="Arial"/>
              <a:ea typeface="ＭＳ Ｐゴシック"/>
            </a:endParaRPr>
          </a:p>
          <a:p>
            <a:pPr algn="just">
              <a:lnSpc>
                <a:spcPct val="100000"/>
              </a:lnSpc>
            </a:pPr>
            <a:endParaRPr lang="es-BO" sz="2400" strike="noStrike" dirty="0">
              <a:solidFill>
                <a:srgbClr val="46424D"/>
              </a:solidFill>
              <a:latin typeface="Arial"/>
              <a:ea typeface="ＭＳ Ｐゴシック"/>
            </a:endParaRPr>
          </a:p>
          <a:p>
            <a:pPr algn="just">
              <a:lnSpc>
                <a:spcPct val="100000"/>
              </a:lnSpc>
              <a:buFont typeface="Wingdings" charset="2"/>
              <a:buChar char=""/>
            </a:pPr>
            <a:r>
              <a:rPr lang="es-BO" sz="2400" dirty="0">
                <a:solidFill>
                  <a:srgbClr val="46424D"/>
                </a:solidFill>
                <a:latin typeface="Arial"/>
                <a:ea typeface="ＭＳ Ｐゴシック"/>
              </a:rPr>
              <a:t>La mayor parte</a:t>
            </a:r>
            <a:r>
              <a:rPr lang="es-BO" sz="2400" strike="noStrike" dirty="0">
                <a:solidFill>
                  <a:srgbClr val="46424D"/>
                </a:solidFill>
                <a:latin typeface="Arial"/>
                <a:ea typeface="ＭＳ Ｐゴシック"/>
              </a:rPr>
              <a:t> de los costos corresponde a los costos de corregir el software después de que ha entrado en uso.</a:t>
            </a:r>
            <a:endParaRPr dirty="0"/>
          </a:p>
        </p:txBody>
      </p:sp>
      <p:sp>
        <p:nvSpPr>
          <p:cNvPr id="12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E7DDC87-3662-4D63-B50E-57B03E290B6A}" type="slidenum">
              <a:rPr lang="es-BO" sz="1200" strike="noStrike">
                <a:solidFill>
                  <a:srgbClr val="8B8B8B"/>
                </a:solidFill>
                <a:latin typeface="Calibri"/>
              </a:rPr>
              <a:pPr algn="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27060" y="158911"/>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Actividades del proceso de software</a:t>
            </a:r>
            <a:endParaRPr dirty="0"/>
          </a:p>
        </p:txBody>
      </p:sp>
      <p:sp>
        <p:nvSpPr>
          <p:cNvPr id="128" name="CustomShape 2"/>
          <p:cNvSpPr/>
          <p:nvPr/>
        </p:nvSpPr>
        <p:spPr>
          <a:xfrm>
            <a:off x="295278" y="1336408"/>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b="1" strike="noStrike" dirty="0">
                <a:solidFill>
                  <a:srgbClr val="46424D"/>
                </a:solidFill>
                <a:latin typeface="Arial"/>
                <a:ea typeface="ＭＳ Ｐゴシック"/>
              </a:rPr>
              <a:t>Especificación del software</a:t>
            </a:r>
            <a:r>
              <a:rPr lang="es-BO" sz="2400" strike="noStrike" dirty="0">
                <a:solidFill>
                  <a:srgbClr val="46424D"/>
                </a:solidFill>
                <a:latin typeface="Arial"/>
                <a:ea typeface="ＭＳ Ｐゴシック"/>
              </a:rPr>
              <a:t>, donde clientes e ingenieros definen el software que se producirá y las restricciones en su operación. </a:t>
            </a:r>
          </a:p>
          <a:p>
            <a:pPr algn="just">
              <a:lnSpc>
                <a:spcPct val="100000"/>
              </a:lnSpc>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 Desarrollo del software</a:t>
            </a:r>
            <a:r>
              <a:rPr lang="es-BO" sz="2400" strike="noStrike" dirty="0">
                <a:solidFill>
                  <a:srgbClr val="46424D"/>
                </a:solidFill>
                <a:latin typeface="Arial"/>
                <a:ea typeface="ＭＳ Ｐゴシック"/>
              </a:rPr>
              <a:t>, donde se diseña y programa el software.</a:t>
            </a:r>
          </a:p>
          <a:p>
            <a:pPr algn="just">
              <a:lnSpc>
                <a:spcPct val="100000"/>
              </a:lnSpc>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Validación del software</a:t>
            </a:r>
            <a:r>
              <a:rPr lang="es-BO" sz="2400" strike="noStrike" dirty="0">
                <a:solidFill>
                  <a:srgbClr val="46424D"/>
                </a:solidFill>
                <a:latin typeface="Arial"/>
                <a:ea typeface="ＭＳ Ｐゴシック"/>
              </a:rPr>
              <a:t>, donde se verifica el software para asegurar que sea lo que el cliente requiere.</a:t>
            </a:r>
          </a:p>
          <a:p>
            <a:pPr algn="just">
              <a:lnSpc>
                <a:spcPct val="100000"/>
              </a:lnSpc>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Evolución del software</a:t>
            </a:r>
            <a:r>
              <a:rPr lang="es-BO" sz="2400" strike="noStrike" dirty="0">
                <a:solidFill>
                  <a:srgbClr val="46424D"/>
                </a:solidFill>
                <a:latin typeface="Arial"/>
                <a:ea typeface="ＭＳ Ｐゴシック"/>
              </a:rPr>
              <a:t>, donde se modifica el software para reflejar los requerimientos cambiantes del cliente y del mercado.</a:t>
            </a:r>
            <a:endParaRPr dirty="0"/>
          </a:p>
        </p:txBody>
      </p:sp>
      <p:sp>
        <p:nvSpPr>
          <p:cNvPr id="130"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B9533DB-B9DB-4F79-A8A2-A66E49D63261}" type="slidenum">
              <a:rPr lang="es-BO" sz="1200" strike="noStrike">
                <a:solidFill>
                  <a:srgbClr val="8B8B8B"/>
                </a:solidFill>
                <a:latin typeface="Calibri"/>
              </a:rPr>
              <a:pPr algn="r">
                <a:lnSpc>
                  <a:spcPct val="100000"/>
                </a:lnSpc>
              </a:p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Detalles generales que afectan la </a:t>
            </a:r>
            <a:r>
              <a:rPr lang="es-BO" sz="2400" b="1" strike="noStrike" dirty="0" smtClean="0">
                <a:solidFill>
                  <a:srgbClr val="46424D"/>
                </a:solidFill>
                <a:latin typeface="Arial"/>
                <a:ea typeface="ＭＳ Ｐゴシック"/>
              </a:rPr>
              <a:t>mayoría </a:t>
            </a:r>
            <a:r>
              <a:rPr lang="es-BO" sz="2400" b="1" strike="noStrike" dirty="0">
                <a:solidFill>
                  <a:srgbClr val="46424D"/>
                </a:solidFill>
                <a:latin typeface="Arial"/>
                <a:ea typeface="ＭＳ Ｐゴシック"/>
              </a:rPr>
              <a:t>del software</a:t>
            </a:r>
            <a:endParaRPr dirty="0"/>
          </a:p>
        </p:txBody>
      </p:sp>
      <p:sp>
        <p:nvSpPr>
          <p:cNvPr id="132" name="CustomShape 2"/>
          <p:cNvSpPr/>
          <p:nvPr/>
        </p:nvSpPr>
        <p:spPr>
          <a:xfrm>
            <a:off x="457200" y="1645252"/>
            <a:ext cx="8228880" cy="493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Heterogeneidad</a:t>
            </a:r>
            <a:r>
              <a:rPr lang="es-BO" sz="2400" strike="noStrike" dirty="0">
                <a:solidFill>
                  <a:srgbClr val="46424D"/>
                </a:solidFill>
                <a:latin typeface="Arial"/>
                <a:ea typeface="ＭＳ Ｐゴシック"/>
              </a:rPr>
              <a:t> </a:t>
            </a:r>
            <a:endParaRPr dirty="0"/>
          </a:p>
          <a:p>
            <a:pPr lvl="1" algn="just">
              <a:lnSpc>
                <a:spcPct val="100000"/>
              </a:lnSpc>
            </a:pPr>
            <a:r>
              <a:rPr lang="es-BO" sz="2000" strike="noStrike" dirty="0">
                <a:solidFill>
                  <a:srgbClr val="46424D"/>
                </a:solidFill>
                <a:latin typeface="Arial"/>
                <a:ea typeface="ＭＳ Ｐゴシック"/>
              </a:rPr>
              <a:t>Cada vez con mayor frecuencia se requieren sistemas que operen como sistemas distribuidos a través de redes que incluyan diferentes tipos de computadoras y dispositivos móviles.</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Cambio empresarial y social</a:t>
            </a:r>
            <a:endParaRPr b="1" dirty="0"/>
          </a:p>
          <a:p>
            <a:pPr lvl="1" algn="just">
              <a:lnSpc>
                <a:spcPct val="100000"/>
              </a:lnSpc>
            </a:pPr>
            <a:r>
              <a:rPr lang="es-BO" sz="2000" strike="noStrike" dirty="0">
                <a:solidFill>
                  <a:srgbClr val="46424D"/>
                </a:solidFill>
                <a:latin typeface="Arial"/>
                <a:ea typeface="ＭＳ Ｐゴシック"/>
              </a:rPr>
              <a:t>Los negocios y la sociedad cambian de manera rápida, conforme se desarrollan las economías emergentes y nuevas tecnologías están a la disposición. Ambos necesitan tener la posibilidad de cambiar su software existente y desarrollar rápidamente uno nuevo.</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Seguridad y confianza</a:t>
            </a:r>
            <a:endParaRPr b="1" dirty="0"/>
          </a:p>
          <a:p>
            <a:pPr lvl="1" algn="just">
              <a:lnSpc>
                <a:spcPct val="100000"/>
              </a:lnSpc>
            </a:pPr>
            <a:r>
              <a:rPr lang="es-BO" sz="2000" strike="noStrike" dirty="0">
                <a:solidFill>
                  <a:srgbClr val="46424D"/>
                </a:solidFill>
                <a:latin typeface="Arial"/>
                <a:ea typeface="ＭＳ Ｐゴシック"/>
              </a:rPr>
              <a:t>Dado que el software está vinculado con todos los aspectos de la vida, es esencial confiar en dicho software</a:t>
            </a:r>
            <a:endParaRPr dirty="0"/>
          </a:p>
        </p:txBody>
      </p:sp>
      <p:sp>
        <p:nvSpPr>
          <p:cNvPr id="13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2EF6F2B-F423-438C-A3F1-5C004B8B11BC}" type="slidenum">
              <a:rPr lang="es-BO" sz="1200" strike="noStrike">
                <a:solidFill>
                  <a:srgbClr val="8B8B8B"/>
                </a:solidFill>
                <a:latin typeface="Calibri"/>
              </a:rPr>
              <a:pPr algn="r">
                <a:lnSpc>
                  <a:spcPct val="100000"/>
                </a:lnSpc>
              </a:p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Diversidad de ingeniería de software</a:t>
            </a:r>
            <a:endParaRPr/>
          </a:p>
        </p:txBody>
      </p:sp>
      <p:sp>
        <p:nvSpPr>
          <p:cNvPr id="136" name="CustomShape 2"/>
          <p:cNvSpPr/>
          <p:nvPr/>
        </p:nvSpPr>
        <p:spPr>
          <a:xfrm>
            <a:off x="457200" y="1658377"/>
            <a:ext cx="8228880" cy="34268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Hay muchos tipos diferentes de sistemas de software y no existe un conjunto universal de las técnicas de software que es aplicable a todas ellas. </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Los métodos de ingeniería de software y las herramientas que se utilizan dependen del tipo de aplicación que se está desarrollando, los requisitos del cliente y los antecedentes del equipo de desarrollo.</a:t>
            </a:r>
            <a:endParaRPr dirty="0"/>
          </a:p>
        </p:txBody>
      </p:sp>
      <p:sp>
        <p:nvSpPr>
          <p:cNvPr id="13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0BAC9B6-F8DA-4EFA-96AB-AC627D6FD15C}" type="slidenum">
              <a:rPr lang="es-BO" sz="1200" strike="noStrike">
                <a:solidFill>
                  <a:srgbClr val="8B8B8B"/>
                </a:solidFill>
                <a:latin typeface="Calibri"/>
              </a:rPr>
              <a:pPr algn="r">
                <a:lnSpc>
                  <a:spcPct val="100000"/>
                </a:lnSpc>
              </a:p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s-BO" sz="2400" b="1" dirty="0">
                <a:solidFill>
                  <a:srgbClr val="46424D"/>
                </a:solidFill>
                <a:latin typeface="Arial"/>
                <a:ea typeface="ＭＳ Ｐゴシック"/>
              </a:rPr>
              <a:t>Tipos de aplicaciones</a:t>
            </a:r>
            <a:endParaRPr sz="2400" b="1" dirty="0">
              <a:solidFill>
                <a:srgbClr val="46424D"/>
              </a:solidFill>
              <a:latin typeface="Arial"/>
              <a:ea typeface="ＭＳ Ｐゴシック"/>
            </a:endParaRPr>
          </a:p>
        </p:txBody>
      </p:sp>
      <p:sp>
        <p:nvSpPr>
          <p:cNvPr id="140" name="CustomShape 2"/>
          <p:cNvSpPr/>
          <p:nvPr/>
        </p:nvSpPr>
        <p:spPr>
          <a:xfrm>
            <a:off x="457020" y="1270516"/>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Aplicaciones autónomas  </a:t>
            </a:r>
            <a:endParaRPr b="1" dirty="0"/>
          </a:p>
          <a:p>
            <a:pPr lvl="1" algn="just">
              <a:lnSpc>
                <a:spcPct val="100000"/>
              </a:lnSpc>
            </a:pPr>
            <a:r>
              <a:rPr lang="es-BO" sz="2000" strike="noStrike" dirty="0">
                <a:solidFill>
                  <a:srgbClr val="46424D"/>
                </a:solidFill>
                <a:latin typeface="Arial"/>
                <a:ea typeface="ＭＳ Ｐゴシック"/>
              </a:rPr>
              <a:t>Estos son los sistemas de aplicación que se ejecutan en un equipo local, como un PC. Incluyen toda la funcionalidad necesaria y no es necesario estar conectado a una red. </a:t>
            </a:r>
          </a:p>
          <a:p>
            <a:pPr lvl="1">
              <a:lnSpc>
                <a:spcPct val="100000"/>
              </a:lnSpc>
              <a:buFont typeface="Wingdings" charset="2"/>
              <a:buChar char=""/>
            </a:pPr>
            <a:endParaRPr dirty="0"/>
          </a:p>
          <a:p>
            <a:pPr>
              <a:lnSpc>
                <a:spcPct val="100000"/>
              </a:lnSpc>
              <a:buFont typeface="Wingdings" charset="2"/>
              <a:buChar char=""/>
            </a:pPr>
            <a:r>
              <a:rPr lang="es-BO" sz="2400" b="1" strike="noStrike" dirty="0">
                <a:solidFill>
                  <a:srgbClr val="46424D"/>
                </a:solidFill>
                <a:latin typeface="Arial"/>
                <a:ea typeface="ＭＳ Ｐゴシック"/>
              </a:rPr>
              <a:t>Aplicaciones basadas en transacciones interactivas</a:t>
            </a:r>
            <a:r>
              <a:rPr lang="es-BO" sz="2400" b="1" i="1" strike="noStrike" dirty="0">
                <a:solidFill>
                  <a:srgbClr val="46424D"/>
                </a:solidFill>
                <a:latin typeface="Arial"/>
                <a:ea typeface="ＭＳ Ｐゴシック"/>
              </a:rPr>
              <a:t> </a:t>
            </a:r>
            <a:endParaRPr b="1" dirty="0"/>
          </a:p>
          <a:p>
            <a:pPr lvl="1" algn="just">
              <a:lnSpc>
                <a:spcPct val="100000"/>
              </a:lnSpc>
            </a:pPr>
            <a:r>
              <a:rPr lang="es-BO" sz="2000" strike="noStrike" dirty="0">
                <a:solidFill>
                  <a:srgbClr val="46424D"/>
                </a:solidFill>
                <a:latin typeface="Arial"/>
                <a:ea typeface="ＭＳ Ｐゴシック"/>
              </a:rPr>
              <a:t>Las aplicaciones que se ejecutan en un equipo remoto y se puede acceder por los usuarios desde sus propios ordenadores o terminales. Esto incluye aplicaciones web.</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embebidos o de control</a:t>
            </a:r>
            <a:endParaRPr b="1" dirty="0"/>
          </a:p>
          <a:p>
            <a:pPr lvl="1" algn="just">
              <a:lnSpc>
                <a:spcPct val="100000"/>
              </a:lnSpc>
            </a:pPr>
            <a:r>
              <a:rPr lang="es-BO" sz="2000" strike="noStrike" dirty="0">
                <a:solidFill>
                  <a:srgbClr val="46424D"/>
                </a:solidFill>
                <a:latin typeface="Arial"/>
                <a:ea typeface="ＭＳ Ｐゴシック"/>
              </a:rPr>
              <a:t>Se trata de sistemas de software que controlan y gestionan dispositivos de hardware. Su numero es superior a cualquier otro tipo de sistema. </a:t>
            </a:r>
            <a:endParaRPr dirty="0"/>
          </a:p>
        </p:txBody>
      </p:sp>
      <p:sp>
        <p:nvSpPr>
          <p:cNvPr id="14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C6AB60C-8DEB-4138-AF94-30E85B5BEE48}" type="slidenum">
              <a:rPr lang="es-BO" sz="1200" strike="noStrike">
                <a:solidFill>
                  <a:srgbClr val="8B8B8B"/>
                </a:solidFill>
                <a:latin typeface="Calibri"/>
              </a:rPr>
              <a:pPr algn="r">
                <a:lnSpc>
                  <a:spcPct val="100000"/>
                </a:lnSpc>
              </a:p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188640"/>
            <a:ext cx="8228880" cy="26642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smtClean="0">
                <a:solidFill>
                  <a:srgbClr val="46424D"/>
                </a:solidFill>
                <a:latin typeface="Arial"/>
                <a:ea typeface="ＭＳ Ｐゴシック"/>
              </a:rPr>
              <a:t>Ingeniería de software</a:t>
            </a:r>
          </a:p>
          <a:p>
            <a:pPr algn="ctr">
              <a:lnSpc>
                <a:spcPct val="100000"/>
              </a:lnSpc>
            </a:pPr>
            <a:endParaRPr lang="es-ES" sz="2400" b="1" dirty="0">
              <a:solidFill>
                <a:srgbClr val="FF0000"/>
              </a:solidFill>
              <a:latin typeface="Arial"/>
              <a:ea typeface="ＭＳ Ｐゴシック"/>
            </a:endParaRPr>
          </a:p>
          <a:p>
            <a:pPr algn="ctr">
              <a:lnSpc>
                <a:spcPct val="100000"/>
              </a:lnSpc>
            </a:pPr>
            <a:r>
              <a:rPr lang="es-ES" sz="2400" b="1" dirty="0">
                <a:solidFill>
                  <a:srgbClr val="FF0000"/>
                </a:solidFill>
                <a:latin typeface="Arial"/>
                <a:ea typeface="ＭＳ Ｐゴシック"/>
              </a:rPr>
              <a:t>La ingeniería de software aplica teorías, métodos y herramientas para el desarrollo de software profesional.</a:t>
            </a:r>
          </a:p>
          <a:p>
            <a:pPr>
              <a:lnSpc>
                <a:spcPct val="100000"/>
              </a:lnSpc>
              <a:buFont typeface="Wingdings" charset="2"/>
              <a:buChar char=""/>
            </a:pPr>
            <a:endParaRPr lang="es-ES" dirty="0"/>
          </a:p>
          <a:p>
            <a:pPr>
              <a:lnSpc>
                <a:spcPct val="100000"/>
              </a:lnSpc>
            </a:pPr>
            <a:endParaRPr dirty="0"/>
          </a:p>
        </p:txBody>
      </p:sp>
      <p:sp>
        <p:nvSpPr>
          <p:cNvPr id="92" name="CustomShape 2"/>
          <p:cNvSpPr/>
          <p:nvPr/>
        </p:nvSpPr>
        <p:spPr>
          <a:xfrm>
            <a:off x="251520" y="2348880"/>
            <a:ext cx="8228880" cy="418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400" strike="noStrike" dirty="0" smtClean="0">
                <a:solidFill>
                  <a:srgbClr val="46424D"/>
                </a:solidFill>
                <a:latin typeface="Arial"/>
                <a:ea typeface="ＭＳ Ｐゴシック"/>
              </a:rPr>
              <a:t>Ingeniería de Software Porque?</a:t>
            </a:r>
          </a:p>
          <a:p>
            <a:pPr>
              <a:lnSpc>
                <a:spcPct val="100000"/>
              </a:lnSpc>
            </a:pPr>
            <a:endParaRPr lang="es-BO" sz="2400" strike="noStrike" dirty="0">
              <a:solidFill>
                <a:srgbClr val="46424D"/>
              </a:solidFill>
              <a:latin typeface="Arial"/>
              <a:ea typeface="ＭＳ Ｐゴシック"/>
            </a:endParaRPr>
          </a:p>
          <a:p>
            <a:pPr lvl="1">
              <a:buFont typeface="Wingdings" charset="2"/>
              <a:buChar char=""/>
            </a:pPr>
            <a:r>
              <a:rPr lang="es-BO" sz="2400" strike="noStrike" dirty="0">
                <a:solidFill>
                  <a:srgbClr val="46424D"/>
                </a:solidFill>
                <a:latin typeface="Arial"/>
                <a:ea typeface="ＭＳ Ｐゴシック"/>
              </a:rPr>
              <a:t>La economía de </a:t>
            </a:r>
            <a:r>
              <a:rPr lang="es-BO" sz="2400" strike="noStrike" dirty="0" smtClean="0">
                <a:solidFill>
                  <a:srgbClr val="46424D"/>
                </a:solidFill>
                <a:latin typeface="Arial"/>
                <a:ea typeface="ＭＳ Ｐゴシック"/>
              </a:rPr>
              <a:t>muchos países depende en alguna medida </a:t>
            </a:r>
            <a:r>
              <a:rPr lang="es-BO" sz="2400" strike="noStrike" dirty="0">
                <a:solidFill>
                  <a:srgbClr val="46424D"/>
                </a:solidFill>
                <a:latin typeface="Arial"/>
                <a:ea typeface="ＭＳ Ｐゴシック"/>
              </a:rPr>
              <a:t>del software.</a:t>
            </a:r>
          </a:p>
          <a:p>
            <a:pPr lvl="1">
              <a:buFont typeface="Wingdings" charset="2"/>
              <a:buChar char=""/>
            </a:pPr>
            <a:endParaRPr dirty="0"/>
          </a:p>
          <a:p>
            <a:pPr lvl="1">
              <a:buFont typeface="Wingdings" charset="2"/>
              <a:buChar char=""/>
            </a:pPr>
            <a:r>
              <a:rPr lang="es-BO" sz="2400" strike="noStrike" dirty="0">
                <a:solidFill>
                  <a:srgbClr val="46424D"/>
                </a:solidFill>
                <a:latin typeface="Arial"/>
                <a:ea typeface="ＭＳ Ｐゴシック"/>
              </a:rPr>
              <a:t>Cada vez mas sistemas son controlados por software.</a:t>
            </a:r>
          </a:p>
          <a:p>
            <a:pPr lvl="1">
              <a:buFont typeface="Wingdings" charset="2"/>
              <a:buChar char=""/>
            </a:pPr>
            <a:endParaRPr dirty="0"/>
          </a:p>
          <a:p>
            <a:pPr lvl="1">
              <a:buFont typeface="Wingdings" charset="2"/>
              <a:buChar char=""/>
            </a:pPr>
            <a:r>
              <a:rPr lang="es-BO" sz="2400" dirty="0">
                <a:solidFill>
                  <a:srgbClr val="46424D"/>
                </a:solidFill>
                <a:latin typeface="Arial"/>
                <a:ea typeface="ＭＳ Ｐゴシック"/>
              </a:rPr>
              <a:t>El gasto en software representa una fracción significativa del </a:t>
            </a:r>
            <a:r>
              <a:rPr lang="es-BO" sz="2400" dirty="0" smtClean="0">
                <a:solidFill>
                  <a:srgbClr val="46424D"/>
                </a:solidFill>
                <a:latin typeface="Arial"/>
                <a:ea typeface="ＭＳ Ｐゴシック"/>
              </a:rPr>
              <a:t>PBI</a:t>
            </a:r>
          </a:p>
          <a:p>
            <a:pPr lvl="1">
              <a:buFont typeface="Wingdings" charset="2"/>
              <a:buChar char=""/>
            </a:pPr>
            <a:endParaRPr lang="es-BO" sz="2400" dirty="0" smtClean="0">
              <a:solidFill>
                <a:srgbClr val="46424D"/>
              </a:solidFill>
              <a:latin typeface="Arial"/>
              <a:ea typeface="ＭＳ Ｐゴシック"/>
            </a:endParaRPr>
          </a:p>
          <a:p>
            <a:pPr lvl="1">
              <a:buFont typeface="Wingdings" charset="2"/>
              <a:buChar char=""/>
            </a:pPr>
            <a:r>
              <a:rPr lang="es-BO" sz="2400" dirty="0" smtClean="0">
                <a:solidFill>
                  <a:srgbClr val="46424D"/>
                </a:solidFill>
                <a:latin typeface="Arial"/>
                <a:ea typeface="ＭＳ Ｐゴシック"/>
              </a:rPr>
              <a:t>Los errores de software pueden ser muy caros</a:t>
            </a:r>
          </a:p>
        </p:txBody>
      </p:sp>
      <p:sp>
        <p:nvSpPr>
          <p:cNvPr id="9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CC8D5D6-E26C-4EB6-90FC-9DCF3AB69D03}" type="slidenum">
              <a:rPr lang="es-BO" sz="1200" strike="noStrike">
                <a:solidFill>
                  <a:srgbClr val="8B8B8B"/>
                </a:solidFill>
                <a:latin typeface="Calibri"/>
              </a:rPr>
              <a:pPr algn="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dirty="0">
                <a:solidFill>
                  <a:srgbClr val="46424D"/>
                </a:solidFill>
                <a:latin typeface="Arial"/>
                <a:ea typeface="ＭＳ Ｐゴシック"/>
              </a:rPr>
              <a:t>Tipos de aplicaciones</a:t>
            </a:r>
            <a:endParaRPr sz="2400" b="1" dirty="0">
              <a:solidFill>
                <a:srgbClr val="46424D"/>
              </a:solidFill>
              <a:latin typeface="Arial"/>
              <a:ea typeface="ＭＳ Ｐゴシック"/>
            </a:endParaRPr>
          </a:p>
        </p:txBody>
      </p:sp>
      <p:sp>
        <p:nvSpPr>
          <p:cNvPr id="14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Sistemas de procesamiento por lotes  </a:t>
            </a:r>
            <a:endParaRPr b="1" dirty="0"/>
          </a:p>
          <a:p>
            <a:pPr lvl="1" algn="just">
              <a:lnSpc>
                <a:spcPct val="100000"/>
              </a:lnSpc>
            </a:pPr>
            <a:r>
              <a:rPr lang="es-BO" sz="2000" strike="noStrike" dirty="0">
                <a:solidFill>
                  <a:srgbClr val="46424D"/>
                </a:solidFill>
                <a:latin typeface="Arial"/>
                <a:ea typeface="ＭＳ Ｐゴシック"/>
              </a:rPr>
              <a:t>Estos son que están diseñados para procesar los datos en grandes lotes. Procesan un gran número de entradas individuales para crear salidas correspondientes. </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de entretenimiento </a:t>
            </a:r>
            <a:endParaRPr b="1" dirty="0"/>
          </a:p>
          <a:p>
            <a:pPr lvl="1" algn="just">
              <a:lnSpc>
                <a:spcPct val="100000"/>
              </a:lnSpc>
            </a:pPr>
            <a:r>
              <a:rPr lang="es-BO" sz="2000" strike="noStrike" dirty="0">
                <a:solidFill>
                  <a:srgbClr val="46424D"/>
                </a:solidFill>
                <a:latin typeface="Arial"/>
                <a:ea typeface="ＭＳ Ｐゴシック"/>
              </a:rPr>
              <a:t>Se trata de sistemas que son principalmente para su uso personal y que están destinados a entretener al usuario. </a:t>
            </a:r>
            <a:endParaRPr lang="es-BO" sz="2000" dirty="0">
              <a:solidFill>
                <a:srgbClr val="46424D"/>
              </a:solidFill>
              <a:latin typeface="Arial"/>
              <a:ea typeface="ＭＳ Ｐゴシック"/>
            </a:endParaRP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para el modelado y simulación </a:t>
            </a:r>
            <a:endParaRPr b="1" dirty="0"/>
          </a:p>
          <a:p>
            <a:pPr lvl="1" algn="just">
              <a:lnSpc>
                <a:spcPct val="100000"/>
              </a:lnSpc>
            </a:pPr>
            <a:r>
              <a:rPr lang="es-BO" sz="2000" strike="noStrike" dirty="0">
                <a:solidFill>
                  <a:srgbClr val="46424D"/>
                </a:solidFill>
                <a:latin typeface="Arial"/>
                <a:ea typeface="ＭＳ Ｐゴシック"/>
              </a:rPr>
              <a:t>Se trata de sistemas cuyo objetivo es modelar procesos físicos </a:t>
            </a:r>
            <a:r>
              <a:rPr lang="es-BO" sz="2000" dirty="0">
                <a:solidFill>
                  <a:srgbClr val="46424D"/>
                </a:solidFill>
                <a:latin typeface="Arial"/>
                <a:ea typeface="ＭＳ Ｐゴシック"/>
              </a:rPr>
              <a:t>donde distintas entidades </a:t>
            </a:r>
            <a:r>
              <a:rPr lang="es-BO" sz="2000" strike="noStrike" dirty="0">
                <a:solidFill>
                  <a:srgbClr val="46424D"/>
                </a:solidFill>
                <a:latin typeface="Arial"/>
                <a:ea typeface="ＭＳ Ｐゴシック"/>
              </a:rPr>
              <a:t>interactúan entre si. </a:t>
            </a:r>
            <a:endParaRPr dirty="0"/>
          </a:p>
        </p:txBody>
      </p:sp>
      <p:sp>
        <p:nvSpPr>
          <p:cNvPr id="14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187B5CB-684D-4050-857D-F889F4EAFCA0}" type="slidenum">
              <a:rPr lang="es-BO" sz="1200" strike="noStrike">
                <a:solidFill>
                  <a:srgbClr val="8B8B8B"/>
                </a:solidFill>
                <a:latin typeface="Calibri"/>
              </a:rPr>
              <a:pPr algn="r">
                <a:lnSpc>
                  <a:spcPct val="100000"/>
                </a:lnSpc>
              </a:p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s-BO" sz="2400" b="1" dirty="0">
                <a:solidFill>
                  <a:srgbClr val="46424D"/>
                </a:solidFill>
                <a:latin typeface="Arial"/>
                <a:ea typeface="ＭＳ Ｐゴシック"/>
              </a:rPr>
              <a:t>Tipos de aplicaciones</a:t>
            </a:r>
            <a:endParaRPr sz="2400" b="1" dirty="0">
              <a:solidFill>
                <a:srgbClr val="46424D"/>
              </a:solidFill>
              <a:latin typeface="Arial"/>
              <a:ea typeface="ＭＳ Ｐゴシック"/>
            </a:endParaRPr>
          </a:p>
        </p:txBody>
      </p:sp>
      <p:sp>
        <p:nvSpPr>
          <p:cNvPr id="148" name="CustomShape 2"/>
          <p:cNvSpPr/>
          <p:nvPr/>
        </p:nvSpPr>
        <p:spPr>
          <a:xfrm>
            <a:off x="457200" y="1600200"/>
            <a:ext cx="8228880" cy="290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Sistemas de adquisición de datos </a:t>
            </a:r>
            <a:r>
              <a:rPr lang="es-BO" sz="2400" i="1" strike="noStrike" dirty="0">
                <a:solidFill>
                  <a:srgbClr val="46424D"/>
                </a:solidFill>
                <a:latin typeface="Arial"/>
                <a:ea typeface="ＭＳ Ｐゴシック"/>
              </a:rPr>
              <a:t>	</a:t>
            </a:r>
            <a:endParaRPr dirty="0"/>
          </a:p>
          <a:p>
            <a:pPr lvl="1" algn="just">
              <a:lnSpc>
                <a:spcPct val="100000"/>
              </a:lnSpc>
            </a:pPr>
            <a:r>
              <a:rPr lang="es-BO" sz="2000" strike="noStrike" dirty="0">
                <a:solidFill>
                  <a:srgbClr val="46424D"/>
                </a:solidFill>
                <a:latin typeface="Arial"/>
                <a:ea typeface="ＭＳ Ｐゴシック"/>
              </a:rPr>
              <a:t>Se trata de sistemas que recopilan datos de su entorno utilizando un conjunto de sensores y envían estos datos a otros sistemas para el procesamiento. </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de sistemas</a:t>
            </a:r>
            <a:endParaRPr b="1" dirty="0"/>
          </a:p>
          <a:p>
            <a:pPr lvl="1">
              <a:lnSpc>
                <a:spcPct val="100000"/>
              </a:lnSpc>
            </a:pPr>
            <a:r>
              <a:rPr lang="es-BO" sz="2000" strike="noStrike" dirty="0">
                <a:solidFill>
                  <a:srgbClr val="46424D"/>
                </a:solidFill>
                <a:latin typeface="Arial"/>
                <a:ea typeface="ＭＳ Ｐゴシック"/>
              </a:rPr>
              <a:t>Estos son sistemas que están compuestos de un número de otros sistemas de software. </a:t>
            </a:r>
            <a:endParaRPr dirty="0"/>
          </a:p>
        </p:txBody>
      </p:sp>
      <p:sp>
        <p:nvSpPr>
          <p:cNvPr id="150"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207685E-9214-40A8-B131-AE8597377894}" type="slidenum">
              <a:rPr lang="es-BO" sz="1200" strike="noStrike">
                <a:solidFill>
                  <a:srgbClr val="8B8B8B"/>
                </a:solidFill>
                <a:latin typeface="Calibri"/>
              </a:rPr>
              <a:pPr algn="r">
                <a:lnSpc>
                  <a:spcPct val="100000"/>
                </a:lnSpc>
              </a:pPr>
              <a:t>21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95536" y="137160"/>
            <a:ext cx="7292520" cy="10187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Fundamentos de la ingeniería de software</a:t>
            </a:r>
            <a:endParaRPr dirty="0"/>
          </a:p>
        </p:txBody>
      </p:sp>
      <p:sp>
        <p:nvSpPr>
          <p:cNvPr id="152" name="CustomShape 2"/>
          <p:cNvSpPr/>
          <p:nvPr/>
        </p:nvSpPr>
        <p:spPr>
          <a:xfrm>
            <a:off x="395536" y="908720"/>
            <a:ext cx="8228880" cy="52565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400" strike="noStrike" dirty="0">
                <a:solidFill>
                  <a:srgbClr val="46424D"/>
                </a:solidFill>
                <a:latin typeface="Arial"/>
                <a:ea typeface="ＭＳ Ｐゴシック"/>
              </a:rPr>
              <a:t>Algunos principios fundamentales se aplican a todos los tipos de sistema de software, con independencia de las técnicas de desarrollo utilizados:</a:t>
            </a:r>
          </a:p>
          <a:p>
            <a:pPr>
              <a:lnSpc>
                <a:spcPct val="100000"/>
              </a:lnSpc>
            </a:pPr>
            <a:endParaRPr dirty="0"/>
          </a:p>
          <a:p>
            <a:pPr marL="800100" lvl="1" indent="-342900" algn="just">
              <a:lnSpc>
                <a:spcPct val="100000"/>
              </a:lnSpc>
              <a:buFont typeface="Arial" panose="020B0604020202020204" pitchFamily="34" charset="0"/>
              <a:buChar char="•"/>
            </a:pPr>
            <a:r>
              <a:rPr lang="es-BO" sz="2000" strike="noStrike" dirty="0">
                <a:solidFill>
                  <a:srgbClr val="46424D"/>
                </a:solidFill>
                <a:latin typeface="Arial"/>
                <a:ea typeface="ＭＳ Ｐゴシック"/>
              </a:rPr>
              <a:t>Los sistemas deben ser desarrollados mediante un proceso de desarrollo dirigido y entendido. </a:t>
            </a:r>
            <a:r>
              <a:rPr lang="es-BO" sz="2000" dirty="0">
                <a:solidFill>
                  <a:srgbClr val="46424D"/>
                </a:solidFill>
                <a:latin typeface="Arial"/>
                <a:ea typeface="ＭＳ Ｐゴシック"/>
              </a:rPr>
              <a:t>D</a:t>
            </a:r>
            <a:r>
              <a:rPr lang="es-BO" sz="2000" strike="noStrike" dirty="0">
                <a:solidFill>
                  <a:srgbClr val="46424D"/>
                </a:solidFill>
                <a:latin typeface="Arial"/>
                <a:ea typeface="ＭＳ Ｐゴシック"/>
              </a:rPr>
              <a:t>iferentes procesos se utilizan para diferentes tipos de software. </a:t>
            </a:r>
          </a:p>
          <a:p>
            <a:pPr lvl="1" algn="just">
              <a:lnSpc>
                <a:spcPct val="100000"/>
              </a:lnSpc>
            </a:pPr>
            <a:endParaRPr dirty="0"/>
          </a:p>
          <a:p>
            <a:pPr marL="800100" lvl="1" indent="-342900" algn="just">
              <a:lnSpc>
                <a:spcPct val="100000"/>
              </a:lnSpc>
              <a:buFont typeface="Arial" panose="020B0604020202020204" pitchFamily="34" charset="0"/>
              <a:buChar char="•"/>
            </a:pPr>
            <a:r>
              <a:rPr lang="es-BO" sz="2000" strike="noStrike" dirty="0">
                <a:solidFill>
                  <a:srgbClr val="46424D"/>
                </a:solidFill>
                <a:latin typeface="Arial"/>
                <a:ea typeface="ＭＳ Ｐゴシック"/>
              </a:rPr>
              <a:t>La fiabilidad y el rendimiento son importantes para todos los tipos de sistema. </a:t>
            </a:r>
          </a:p>
          <a:p>
            <a:pPr marL="742950" lvl="1" indent="-285750" algn="just">
              <a:lnSpc>
                <a:spcPct val="100000"/>
              </a:lnSpc>
              <a:buFont typeface="Arial" panose="020B0604020202020204" pitchFamily="34" charset="0"/>
              <a:buChar char="•"/>
            </a:pPr>
            <a:endParaRPr dirty="0"/>
          </a:p>
          <a:p>
            <a:pPr marL="800100" lvl="1" indent="-342900" algn="just">
              <a:lnSpc>
                <a:spcPct val="100000"/>
              </a:lnSpc>
              <a:buFont typeface="Arial" panose="020B0604020202020204" pitchFamily="34" charset="0"/>
              <a:buChar char="•"/>
            </a:pPr>
            <a:r>
              <a:rPr lang="es-BO" sz="2000" strike="noStrike" dirty="0">
                <a:solidFill>
                  <a:srgbClr val="46424D"/>
                </a:solidFill>
                <a:latin typeface="Arial"/>
                <a:ea typeface="ＭＳ Ｐゴシック"/>
              </a:rPr>
              <a:t>La comprensión y la gestión de la especificación de requisitos de software y (lo que el software debe hacer) son fundamentales. </a:t>
            </a:r>
          </a:p>
          <a:p>
            <a:pPr marL="742950" lvl="1" indent="-285750" algn="just">
              <a:lnSpc>
                <a:spcPct val="100000"/>
              </a:lnSpc>
              <a:buFont typeface="Arial" panose="020B0604020202020204" pitchFamily="34" charset="0"/>
              <a:buChar char="•"/>
            </a:pPr>
            <a:endParaRPr dirty="0"/>
          </a:p>
          <a:p>
            <a:pPr marL="800100" lvl="1" indent="-342900" algn="just">
              <a:lnSpc>
                <a:spcPct val="100000"/>
              </a:lnSpc>
              <a:buFont typeface="Arial" panose="020B0604020202020204" pitchFamily="34" charset="0"/>
              <a:buChar char="•"/>
            </a:pPr>
            <a:r>
              <a:rPr lang="es-BO" sz="2000" dirty="0">
                <a:solidFill>
                  <a:srgbClr val="46424D"/>
                </a:solidFill>
                <a:latin typeface="Arial"/>
                <a:ea typeface="ＭＳ Ｐゴシック"/>
              </a:rPr>
              <a:t>Siempre que sea posible re</a:t>
            </a:r>
            <a:r>
              <a:rPr lang="es-BO" sz="2000" strike="noStrike" dirty="0">
                <a:solidFill>
                  <a:srgbClr val="46424D"/>
                </a:solidFill>
                <a:latin typeface="Arial"/>
                <a:ea typeface="ＭＳ Ｐゴシック"/>
              </a:rPr>
              <a:t>utilizar el software ya creado en lugar de desarrollar uno nuevo.</a:t>
            </a:r>
            <a:endParaRPr dirty="0"/>
          </a:p>
        </p:txBody>
      </p:sp>
      <p:sp>
        <p:nvSpPr>
          <p:cNvPr id="15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9AD47BD-F676-4A0A-B670-0B8B173943DE}" type="slidenum">
              <a:rPr lang="es-BO" sz="1200" strike="noStrike">
                <a:solidFill>
                  <a:srgbClr val="8B8B8B"/>
                </a:solidFill>
                <a:latin typeface="Calibri"/>
              </a:rPr>
              <a:pPr algn="r">
                <a:lnSpc>
                  <a:spcPct val="100000"/>
                </a:lnSpc>
              </a:p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33079" y="13716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La ingeniería de software y la web</a:t>
            </a:r>
            <a:endParaRPr dirty="0"/>
          </a:p>
        </p:txBody>
      </p:sp>
      <p:sp>
        <p:nvSpPr>
          <p:cNvPr id="156" name="CustomShape 2"/>
          <p:cNvSpPr/>
          <p:nvPr/>
        </p:nvSpPr>
        <p:spPr>
          <a:xfrm>
            <a:off x="457735" y="1235880"/>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endParaRPr lang="es-BO" sz="2400" strike="noStrike" dirty="0">
              <a:solidFill>
                <a:srgbClr val="46424D"/>
              </a:solidFill>
              <a:latin typeface="Arial"/>
              <a:ea typeface="ＭＳ Ｐゴシック"/>
            </a:endParaRPr>
          </a:p>
          <a:p>
            <a:pPr algn="just">
              <a:lnSpc>
                <a:spcPct val="100000"/>
              </a:lnSpc>
              <a:buFont typeface="Wingdings" charset="2"/>
              <a:buChar char=""/>
            </a:pPr>
            <a:r>
              <a:rPr lang="es-BO" sz="2400" strike="noStrike" dirty="0">
                <a:solidFill>
                  <a:srgbClr val="46424D"/>
                </a:solidFill>
                <a:latin typeface="Arial"/>
                <a:ea typeface="ＭＳ Ｐゴシック"/>
              </a:rPr>
              <a:t>La Web es hoy una plataforma estándar y las organizaciones están utilizando cada vez más los sistemas basados ​​en la web en lugar de los sistemas locales. </a:t>
            </a:r>
          </a:p>
          <a:p>
            <a:pPr>
              <a:lnSpc>
                <a:spcPct val="100000"/>
              </a:lnSpc>
            </a:pPr>
            <a:endParaRPr dirty="0"/>
          </a:p>
          <a:p>
            <a:pPr>
              <a:lnSpc>
                <a:spcPct val="100000"/>
              </a:lnSpc>
            </a:pPr>
            <a:endParaRPr lang="it-IT" dirty="0"/>
          </a:p>
          <a:p>
            <a:pPr>
              <a:lnSpc>
                <a:spcPct val="100000"/>
              </a:lnSpc>
              <a:buFont typeface="Wingdings" charset="2"/>
              <a:buChar char=""/>
            </a:pPr>
            <a:r>
              <a:rPr lang="es-BO" sz="2400" strike="noStrike" dirty="0">
                <a:solidFill>
                  <a:srgbClr val="46424D"/>
                </a:solidFill>
                <a:latin typeface="Arial"/>
                <a:ea typeface="ＭＳ Ｐゴシック"/>
              </a:rPr>
              <a:t>El enfoque </a:t>
            </a:r>
            <a:r>
              <a:rPr lang="es-BO" sz="2400" strike="noStrike" dirty="0" err="1">
                <a:solidFill>
                  <a:srgbClr val="46424D"/>
                </a:solidFill>
                <a:latin typeface="Arial"/>
                <a:ea typeface="ＭＳ Ｐゴシック"/>
              </a:rPr>
              <a:t>SaS</a:t>
            </a:r>
            <a:r>
              <a:rPr lang="es-BO" sz="2400" strike="noStrike" dirty="0">
                <a:solidFill>
                  <a:srgbClr val="46424D"/>
                </a:solidFill>
                <a:latin typeface="Arial"/>
                <a:ea typeface="ＭＳ Ｐゴシック"/>
              </a:rPr>
              <a:t> (Software as </a:t>
            </a:r>
            <a:r>
              <a:rPr lang="es-BO" sz="2400" strike="noStrike" dirty="0" err="1">
                <a:solidFill>
                  <a:srgbClr val="46424D"/>
                </a:solidFill>
                <a:latin typeface="Arial"/>
                <a:ea typeface="ＭＳ Ｐゴシック"/>
              </a:rPr>
              <a:t>Service</a:t>
            </a:r>
            <a:r>
              <a:rPr lang="es-BO" sz="2400" strike="noStrike" dirty="0">
                <a:solidFill>
                  <a:srgbClr val="46424D"/>
                </a:solidFill>
                <a:latin typeface="Arial"/>
                <a:ea typeface="ＭＳ Ｐゴシック"/>
              </a:rPr>
              <a:t>) esta cada vez mas difundido. Las aplicaciones se ejecutan de forma remota en la "nube". Los usuarios no compran software pagan en función del uso.</a:t>
            </a:r>
            <a:endParaRPr dirty="0"/>
          </a:p>
        </p:txBody>
      </p:sp>
      <p:sp>
        <p:nvSpPr>
          <p:cNvPr id="15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881C328-50DD-4E4C-8C23-D436356B2100}" type="slidenum">
              <a:rPr lang="es-BO" sz="1200" strike="noStrike">
                <a:solidFill>
                  <a:srgbClr val="8B8B8B"/>
                </a:solidFill>
                <a:latin typeface="Calibri"/>
              </a:rPr>
              <a:pPr algn="r">
                <a:lnSpc>
                  <a:spcPct val="100000"/>
                </a:lnSpc>
              </a:p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27060" y="620688"/>
            <a:ext cx="7292520" cy="84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AR" sz="2400" b="1" dirty="0">
                <a:solidFill>
                  <a:srgbClr val="46424D"/>
                </a:solidFill>
                <a:latin typeface="Arial"/>
                <a:ea typeface="ＭＳ Ｐゴシック"/>
              </a:rPr>
              <a:t>La ingeniería de software y la web</a:t>
            </a:r>
            <a:endParaRPr lang="es-AR" sz="2400" dirty="0"/>
          </a:p>
        </p:txBody>
      </p:sp>
      <p:sp>
        <p:nvSpPr>
          <p:cNvPr id="160" name="CustomShape 2"/>
          <p:cNvSpPr/>
          <p:nvPr/>
        </p:nvSpPr>
        <p:spPr>
          <a:xfrm>
            <a:off x="241920" y="1761120"/>
            <a:ext cx="8660160" cy="49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b="1" strike="noStrike" dirty="0">
                <a:solidFill>
                  <a:srgbClr val="46424D"/>
                </a:solidFill>
                <a:latin typeface="Arial"/>
                <a:ea typeface="ＭＳ Ｐゴシック"/>
              </a:rPr>
              <a:t>Reutilización de software:</a:t>
            </a:r>
            <a:r>
              <a:rPr lang="es-BO" sz="2400" strike="noStrike" dirty="0">
                <a:solidFill>
                  <a:srgbClr val="46424D"/>
                </a:solidFill>
                <a:latin typeface="Arial"/>
                <a:ea typeface="ＭＳ Ｐゴシック"/>
              </a:rPr>
              <a:t> es dominante para la construcción de sistemas basados ​​en la web. Se diseña a partir de componentes y sistemas de software pre-existentes. </a:t>
            </a:r>
          </a:p>
          <a:p>
            <a:pPr lvl="1">
              <a:lnSpc>
                <a:spcPct val="100000"/>
              </a:lnSpc>
            </a:pPr>
            <a:endParaRPr sz="2400" dirty="0"/>
          </a:p>
          <a:p>
            <a:pPr algn="just">
              <a:lnSpc>
                <a:spcPct val="100000"/>
              </a:lnSpc>
              <a:buFont typeface="Wingdings" charset="2"/>
              <a:buChar char=""/>
            </a:pPr>
            <a:r>
              <a:rPr lang="es-BO" sz="2400" b="1" strike="noStrike" dirty="0">
                <a:solidFill>
                  <a:srgbClr val="46424D"/>
                </a:solidFill>
                <a:latin typeface="Arial"/>
                <a:ea typeface="ＭＳ Ｐゴシック"/>
              </a:rPr>
              <a:t>Desarrollo y entrega incremental</a:t>
            </a:r>
            <a:r>
              <a:rPr lang="es-BO" sz="2400" b="1" dirty="0">
                <a:solidFill>
                  <a:srgbClr val="46424D"/>
                </a:solidFill>
                <a:latin typeface="Arial"/>
                <a:ea typeface="ＭＳ Ｐゴシック"/>
              </a:rPr>
              <a:t>:</a:t>
            </a:r>
            <a:r>
              <a:rPr lang="es-BO" sz="2400" b="1" dirty="0"/>
              <a:t> </a:t>
            </a:r>
            <a:r>
              <a:rPr lang="es-BO" sz="2400" strike="noStrike" dirty="0">
                <a:solidFill>
                  <a:srgbClr val="46424D"/>
                </a:solidFill>
                <a:latin typeface="Arial"/>
                <a:ea typeface="ＭＳ Ｐゴシック"/>
              </a:rPr>
              <a:t>en general no es práctico especificar todos los requisitos para este tipo de sistemas con anticipación.</a:t>
            </a:r>
            <a:endParaRPr lang="es-BO" sz="2400" dirty="0">
              <a:solidFill>
                <a:srgbClr val="46424D"/>
              </a:solidFill>
              <a:latin typeface="Arial"/>
              <a:ea typeface="ＭＳ Ｐゴシック"/>
            </a:endParaRPr>
          </a:p>
          <a:p>
            <a:pPr lvl="1">
              <a:lnSpc>
                <a:spcPct val="100000"/>
              </a:lnSpc>
            </a:pPr>
            <a:endParaRPr sz="2400" dirty="0"/>
          </a:p>
          <a:p>
            <a:pPr>
              <a:lnSpc>
                <a:spcPct val="100000"/>
              </a:lnSpc>
              <a:buFont typeface="Wingdings" charset="2"/>
              <a:buChar char=""/>
            </a:pPr>
            <a:r>
              <a:rPr lang="es-BO" sz="2400" b="1" strike="noStrike" dirty="0">
                <a:solidFill>
                  <a:srgbClr val="46424D"/>
                </a:solidFill>
                <a:latin typeface="Arial"/>
                <a:ea typeface="ＭＳ Ｐゴシック"/>
              </a:rPr>
              <a:t>Las interfaces de usuario dependen de las capacidades de los navegadores web</a:t>
            </a:r>
            <a:endParaRPr sz="2400" dirty="0"/>
          </a:p>
        </p:txBody>
      </p:sp>
      <p:sp>
        <p:nvSpPr>
          <p:cNvPr id="16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E566E4F-1A48-4357-8FC3-E209670BD9B5}" type="slidenum">
              <a:rPr lang="es-BO" sz="1200" strike="noStrike">
                <a:solidFill>
                  <a:srgbClr val="8B8B8B"/>
                </a:solidFill>
                <a:latin typeface="Calibri"/>
              </a:rPr>
              <a:pPr algn="r">
                <a:lnSpc>
                  <a:spcPct val="100000"/>
                </a:lnSpc>
              </a:pPr>
              <a:t>24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Puntos clave</a:t>
            </a:r>
            <a:endParaRPr dirty="0"/>
          </a:p>
        </p:txBody>
      </p:sp>
      <p:sp>
        <p:nvSpPr>
          <p:cNvPr id="168" name="CustomShape 2"/>
          <p:cNvSpPr/>
          <p:nvPr/>
        </p:nvSpPr>
        <p:spPr>
          <a:xfrm>
            <a:off x="457020" y="1052736"/>
            <a:ext cx="8228880" cy="53037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La ingeniería de software es una disciplina de ingeniería que se interesa por </a:t>
            </a:r>
            <a:r>
              <a:rPr lang="es-BO" sz="2400" b="1" strike="noStrike" dirty="0">
                <a:solidFill>
                  <a:srgbClr val="46424D"/>
                </a:solidFill>
                <a:latin typeface="Arial"/>
                <a:ea typeface="ＭＳ Ｐゴシック"/>
              </a:rPr>
              <a:t>todos los aspectos de la producción de software.</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Los atributos esenciales de los productos de software son </a:t>
            </a:r>
            <a:r>
              <a:rPr lang="es-BO" sz="2400" b="1" strike="noStrike" dirty="0">
                <a:solidFill>
                  <a:srgbClr val="46424D"/>
                </a:solidFill>
                <a:latin typeface="Arial"/>
                <a:ea typeface="ＭＳ Ｐゴシック"/>
              </a:rPr>
              <a:t>mantenimiento, confiabilidad, seguridad, eficiencia y aceptabilidad</a:t>
            </a:r>
            <a:r>
              <a:rPr lang="es-BO" sz="2400" strike="noStrike" dirty="0">
                <a:solidFill>
                  <a:srgbClr val="46424D"/>
                </a:solidFill>
                <a:latin typeface="Arial"/>
                <a:ea typeface="ＭＳ Ｐゴシック"/>
              </a:rPr>
              <a:t>.</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Las actividades de alto nivel de </a:t>
            </a:r>
            <a:r>
              <a:rPr lang="es-BO" sz="2400" b="1" strike="noStrike" dirty="0">
                <a:solidFill>
                  <a:srgbClr val="46424D"/>
                </a:solidFill>
                <a:latin typeface="Arial"/>
                <a:ea typeface="ＭＳ Ｐゴシック"/>
              </a:rPr>
              <a:t>especificación, desarrollo, validación y evolución</a:t>
            </a:r>
            <a:r>
              <a:rPr lang="es-BO" sz="2400" strike="noStrike" dirty="0">
                <a:solidFill>
                  <a:srgbClr val="46424D"/>
                </a:solidFill>
                <a:latin typeface="Arial"/>
                <a:ea typeface="ＭＳ Ｐゴシック"/>
              </a:rPr>
              <a:t> son parte de todos los procesos de software.</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Las nociones fundamentales de la ingeniería de software son universalmente aplicables a </a:t>
            </a:r>
            <a:r>
              <a:rPr lang="es-BO" sz="2400" b="1" strike="noStrike" dirty="0">
                <a:solidFill>
                  <a:srgbClr val="46424D"/>
                </a:solidFill>
                <a:latin typeface="Arial"/>
                <a:ea typeface="ＭＳ Ｐゴシック"/>
              </a:rPr>
              <a:t>todos los tipos de desarrollo de sistema.</a:t>
            </a:r>
            <a:endParaRPr b="1" dirty="0"/>
          </a:p>
        </p:txBody>
      </p:sp>
      <p:sp>
        <p:nvSpPr>
          <p:cNvPr id="170"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2BB37BF-32C7-4791-A29E-5D904054335A}" type="slidenum">
              <a:rPr lang="es-BO" sz="1200" strike="noStrike">
                <a:solidFill>
                  <a:srgbClr val="8B8B8B"/>
                </a:solidFill>
                <a:latin typeface="Calibri"/>
              </a:rPr>
              <a:pPr algn="r">
                <a:lnSpc>
                  <a:spcPct val="100000"/>
                </a:lnSpc>
              </a:p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Estudios de caso</a:t>
            </a:r>
            <a:endParaRPr/>
          </a:p>
        </p:txBody>
      </p:sp>
      <p:sp>
        <p:nvSpPr>
          <p:cNvPr id="21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Una bomba de insulina personal </a:t>
            </a:r>
            <a:endParaRPr b="1" dirty="0"/>
          </a:p>
          <a:p>
            <a:pPr lvl="1" algn="just">
              <a:lnSpc>
                <a:spcPct val="100000"/>
              </a:lnSpc>
            </a:pPr>
            <a:r>
              <a:rPr lang="es-BO" sz="2000" strike="noStrike" dirty="0">
                <a:solidFill>
                  <a:srgbClr val="46424D"/>
                </a:solidFill>
                <a:latin typeface="Arial"/>
                <a:ea typeface="ＭＳ Ｐゴシック"/>
              </a:rPr>
              <a:t>Un sistema embebido, una bomba de insulina utilizada por pacientes diabéticos para mantener el control de la glucosa en sangre</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Un sistema de gestión de pacientes en </a:t>
            </a:r>
            <a:r>
              <a:rPr lang="es-BO" sz="2400" b="1" strike="noStrike" dirty="0" err="1">
                <a:solidFill>
                  <a:srgbClr val="46424D"/>
                </a:solidFill>
                <a:latin typeface="Arial"/>
                <a:ea typeface="ＭＳ Ｐゴシック"/>
              </a:rPr>
              <a:t>clinicas</a:t>
            </a:r>
            <a:r>
              <a:rPr lang="es-BO" sz="2400" b="1" strike="noStrike" dirty="0">
                <a:solidFill>
                  <a:srgbClr val="46424D"/>
                </a:solidFill>
                <a:latin typeface="Arial"/>
                <a:ea typeface="ＭＳ Ｐゴシック"/>
              </a:rPr>
              <a:t> de salud mental</a:t>
            </a:r>
            <a:endParaRPr b="1" dirty="0"/>
          </a:p>
          <a:p>
            <a:pPr lvl="1">
              <a:lnSpc>
                <a:spcPct val="100000"/>
              </a:lnSpc>
            </a:pPr>
            <a:r>
              <a:rPr lang="es-BO" sz="2000" strike="noStrike" dirty="0">
                <a:solidFill>
                  <a:srgbClr val="46424D"/>
                </a:solidFill>
                <a:latin typeface="Arial"/>
                <a:ea typeface="ＭＳ Ｐゴシック"/>
              </a:rPr>
              <a:t>Un sistema gestión  para mantener un registro de las personas que reciben la atención en clínicas especializadas en salud mental.</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Una estación meteorológica en zonas deshabitadas</a:t>
            </a:r>
            <a:endParaRPr b="1" dirty="0"/>
          </a:p>
          <a:p>
            <a:pPr lvl="1">
              <a:lnSpc>
                <a:spcPct val="100000"/>
              </a:lnSpc>
            </a:pPr>
            <a:r>
              <a:rPr lang="es-BO" sz="2000" strike="noStrike" dirty="0">
                <a:solidFill>
                  <a:srgbClr val="46424D"/>
                </a:solidFill>
                <a:latin typeface="Arial"/>
                <a:ea typeface="ＭＳ Ｐゴシック"/>
              </a:rPr>
              <a:t>Un sistema de recolección de datos que recoge información sobre las condiciones climáticas en las zonas remotas.</a:t>
            </a:r>
            <a:endParaRPr dirty="0"/>
          </a:p>
        </p:txBody>
      </p:sp>
      <p:sp>
        <p:nvSpPr>
          <p:cNvPr id="21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58D2700-95AE-4E4B-817A-72AD55C8D593}" type="slidenum">
              <a:rPr lang="es-BO" sz="1200" strike="noStrike">
                <a:solidFill>
                  <a:srgbClr val="8B8B8B"/>
                </a:solidFill>
                <a:latin typeface="Calibri"/>
              </a:rPr>
              <a:pPr algn="r">
                <a:lnSpc>
                  <a:spcPct val="100000"/>
                </a:lnSpc>
              </a:p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83568" y="-512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BO" sz="2400" b="1" strike="noStrike" dirty="0">
                <a:solidFill>
                  <a:srgbClr val="46424D"/>
                </a:solidFill>
                <a:latin typeface="Arial"/>
                <a:ea typeface="ＭＳ Ｐゴシック"/>
              </a:rPr>
              <a:t>Sistema de control para una bomba de insulina</a:t>
            </a:r>
            <a:endParaRPr dirty="0"/>
          </a:p>
        </p:txBody>
      </p:sp>
      <p:sp>
        <p:nvSpPr>
          <p:cNvPr id="214" name="CustomShape 2"/>
          <p:cNvSpPr/>
          <p:nvPr/>
        </p:nvSpPr>
        <p:spPr>
          <a:xfrm>
            <a:off x="395536" y="836824"/>
            <a:ext cx="8228880" cy="5773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BO" sz="2400" b="1" strike="noStrike" dirty="0">
                <a:solidFill>
                  <a:srgbClr val="46424D"/>
                </a:solidFill>
                <a:latin typeface="Arial"/>
                <a:ea typeface="ＭＳ Ｐゴシック"/>
              </a:rPr>
              <a:t>Sistema embebido que mediante un sensor determina el nivel de glucosa en sangre y calcula la cantidad de insulina que se debe inyectar a la persona</a:t>
            </a:r>
            <a:r>
              <a:rPr lang="es-BO" sz="2400" strike="noStrike" dirty="0">
                <a:solidFill>
                  <a:srgbClr val="46424D"/>
                </a:solidFill>
                <a:latin typeface="Arial"/>
                <a:ea typeface="ＭＳ Ｐゴシック"/>
              </a:rPr>
              <a:t>.</a:t>
            </a:r>
          </a:p>
          <a:p>
            <a:pPr>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Cálculo basado en la tasa de variación de los niveles de glucosa en la sangre.</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Envía señales a la micro-bomba para enviar la dosis adecuada de insulina.</a:t>
            </a:r>
          </a:p>
          <a:p>
            <a:pPr algn="just">
              <a:lnSpc>
                <a:spcPct val="100000"/>
              </a:lnSpc>
              <a:buFont typeface="Wingdings" charset="2"/>
              <a:buChar char=""/>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Sistema de seguridad crítico</a:t>
            </a:r>
            <a:r>
              <a:rPr lang="es-BO" sz="2400" strike="noStrike" dirty="0">
                <a:solidFill>
                  <a:srgbClr val="46424D"/>
                </a:solidFill>
                <a:latin typeface="Arial"/>
                <a:ea typeface="ＭＳ Ｐゴシック"/>
              </a:rPr>
              <a:t>:</a:t>
            </a:r>
          </a:p>
          <a:p>
            <a:pPr lvl="1" algn="just">
              <a:buFont typeface="Wingdings" charset="2"/>
              <a:buChar char=""/>
            </a:pPr>
            <a:r>
              <a:rPr lang="es-BO" sz="2400" strike="noStrike" dirty="0">
                <a:solidFill>
                  <a:srgbClr val="46424D"/>
                </a:solidFill>
                <a:latin typeface="Arial"/>
                <a:ea typeface="ＭＳ Ｐゴシック"/>
              </a:rPr>
              <a:t> Niveles bajos de azúcar en sangre pueden provocar el mal funcionamiento cerebral, coma y la muerte; </a:t>
            </a:r>
          </a:p>
          <a:p>
            <a:pPr lvl="1" algn="just">
              <a:buFont typeface="Wingdings" charset="2"/>
              <a:buChar char=""/>
            </a:pPr>
            <a:r>
              <a:rPr lang="es-BO" sz="2400" strike="noStrike" dirty="0">
                <a:solidFill>
                  <a:srgbClr val="46424D"/>
                </a:solidFill>
                <a:latin typeface="Arial"/>
                <a:ea typeface="ＭＳ Ｐゴシック"/>
              </a:rPr>
              <a:t>Niveles altos de azúcar en sangre tienen consecuencias a largo plazo, como lesiones oculares y renales.</a:t>
            </a:r>
            <a:endParaRPr dirty="0"/>
          </a:p>
        </p:txBody>
      </p:sp>
      <p:sp>
        <p:nvSpPr>
          <p:cNvPr id="21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DBC8B67-F252-49AB-94FB-7C1B663ACA09}" type="slidenum">
              <a:rPr lang="es-BO" sz="1200" strike="noStrike">
                <a:solidFill>
                  <a:srgbClr val="8B8B8B"/>
                </a:solidFill>
                <a:latin typeface="Calibri"/>
              </a:rPr>
              <a:pPr algn="r">
                <a:lnSpc>
                  <a:spcPct val="100000"/>
                </a:lnSpc>
              </a:pPr>
              <a:t>27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s-BO" sz="2400" b="1" strike="noStrike" dirty="0">
                <a:solidFill>
                  <a:srgbClr val="46424D"/>
                </a:solidFill>
                <a:latin typeface="Arial"/>
                <a:ea typeface="ＭＳ Ｐゴシック"/>
              </a:rPr>
              <a:t>Arquitectura del Hardware de bomba de insulina</a:t>
            </a:r>
            <a:endParaRPr dirty="0"/>
          </a:p>
        </p:txBody>
      </p:sp>
      <p:sp>
        <p:nvSpPr>
          <p:cNvPr id="21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8B5C6C0-40E8-48DA-B868-6831A80E034E}" type="slidenum">
              <a:rPr lang="es-BO" sz="1200" strike="noStrike">
                <a:solidFill>
                  <a:srgbClr val="8B8B8B"/>
                </a:solidFill>
                <a:latin typeface="Calibri"/>
              </a:rPr>
              <a:pPr algn="r">
                <a:lnSpc>
                  <a:spcPct val="100000"/>
                </a:lnSpc>
              </a:pPr>
              <a:t>28</a:t>
            </a:fld>
            <a:endParaRPr/>
          </a:p>
        </p:txBody>
      </p:sp>
      <p:pic>
        <p:nvPicPr>
          <p:cNvPr id="220" name="Picture 2"/>
          <p:cNvPicPr/>
          <p:nvPr/>
        </p:nvPicPr>
        <p:blipFill>
          <a:blip r:embed="rId2" cstate="print"/>
          <a:srcRect l="363001" t="-2008683" r="630232" b="-2068189"/>
          <a:stretch/>
        </p:blipFill>
        <p:spPr>
          <a:xfrm>
            <a:off x="1897920" y="2138040"/>
            <a:ext cx="5263920" cy="3379680"/>
          </a:xfrm>
          <a:prstGeom prst="rect">
            <a:avLst/>
          </a:prstGeom>
          <a:ln>
            <a:noFill/>
          </a:ln>
        </p:spPr>
      </p:pic>
      <p:pic>
        <p:nvPicPr>
          <p:cNvPr id="6" name="Picture 3" descr="1.4 InsulinPumpHW.eps"/>
          <p:cNvPicPr>
            <a:picLocks noChangeAspect="1"/>
          </p:cNvPicPr>
          <p:nvPr/>
        </p:nvPicPr>
        <p:blipFill>
          <a:blip r:embed="rId3" cstate="print"/>
          <a:stretch>
            <a:fillRect/>
          </a:stretch>
        </p:blipFill>
        <p:spPr>
          <a:xfrm>
            <a:off x="1911696" y="1904523"/>
            <a:ext cx="5152189" cy="327866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Modelo de actividad de la bomba de insulina</a:t>
            </a:r>
            <a:endParaRPr/>
          </a:p>
        </p:txBody>
      </p:sp>
      <p:sp>
        <p:nvSpPr>
          <p:cNvPr id="22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D034B24-FB54-4A5F-89B8-244586DFB73C}" type="slidenum">
              <a:rPr lang="es-BO" sz="1200" strike="noStrike">
                <a:solidFill>
                  <a:srgbClr val="8B8B8B"/>
                </a:solidFill>
                <a:latin typeface="Calibri"/>
              </a:rPr>
              <a:pPr algn="r">
                <a:lnSpc>
                  <a:spcPct val="100000"/>
                </a:lnSpc>
              </a:pPr>
              <a:t>29</a:t>
            </a:fld>
            <a:endParaRPr/>
          </a:p>
        </p:txBody>
      </p:sp>
      <p:pic>
        <p:nvPicPr>
          <p:cNvPr id="6" name="Picture 3" descr="1.5 InsulinPumpActDiag.eps"/>
          <p:cNvPicPr>
            <a:picLocks noChangeAspect="1"/>
          </p:cNvPicPr>
          <p:nvPr/>
        </p:nvPicPr>
        <p:blipFill>
          <a:blip r:embed="rId2" cstate="print"/>
          <a:stretch>
            <a:fillRect/>
          </a:stretch>
        </p:blipFill>
        <p:spPr>
          <a:xfrm>
            <a:off x="455980" y="2132856"/>
            <a:ext cx="7603963" cy="260409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0817" y="1196752"/>
            <a:ext cx="7737323" cy="4431983"/>
          </a:xfrm>
          <a:prstGeom prst="rect">
            <a:avLst/>
          </a:prstGeom>
        </p:spPr>
        <p:txBody>
          <a:bodyPr wrap="square">
            <a:spAutoFit/>
          </a:bodyPr>
          <a:lstStyle/>
          <a:p>
            <a:pPr marL="171450" lvl="1" algn="ctr" fontAlgn="base"/>
            <a:r>
              <a:rPr lang="es-ES" sz="2400" b="1" dirty="0">
                <a:latin typeface="Arial"/>
                <a:ea typeface="ＭＳ Ｐゴシック"/>
              </a:rPr>
              <a:t>El primer “bug</a:t>
            </a:r>
            <a:r>
              <a:rPr lang="es-ES" sz="2400" b="1" dirty="0" smtClean="0">
                <a:latin typeface="Arial"/>
                <a:ea typeface="ＭＳ Ｐゴシック"/>
              </a:rPr>
              <a:t>”, una </a:t>
            </a:r>
            <a:r>
              <a:rPr lang="es-ES" sz="2400" b="1" dirty="0">
                <a:latin typeface="Arial"/>
                <a:ea typeface="ＭＳ Ｐゴシック"/>
              </a:rPr>
              <a:t>polilla entre los relés del Mark II </a:t>
            </a:r>
            <a:r>
              <a:rPr lang="es-ES" sz="2400" b="1" dirty="0" smtClean="0">
                <a:latin typeface="Arial"/>
                <a:ea typeface="ＭＳ Ｐゴシック"/>
              </a:rPr>
              <a:t>en </a:t>
            </a:r>
            <a:r>
              <a:rPr lang="es-ES" sz="2400" b="1" dirty="0">
                <a:latin typeface="Arial"/>
                <a:ea typeface="ＭＳ Ｐゴシック"/>
              </a:rPr>
              <a:t>1947.</a:t>
            </a:r>
          </a:p>
          <a:p>
            <a:pPr marL="285750" indent="-285750" algn="ctr" fontAlgn="base">
              <a:buFont typeface="Arial" panose="020B0604020202020204" pitchFamily="34" charset="0"/>
              <a:buChar char="•"/>
            </a:pPr>
            <a:endParaRPr lang="es-ES" b="1" dirty="0">
              <a:latin typeface="Open Sans"/>
            </a:endParaRPr>
          </a:p>
          <a:p>
            <a:pPr marL="171450" lvl="1" algn="ctr" fontAlgn="base"/>
            <a:r>
              <a:rPr lang="es-ES" sz="2400" b="1" dirty="0">
                <a:latin typeface="Arial"/>
                <a:ea typeface="ＭＳ Ｐゴシック"/>
              </a:rPr>
              <a:t>Los errores en el software son un problema </a:t>
            </a:r>
            <a:r>
              <a:rPr lang="es-ES" sz="2400" b="1" dirty="0" smtClean="0">
                <a:latin typeface="Arial"/>
                <a:ea typeface="ＭＳ Ｐゴシック"/>
              </a:rPr>
              <a:t>común y... </a:t>
            </a:r>
            <a:endParaRPr lang="es-ES" sz="2400" b="1" dirty="0">
              <a:latin typeface="Arial"/>
              <a:ea typeface="ＭＳ Ｐゴシック"/>
            </a:endParaRPr>
          </a:p>
          <a:p>
            <a:pPr marL="171450" lvl="1" algn="ctr" fontAlgn="base"/>
            <a:endParaRPr lang="es-ES" sz="2400" b="1" dirty="0">
              <a:latin typeface="Arial"/>
              <a:ea typeface="ＭＳ Ｐゴシック"/>
            </a:endParaRPr>
          </a:p>
          <a:p>
            <a:pPr marL="171450" lvl="1" algn="ctr" fontAlgn="base"/>
            <a:r>
              <a:rPr lang="es-ES" sz="2400" b="1" dirty="0" smtClean="0">
                <a:latin typeface="Arial"/>
                <a:ea typeface="ＭＳ Ｐゴシック"/>
              </a:rPr>
              <a:t>..en </a:t>
            </a:r>
            <a:r>
              <a:rPr lang="es-ES" sz="2400" b="1" dirty="0">
                <a:latin typeface="Arial"/>
                <a:ea typeface="ＭＳ Ｐゴシック"/>
              </a:rPr>
              <a:t>muchos casos, no hay graves consecuencias, se soluciona con una nueva versión </a:t>
            </a:r>
            <a:r>
              <a:rPr lang="es-ES" sz="2400" b="1" dirty="0" smtClean="0">
                <a:latin typeface="Arial"/>
                <a:ea typeface="ＭＳ Ｐゴシック"/>
              </a:rPr>
              <a:t>corregida</a:t>
            </a:r>
          </a:p>
          <a:p>
            <a:pPr marL="171450" lvl="1" algn="ctr" fontAlgn="base"/>
            <a:endParaRPr lang="es-ES" sz="2400" b="1" dirty="0">
              <a:latin typeface="Arial"/>
              <a:ea typeface="ＭＳ Ｐゴシック"/>
            </a:endParaRPr>
          </a:p>
          <a:p>
            <a:pPr marL="171450" lvl="1" algn="ctr" fontAlgn="base"/>
            <a:r>
              <a:rPr lang="es-ES" sz="2400" b="1" dirty="0" smtClean="0">
                <a:solidFill>
                  <a:schemeClr val="accent2"/>
                </a:solidFill>
                <a:latin typeface="Arial"/>
                <a:ea typeface="ＭＳ Ｐゴシック"/>
              </a:rPr>
              <a:t>EN MUCHOS OTROS CASOS PUEDE HABER CONSECUENCIAS FATALES, GRAVES O MUY CARAS. </a:t>
            </a:r>
            <a:endParaRPr lang="es-ES" sz="2400" b="1" dirty="0">
              <a:solidFill>
                <a:schemeClr val="accent2"/>
              </a:solidFill>
              <a:latin typeface="Arial"/>
              <a:ea typeface="ＭＳ Ｐゴシック"/>
            </a:endParaRPr>
          </a:p>
        </p:txBody>
      </p:sp>
      <p:sp>
        <p:nvSpPr>
          <p:cNvPr id="3" name="Rectángulo 2"/>
          <p:cNvSpPr/>
          <p:nvPr/>
        </p:nvSpPr>
        <p:spPr>
          <a:xfrm>
            <a:off x="409022" y="520500"/>
            <a:ext cx="4320480" cy="461665"/>
          </a:xfrm>
          <a:prstGeom prst="rect">
            <a:avLst/>
          </a:prstGeom>
        </p:spPr>
        <p:txBody>
          <a:bodyPr wrap="square">
            <a:spAutoFit/>
          </a:bodyPr>
          <a:lstStyle/>
          <a:p>
            <a:r>
              <a:rPr lang="es-ES" sz="2400" b="1" dirty="0">
                <a:solidFill>
                  <a:srgbClr val="46424D"/>
                </a:solidFill>
                <a:latin typeface="Arial"/>
                <a:ea typeface="ＭＳ Ｐゴシック"/>
              </a:rPr>
              <a:t>ERRORES</a:t>
            </a:r>
            <a:r>
              <a:rPr lang="es-ES" b="1" dirty="0">
                <a:solidFill>
                  <a:srgbClr val="46424D"/>
                </a:solidFill>
                <a:latin typeface="Arial"/>
                <a:ea typeface="ＭＳ Ｐゴシック"/>
              </a:rPr>
              <a:t> </a:t>
            </a:r>
            <a:r>
              <a:rPr lang="es-ES" sz="2400" b="1" dirty="0">
                <a:solidFill>
                  <a:srgbClr val="46424D"/>
                </a:solidFill>
                <a:latin typeface="Arial"/>
                <a:ea typeface="ＭＳ Ｐゴシック"/>
              </a:rPr>
              <a:t>de Software</a:t>
            </a:r>
            <a:endParaRPr lang="en-US" sz="2400" b="1" dirty="0">
              <a:solidFill>
                <a:srgbClr val="46424D"/>
              </a:solidFill>
              <a:latin typeface="Arial"/>
              <a:ea typeface="ＭＳ Ｐゴシック"/>
            </a:endParaRPr>
          </a:p>
        </p:txBody>
      </p:sp>
      <p:sp>
        <p:nvSpPr>
          <p:cNvPr id="4" name="CustomShape 1"/>
          <p:cNvSpPr/>
          <p:nvPr/>
        </p:nvSpPr>
        <p:spPr>
          <a:xfrm>
            <a:off x="746677" y="5688577"/>
            <a:ext cx="8003232"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base"/>
            <a:r>
              <a:rPr lang="es-ES" sz="2400" b="1" dirty="0" smtClean="0">
                <a:solidFill>
                  <a:srgbClr val="46424D"/>
                </a:solidFill>
                <a:latin typeface="Arial"/>
                <a:ea typeface="ＭＳ Ｐゴシック"/>
              </a:rPr>
              <a:t>Algunos  “GRANDES ERRORES” de Software…</a:t>
            </a:r>
            <a:endParaRPr lang="es-ES" sz="2400" b="1" cap="all" dirty="0"/>
          </a:p>
        </p:txBody>
      </p:sp>
    </p:spTree>
    <p:extLst>
      <p:ext uri="{BB962C8B-B14F-4D97-AF65-F5344CB8AC3E}">
        <p14:creationId xmlns:p14="http://schemas.microsoft.com/office/powerpoint/2010/main" val="33279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Requerimientos esenciales de alto nivel</a:t>
            </a:r>
            <a:endParaRPr/>
          </a:p>
        </p:txBody>
      </p:sp>
      <p:sp>
        <p:nvSpPr>
          <p:cNvPr id="22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El sistema tiene que estar disponible para entregar insulina cuando se requiera.</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El sistema requiere funcionar de manera confiable y entregar la cantidad correcta de insulina, para contrarrestar el nivel actual de azúcar en la sangre. </a:t>
            </a:r>
          </a:p>
          <a:p>
            <a:pPr algn="just">
              <a:lnSpc>
                <a:spcPct val="100000"/>
              </a:lnSpc>
            </a:pPr>
            <a:endParaRPr dirty="0"/>
          </a:p>
          <a:p>
            <a:pPr algn="ctr">
              <a:lnSpc>
                <a:spcPct val="100000"/>
              </a:lnSpc>
            </a:pPr>
            <a:r>
              <a:rPr lang="es-BO" sz="2400" b="1" strike="noStrike" dirty="0">
                <a:solidFill>
                  <a:srgbClr val="46424D"/>
                </a:solidFill>
                <a:latin typeface="Arial"/>
                <a:ea typeface="ＭＳ Ｐゴシック"/>
              </a:rPr>
              <a:t>Por consiguiente, el sistema debe diseñarse e implementarse para garantizar que siempre satisfaga dichos requerimientos.</a:t>
            </a:r>
            <a:endParaRPr b="1" dirty="0"/>
          </a:p>
        </p:txBody>
      </p:sp>
      <p:sp>
        <p:nvSpPr>
          <p:cNvPr id="22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FB68A1D-4507-477C-84C3-02676CACBD81}" type="slidenum">
              <a:rPr lang="es-BO" sz="1200" strike="noStrike">
                <a:solidFill>
                  <a:srgbClr val="8B8B8B"/>
                </a:solidFill>
                <a:latin typeface="Calibri"/>
              </a:rPr>
              <a:pPr algn="r">
                <a:lnSpc>
                  <a:spcPct val="100000"/>
                </a:lnSpc>
              </a:p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AR" sz="2400" b="1" dirty="0">
                <a:solidFill>
                  <a:srgbClr val="46424D"/>
                </a:solidFill>
                <a:latin typeface="Arial"/>
                <a:ea typeface="ＭＳ Ｐゴシック"/>
              </a:rPr>
              <a:t>Un sistema de gestión de pacientes en clínicas especializadas en salud mental</a:t>
            </a:r>
            <a:endParaRPr lang="es-AR" sz="2400" b="1" dirty="0"/>
          </a:p>
        </p:txBody>
      </p:sp>
      <p:sp>
        <p:nvSpPr>
          <p:cNvPr id="230" name="CustomShape 2"/>
          <p:cNvSpPr/>
          <p:nvPr/>
        </p:nvSpPr>
        <p:spPr>
          <a:xfrm>
            <a:off x="457200" y="1458201"/>
            <a:ext cx="8228880" cy="51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BO" sz="2400" b="1" strike="noStrike" dirty="0">
                <a:solidFill>
                  <a:srgbClr val="46424D"/>
                </a:solidFill>
                <a:latin typeface="Arial"/>
                <a:ea typeface="ＭＳ Ｐゴシック"/>
              </a:rPr>
              <a:t>Un sistema de información médica, que gestiona la información de los pacientes y los tratamientos que reciben.</a:t>
            </a:r>
          </a:p>
          <a:p>
            <a:pPr>
              <a:lnSpc>
                <a:spcPct val="100000"/>
              </a:lnSpc>
              <a:buFont typeface="Wingdings" charset="2"/>
              <a:buChar char=""/>
            </a:pPr>
            <a:endParaRPr lang="es-BO" sz="2400" strike="noStrike" dirty="0">
              <a:solidFill>
                <a:srgbClr val="46424D"/>
              </a:solidFill>
              <a:latin typeface="Arial"/>
              <a:ea typeface="ＭＳ Ｐゴシック"/>
            </a:endParaRPr>
          </a:p>
          <a:p>
            <a:pPr algn="just">
              <a:lnSpc>
                <a:spcPct val="100000"/>
              </a:lnSpc>
              <a:buFont typeface="Wingdings" charset="2"/>
              <a:buChar char=""/>
            </a:pPr>
            <a:r>
              <a:rPr lang="es-BO" sz="2400" strike="noStrike" dirty="0">
                <a:solidFill>
                  <a:srgbClr val="46424D"/>
                </a:solidFill>
                <a:latin typeface="Arial"/>
                <a:ea typeface="ＭＳ Ｐゴシック"/>
              </a:rPr>
              <a:t>La mayoría de los pacientes con problemas de salud mental no requieren internación, pero sí asistir regularmente a clínicas especializadas donde se reúnen con un médico que tiene conocimiento detallado de sus problemas.</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Estas clínicas funcionan en hospitales, consultorios médicos locales o centros comunitarios.</a:t>
            </a:r>
            <a:endParaRPr dirty="0"/>
          </a:p>
        </p:txBody>
      </p:sp>
      <p:sp>
        <p:nvSpPr>
          <p:cNvPr id="23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4A2AEB8-705B-41F2-8CC0-BDDC89A11829}" type="slidenum">
              <a:rPr lang="es-BO" sz="1200" strike="noStrike">
                <a:solidFill>
                  <a:srgbClr val="8B8B8B"/>
                </a:solidFill>
                <a:latin typeface="Calibri"/>
              </a:rPr>
              <a:pPr algn="r">
                <a:lnSpc>
                  <a:spcPct val="100000"/>
                </a:lnSpc>
              </a:p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457200" y="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MHC-PMS</a:t>
            </a:r>
            <a:endParaRPr dirty="0"/>
          </a:p>
        </p:txBody>
      </p:sp>
      <p:sp>
        <p:nvSpPr>
          <p:cNvPr id="234" name="CustomShape 2"/>
          <p:cNvSpPr/>
          <p:nvPr/>
        </p:nvSpPr>
        <p:spPr>
          <a:xfrm>
            <a:off x="457020" y="1249273"/>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El MHC-PMS (sistema de administración de pacientes con problemas de salud mental) es un sistema de información destinado para usarse en clínicas. </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Utiliza una base de datos centralizada con información de los pacientes. Puede operarse también en modo local desde sitios sin conectividad.</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Cuando se dispone de acceso a red, se accede a la información en la base de datos. De lo contrario se utilizan copias locales de los registros de pacientes.</a:t>
            </a:r>
            <a:endParaRPr dirty="0"/>
          </a:p>
        </p:txBody>
      </p:sp>
      <p:sp>
        <p:nvSpPr>
          <p:cNvPr id="23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20FF299-F79A-43AF-AB72-9C68E4F8266B}" type="slidenum">
              <a:rPr lang="es-BO" sz="1200" strike="noStrike">
                <a:solidFill>
                  <a:srgbClr val="8B8B8B"/>
                </a:solidFill>
                <a:latin typeface="Calibri"/>
              </a:rPr>
              <a:pPr algn="r">
                <a:lnSpc>
                  <a:spcPct val="100000"/>
                </a:lnSpc>
              </a:pPr>
              <a:t>32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425126" y="751028"/>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Las metas de MHC-PMS</a:t>
            </a:r>
            <a:endParaRPr dirty="0"/>
          </a:p>
        </p:txBody>
      </p:sp>
      <p:sp>
        <p:nvSpPr>
          <p:cNvPr id="238" name="CustomShape 2"/>
          <p:cNvSpPr/>
          <p:nvPr/>
        </p:nvSpPr>
        <p:spPr>
          <a:xfrm>
            <a:off x="425126" y="2492896"/>
            <a:ext cx="8228880" cy="26928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Generar información de gestión que permita a los administradores de servicios de salud valorar el desempeño contra objetivos locales y de gobierno.</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Proporcionar al personal médico información oportuna para apoyar el tratamiento de los pacientes.</a:t>
            </a:r>
            <a:endParaRPr dirty="0"/>
          </a:p>
        </p:txBody>
      </p:sp>
      <p:sp>
        <p:nvSpPr>
          <p:cNvPr id="240"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196DA2-B297-46A9-9D01-E9805872493F}" type="slidenum">
              <a:rPr lang="es-BO" sz="1200" strike="noStrike">
                <a:solidFill>
                  <a:srgbClr val="8B8B8B"/>
                </a:solidFill>
                <a:latin typeface="Calibri"/>
              </a:rPr>
              <a:pPr algn="r">
                <a:lnSpc>
                  <a:spcPct val="100000"/>
                </a:lnSpc>
              </a:pPr>
              <a:t>33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La organizacion de MHC-PMS </a:t>
            </a:r>
            <a:endParaRPr/>
          </a:p>
        </p:txBody>
      </p:sp>
      <p:sp>
        <p:nvSpPr>
          <p:cNvPr id="24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90A9A46-3847-4C8F-8323-FCE4B7CABDE6}" type="slidenum">
              <a:rPr lang="es-BO" sz="1200" strike="noStrike">
                <a:solidFill>
                  <a:srgbClr val="8B8B8B"/>
                </a:solidFill>
                <a:latin typeface="Calibri"/>
              </a:rPr>
              <a:pPr algn="r">
                <a:lnSpc>
                  <a:spcPct val="100000"/>
                </a:lnSpc>
              </a:pPr>
              <a:t>34</a:t>
            </a:fld>
            <a:endParaRPr/>
          </a:p>
        </p:txBody>
      </p:sp>
      <p:pic>
        <p:nvPicPr>
          <p:cNvPr id="6" name="Picture 3" descr="1.6 MHC-PMS.eps"/>
          <p:cNvPicPr>
            <a:picLocks noChangeAspect="1"/>
          </p:cNvPicPr>
          <p:nvPr/>
        </p:nvPicPr>
        <p:blipFill>
          <a:blip r:embed="rId2" cstate="print"/>
          <a:stretch>
            <a:fillRect/>
          </a:stretch>
        </p:blipFill>
        <p:spPr>
          <a:xfrm>
            <a:off x="1763688" y="1621379"/>
            <a:ext cx="5729987" cy="361766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444318" y="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Características clave MHC-PMS</a:t>
            </a:r>
            <a:endParaRPr dirty="0"/>
          </a:p>
        </p:txBody>
      </p:sp>
      <p:sp>
        <p:nvSpPr>
          <p:cNvPr id="246" name="CustomShape 2"/>
          <p:cNvSpPr/>
          <p:nvPr/>
        </p:nvSpPr>
        <p:spPr>
          <a:xfrm>
            <a:off x="252245" y="980728"/>
            <a:ext cx="8473320" cy="528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000" strike="noStrike" dirty="0">
                <a:solidFill>
                  <a:srgbClr val="46424D"/>
                </a:solidFill>
                <a:latin typeface="Arial"/>
                <a:ea typeface="ＭＳ Ｐゴシック"/>
              </a:rPr>
              <a:t>Administración de atención individual</a:t>
            </a:r>
            <a:endParaRPr sz="2000" dirty="0"/>
          </a:p>
          <a:p>
            <a:pPr lvl="1" algn="just">
              <a:lnSpc>
                <a:spcPct val="100000"/>
              </a:lnSpc>
            </a:pPr>
            <a:r>
              <a:rPr lang="es-BO" sz="2000" strike="noStrike" dirty="0">
                <a:solidFill>
                  <a:srgbClr val="46424D"/>
                </a:solidFill>
                <a:latin typeface="Arial"/>
                <a:ea typeface="ＭＳ Ｐゴシック"/>
              </a:rPr>
              <a:t>Los médicos de atención primaria crean registros para pacientes, editan la información en el sistema, ven el historial del paciente, etc. El sistema soporta resúmenes de datos para que los médicos se enteren rápidamente de los problemas y tratamientos clave que se prescribieron.</a:t>
            </a:r>
          </a:p>
          <a:p>
            <a:pPr lvl="1">
              <a:lnSpc>
                <a:spcPct val="100000"/>
              </a:lnSpc>
            </a:pPr>
            <a:endParaRPr sz="2000" dirty="0"/>
          </a:p>
          <a:p>
            <a:pPr>
              <a:lnSpc>
                <a:spcPct val="100000"/>
              </a:lnSpc>
              <a:buFont typeface="Wingdings" charset="2"/>
              <a:buChar char=""/>
            </a:pPr>
            <a:r>
              <a:rPr lang="es-BO" sz="2000" strike="noStrike" dirty="0">
                <a:solidFill>
                  <a:srgbClr val="46424D"/>
                </a:solidFill>
                <a:latin typeface="Arial"/>
                <a:ea typeface="ＭＳ Ｐゴシック"/>
              </a:rPr>
              <a:t>Monitorización del paciente</a:t>
            </a:r>
            <a:endParaRPr sz="2000" dirty="0"/>
          </a:p>
          <a:p>
            <a:pPr lvl="1" algn="just">
              <a:lnSpc>
                <a:spcPct val="100000"/>
              </a:lnSpc>
            </a:pPr>
            <a:r>
              <a:rPr lang="es-BO" sz="2000" strike="noStrike" dirty="0">
                <a:solidFill>
                  <a:srgbClr val="46424D"/>
                </a:solidFill>
                <a:latin typeface="Arial"/>
                <a:ea typeface="ＭＳ Ｐゴシック"/>
              </a:rPr>
              <a:t>El sistema monitoriza regularmente los registros de los pacientes que están involucrados en tratamiento y emite advertencias cuando se detectan posibles dificultades.</a:t>
            </a:r>
          </a:p>
          <a:p>
            <a:pPr lvl="1">
              <a:lnSpc>
                <a:spcPct val="100000"/>
              </a:lnSpc>
            </a:pPr>
            <a:endParaRPr sz="2000" dirty="0"/>
          </a:p>
          <a:p>
            <a:pPr>
              <a:lnSpc>
                <a:spcPct val="100000"/>
              </a:lnSpc>
              <a:buFont typeface="Wingdings" charset="2"/>
              <a:buChar char=""/>
            </a:pPr>
            <a:r>
              <a:rPr lang="es-BO" sz="2000" strike="noStrike" dirty="0">
                <a:solidFill>
                  <a:srgbClr val="46424D"/>
                </a:solidFill>
                <a:latin typeface="Arial"/>
                <a:ea typeface="ＭＳ Ｐゴシック"/>
              </a:rPr>
              <a:t>Informes administrativos</a:t>
            </a:r>
            <a:endParaRPr sz="2000" dirty="0"/>
          </a:p>
          <a:p>
            <a:pPr lvl="1" algn="just">
              <a:lnSpc>
                <a:spcPct val="100000"/>
              </a:lnSpc>
            </a:pPr>
            <a:r>
              <a:rPr lang="es-BO" sz="2000" strike="noStrike" dirty="0">
                <a:solidFill>
                  <a:srgbClr val="46424D"/>
                </a:solidFill>
                <a:latin typeface="Arial"/>
                <a:ea typeface="ＭＳ Ｐゴシック"/>
              </a:rPr>
              <a:t>El sistema genera mensualmente informes administrativos que muestran el número de pacientes tratados en cada clínica, la cantidad de pacientes que ingresaron y salieron del sistema de salud, el total de pacientes internados, los medicamentos prescritos y sus costos, etcétera.</a:t>
            </a:r>
            <a:endParaRPr sz="2000" dirty="0"/>
          </a:p>
        </p:txBody>
      </p:sp>
      <p:sp>
        <p:nvSpPr>
          <p:cNvPr id="24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D891750-8CE5-4704-A8C6-184E1C55D1B1}" type="slidenum">
              <a:rPr lang="es-BO" sz="1200" strike="noStrike">
                <a:solidFill>
                  <a:srgbClr val="8B8B8B"/>
                </a:solidFill>
                <a:latin typeface="Calibri"/>
              </a:rPr>
              <a:pPr algn="r">
                <a:lnSpc>
                  <a:spcPct val="100000"/>
                </a:lnSpc>
              </a:pPr>
              <a:t>35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 Cuestiones criticas en MHC-PMS</a:t>
            </a:r>
            <a:endParaRPr dirty="0"/>
          </a:p>
        </p:txBody>
      </p:sp>
      <p:sp>
        <p:nvSpPr>
          <p:cNvPr id="250" name="CustomShape 2"/>
          <p:cNvSpPr/>
          <p:nvPr/>
        </p:nvSpPr>
        <p:spPr>
          <a:xfrm>
            <a:off x="457200" y="1396645"/>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Privacidad</a:t>
            </a:r>
            <a:endParaRPr b="1" dirty="0"/>
          </a:p>
          <a:p>
            <a:pPr lvl="1" algn="just">
              <a:lnSpc>
                <a:spcPct val="100000"/>
              </a:lnSpc>
            </a:pPr>
            <a:r>
              <a:rPr lang="es-BO" sz="2000" strike="noStrike" dirty="0">
                <a:solidFill>
                  <a:srgbClr val="46424D"/>
                </a:solidFill>
                <a:latin typeface="Arial"/>
                <a:ea typeface="ＭＳ Ｐゴシック"/>
              </a:rPr>
              <a:t>Es esencial que la información de los pacientes sea confidencial y nunca se revele a nadie más, aparte del personal médico autorizado y los mismos pacientes. </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Seguridad</a:t>
            </a:r>
            <a:endParaRPr b="1" dirty="0"/>
          </a:p>
          <a:p>
            <a:pPr lvl="1" algn="just">
              <a:lnSpc>
                <a:spcPct val="100000"/>
              </a:lnSpc>
            </a:pPr>
            <a:r>
              <a:rPr lang="es-BO" sz="2000" strike="noStrike" dirty="0">
                <a:solidFill>
                  <a:srgbClr val="46424D"/>
                </a:solidFill>
                <a:latin typeface="Arial"/>
                <a:ea typeface="ＭＳ Ｐゴシック"/>
              </a:rPr>
              <a:t>Algunas patologías mentales hacen que los pacientes se vuelvan suicidas o un peligro para otros individuos. Siempre que sea posible, el sistema debe advertir al personal médico acerca de pacientes potencialmente suicidas o peligrosos.</a:t>
            </a:r>
          </a:p>
          <a:p>
            <a:pPr lvl="1">
              <a:lnSpc>
                <a:spcPct val="100000"/>
              </a:lnSpc>
            </a:pPr>
            <a:endParaRPr dirty="0"/>
          </a:p>
          <a:p>
            <a:pPr lvl="1" algn="just">
              <a:lnSpc>
                <a:spcPct val="100000"/>
              </a:lnSpc>
            </a:pPr>
            <a:r>
              <a:rPr lang="es-BO" sz="2000" strike="noStrike" dirty="0">
                <a:solidFill>
                  <a:srgbClr val="46424D"/>
                </a:solidFill>
                <a:latin typeface="Arial"/>
                <a:ea typeface="ＭＳ Ｐゴシック"/>
              </a:rPr>
              <a:t>El sistema tiene que estar disponible cuando se necesite, de otro modo la seguridad estaría comprometida y sería imposible prescribir a los pacientes el medicamento correcto.</a:t>
            </a:r>
            <a:endParaRPr dirty="0"/>
          </a:p>
        </p:txBody>
      </p:sp>
      <p:sp>
        <p:nvSpPr>
          <p:cNvPr id="25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1CF4B15-BC58-4CE3-B5C8-4B9260CAE421}" type="slidenum">
              <a:rPr lang="es-BO" sz="1200" strike="noStrike">
                <a:solidFill>
                  <a:srgbClr val="8B8B8B"/>
                </a:solidFill>
                <a:latin typeface="Calibri"/>
              </a:rPr>
              <a:pPr algn="r">
                <a:lnSpc>
                  <a:spcPct val="100000"/>
                </a:lnSpc>
              </a:pPr>
              <a:t>36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21820" y="-17536"/>
            <a:ext cx="7499176"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AR" sz="2400" b="1" dirty="0">
                <a:solidFill>
                  <a:srgbClr val="46424D"/>
                </a:solidFill>
                <a:latin typeface="Arial"/>
                <a:ea typeface="ＭＳ Ｐゴシック"/>
              </a:rPr>
              <a:t>Estación meteorológica en zonas deshabitadas</a:t>
            </a:r>
            <a:endParaRPr lang="es-AR" sz="2400" b="1" dirty="0"/>
          </a:p>
        </p:txBody>
      </p:sp>
      <p:sp>
        <p:nvSpPr>
          <p:cNvPr id="254" name="CustomShape 2"/>
          <p:cNvSpPr/>
          <p:nvPr/>
        </p:nvSpPr>
        <p:spPr>
          <a:xfrm>
            <a:off x="421820" y="1124744"/>
            <a:ext cx="8228880" cy="51125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BO" sz="2400" b="1" strike="noStrike" dirty="0">
                <a:solidFill>
                  <a:srgbClr val="46424D"/>
                </a:solidFill>
                <a:latin typeface="Arial"/>
                <a:ea typeface="ＭＳ Ｐゴシック"/>
              </a:rPr>
              <a:t>En un país con grandes áreas deshabitadas se decidió instalar varios cientos de estaciones meteorológicas en dichas áreas.</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Las estaciones meteorológicas recopilan datos de un conjunto de instrumentos que miden temperatura y presión, luz solar, lluvia, y rapidez y dirección del viento.</a:t>
            </a:r>
          </a:p>
          <a:p>
            <a:pPr algn="just">
              <a:lnSpc>
                <a:spcPct val="100000"/>
              </a:lnSpc>
            </a:pPr>
            <a:endParaRPr dirty="0"/>
          </a:p>
          <a:p>
            <a:pPr lvl="1" algn="just">
              <a:lnSpc>
                <a:spcPct val="100000"/>
              </a:lnSpc>
            </a:pPr>
            <a:r>
              <a:rPr lang="es-BO" sz="2000" strike="noStrike" dirty="0">
                <a:solidFill>
                  <a:srgbClr val="46424D"/>
                </a:solidFill>
                <a:latin typeface="Arial"/>
                <a:ea typeface="ＭＳ Ｐゴシック"/>
              </a:rPr>
              <a:t>Cada estación meteorológica incluye algunos instrumentos que miden parámetros climatológicos como rapidez y dirección del viento, temperaturas del terreno y aire, presión barométrica y lluvia durante un periodo de 24 horas. Cada uno de dichos instrumentos está controlado por un sistema de software que toma periódicamente lecturas de parámetros y gestiona los datos recolectados desde los instrumentos.  </a:t>
            </a:r>
            <a:endParaRPr dirty="0"/>
          </a:p>
          <a:p>
            <a:pPr>
              <a:lnSpc>
                <a:spcPct val="100000"/>
              </a:lnSpc>
              <a:buFont typeface="Wingdings" charset="2"/>
              <a:buChar char=""/>
            </a:pPr>
            <a:r>
              <a:rPr lang="es-BO" sz="2400" strike="noStrike" dirty="0">
                <a:solidFill>
                  <a:srgbClr val="46424D"/>
                </a:solidFill>
                <a:latin typeface="Arial"/>
                <a:ea typeface="ＭＳ Ｐゴシック"/>
              </a:rPr>
              <a:t> </a:t>
            </a:r>
            <a:endParaRPr dirty="0"/>
          </a:p>
          <a:p>
            <a:pPr>
              <a:lnSpc>
                <a:spcPct val="100000"/>
              </a:lnSpc>
            </a:pPr>
            <a:endParaRPr dirty="0"/>
          </a:p>
        </p:txBody>
      </p:sp>
      <p:sp>
        <p:nvSpPr>
          <p:cNvPr id="25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3153B7-BC0B-4433-9411-2D8F8929A1AB}" type="slidenum">
              <a:rPr lang="es-BO" sz="1200" strike="noStrike">
                <a:solidFill>
                  <a:srgbClr val="8B8B8B"/>
                </a:solidFill>
                <a:latin typeface="Calibri"/>
              </a:rPr>
              <a:pPr algn="r">
                <a:lnSpc>
                  <a:spcPct val="100000"/>
                </a:lnSpc>
              </a:pPr>
              <a:t>37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El entorno de la estación meteorológica</a:t>
            </a:r>
            <a:endParaRPr/>
          </a:p>
        </p:txBody>
      </p:sp>
      <p:sp>
        <p:nvSpPr>
          <p:cNvPr id="25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450B809-4A57-4E72-9238-EBC17B620713}" type="slidenum">
              <a:rPr lang="es-BO" sz="1200" strike="noStrike">
                <a:solidFill>
                  <a:srgbClr val="8B8B8B"/>
                </a:solidFill>
                <a:latin typeface="Calibri"/>
              </a:rPr>
              <a:pPr algn="r">
                <a:lnSpc>
                  <a:spcPct val="100000"/>
                </a:lnSpc>
              </a:pPr>
              <a:t>38</a:t>
            </a:fld>
            <a:endParaRPr/>
          </a:p>
        </p:txBody>
      </p:sp>
      <p:pic>
        <p:nvPicPr>
          <p:cNvPr id="6" name="Picture 3" descr="1.7 WeatherStationEnv.eps"/>
          <p:cNvPicPr>
            <a:picLocks noChangeAspect="1"/>
          </p:cNvPicPr>
          <p:nvPr/>
        </p:nvPicPr>
        <p:blipFill>
          <a:blip r:embed="rId2" cstate="print"/>
          <a:stretch>
            <a:fillRect/>
          </a:stretch>
        </p:blipFill>
        <p:spPr>
          <a:xfrm>
            <a:off x="1932944" y="2314698"/>
            <a:ext cx="5159738" cy="249090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Sistema de informacion meteorologica</a:t>
            </a:r>
            <a:endParaRPr/>
          </a:p>
        </p:txBody>
      </p:sp>
      <p:sp>
        <p:nvSpPr>
          <p:cNvPr id="262" name="CustomShape 2"/>
          <p:cNvSpPr/>
          <p:nvPr/>
        </p:nvSpPr>
        <p:spPr>
          <a:xfrm>
            <a:off x="79920" y="1484784"/>
            <a:ext cx="86061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El sistema de estación meteorológica</a:t>
            </a:r>
            <a:endParaRPr b="1" dirty="0"/>
          </a:p>
          <a:p>
            <a:pPr lvl="1" algn="just">
              <a:lnSpc>
                <a:spcPct val="100000"/>
              </a:lnSpc>
            </a:pPr>
            <a:r>
              <a:rPr lang="es-BO" sz="2000" strike="noStrike" dirty="0">
                <a:solidFill>
                  <a:srgbClr val="46424D"/>
                </a:solidFill>
                <a:latin typeface="Arial"/>
                <a:ea typeface="ＭＳ Ｐゴシック"/>
              </a:rPr>
              <a:t>Es responsable de recolectar datos meteorológicos, realizar cierto procesamiento de datos inicial y transmitirlo al sistema de gestión de datos.</a:t>
            </a:r>
          </a:p>
          <a:p>
            <a:pPr lvl="1">
              <a:lnSpc>
                <a:spcPct val="100000"/>
              </a:lnSpc>
            </a:pPr>
            <a:endParaRPr dirty="0"/>
          </a:p>
          <a:p>
            <a:pPr indent="-342900">
              <a:buFont typeface="Wingdings" charset="2"/>
              <a:buChar char=""/>
            </a:pPr>
            <a:r>
              <a:rPr lang="es-BO" sz="2400" b="1" dirty="0">
                <a:solidFill>
                  <a:srgbClr val="46424D"/>
                </a:solidFill>
                <a:latin typeface="Arial"/>
                <a:ea typeface="ＭＳ Ｐゴシック"/>
              </a:rPr>
              <a:t>El sistema de gestión y archivado de datos</a:t>
            </a:r>
            <a:endParaRPr sz="2400" b="1" dirty="0">
              <a:solidFill>
                <a:srgbClr val="46424D"/>
              </a:solidFill>
              <a:latin typeface="Arial"/>
              <a:ea typeface="ＭＳ Ｐゴシック"/>
            </a:endParaRPr>
          </a:p>
          <a:p>
            <a:pPr lvl="1" algn="just">
              <a:lnSpc>
                <a:spcPct val="100000"/>
              </a:lnSpc>
            </a:pPr>
            <a:r>
              <a:rPr lang="es-BO" sz="2000" strike="noStrike" dirty="0">
                <a:solidFill>
                  <a:srgbClr val="46424D"/>
                </a:solidFill>
                <a:latin typeface="Arial"/>
                <a:ea typeface="ＭＳ Ｐゴシック"/>
              </a:rPr>
              <a:t>Recolecta los datos de todas las estaciones meteorológicas a campo abierto, realiza procesamiento y análisis de datos.</a:t>
            </a:r>
          </a:p>
          <a:p>
            <a:pPr lvl="1">
              <a:lnSpc>
                <a:spcPct val="100000"/>
              </a:lnSpc>
            </a:pPr>
            <a:endParaRPr dirty="0"/>
          </a:p>
          <a:p>
            <a:pPr indent="-342900">
              <a:lnSpc>
                <a:spcPct val="100000"/>
              </a:lnSpc>
              <a:buFont typeface="Wingdings" charset="2"/>
              <a:buChar char=""/>
            </a:pPr>
            <a:r>
              <a:rPr lang="es-BO" sz="2400" b="1" dirty="0">
                <a:solidFill>
                  <a:srgbClr val="46424D"/>
                </a:solidFill>
                <a:latin typeface="Arial"/>
                <a:ea typeface="ＭＳ Ｐゴシック"/>
              </a:rPr>
              <a:t>El sistema de mantenimiento de estación</a:t>
            </a:r>
            <a:endParaRPr sz="2400" b="1" dirty="0">
              <a:solidFill>
                <a:srgbClr val="46424D"/>
              </a:solidFill>
              <a:latin typeface="Arial"/>
              <a:ea typeface="ＭＳ Ｐゴシック"/>
            </a:endParaRPr>
          </a:p>
          <a:p>
            <a:pPr lvl="1" algn="just">
              <a:lnSpc>
                <a:spcPct val="100000"/>
              </a:lnSpc>
            </a:pPr>
            <a:r>
              <a:rPr lang="es-BO" sz="2000" strike="noStrike" dirty="0">
                <a:solidFill>
                  <a:srgbClr val="46424D"/>
                </a:solidFill>
                <a:latin typeface="Arial"/>
                <a:ea typeface="ＭＳ Ｐゴシック"/>
              </a:rPr>
              <a:t>Se comunica por satélite con todas las estaciones meteorológicas a campo abierto, para monitorizar el estado de dichos sistemas y dar reportes sobre problemas. </a:t>
            </a:r>
            <a:endParaRPr dirty="0"/>
          </a:p>
        </p:txBody>
      </p:sp>
      <p:sp>
        <p:nvSpPr>
          <p:cNvPr id="26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F342D2C-557B-40CE-BC8D-72F5ADB0BD28}" type="slidenum">
              <a:rPr lang="es-BO" sz="1200" strike="noStrike">
                <a:solidFill>
                  <a:srgbClr val="8B8B8B"/>
                </a:solidFill>
                <a:latin typeface="Calibri"/>
              </a:rPr>
              <a:pPr algn="r">
                <a:lnSpc>
                  <a:spcPct val="100000"/>
                </a:lnSpc>
              </a:pPr>
              <a:t>39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8175" y="64508"/>
            <a:ext cx="8280920" cy="830997"/>
          </a:xfrm>
          <a:prstGeom prst="rect">
            <a:avLst/>
          </a:prstGeom>
        </p:spPr>
        <p:txBody>
          <a:bodyPr wrap="square">
            <a:spAutoFit/>
          </a:bodyPr>
          <a:lstStyle/>
          <a:p>
            <a:r>
              <a:rPr lang="es-ES_tradnl" sz="2400" b="1" dirty="0">
                <a:solidFill>
                  <a:srgbClr val="46424D"/>
                </a:solidFill>
                <a:latin typeface="Arial"/>
                <a:ea typeface="ＭＳ Ｐゴシック"/>
              </a:rPr>
              <a:t>LA EXPLOSIÓN DEL ARIANE </a:t>
            </a:r>
            <a:r>
              <a:rPr lang="es-ES_tradnl" sz="2400" b="1" dirty="0" smtClean="0">
                <a:solidFill>
                  <a:srgbClr val="46424D"/>
                </a:solidFill>
                <a:latin typeface="Arial"/>
                <a:ea typeface="ＭＳ Ｐゴシック"/>
              </a:rPr>
              <a:t>5</a:t>
            </a:r>
            <a:endParaRPr lang="es-ES_tradnl" sz="2400" b="1" dirty="0">
              <a:solidFill>
                <a:srgbClr val="46424D"/>
              </a:solidFill>
              <a:latin typeface="Arial"/>
              <a:ea typeface="ＭＳ Ｐゴシック"/>
            </a:endParaRPr>
          </a:p>
          <a:p>
            <a:pPr marL="800100" lvl="1" indent="-342900">
              <a:buFont typeface="Wingdings" panose="05000000000000000000" pitchFamily="2" charset="2"/>
              <a:buChar char="§"/>
            </a:pPr>
            <a:r>
              <a:rPr lang="es-ES_tradnl" sz="2400" b="1" dirty="0">
                <a:solidFill>
                  <a:srgbClr val="46424D"/>
                </a:solidFill>
                <a:latin typeface="Arial"/>
                <a:ea typeface="ＭＳ Ｐゴシック"/>
              </a:rPr>
              <a:t>1000 millones de dólares perdidos</a:t>
            </a:r>
          </a:p>
        </p:txBody>
      </p:sp>
      <p:sp>
        <p:nvSpPr>
          <p:cNvPr id="3" name="Rectángulo 2"/>
          <p:cNvSpPr/>
          <p:nvPr/>
        </p:nvSpPr>
        <p:spPr>
          <a:xfrm>
            <a:off x="218175" y="1080195"/>
            <a:ext cx="3244583" cy="3477875"/>
          </a:xfrm>
          <a:prstGeom prst="rect">
            <a:avLst/>
          </a:prstGeom>
        </p:spPr>
        <p:txBody>
          <a:bodyPr wrap="square">
            <a:spAutoFit/>
          </a:bodyPr>
          <a:lstStyle/>
          <a:p>
            <a:pPr algn="ctr" fontAlgn="base"/>
            <a:r>
              <a:rPr lang="es-ES" sz="2000" b="1" dirty="0">
                <a:solidFill>
                  <a:srgbClr val="46424D"/>
                </a:solidFill>
                <a:latin typeface="Arial"/>
                <a:ea typeface="ＭＳ Ｐゴシック"/>
              </a:rPr>
              <a:t>¿El problema? </a:t>
            </a:r>
            <a:r>
              <a:rPr lang="es-ES" sz="2000" b="1" dirty="0" smtClean="0">
                <a:solidFill>
                  <a:srgbClr val="46424D"/>
                </a:solidFill>
                <a:latin typeface="Arial"/>
                <a:ea typeface="ＭＳ Ｐゴシック"/>
              </a:rPr>
              <a:t>reutilización </a:t>
            </a:r>
            <a:r>
              <a:rPr lang="es-ES" sz="2000" b="1" dirty="0">
                <a:solidFill>
                  <a:srgbClr val="46424D"/>
                </a:solidFill>
                <a:latin typeface="Arial"/>
                <a:ea typeface="ＭＳ Ｐゴシック"/>
              </a:rPr>
              <a:t>de código</a:t>
            </a:r>
            <a:r>
              <a:rPr lang="es-ES" sz="2000" b="1" dirty="0" smtClean="0">
                <a:solidFill>
                  <a:srgbClr val="46424D"/>
                </a:solidFill>
                <a:latin typeface="Arial"/>
                <a:ea typeface="ＭＳ Ｐゴシック"/>
              </a:rPr>
              <a:t>.</a:t>
            </a:r>
            <a:endParaRPr lang="es-ES" sz="2400" b="1" dirty="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Se reutilizó el código del  Ariane 4. </a:t>
            </a:r>
          </a:p>
          <a:p>
            <a:pPr algn="ctr" fontAlgn="base"/>
            <a:r>
              <a:rPr lang="es-ES" sz="2000" b="1" dirty="0">
                <a:solidFill>
                  <a:srgbClr val="46424D"/>
                </a:solidFill>
                <a:latin typeface="Arial"/>
                <a:ea typeface="ＭＳ Ｐゴシック"/>
              </a:rPr>
              <a:t>El </a:t>
            </a:r>
            <a:r>
              <a:rPr lang="es-ES" sz="2000" b="1" dirty="0" smtClean="0">
                <a:solidFill>
                  <a:srgbClr val="46424D"/>
                </a:solidFill>
                <a:latin typeface="Arial"/>
                <a:ea typeface="ＭＳ Ｐゴシック"/>
              </a:rPr>
              <a:t>código asignaba el valor </a:t>
            </a:r>
            <a:r>
              <a:rPr lang="es-ES" sz="2000" b="1" dirty="0">
                <a:solidFill>
                  <a:srgbClr val="46424D"/>
                </a:solidFill>
                <a:latin typeface="Arial"/>
                <a:ea typeface="ＭＳ Ｐゴシック"/>
              </a:rPr>
              <a:t>de una variable de 64 bits </a:t>
            </a:r>
            <a:r>
              <a:rPr lang="es-ES" sz="2000" b="1" dirty="0" smtClean="0">
                <a:solidFill>
                  <a:srgbClr val="46424D"/>
                </a:solidFill>
                <a:latin typeface="Arial"/>
                <a:ea typeface="ＭＳ Ｐゴシック"/>
              </a:rPr>
              <a:t>a </a:t>
            </a:r>
            <a:r>
              <a:rPr lang="es-ES" sz="2000" b="1" dirty="0">
                <a:solidFill>
                  <a:srgbClr val="46424D"/>
                </a:solidFill>
                <a:latin typeface="Arial"/>
                <a:ea typeface="ＭＳ Ｐゴシック"/>
              </a:rPr>
              <a:t>una de 16 </a:t>
            </a:r>
            <a:r>
              <a:rPr lang="es-ES" sz="2000" b="1" dirty="0" smtClean="0">
                <a:solidFill>
                  <a:srgbClr val="46424D"/>
                </a:solidFill>
                <a:latin typeface="Arial"/>
                <a:ea typeface="ＭＳ Ｐゴシック"/>
              </a:rPr>
              <a:t>bits</a:t>
            </a:r>
          </a:p>
          <a:p>
            <a:pPr algn="ctr" fontAlgn="base"/>
            <a:r>
              <a:rPr lang="es-ES" sz="2000" b="1" dirty="0" smtClean="0">
                <a:solidFill>
                  <a:srgbClr val="46424D"/>
                </a:solidFill>
                <a:latin typeface="Arial"/>
                <a:ea typeface="ＭＳ Ｐゴシック"/>
              </a:rPr>
              <a:t>Lo que non era un problema en el Ariane 4, destruyo el Ariane 5</a:t>
            </a:r>
          </a:p>
          <a:p>
            <a:pPr algn="ctr" fontAlgn="base"/>
            <a:endParaRPr lang="es-ES" sz="2000" b="1" dirty="0">
              <a:solidFill>
                <a:srgbClr val="46424D"/>
              </a:solidFill>
              <a:latin typeface="Arial"/>
              <a:ea typeface="ＭＳ Ｐゴシック"/>
            </a:endParaRPr>
          </a:p>
        </p:txBody>
      </p:sp>
      <p:pic>
        <p:nvPicPr>
          <p:cNvPr id="1026" name="Picture 2" descr="Los grandes errores de la historia del software informático – del primer bug a ho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527" y="1052736"/>
            <a:ext cx="4968552" cy="365919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259631" y="5981626"/>
            <a:ext cx="6678489" cy="461665"/>
          </a:xfrm>
          <a:prstGeom prst="rect">
            <a:avLst/>
          </a:prstGeom>
        </p:spPr>
        <p:txBody>
          <a:bodyPr wrap="square">
            <a:spAutoFit/>
          </a:bodyPr>
          <a:lstStyle/>
          <a:p>
            <a:pPr fontAlgn="base"/>
            <a:r>
              <a:rPr lang="es-ES" sz="2400" b="1" dirty="0">
                <a:solidFill>
                  <a:schemeClr val="accent2"/>
                </a:solidFill>
                <a:latin typeface="Arial"/>
                <a:ea typeface="ＭＳ Ｐゴシック"/>
              </a:rPr>
              <a:t>E</a:t>
            </a:r>
            <a:r>
              <a:rPr lang="es-ES" sz="2400" b="1" dirty="0" smtClean="0">
                <a:solidFill>
                  <a:schemeClr val="accent2"/>
                </a:solidFill>
                <a:latin typeface="Arial"/>
                <a:ea typeface="ＭＳ Ｐゴシック"/>
              </a:rPr>
              <a:t>xploto </a:t>
            </a:r>
            <a:r>
              <a:rPr lang="es-ES" sz="2400" b="1" dirty="0">
                <a:solidFill>
                  <a:schemeClr val="accent2"/>
                </a:solidFill>
                <a:latin typeface="Arial"/>
                <a:ea typeface="ＭＳ Ｐゴシック"/>
              </a:rPr>
              <a:t>40 segundos después del despegue</a:t>
            </a:r>
          </a:p>
        </p:txBody>
      </p:sp>
      <p:sp>
        <p:nvSpPr>
          <p:cNvPr id="6" name="Rectángulo 5"/>
          <p:cNvSpPr/>
          <p:nvPr/>
        </p:nvSpPr>
        <p:spPr>
          <a:xfrm>
            <a:off x="998476" y="5023612"/>
            <a:ext cx="7200800" cy="646331"/>
          </a:xfrm>
          <a:prstGeom prst="rect">
            <a:avLst/>
          </a:prstGeom>
          <a:solidFill>
            <a:srgbClr val="E5E8E2"/>
          </a:solidFill>
          <a:ln>
            <a:solidFill>
              <a:schemeClr val="tx1"/>
            </a:solidFill>
          </a:ln>
        </p:spPr>
        <p:txBody>
          <a:bodyPr wrap="square">
            <a:spAutoFit/>
          </a:bodyPr>
          <a:lstStyle/>
          <a:p>
            <a:pPr lvl="0" fontAlgn="base"/>
            <a:r>
              <a:rPr lang="en-US" altLang="en-US" b="1" dirty="0" smtClean="0">
                <a:solidFill>
                  <a:srgbClr val="46424D"/>
                </a:solidFill>
                <a:latin typeface="Arial"/>
                <a:ea typeface="ＭＳ Ｐゴシック"/>
              </a:rPr>
              <a:t>16 </a:t>
            </a:r>
            <a:r>
              <a:rPr lang="en-US" altLang="en-US" b="1" dirty="0">
                <a:solidFill>
                  <a:srgbClr val="46424D"/>
                </a:solidFill>
                <a:latin typeface="Arial"/>
                <a:ea typeface="ＭＳ Ｐゴシック"/>
              </a:rPr>
              <a:t>bits : −32.768 a 32.767</a:t>
            </a:r>
          </a:p>
          <a:p>
            <a:pPr fontAlgn="base"/>
            <a:r>
              <a:rPr lang="en-US" altLang="en-US" b="1" dirty="0">
                <a:solidFill>
                  <a:srgbClr val="46424D"/>
                </a:solidFill>
                <a:latin typeface="Arial"/>
                <a:ea typeface="ＭＳ Ｐゴシック"/>
              </a:rPr>
              <a:t>64 </a:t>
            </a:r>
            <a:r>
              <a:rPr lang="en-US" altLang="en-US" b="1" dirty="0" smtClean="0">
                <a:solidFill>
                  <a:srgbClr val="46424D"/>
                </a:solidFill>
                <a:latin typeface="Arial"/>
                <a:ea typeface="ＭＳ Ｐゴシック"/>
              </a:rPr>
              <a:t>bits: </a:t>
            </a:r>
            <a:r>
              <a:rPr lang="en-US" altLang="en-US" b="1" dirty="0">
                <a:solidFill>
                  <a:srgbClr val="46424D"/>
                </a:solidFill>
                <a:latin typeface="Arial"/>
                <a:ea typeface="ＭＳ Ｐゴシック"/>
              </a:rPr>
              <a:t>−9.223.372.036.854.775.808 </a:t>
            </a:r>
            <a:r>
              <a:rPr lang="en-US" altLang="en-US" b="1" dirty="0" smtClean="0">
                <a:solidFill>
                  <a:srgbClr val="46424D"/>
                </a:solidFill>
                <a:latin typeface="Arial"/>
                <a:ea typeface="ＭＳ Ｐゴシック"/>
              </a:rPr>
              <a:t>a 9.223.372.036.854.775.807</a:t>
            </a:r>
            <a:endParaRPr lang="es-ES" b="1" dirty="0">
              <a:solidFill>
                <a:srgbClr val="46424D"/>
              </a:solidFill>
              <a:latin typeface="Arial"/>
              <a:ea typeface="ＭＳ Ｐゴシック"/>
            </a:endParaRPr>
          </a:p>
        </p:txBody>
      </p:sp>
    </p:spTree>
    <p:extLst>
      <p:ext uri="{BB962C8B-B14F-4D97-AF65-F5344CB8AC3E}">
        <p14:creationId xmlns:p14="http://schemas.microsoft.com/office/powerpoint/2010/main" val="29120411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251520" y="13716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Funcionalidad adicional del software</a:t>
            </a:r>
            <a:endParaRPr dirty="0"/>
          </a:p>
        </p:txBody>
      </p:sp>
      <p:sp>
        <p:nvSpPr>
          <p:cNvPr id="266" name="CustomShape 2"/>
          <p:cNvSpPr/>
          <p:nvPr/>
        </p:nvSpPr>
        <p:spPr>
          <a:xfrm>
            <a:off x="323528" y="1279440"/>
            <a:ext cx="8228880" cy="53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Monitorear los instrumentos, la energía y el hardware de comunicación, reportar fallas al sistema de administración.</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Administrar la energía del sistema, garantizar que las baterías se carguen si las condiciones ambientales lo permiten y desconectar los generadores ante condiciones meteorológicas adversas (viento fuerte).</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Permitir la reconfiguración dinámica donde partes del software se sustituyan con nuevas versiones, y los instrumentos de respaldo se enciendan en el sistema en caso de falla de éste.</a:t>
            </a:r>
            <a:endParaRPr dirty="0"/>
          </a:p>
        </p:txBody>
      </p:sp>
      <p:sp>
        <p:nvSpPr>
          <p:cNvPr id="26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8CA6E9E-D084-4680-898C-882D6B0B1185}" type="slidenum">
              <a:rPr lang="es-BO" sz="1200" strike="noStrike">
                <a:solidFill>
                  <a:srgbClr val="8B8B8B"/>
                </a:solidFill>
                <a:latin typeface="Calibri"/>
              </a:rPr>
              <a:pPr algn="r">
                <a:lnSpc>
                  <a:spcPct val="100000"/>
                </a:lnSpc>
              </a:pPr>
              <a:t>40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296341"/>
            <a:ext cx="7560840" cy="830997"/>
          </a:xfrm>
          <a:prstGeom prst="rect">
            <a:avLst/>
          </a:prstGeom>
        </p:spPr>
        <p:txBody>
          <a:bodyPr wrap="square">
            <a:spAutoFit/>
          </a:bodyPr>
          <a:lstStyle/>
          <a:p>
            <a:r>
              <a:rPr lang="es-ES_tradnl" sz="2400" b="1" dirty="0">
                <a:solidFill>
                  <a:srgbClr val="46424D"/>
                </a:solidFill>
                <a:latin typeface="Arial"/>
                <a:ea typeface="ＭＳ Ｐゴシック"/>
              </a:rPr>
              <a:t>EXCESO DE RADIACIÓN EN EL THERAC-25 </a:t>
            </a:r>
          </a:p>
          <a:p>
            <a:pPr marL="800100" lvl="1" indent="-342900">
              <a:buFont typeface="Wingdings" panose="05000000000000000000" pitchFamily="2" charset="2"/>
              <a:buChar char="§"/>
            </a:pPr>
            <a:r>
              <a:rPr lang="es-ES_tradnl" sz="2400" b="1" dirty="0">
                <a:solidFill>
                  <a:srgbClr val="46424D"/>
                </a:solidFill>
                <a:latin typeface="Arial"/>
                <a:ea typeface="ＭＳ Ｐゴシック"/>
              </a:rPr>
              <a:t>Mato a </a:t>
            </a:r>
            <a:r>
              <a:rPr lang="es-ES_tradnl" sz="2400" b="1" dirty="0" smtClean="0">
                <a:solidFill>
                  <a:srgbClr val="46424D"/>
                </a:solidFill>
                <a:latin typeface="Arial"/>
                <a:ea typeface="ＭＳ Ｐゴシック"/>
              </a:rPr>
              <a:t>5 </a:t>
            </a:r>
            <a:r>
              <a:rPr lang="es-ES_tradnl" sz="2400" b="1" dirty="0">
                <a:solidFill>
                  <a:srgbClr val="46424D"/>
                </a:solidFill>
                <a:latin typeface="Arial"/>
                <a:ea typeface="ＭＳ Ｐゴシック"/>
              </a:rPr>
              <a:t>pacientes</a:t>
            </a:r>
          </a:p>
        </p:txBody>
      </p:sp>
      <p:sp>
        <p:nvSpPr>
          <p:cNvPr id="3" name="Rectángulo 2"/>
          <p:cNvSpPr/>
          <p:nvPr/>
        </p:nvSpPr>
        <p:spPr>
          <a:xfrm>
            <a:off x="397140" y="1305342"/>
            <a:ext cx="4030844" cy="4093428"/>
          </a:xfrm>
          <a:prstGeom prst="rect">
            <a:avLst/>
          </a:prstGeom>
        </p:spPr>
        <p:txBody>
          <a:bodyPr wrap="square">
            <a:spAutoFit/>
          </a:bodyPr>
          <a:lstStyle/>
          <a:p>
            <a:pPr algn="ctr" fontAlgn="base"/>
            <a:r>
              <a:rPr lang="es-AR" sz="2000" b="1" dirty="0" smtClean="0">
                <a:solidFill>
                  <a:srgbClr val="46424D"/>
                </a:solidFill>
                <a:latin typeface="Arial"/>
                <a:ea typeface="ＭＳ Ｐゴシック"/>
              </a:rPr>
              <a:t>La </a:t>
            </a:r>
            <a:r>
              <a:rPr lang="es-ES" sz="2000" b="1" dirty="0" smtClean="0">
                <a:solidFill>
                  <a:srgbClr val="46424D"/>
                </a:solidFill>
                <a:latin typeface="Arial"/>
                <a:ea typeface="ＭＳ Ｐゴシック"/>
              </a:rPr>
              <a:t>máquina </a:t>
            </a:r>
            <a:r>
              <a:rPr lang="es-ES" sz="2000" b="1" dirty="0">
                <a:solidFill>
                  <a:srgbClr val="46424D"/>
                </a:solidFill>
                <a:latin typeface="Arial"/>
                <a:ea typeface="ＭＳ Ｐゴシック"/>
              </a:rPr>
              <a:t>de radiación Therac-25 </a:t>
            </a:r>
            <a:r>
              <a:rPr lang="es-ES" sz="2000" b="1" dirty="0" smtClean="0">
                <a:solidFill>
                  <a:srgbClr val="46424D"/>
                </a:solidFill>
                <a:latin typeface="Arial"/>
                <a:ea typeface="ＭＳ Ｐゴシック"/>
              </a:rPr>
              <a:t>aplico un </a:t>
            </a:r>
            <a:r>
              <a:rPr lang="es-ES" sz="2000" b="1" dirty="0">
                <a:solidFill>
                  <a:srgbClr val="46424D"/>
                </a:solidFill>
                <a:latin typeface="Arial"/>
                <a:ea typeface="ＭＳ Ｐゴシック"/>
              </a:rPr>
              <a:t>exceso de radiación a varios pacientes provocando la muerte de al menos cinco de ellos.</a:t>
            </a:r>
          </a:p>
          <a:p>
            <a:pPr fontAlgn="base"/>
            <a:endParaRPr lang="es-ES" sz="2000" b="1" dirty="0" smtClean="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 </a:t>
            </a:r>
            <a:r>
              <a:rPr lang="es-ES" sz="2000" b="1" dirty="0" smtClean="0">
                <a:solidFill>
                  <a:srgbClr val="46424D"/>
                </a:solidFill>
                <a:latin typeface="Arial"/>
                <a:ea typeface="ＭＳ Ｐゴシック"/>
              </a:rPr>
              <a:t>La causa? </a:t>
            </a:r>
          </a:p>
          <a:p>
            <a:pPr algn="ctr" fontAlgn="base"/>
            <a:r>
              <a:rPr lang="es-ES" sz="2000" b="1" dirty="0" smtClean="0">
                <a:solidFill>
                  <a:srgbClr val="46424D"/>
                </a:solidFill>
                <a:latin typeface="Arial"/>
                <a:ea typeface="ＭＳ Ｐゴシック"/>
              </a:rPr>
              <a:t>El </a:t>
            </a:r>
            <a:r>
              <a:rPr lang="es-ES" sz="2000" b="1" dirty="0">
                <a:solidFill>
                  <a:srgbClr val="46424D"/>
                </a:solidFill>
                <a:latin typeface="Arial"/>
                <a:ea typeface="ＭＳ Ｐゴシック"/>
              </a:rPr>
              <a:t>control de la concurrencia de las </a:t>
            </a:r>
            <a:r>
              <a:rPr lang="es-ES" sz="2000" b="1" dirty="0" smtClean="0">
                <a:solidFill>
                  <a:srgbClr val="46424D"/>
                </a:solidFill>
                <a:latin typeface="Arial"/>
                <a:ea typeface="ＭＳ Ｐゴシック"/>
              </a:rPr>
              <a:t>rutinas </a:t>
            </a:r>
            <a:r>
              <a:rPr lang="es-ES" sz="2000" b="1" dirty="0">
                <a:solidFill>
                  <a:srgbClr val="46424D"/>
                </a:solidFill>
                <a:latin typeface="Arial"/>
                <a:ea typeface="ＭＳ Ｐゴシック"/>
              </a:rPr>
              <a:t>que se ejecutaban en </a:t>
            </a:r>
            <a:r>
              <a:rPr lang="es-ES" sz="2000" b="1" dirty="0" smtClean="0">
                <a:solidFill>
                  <a:srgbClr val="46424D"/>
                </a:solidFill>
                <a:latin typeface="Arial"/>
                <a:ea typeface="ＭＳ Ｐゴシック"/>
              </a:rPr>
              <a:t>paralelo.</a:t>
            </a:r>
          </a:p>
          <a:p>
            <a:pPr algn="ctr" fontAlgn="base"/>
            <a:endParaRPr lang="es-ES" sz="2000" b="1" dirty="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U</a:t>
            </a:r>
            <a:r>
              <a:rPr lang="es-ES" sz="2000" b="1" dirty="0" smtClean="0">
                <a:solidFill>
                  <a:srgbClr val="46424D"/>
                </a:solidFill>
                <a:latin typeface="Arial"/>
                <a:ea typeface="ＭＳ Ｐゴシック"/>
              </a:rPr>
              <a:t>na</a:t>
            </a:r>
            <a:r>
              <a:rPr lang="es-ES" sz="2000" b="1" dirty="0">
                <a:solidFill>
                  <a:srgbClr val="46424D"/>
                </a:solidFill>
                <a:latin typeface="Arial"/>
                <a:ea typeface="ＭＳ Ｐゴシック"/>
              </a:rPr>
              <a:t> </a:t>
            </a:r>
            <a:r>
              <a:rPr lang="es-ES" sz="2000" b="1" dirty="0" smtClean="0">
                <a:solidFill>
                  <a:srgbClr val="46424D"/>
                </a:solidFill>
                <a:latin typeface="Arial"/>
                <a:ea typeface="ＭＳ Ｐゴシック"/>
              </a:rPr>
              <a:t>clásica RACE CONDITION</a:t>
            </a:r>
          </a:p>
          <a:p>
            <a:pPr algn="ctr" fontAlgn="base"/>
            <a:r>
              <a:rPr lang="es-ES" sz="2000" b="1" dirty="0">
                <a:solidFill>
                  <a:srgbClr val="46424D"/>
                </a:solidFill>
                <a:latin typeface="Arial"/>
                <a:ea typeface="ＭＳ Ｐゴシック"/>
              </a:rPr>
              <a:t> </a:t>
            </a:r>
            <a:r>
              <a:rPr lang="es-ES" dirty="0" smtClean="0">
                <a:solidFill>
                  <a:srgbClr val="606060"/>
                </a:solidFill>
                <a:latin typeface="Open Sans"/>
              </a:rPr>
              <a:t>.</a:t>
            </a:r>
            <a:endParaRPr lang="es-ES" b="0" i="0" dirty="0">
              <a:solidFill>
                <a:srgbClr val="606060"/>
              </a:solidFill>
              <a:effectLst/>
              <a:latin typeface="Open Sans"/>
            </a:endParaRPr>
          </a:p>
        </p:txBody>
      </p:sp>
      <p:pic>
        <p:nvPicPr>
          <p:cNvPr id="2050" name="Picture 2" descr="Image result for RADIACIÓN EN EL THERAC-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05342"/>
            <a:ext cx="4162425" cy="3009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043608" y="5229200"/>
            <a:ext cx="6912768" cy="1200329"/>
          </a:xfrm>
          <a:prstGeom prst="rect">
            <a:avLst/>
          </a:prstGeom>
        </p:spPr>
        <p:txBody>
          <a:bodyPr wrap="square">
            <a:spAutoFit/>
          </a:bodyPr>
          <a:lstStyle/>
          <a:p>
            <a:pPr algn="ctr"/>
            <a:r>
              <a:rPr lang="es-ES" dirty="0">
                <a:latin typeface="medium-content-serif-font"/>
              </a:rPr>
              <a:t> </a:t>
            </a:r>
            <a:r>
              <a:rPr lang="es-ES" sz="2400" b="1" dirty="0">
                <a:solidFill>
                  <a:schemeClr val="accent2"/>
                </a:solidFill>
                <a:latin typeface="Arial"/>
                <a:ea typeface="ＭＳ Ｐゴシック"/>
              </a:rPr>
              <a:t>Si bien la interfaz indicaba que todo iba bien, los pacientes estaban recibiendo 125 veces más radiación que lo indicado.</a:t>
            </a:r>
            <a:endParaRPr lang="en-US" sz="2400" b="1" dirty="0">
              <a:solidFill>
                <a:schemeClr val="accent2"/>
              </a:solidFill>
              <a:latin typeface="Arial"/>
              <a:ea typeface="ＭＳ Ｐゴシック"/>
            </a:endParaRPr>
          </a:p>
        </p:txBody>
      </p:sp>
    </p:spTree>
    <p:extLst>
      <p:ext uri="{BB962C8B-B14F-4D97-AF65-F5344CB8AC3E}">
        <p14:creationId xmlns:p14="http://schemas.microsoft.com/office/powerpoint/2010/main" val="4184983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88640"/>
            <a:ext cx="4572000" cy="830997"/>
          </a:xfrm>
          <a:prstGeom prst="rect">
            <a:avLst/>
          </a:prstGeom>
        </p:spPr>
        <p:txBody>
          <a:bodyPr>
            <a:spAutoFit/>
          </a:bodyPr>
          <a:lstStyle/>
          <a:p>
            <a:r>
              <a:rPr lang="es-ES_tradnl" sz="2400" b="1" dirty="0">
                <a:solidFill>
                  <a:srgbClr val="46424D"/>
                </a:solidFill>
                <a:latin typeface="Arial"/>
                <a:ea typeface="ＭＳ Ｐゴシック"/>
              </a:rPr>
              <a:t>MARS CLIMATE ORBITER</a:t>
            </a:r>
          </a:p>
          <a:p>
            <a:pPr marL="800100" lvl="1" indent="-342900">
              <a:buFont typeface="Wingdings" panose="05000000000000000000" pitchFamily="2" charset="2"/>
              <a:buChar char="§"/>
            </a:pPr>
            <a:r>
              <a:rPr lang="es-ES_tradnl" sz="2400" b="1" dirty="0">
                <a:solidFill>
                  <a:srgbClr val="46424D"/>
                </a:solidFill>
                <a:latin typeface="Arial"/>
                <a:ea typeface="ＭＳ Ｐゴシック"/>
              </a:rPr>
              <a:t>Un error de unidades</a:t>
            </a:r>
          </a:p>
        </p:txBody>
      </p:sp>
      <p:sp>
        <p:nvSpPr>
          <p:cNvPr id="3" name="Rectángulo 2"/>
          <p:cNvSpPr/>
          <p:nvPr/>
        </p:nvSpPr>
        <p:spPr>
          <a:xfrm>
            <a:off x="179512" y="1268760"/>
            <a:ext cx="4572000" cy="3785652"/>
          </a:xfrm>
          <a:prstGeom prst="rect">
            <a:avLst/>
          </a:prstGeom>
        </p:spPr>
        <p:txBody>
          <a:bodyPr>
            <a:spAutoFit/>
          </a:bodyPr>
          <a:lstStyle/>
          <a:p>
            <a:pPr algn="ctr" fontAlgn="base"/>
            <a:r>
              <a:rPr lang="es-ES" sz="2000" b="1" dirty="0" smtClean="0">
                <a:solidFill>
                  <a:srgbClr val="46424D"/>
                </a:solidFill>
                <a:latin typeface="Arial"/>
                <a:ea typeface="ＭＳ Ｐゴシック"/>
              </a:rPr>
              <a:t>El </a:t>
            </a:r>
            <a:r>
              <a:rPr lang="es-ES" sz="2000" b="1" dirty="0">
                <a:solidFill>
                  <a:srgbClr val="46424D"/>
                </a:solidFill>
                <a:latin typeface="Arial"/>
                <a:ea typeface="ＭＳ Ｐゴシック"/>
              </a:rPr>
              <a:t>sistema de control de la nave en la Tierra usaba el sistema métrico anglosajón </a:t>
            </a:r>
            <a:endParaRPr lang="es-ES" sz="2000" b="1" dirty="0" smtClean="0">
              <a:solidFill>
                <a:srgbClr val="46424D"/>
              </a:solidFill>
              <a:latin typeface="Arial"/>
              <a:ea typeface="ＭＳ Ｐゴシック"/>
            </a:endParaRPr>
          </a:p>
          <a:p>
            <a:pPr algn="ctr" fontAlgn="base"/>
            <a:endParaRPr lang="es-ES" sz="2000" b="1" dirty="0" smtClean="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E</a:t>
            </a:r>
            <a:r>
              <a:rPr lang="es-ES" sz="2000" b="1" dirty="0" smtClean="0">
                <a:solidFill>
                  <a:srgbClr val="46424D"/>
                </a:solidFill>
                <a:latin typeface="Arial"/>
                <a:ea typeface="ＭＳ Ｐゴシック"/>
              </a:rPr>
              <a:t>l </a:t>
            </a:r>
            <a:r>
              <a:rPr lang="es-ES" sz="2000" b="1" dirty="0">
                <a:solidFill>
                  <a:srgbClr val="46424D"/>
                </a:solidFill>
                <a:latin typeface="Arial"/>
                <a:ea typeface="ＭＳ Ｐゴシック"/>
              </a:rPr>
              <a:t>sistema de navegación de la nave esperaba valores en el sistema métrico decimal. </a:t>
            </a:r>
            <a:endParaRPr lang="es-ES" sz="2000" b="1" dirty="0" smtClean="0">
              <a:solidFill>
                <a:srgbClr val="46424D"/>
              </a:solidFill>
              <a:latin typeface="Arial"/>
              <a:ea typeface="ＭＳ Ｐゴシック"/>
            </a:endParaRPr>
          </a:p>
          <a:p>
            <a:pPr algn="ctr" fontAlgn="base"/>
            <a:endParaRPr lang="es-ES" sz="2000" b="1" dirty="0">
              <a:solidFill>
                <a:srgbClr val="46424D"/>
              </a:solidFill>
              <a:latin typeface="Arial"/>
              <a:ea typeface="ＭＳ Ｐゴシック"/>
            </a:endParaRPr>
          </a:p>
          <a:p>
            <a:pPr algn="ctr" fontAlgn="base"/>
            <a:r>
              <a:rPr lang="es-ES" sz="2000" b="1" dirty="0" smtClean="0">
                <a:solidFill>
                  <a:srgbClr val="46424D"/>
                </a:solidFill>
                <a:latin typeface="Arial"/>
                <a:ea typeface="ＭＳ Ｐゴシック"/>
              </a:rPr>
              <a:t>La </a:t>
            </a:r>
            <a:r>
              <a:rPr lang="es-ES" sz="2000" b="1" dirty="0">
                <a:solidFill>
                  <a:srgbClr val="46424D"/>
                </a:solidFill>
                <a:latin typeface="Arial"/>
                <a:ea typeface="ＭＳ Ｐゴシック"/>
              </a:rPr>
              <a:t>trayectoria de la nave se </a:t>
            </a:r>
            <a:r>
              <a:rPr lang="es-ES" sz="2000" b="1" dirty="0" smtClean="0">
                <a:solidFill>
                  <a:srgbClr val="46424D"/>
                </a:solidFill>
                <a:latin typeface="Arial"/>
                <a:ea typeface="ＭＳ Ｐゴシック"/>
              </a:rPr>
              <a:t>acerco a </a:t>
            </a:r>
            <a:r>
              <a:rPr lang="es-ES" sz="2000" b="1" dirty="0">
                <a:solidFill>
                  <a:srgbClr val="46424D"/>
                </a:solidFill>
                <a:latin typeface="Arial"/>
                <a:ea typeface="ＭＳ Ｐゴシック"/>
              </a:rPr>
              <a:t>Marte </a:t>
            </a:r>
            <a:r>
              <a:rPr lang="es-ES" sz="2000" b="1" dirty="0" smtClean="0">
                <a:solidFill>
                  <a:srgbClr val="46424D"/>
                </a:solidFill>
                <a:latin typeface="Arial"/>
                <a:ea typeface="ＭＳ Ｐゴシック"/>
              </a:rPr>
              <a:t>y fue desintegrada </a:t>
            </a:r>
            <a:r>
              <a:rPr lang="es-ES" sz="2000" b="1" dirty="0">
                <a:solidFill>
                  <a:srgbClr val="46424D"/>
                </a:solidFill>
                <a:latin typeface="Arial"/>
                <a:ea typeface="ＭＳ Ｐゴシック"/>
              </a:rPr>
              <a:t>por la fuerza de fricción atmosférica del planeta</a:t>
            </a:r>
            <a:r>
              <a:rPr lang="es-ES" sz="2000" b="1" dirty="0" smtClean="0">
                <a:solidFill>
                  <a:srgbClr val="46424D"/>
                </a:solidFill>
                <a:latin typeface="Arial"/>
                <a:ea typeface="ＭＳ Ｐゴシック"/>
              </a:rPr>
              <a:t>.</a:t>
            </a:r>
            <a:endParaRPr lang="es-ES" sz="2000" b="1" dirty="0">
              <a:solidFill>
                <a:srgbClr val="46424D"/>
              </a:solidFill>
              <a:latin typeface="Arial"/>
              <a:ea typeface="ＭＳ Ｐゴシック"/>
            </a:endParaRPr>
          </a:p>
        </p:txBody>
      </p:sp>
      <p:pic>
        <p:nvPicPr>
          <p:cNvPr id="3074" name="Picture 2" descr="Image result for mars climate orbi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1628800"/>
            <a:ext cx="374403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043608" y="5229200"/>
            <a:ext cx="6912768" cy="1200329"/>
          </a:xfrm>
          <a:prstGeom prst="rect">
            <a:avLst/>
          </a:prstGeom>
        </p:spPr>
        <p:txBody>
          <a:bodyPr wrap="square">
            <a:spAutoFit/>
          </a:bodyPr>
          <a:lstStyle/>
          <a:p>
            <a:pPr algn="ctr"/>
            <a:r>
              <a:rPr lang="es-ES" sz="2400" b="1" dirty="0">
                <a:solidFill>
                  <a:schemeClr val="accent2"/>
                </a:solidFill>
                <a:latin typeface="Arial"/>
                <a:ea typeface="ＭＳ Ｐゴシック"/>
              </a:rPr>
              <a:t>Se incumplieron  los requisitos del sistema </a:t>
            </a:r>
            <a:r>
              <a:rPr lang="es-ES" sz="2400" b="1" dirty="0" smtClean="0">
                <a:solidFill>
                  <a:schemeClr val="accent2"/>
                </a:solidFill>
                <a:latin typeface="Arial"/>
                <a:ea typeface="ＭＳ Ｐゴシック"/>
              </a:rPr>
              <a:t>donde se </a:t>
            </a:r>
            <a:r>
              <a:rPr lang="es-ES" sz="2400" b="1" dirty="0">
                <a:solidFill>
                  <a:schemeClr val="accent2"/>
                </a:solidFill>
                <a:latin typeface="Arial"/>
                <a:ea typeface="ＭＳ Ｐゴシック"/>
              </a:rPr>
              <a:t>especificaba que todo el software debía usar el sistema métrico decimal</a:t>
            </a:r>
            <a:endParaRPr lang="en-US" sz="2400" b="1" dirty="0">
              <a:solidFill>
                <a:schemeClr val="accent2"/>
              </a:solidFill>
              <a:latin typeface="Arial"/>
              <a:ea typeface="ＭＳ Ｐゴシック"/>
            </a:endParaRPr>
          </a:p>
        </p:txBody>
      </p:sp>
    </p:spTree>
    <p:extLst>
      <p:ext uri="{BB962C8B-B14F-4D97-AF65-F5344CB8AC3E}">
        <p14:creationId xmlns:p14="http://schemas.microsoft.com/office/powerpoint/2010/main" val="3575537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7524" y="188640"/>
            <a:ext cx="7992888" cy="1200329"/>
          </a:xfrm>
          <a:prstGeom prst="rect">
            <a:avLst/>
          </a:prstGeom>
        </p:spPr>
        <p:txBody>
          <a:bodyPr wrap="square">
            <a:spAutoFit/>
          </a:bodyPr>
          <a:lstStyle/>
          <a:p>
            <a:r>
              <a:rPr lang="es-ES_tradnl" sz="2400" b="1" dirty="0">
                <a:solidFill>
                  <a:srgbClr val="46424D"/>
                </a:solidFill>
                <a:latin typeface="Arial"/>
                <a:ea typeface="ＭＳ Ｐゴシック"/>
              </a:rPr>
              <a:t>DESPLIEGUE DE UNA VERSIÓN INCORRECTA </a:t>
            </a:r>
          </a:p>
          <a:p>
            <a:pPr marL="800100" lvl="1" indent="-342900">
              <a:buFont typeface="Wingdings" panose="05000000000000000000" pitchFamily="2" charset="2"/>
              <a:buChar char="§"/>
            </a:pPr>
            <a:r>
              <a:rPr lang="es-ES_tradnl" sz="2400" b="1" dirty="0" smtClean="0">
                <a:solidFill>
                  <a:srgbClr val="46424D"/>
                </a:solidFill>
                <a:latin typeface="Arial"/>
                <a:ea typeface="ＭＳ Ｐゴシック"/>
              </a:rPr>
              <a:t>Mas de 400 </a:t>
            </a:r>
            <a:r>
              <a:rPr lang="es-ES_tradnl" sz="2400" b="1" dirty="0">
                <a:solidFill>
                  <a:srgbClr val="46424D"/>
                </a:solidFill>
                <a:latin typeface="Arial"/>
                <a:ea typeface="ＭＳ Ｐゴシック"/>
              </a:rPr>
              <a:t>millones de </a:t>
            </a:r>
            <a:r>
              <a:rPr lang="es-ES_tradnl" sz="2400" b="1" dirty="0" smtClean="0">
                <a:solidFill>
                  <a:srgbClr val="46424D"/>
                </a:solidFill>
                <a:latin typeface="Arial"/>
                <a:ea typeface="ＭＳ Ｐゴシック"/>
              </a:rPr>
              <a:t>U$S </a:t>
            </a:r>
            <a:r>
              <a:rPr lang="es-ES_tradnl" sz="2400" b="1" dirty="0">
                <a:solidFill>
                  <a:srgbClr val="46424D"/>
                </a:solidFill>
                <a:latin typeface="Arial"/>
                <a:ea typeface="ＭＳ Ｐゴシック"/>
              </a:rPr>
              <a:t>perdidos en 45 minutos</a:t>
            </a:r>
          </a:p>
        </p:txBody>
      </p:sp>
      <p:sp>
        <p:nvSpPr>
          <p:cNvPr id="3" name="Rectángulo 2"/>
          <p:cNvSpPr/>
          <p:nvPr/>
        </p:nvSpPr>
        <p:spPr>
          <a:xfrm>
            <a:off x="263566" y="1316373"/>
            <a:ext cx="3948394" cy="3477875"/>
          </a:xfrm>
          <a:prstGeom prst="rect">
            <a:avLst/>
          </a:prstGeom>
        </p:spPr>
        <p:txBody>
          <a:bodyPr wrap="square">
            <a:spAutoFit/>
          </a:bodyPr>
          <a:lstStyle/>
          <a:p>
            <a:pPr algn="ctr" fontAlgn="base"/>
            <a:r>
              <a:rPr lang="es-ES" sz="2000" b="1" dirty="0" smtClean="0">
                <a:solidFill>
                  <a:srgbClr val="46424D"/>
                </a:solidFill>
                <a:latin typeface="Arial"/>
                <a:ea typeface="ＭＳ Ｐゴシック"/>
              </a:rPr>
              <a:t>El </a:t>
            </a:r>
            <a:r>
              <a:rPr lang="es-ES" sz="2000" b="1" dirty="0">
                <a:solidFill>
                  <a:srgbClr val="46424D"/>
                </a:solidFill>
                <a:latin typeface="Arial"/>
                <a:ea typeface="ＭＳ Ｐゴシック"/>
              </a:rPr>
              <a:t>grupo </a:t>
            </a:r>
            <a:r>
              <a:rPr lang="es-ES" sz="2000" b="1" dirty="0" err="1">
                <a:solidFill>
                  <a:srgbClr val="46424D"/>
                </a:solidFill>
                <a:latin typeface="Arial"/>
                <a:ea typeface="ＭＳ Ｐゴシック"/>
              </a:rPr>
              <a:t>Knight</a:t>
            </a:r>
            <a:r>
              <a:rPr lang="es-ES" sz="2000" b="1" dirty="0">
                <a:solidFill>
                  <a:srgbClr val="46424D"/>
                </a:solidFill>
                <a:latin typeface="Arial"/>
                <a:ea typeface="ＭＳ Ｐゴシック"/>
              </a:rPr>
              <a:t> Capital perdió 460 millones de dólares en menos de una hora. </a:t>
            </a:r>
            <a:endParaRPr lang="es-ES" sz="2000" b="1" dirty="0" smtClean="0">
              <a:solidFill>
                <a:srgbClr val="46424D"/>
              </a:solidFill>
              <a:latin typeface="Arial"/>
              <a:ea typeface="ＭＳ Ｐゴシック"/>
            </a:endParaRPr>
          </a:p>
          <a:p>
            <a:pPr algn="ctr" fontAlgn="base"/>
            <a:endParaRPr lang="es-ES" sz="2000" b="1" dirty="0">
              <a:solidFill>
                <a:srgbClr val="46424D"/>
              </a:solidFill>
              <a:latin typeface="Arial"/>
              <a:ea typeface="ＭＳ Ｐゴシック"/>
            </a:endParaRPr>
          </a:p>
          <a:p>
            <a:pPr algn="ctr" fontAlgn="base"/>
            <a:r>
              <a:rPr lang="es-ES" sz="2000" b="1" dirty="0" smtClean="0">
                <a:solidFill>
                  <a:srgbClr val="46424D"/>
                </a:solidFill>
                <a:latin typeface="Arial"/>
                <a:ea typeface="ＭＳ Ｐゴシック"/>
              </a:rPr>
              <a:t>Se desplego una nueva versión sin modificar la </a:t>
            </a:r>
            <a:r>
              <a:rPr lang="es-ES" sz="2000" b="1" dirty="0">
                <a:solidFill>
                  <a:srgbClr val="46424D"/>
                </a:solidFill>
                <a:latin typeface="Arial"/>
                <a:ea typeface="ＭＳ Ｐゴシック"/>
              </a:rPr>
              <a:t>configuración del </a:t>
            </a:r>
            <a:r>
              <a:rPr lang="es-ES" sz="2000" b="1" dirty="0" smtClean="0">
                <a:solidFill>
                  <a:srgbClr val="46424D"/>
                </a:solidFill>
                <a:latin typeface="Arial"/>
                <a:ea typeface="ＭＳ Ｐゴシック"/>
              </a:rPr>
              <a:t>algoritmo.</a:t>
            </a:r>
          </a:p>
          <a:p>
            <a:pPr algn="ctr" fontAlgn="base"/>
            <a:endParaRPr lang="es-ES" sz="2000" b="1" dirty="0" smtClean="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Hubo 4 millones de operaciones en 45 minutos</a:t>
            </a:r>
          </a:p>
          <a:p>
            <a:pPr algn="ctr" fontAlgn="base"/>
            <a:endParaRPr lang="es-ES" sz="2000" b="1" dirty="0" smtClean="0">
              <a:solidFill>
                <a:srgbClr val="46424D"/>
              </a:solidFill>
              <a:latin typeface="Arial"/>
              <a:ea typeface="ＭＳ Ｐゴシック"/>
            </a:endParaRPr>
          </a:p>
        </p:txBody>
      </p:sp>
      <p:pic>
        <p:nvPicPr>
          <p:cNvPr id="4098" name="Picture 2" descr="Pérdidas de Knight Capital debido al fallo software - Fox Busi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394700"/>
            <a:ext cx="4390959" cy="293548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63566" y="4581128"/>
            <a:ext cx="8368246" cy="1938992"/>
          </a:xfrm>
          <a:prstGeom prst="rect">
            <a:avLst/>
          </a:prstGeom>
        </p:spPr>
        <p:txBody>
          <a:bodyPr wrap="square">
            <a:spAutoFit/>
          </a:bodyPr>
          <a:lstStyle/>
          <a:p>
            <a:pPr algn="ctr" fontAlgn="base"/>
            <a:r>
              <a:rPr lang="es-ES" sz="2400" b="1" dirty="0" smtClean="0">
                <a:solidFill>
                  <a:schemeClr val="accent2"/>
                </a:solidFill>
                <a:latin typeface="Arial"/>
                <a:ea typeface="ＭＳ Ｐゴシック"/>
              </a:rPr>
              <a:t>Se ejecuto en modo test, donde, para probar el comportamiento en condiciones extremas, estaban desactivadas las restricciones.</a:t>
            </a:r>
          </a:p>
          <a:p>
            <a:pPr algn="ctr" fontAlgn="base"/>
            <a:r>
              <a:rPr lang="es-ES" sz="2400" b="1" dirty="0">
                <a:solidFill>
                  <a:schemeClr val="accent2"/>
                </a:solidFill>
                <a:latin typeface="Arial"/>
                <a:ea typeface="ＭＳ Ｐゴシック"/>
              </a:rPr>
              <a:t>E</a:t>
            </a:r>
            <a:r>
              <a:rPr lang="es-ES" sz="2400" b="1" dirty="0" smtClean="0">
                <a:solidFill>
                  <a:schemeClr val="accent2"/>
                </a:solidFill>
                <a:latin typeface="Arial"/>
                <a:ea typeface="ＭＳ Ｐゴシック"/>
              </a:rPr>
              <a:t>l sistema comenzó a comprar y vender acciones sin evaluar las consecuencias.</a:t>
            </a:r>
            <a:endParaRPr lang="es-ES" sz="2400" b="1" dirty="0">
              <a:solidFill>
                <a:schemeClr val="accent2"/>
              </a:solidFill>
              <a:latin typeface="Arial"/>
              <a:ea typeface="ＭＳ Ｐゴシック"/>
            </a:endParaRPr>
          </a:p>
        </p:txBody>
      </p:sp>
    </p:spTree>
    <p:extLst>
      <p:ext uri="{BB962C8B-B14F-4D97-AF65-F5344CB8AC3E}">
        <p14:creationId xmlns:p14="http://schemas.microsoft.com/office/powerpoint/2010/main" val="3916611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Costos del software</a:t>
            </a:r>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strike="noStrike" dirty="0">
                <a:solidFill>
                  <a:srgbClr val="46424D"/>
                </a:solidFill>
                <a:latin typeface="Arial"/>
                <a:ea typeface="ＭＳ Ｐゴシック"/>
              </a:rPr>
              <a:t>El costo del software suele ser mayor que el costo del hardware.</a:t>
            </a:r>
          </a:p>
          <a:p>
            <a:pPr>
              <a:lnSpc>
                <a:spcPct val="100000"/>
              </a:lnSpc>
              <a:buFont typeface="Wingdings" charset="2"/>
              <a:buChar char=""/>
            </a:pPr>
            <a:endParaRPr dirty="0"/>
          </a:p>
          <a:p>
            <a:pPr>
              <a:lnSpc>
                <a:spcPct val="100000"/>
              </a:lnSpc>
              <a:buFont typeface="Wingdings" charset="2"/>
              <a:buChar char=""/>
            </a:pPr>
            <a:r>
              <a:rPr lang="es-BO" sz="2400" strike="noStrike" dirty="0">
                <a:solidFill>
                  <a:srgbClr val="46424D"/>
                </a:solidFill>
                <a:latin typeface="Arial"/>
                <a:ea typeface="ＭＳ Ｐゴシック"/>
              </a:rPr>
              <a:t>El mantenimiento del software cuesta mas que el desarrollo del mismo. </a:t>
            </a:r>
          </a:p>
          <a:p>
            <a:pPr>
              <a:lnSpc>
                <a:spcPct val="100000"/>
              </a:lnSpc>
            </a:pPr>
            <a:r>
              <a:rPr lang="es-BO" sz="2400" strike="noStrike" dirty="0">
                <a:solidFill>
                  <a:srgbClr val="46424D"/>
                </a:solidFill>
                <a:latin typeface="Arial"/>
                <a:ea typeface="ＭＳ Ｐゴシック"/>
              </a:rPr>
              <a:t>Para sistemas que tienen una larga vida, los costos de mantenimiento superan ampliamente los costos de desarrollo.</a:t>
            </a:r>
          </a:p>
          <a:p>
            <a:pPr>
              <a:lnSpc>
                <a:spcPct val="100000"/>
              </a:lnSpc>
              <a:buFont typeface="Wingdings" charset="2"/>
              <a:buChar char=""/>
            </a:pPr>
            <a:endParaRPr dirty="0"/>
          </a:p>
          <a:p>
            <a:pPr>
              <a:lnSpc>
                <a:spcPct val="100000"/>
              </a:lnSpc>
              <a:buFont typeface="Wingdings" charset="2"/>
              <a:buChar char=""/>
            </a:pPr>
            <a:r>
              <a:rPr lang="es-BO" sz="2400" strike="noStrike" dirty="0">
                <a:solidFill>
                  <a:srgbClr val="46424D"/>
                </a:solidFill>
                <a:latin typeface="Arial"/>
                <a:ea typeface="ＭＳ Ｐゴシック"/>
              </a:rPr>
              <a:t>La ingeniería de software tiene que ver con el desarrollo de software rentable.</a:t>
            </a:r>
            <a:endParaRPr dirty="0"/>
          </a:p>
        </p:txBody>
      </p:sp>
      <p:sp>
        <p:nvSpPr>
          <p:cNvPr id="9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D293D72-B379-4C49-89F1-3EAAF62747A0}" type="slidenum">
              <a:rPr lang="es-BO" sz="1200" strike="noStrike">
                <a:solidFill>
                  <a:srgbClr val="8B8B8B"/>
                </a:solidFill>
                <a:latin typeface="Calibri"/>
              </a:rPr>
              <a:pPr algn="r">
                <a:lnSpc>
                  <a:spcPct val="100000"/>
                </a:lnSpc>
              </a:pPr>
              <a:t>8</a:t>
            </a:fld>
            <a:endParaRPr/>
          </a:p>
        </p:txBody>
      </p:sp>
    </p:spTree>
    <p:extLst>
      <p:ext uri="{BB962C8B-B14F-4D97-AF65-F5344CB8AC3E}">
        <p14:creationId xmlns:p14="http://schemas.microsoft.com/office/powerpoint/2010/main" val="18796325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620688"/>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Productos de software</a:t>
            </a:r>
            <a:endParaRPr dirty="0"/>
          </a:p>
        </p:txBody>
      </p:sp>
      <p:sp>
        <p:nvSpPr>
          <p:cNvPr id="100" name="CustomShape 2"/>
          <p:cNvSpPr/>
          <p:nvPr/>
        </p:nvSpPr>
        <p:spPr>
          <a:xfrm>
            <a:off x="457200" y="183132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strike="noStrike" dirty="0">
                <a:solidFill>
                  <a:srgbClr val="46424D"/>
                </a:solidFill>
                <a:latin typeface="Arial"/>
                <a:ea typeface="ＭＳ Ｐゴシック"/>
              </a:rPr>
              <a:t>Productos genéricos</a:t>
            </a:r>
            <a:endParaRPr dirty="0"/>
          </a:p>
          <a:p>
            <a:pPr lvl="1">
              <a:lnSpc>
                <a:spcPct val="100000"/>
              </a:lnSpc>
              <a:buFont typeface="Wingdings" charset="2"/>
              <a:buChar char=""/>
            </a:pPr>
            <a:r>
              <a:rPr lang="es-BO" sz="2000" strike="noStrike" dirty="0">
                <a:solidFill>
                  <a:srgbClr val="46424D"/>
                </a:solidFill>
                <a:latin typeface="Arial"/>
                <a:ea typeface="ＭＳ Ｐゴシック"/>
              </a:rPr>
              <a:t>Sistemas que se comercializan y venden a cualquier cliente: </a:t>
            </a:r>
            <a:endParaRPr dirty="0"/>
          </a:p>
          <a:p>
            <a:pPr lvl="1">
              <a:lnSpc>
                <a:spcPct val="100000"/>
              </a:lnSpc>
              <a:buFont typeface="Wingdings" charset="2"/>
              <a:buChar char=""/>
            </a:pPr>
            <a:r>
              <a:rPr lang="es-BO" sz="2000" strike="noStrike" dirty="0">
                <a:solidFill>
                  <a:srgbClr val="46424D"/>
                </a:solidFill>
                <a:latin typeface="Arial"/>
                <a:ea typeface="ＭＳ Ｐゴシック"/>
              </a:rPr>
              <a:t>Ejemplos - Software para gráficos, herramientas de gestión de proyectos; Software CAD; </a:t>
            </a:r>
            <a:r>
              <a:rPr lang="es-BO" sz="2000" dirty="0">
                <a:solidFill>
                  <a:srgbClr val="46424D"/>
                </a:solidFill>
                <a:latin typeface="Arial"/>
                <a:ea typeface="ＭＳ Ｐゴシック"/>
              </a:rPr>
              <a:t>s</a:t>
            </a:r>
            <a:r>
              <a:rPr lang="es-BO" sz="2000" strike="noStrike" dirty="0">
                <a:solidFill>
                  <a:srgbClr val="46424D"/>
                </a:solidFill>
                <a:latin typeface="Arial"/>
                <a:ea typeface="ＭＳ Ｐゴシック"/>
              </a:rPr>
              <a:t>oftware para mercados específicos </a:t>
            </a:r>
          </a:p>
          <a:p>
            <a:pPr lvl="1">
              <a:lnSpc>
                <a:spcPct val="100000"/>
              </a:lnSpc>
            </a:pPr>
            <a:r>
              <a:rPr lang="es-BO" sz="2000" strike="noStrike" dirty="0">
                <a:solidFill>
                  <a:srgbClr val="46424D"/>
                </a:solidFill>
                <a:latin typeface="Arial"/>
                <a:ea typeface="ＭＳ Ｐゴシック"/>
              </a:rPr>
              <a:t>(Sistema de turno para dentista)</a:t>
            </a:r>
          </a:p>
          <a:p>
            <a:pPr lvl="1">
              <a:lnSpc>
                <a:spcPct val="100000"/>
              </a:lnSpc>
            </a:pPr>
            <a:endParaRPr dirty="0"/>
          </a:p>
          <a:p>
            <a:pPr>
              <a:lnSpc>
                <a:spcPct val="100000"/>
              </a:lnSpc>
              <a:buFont typeface="Wingdings" charset="2"/>
              <a:buChar char=""/>
            </a:pPr>
            <a:r>
              <a:rPr lang="es-BO" sz="2400" strike="noStrike" dirty="0">
                <a:solidFill>
                  <a:srgbClr val="46424D"/>
                </a:solidFill>
                <a:latin typeface="Arial"/>
                <a:ea typeface="ＭＳ Ｐゴシック"/>
              </a:rPr>
              <a:t>Productos personalizados</a:t>
            </a:r>
            <a:endParaRPr dirty="0"/>
          </a:p>
          <a:p>
            <a:pPr lvl="1">
              <a:lnSpc>
                <a:spcPct val="100000"/>
              </a:lnSpc>
              <a:buFont typeface="Wingdings" charset="2"/>
              <a:buChar char=""/>
            </a:pPr>
            <a:r>
              <a:rPr lang="es-BO" sz="2000" strike="noStrike" dirty="0">
                <a:solidFill>
                  <a:srgbClr val="46424D"/>
                </a:solidFill>
                <a:latin typeface="Arial"/>
                <a:ea typeface="ＭＳ Ｐゴシック"/>
              </a:rPr>
              <a:t>Software que encarga un cliente específico para satisfacer sus propias necesidades. </a:t>
            </a:r>
            <a:endParaRPr dirty="0"/>
          </a:p>
          <a:p>
            <a:pPr lvl="1">
              <a:lnSpc>
                <a:spcPct val="100000"/>
              </a:lnSpc>
              <a:buFont typeface="Wingdings" charset="2"/>
              <a:buChar char=""/>
            </a:pPr>
            <a:r>
              <a:rPr lang="es-BO" sz="2000" strike="noStrike" dirty="0">
                <a:solidFill>
                  <a:srgbClr val="46424D"/>
                </a:solidFill>
                <a:latin typeface="Arial"/>
                <a:ea typeface="ＭＳ Ｐゴシック"/>
              </a:rPr>
              <a:t>Ejemplos - Sistema de control o monitoreo, software de control del tráfico aéreo, etc.</a:t>
            </a:r>
            <a:endParaRPr dirty="0"/>
          </a:p>
        </p:txBody>
      </p:sp>
      <p:sp>
        <p:nvSpPr>
          <p:cNvPr id="10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519FA93-BFF9-41A4-9559-992751D0D6DC}" type="slidenum">
              <a:rPr lang="es-BO" sz="1200" strike="noStrike">
                <a:solidFill>
                  <a:srgbClr val="8B8B8B"/>
                </a:solidFill>
                <a:latin typeface="Calibri"/>
              </a:rPr>
              <a:pPr algn="r">
                <a:lnSpc>
                  <a:spcPct val="100000"/>
                </a:lnSpc>
              </a:pPr>
              <a:t>9</a:t>
            </a:fld>
            <a:endParaRPr/>
          </a:p>
        </p:txBody>
      </p:sp>
    </p:spTree>
    <p:extLst>
      <p:ext uri="{BB962C8B-B14F-4D97-AF65-F5344CB8AC3E}">
        <p14:creationId xmlns:p14="http://schemas.microsoft.com/office/powerpoint/2010/main" val="10491263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0" ma:contentTypeDescription="Crear nuevo documento." ma:contentTypeScope="" ma:versionID="91994d5e8d25b8debcaaf30a64d70c00">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8AFE8A-AA16-44B5-BD54-F8931F5449AF}"/>
</file>

<file path=customXml/itemProps2.xml><?xml version="1.0" encoding="utf-8"?>
<ds:datastoreItem xmlns:ds="http://schemas.openxmlformats.org/officeDocument/2006/customXml" ds:itemID="{92C26AA7-DA49-4710-80E9-BABD1E507FDA}"/>
</file>

<file path=customXml/itemProps3.xml><?xml version="1.0" encoding="utf-8"?>
<ds:datastoreItem xmlns:ds="http://schemas.openxmlformats.org/officeDocument/2006/customXml" ds:itemID="{2D692AB8-1F40-41FE-8236-109E9B2F6DF4}"/>
</file>

<file path=docProps/app.xml><?xml version="1.0" encoding="utf-8"?>
<Properties xmlns="http://schemas.openxmlformats.org/officeDocument/2006/extended-properties" xmlns:vt="http://schemas.openxmlformats.org/officeDocument/2006/docPropsVTypes">
  <Template>Oriel</Template>
  <TotalTime>1392</TotalTime>
  <Words>3198</Words>
  <Application>Microsoft Office PowerPoint</Application>
  <PresentationFormat>Presentación en pantalla (4:3)</PresentationFormat>
  <Paragraphs>335</Paragraphs>
  <Slides>40</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40</vt:i4>
      </vt:variant>
    </vt:vector>
  </HeadingPairs>
  <TitlesOfParts>
    <vt:vector size="51" baseType="lpstr">
      <vt:lpstr>ＭＳ Ｐゴシック</vt:lpstr>
      <vt:lpstr>Arial</vt:lpstr>
      <vt:lpstr>Calibri</vt:lpstr>
      <vt:lpstr>Century Schoolbook</vt:lpstr>
      <vt:lpstr>DejaVu Sans</vt:lpstr>
      <vt:lpstr>medium-content-serif-font</vt:lpstr>
      <vt:lpstr>Open Sans</vt:lpstr>
      <vt:lpstr>Times New Roman</vt:lpstr>
      <vt:lpstr>Wingdings</vt:lpstr>
      <vt:lpstr>Wingdings 2</vt:lpstr>
      <vt:lpstr>Oriel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bosio</dc:creator>
  <cp:lastModifiedBy>Alejandra</cp:lastModifiedBy>
  <cp:revision>46</cp:revision>
  <dcterms:modified xsi:type="dcterms:W3CDTF">2020-08-24T18:07:25Z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