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47"/>
  </p:notesMasterIdLst>
  <p:sldIdLst>
    <p:sldId id="256" r:id="rId2"/>
    <p:sldId id="258" r:id="rId3"/>
    <p:sldId id="259" r:id="rId4"/>
    <p:sldId id="305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BO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BO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B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B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1B17BA6-5A63-49DE-A2B3-44AF68103344}" type="slidenum">
              <a:rPr lang="es-BO" sz="1400">
                <a:latin typeface="Times New Roman"/>
              </a:rPr>
              <a:pPr algn="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59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F5234D-B536-4122-B59C-874163308BF8}" type="slidenum">
              <a:rPr lang="es-BO" sz="1200" strike="noStrike">
                <a:solidFill>
                  <a:srgbClr val="000000"/>
                </a:solidFill>
                <a:latin typeface="Arial"/>
                <a:ea typeface="ＭＳ Ｐゴシック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08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92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200" strike="noStrike" smtClean="0">
                <a:solidFill>
                  <a:srgbClr val="8B8B8B"/>
                </a:solidFill>
                <a:latin typeface="Calibri"/>
              </a:rPr>
              <a:t>Capítulo 3 Desarrollo ágil de software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1739132-360C-49C2-923B-B227946EEEA3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36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36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36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 dirty="0"/>
          </a:p>
        </p:txBody>
      </p:sp>
      <p:sp>
        <p:nvSpPr>
          <p:cNvPr id="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BAC05C-F25C-466D-9902-E032EF20397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32048" y="116632"/>
            <a:ext cx="7931224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Cuestiones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técnicas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humanas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organizacionales</a:t>
            </a:r>
            <a:endParaRPr dirty="0"/>
          </a:p>
        </p:txBody>
      </p:sp>
      <p:sp>
        <p:nvSpPr>
          <p:cNvPr id="132" name="TextShape 2"/>
          <p:cNvSpPr txBox="1"/>
          <p:nvPr/>
        </p:nvSpPr>
        <p:spPr>
          <a:xfrm>
            <a:off x="457200" y="1124744"/>
            <a:ext cx="8419680" cy="540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mayoría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incluyen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elementos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plan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decisión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depende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Es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importante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contar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especificación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muy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antes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pasar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Si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así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plan.</a:t>
            </a:r>
            <a:endParaRPr sz="2000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realizarse</a:t>
            </a:r>
            <a:r>
              <a:rPr lang="en-US" sz="20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estrategia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incremental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Si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así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considere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sz="2000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¿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tan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eficaces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pequeño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comunicarse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manera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informal.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posible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distribuidos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BE0B84-1FEB-451E-A3DC-1D2AF1FE0AC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23528" y="57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Cuestiones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técnicas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humanas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organizacionales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0" y="1091060"/>
            <a:ext cx="8470440" cy="544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tipo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dirty="0" smtClean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dirty="0" err="1" smtClean="0">
                <a:latin typeface="Arial"/>
                <a:ea typeface="ＭＳ Ｐゴシック"/>
              </a:rPr>
              <a:t>por</a:t>
            </a:r>
            <a:r>
              <a:rPr lang="en-US" dirty="0" smtClean="0">
                <a:latin typeface="Arial"/>
                <a:ea typeface="ＭＳ Ｐゴシック"/>
              </a:rPr>
              <a:t>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plan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ser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necesarios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gran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cantidad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análisis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antes de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aplicación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 con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complejos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temporización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Cuál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expectativa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vida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larga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vida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requieran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mas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intenciones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originales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desarrolladores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soporte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tecnologías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disponibles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apoyar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buenas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herramientas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seguimiento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evolución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organiza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distribuye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del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subcontrata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entonces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son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necesarios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>
                <a:latin typeface="Arial"/>
                <a:ea typeface="ＭＳ Ｐゴシック"/>
              </a:rPr>
              <a:t>para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comunicar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 a 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5210C0-C7A3-453C-B407-D9D4BC227D4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21258" y="66516"/>
            <a:ext cx="874323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Cuestiones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técnicas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humanas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organizacionales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51520" y="1268760"/>
            <a:ext cx="8229240" cy="49685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Hay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cuestiones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culturales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puedan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afectar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tradicionales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cultura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basada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planes.</a:t>
            </a:r>
          </a:p>
          <a:p>
            <a:pPr lvl="2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tan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buenos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son los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diseñadores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programadores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veces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argumenta que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altos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capacitación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basados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​​en planes, en el que los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programadores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simplemente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traducen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 lvl="2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sujeto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regulación</a:t>
            </a:r>
            <a:r>
              <a:rPr lang="en-US" sz="20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dirty="0" err="1">
                <a:solidFill>
                  <a:srgbClr val="46424D"/>
                </a:solidFill>
                <a:latin typeface="Arial"/>
                <a:ea typeface="ＭＳ Ｐゴシック"/>
              </a:rPr>
              <a:t>externa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?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ser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aprobado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regulador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que el FAA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aprueba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software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crítico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para el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funcionamiento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aeronave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entonces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producir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detallada</a:t>
            </a:r>
            <a:r>
              <a:rPr lang="en-US" dirty="0" smtClean="0">
                <a:solidFill>
                  <a:srgbClr val="46424D"/>
                </a:solidFill>
                <a:latin typeface="Arial"/>
                <a:ea typeface="ＭＳ Ｐゴシック"/>
              </a:rPr>
              <a:t> .</a:t>
            </a:r>
            <a:endParaRPr dirty="0"/>
          </a:p>
        </p:txBody>
      </p:sp>
      <p:sp>
        <p:nvSpPr>
          <p:cNvPr id="1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3A39DF-E74C-4781-84D7-CD5D94762351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3188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Programación extrema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67544" y="114156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Tal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ＭＳ Ｐゴシック"/>
              </a:rPr>
              <a:t>vez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ＭＳ Ｐゴシック"/>
              </a:rPr>
              <a:t>conocido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ＭＳ Ｐゴシック"/>
              </a:rPr>
              <a:t>utilizado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ＭＳ Ｐゴシック"/>
              </a:rPr>
              <a:t>método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ＭＳ Ｐゴシック"/>
              </a:rPr>
              <a:t>ágil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sz="2800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algn="ctr">
              <a:lnSpc>
                <a:spcPct val="90000"/>
              </a:lnSpc>
              <a:buFont typeface="Wingdings" charset="2"/>
              <a:buChar char=""/>
            </a:pPr>
            <a:endParaRPr lang="en-US" sz="2800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</a:rPr>
              <a:t>Extreme Programming (XP) : </a:t>
            </a:r>
            <a:endParaRPr sz="2800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versiones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construir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varias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veces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al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día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;</a:t>
            </a:r>
            <a:endParaRPr sz="2800" dirty="0"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Los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incrementos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entregan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los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clientes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2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semanas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;</a:t>
            </a:r>
            <a:endParaRPr sz="2800" dirty="0"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Todas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deben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para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iteracion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integracion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sólo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acepta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resultan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satisfactorias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EC76CB-A8CF-41F2-A781-4DF70DB3C93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79512" y="32618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XP y principios ágiles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539552" y="1052736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Participación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del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cliente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un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compromiso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tiempo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completo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cliente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con el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equipo</a:t>
            </a:r>
            <a:endParaRPr lang="en-US" sz="2400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Entrega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incremental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incremental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apoyado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pequeños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comunicación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frecuentes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Personas no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procesos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: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pares  y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propiedad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colectiva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del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codigo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 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Adoptar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el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cambio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soportados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regulares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comunicación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dirty="0" err="1">
                <a:solidFill>
                  <a:srgbClr val="FF0000"/>
                </a:solidFill>
                <a:latin typeface="Calibri"/>
                <a:ea typeface="ＭＳ Ｐゴシック"/>
              </a:rPr>
              <a:t>Mantener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/>
              </a:rPr>
              <a:t> la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  <a:ea typeface="ＭＳ Ｐゴシック"/>
              </a:rPr>
              <a:t>simplicidad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refactorizacion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constante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C2211B-3F53-47E8-8A1B-28B54D9BCCF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ciclo de liberación de la programación extrema</a:t>
            </a:r>
            <a:endParaRPr/>
          </a:p>
        </p:txBody>
      </p:sp>
      <p:pic>
        <p:nvPicPr>
          <p:cNvPr id="152" name="Picture 3"/>
          <p:cNvPicPr/>
          <p:nvPr/>
        </p:nvPicPr>
        <p:blipFill>
          <a:blip r:embed="rId2" cstate="print"/>
          <a:stretch/>
        </p:blipFill>
        <p:spPr>
          <a:xfrm>
            <a:off x="1192320" y="2372040"/>
            <a:ext cx="6557760" cy="2855880"/>
          </a:xfrm>
          <a:prstGeom prst="rect">
            <a:avLst/>
          </a:prstGeom>
          <a:ln>
            <a:noFill/>
          </a:ln>
        </p:spPr>
      </p:pic>
      <p:sp>
        <p:nvSpPr>
          <p:cNvPr id="1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DB52E4-EEA5-4C9F-B619-3179A3FB312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Prácticas de Extreme programming</a:t>
            </a:r>
            <a:endParaRPr/>
          </a:p>
        </p:txBody>
      </p:sp>
      <p:graphicFrame>
        <p:nvGraphicFramePr>
          <p:cNvPr id="156" name="Table 2"/>
          <p:cNvGraphicFramePr/>
          <p:nvPr>
            <p:extLst>
              <p:ext uri="{D42A27DB-BD31-4B8C-83A1-F6EECF244321}">
                <p14:modId xmlns:p14="http://schemas.microsoft.com/office/powerpoint/2010/main" val="3658395148"/>
              </p:ext>
            </p:extLst>
          </p:nvPr>
        </p:nvGraphicFramePr>
        <p:xfrm>
          <a:off x="467544" y="1268760"/>
          <a:ext cx="8325000" cy="5083448"/>
        </p:xfrm>
        <a:graphic>
          <a:graphicData uri="http://schemas.openxmlformats.org/drawingml/2006/table">
            <a:tbl>
              <a:tblPr/>
              <a:tblGrid>
                <a:gridCol w="235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83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b="1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Principio o práctica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b="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Descripción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9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Planificación Incremental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Los requisitos se graban en historiales y las historias son incluidas en una publicación determinada por el tiempo disponible y su prioridad relativa. Los desarrolladores rompen estas historias en el desarrollo de tareas</a:t>
                      </a: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. 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1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Incrementos pequeños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El mínimo conjunto útil de funcionalidad que ofrece valor  al negocio es desarrollado primero. Se añaden funcionalidades frecuentes e incrementales en  cada versión del sistema desde la primera vez.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44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Diseño Simple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El diseño suficiente se lleva a cabo para satisfacer las necesidades actuales y no más.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7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Desarrollo </a:t>
                      </a:r>
                      <a:r>
                        <a:rPr lang="es-BO" sz="1600" strike="noStrike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</a:t>
                      </a:r>
                      <a:r>
                        <a:rPr lang="es-BO" sz="1600" strike="noStrike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las </a:t>
                      </a:r>
                      <a:r>
                        <a:rPr lang="es-BO" sz="1600" strike="noStrike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pruebas </a:t>
                      </a: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primero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Un marco de pruebas unitarias automatizadas es usado para escribir pruebas para una nueva función antes de que la funcion sea implementada.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7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Refactorizacion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Se espera de todos los desarrolladores de reconstruir el código continuamente ni bien las mejoras se hallan. Esto mantiene el </a:t>
                      </a:r>
                      <a:r>
                        <a:rPr lang="es-BO" sz="1600" strike="noStrike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código </a:t>
                      </a: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simple y </a:t>
                      </a:r>
                      <a:r>
                        <a:rPr lang="es-BO" sz="1600" strike="noStrike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mantenible</a:t>
                      </a: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D57069-FCB6-41E7-91AB-B4270E7B785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Prácticas de Extreme programming</a:t>
            </a:r>
            <a:endParaRPr/>
          </a:p>
        </p:txBody>
      </p:sp>
      <p:graphicFrame>
        <p:nvGraphicFramePr>
          <p:cNvPr id="160" name="Table 2"/>
          <p:cNvGraphicFramePr/>
          <p:nvPr>
            <p:extLst>
              <p:ext uri="{D42A27DB-BD31-4B8C-83A1-F6EECF244321}">
                <p14:modId xmlns:p14="http://schemas.microsoft.com/office/powerpoint/2010/main" val="1055978873"/>
              </p:ext>
            </p:extLst>
          </p:nvPr>
        </p:nvGraphicFramePr>
        <p:xfrm>
          <a:off x="251520" y="1124744"/>
          <a:ext cx="8217000" cy="5090160"/>
        </p:xfrm>
        <a:graphic>
          <a:graphicData uri="http://schemas.openxmlformats.org/drawingml/2006/table">
            <a:tbl>
              <a:tblPr/>
              <a:tblGrid>
                <a:gridCol w="228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9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Programación en </a:t>
                      </a:r>
                      <a:r>
                        <a:rPr lang="es-BO" sz="1600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pares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Los desarrolladores trabajan en parejas , revisando el trabajo mutuamente y dandose apoyo para hacer siempre un buen trabajo.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6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Propiedad </a:t>
                      </a:r>
                      <a:r>
                        <a:rPr lang="es-BO" sz="1600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colectiva del </a:t>
                      </a:r>
                      <a:r>
                        <a:rPr lang="es-BO" sz="1600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codigo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 pareja de desarrolladores trabaja en todas las áreas del sistema, para que no queden islas de conocimiento desarrolladas y todos los desarrolladores asumen  responsabilidad  por todo el código. Nadie puede cambiar nada.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9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Integración continua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Tan pronto como el trabajo en una tarea esta completo, es integrado en el sistema. Luego de cada integración, se corren todas las pruebas unitarias.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Ritmo sostenible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Grandes cantidades de horas extras no se consideran aceptables como el efecto neto es a menudo para reducir la calidad del código y mediana productividad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04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Cliente en el sitio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BO" sz="1600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 representante de los usuarios finales del sistema (el cliente) debe estar disponible a tiempo completo para el equipo de XP. En un proceso de programación extrema, el cliente es miembro del equipo de desarrollo y es responsable de llevar requisitos del sistema para el equipo de implementación.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2E8C2F-9322-4404-845A-80A915392EB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Escenarios de los requerimientos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42309" y="1111298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XP, el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cliente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o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usuario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parte del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equipo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responsable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tomar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decisiones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sobre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los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requisitos</a:t>
            </a: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Solicitudes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usuarios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expresan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escenarios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o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historias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usuario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historias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de Usuario se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dividen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plasman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tareas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tareas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son la base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calendario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y de la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estimacion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de 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costos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cliente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elige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historias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inclusión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próximo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incremento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base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sus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prioridades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calendario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9F25C-3A01-46FE-8E8E-372A54E910A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Una historia para “Prescripción de medicamentos”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1643FA-D07D-4281-924D-A4E91233568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3"/>
            <a:ext cx="7992888" cy="579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Desarrollo rápido de software</a:t>
            </a: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052736"/>
            <a:ext cx="8407080" cy="58052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ahora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importantes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</a:t>
            </a:r>
            <a:endParaRPr b="1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empresas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rapidamente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prácticamente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imposible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producir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requerimientos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estable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Software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evolucionar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reflejar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necesidades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negocio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</a:t>
            </a:r>
            <a:endParaRPr b="1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intercalados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serie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involucradas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evaluación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versiones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interfaces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usuario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menudo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IDE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herramientas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gráficas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903E41-B629-4EA0-9912-C508A1A9E37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Ejemplos de tarjetas de tareas para la prescripción</a:t>
            </a: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 de medicamentos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9000C8-0129-41C1-8908-06A6A675443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44638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XP y el cambio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124744"/>
            <a:ext cx="8229240" cy="5001016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sabiduría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convencional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ingeniería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diseñar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para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Sostiene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que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ale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pena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gasto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esfuerzo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anticipando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reduce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costos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tarde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 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XP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sostiene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no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vale la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pena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anticipar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no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prever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forma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fiable</a:t>
            </a: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Propone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constante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(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refactorizacion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)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poder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realizar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fácilmente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043A3A-0AC2-4A9F-BCA8-2DD3DD1B96B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FF0000"/>
                </a:solidFill>
                <a:latin typeface="Arial"/>
                <a:ea typeface="ＭＳ Ｐゴシック"/>
              </a:rPr>
              <a:t>Refactorizacion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busca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codigo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aunque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inmmediata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necesidad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comprensibilidad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software y reduce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son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fáciles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hacer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bien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estructurado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claro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Sin embargo,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algunos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reconstrucción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 de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arquitectura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mucho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caro</a:t>
            </a:r>
            <a:endParaRPr dirty="0"/>
          </a:p>
        </p:txBody>
      </p:sp>
      <p:sp>
        <p:nvSpPr>
          <p:cNvPr id="182" name="TextShape 4"/>
          <p:cNvSpPr txBox="1"/>
          <p:nvPr/>
        </p:nvSpPr>
        <p:spPr>
          <a:xfrm>
            <a:off x="6553080" y="633996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398A42-6EA7-4B22-B8B1-55FEA1769EC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 smtClean="0">
                <a:solidFill>
                  <a:srgbClr val="FF0000"/>
                </a:solidFill>
                <a:latin typeface="Arial"/>
                <a:ea typeface="ＭＳ Ｐゴシック"/>
              </a:rPr>
              <a:t>Refactorizacion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Re-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una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jerarquía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clases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eliminar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duplicado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Ordenar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cambiar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nombre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facilitar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comprensión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La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sustitución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líneas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con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llamadas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métodos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han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incluido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en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una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biblioteca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programas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8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0A61F3-1875-468E-990C-7B3711BD86F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Las pruebas en XP 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son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fundamentales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para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XP. El software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comprueba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después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 que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cambio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Funciones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XP: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primer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incrementales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escenarios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Participación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usuarios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validación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Juego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automatizadas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todas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componentes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vez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versión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construida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sz="2400" dirty="0"/>
          </a:p>
        </p:txBody>
      </p:sp>
      <p:sp>
        <p:nvSpPr>
          <p:cNvPr id="1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4738FF0-9E9A-4D20-96DB-EB2206AA7D11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Desarrollo de las pruebas primero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Escribir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antes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aclara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implementados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escriben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manera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forma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automática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incluye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comprobación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ha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correctamente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</a:rPr>
              <a:t>Por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</a:rPr>
              <a:t> lo general, se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</a:rPr>
              <a:t>basa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</a:rPr>
              <a:t> en un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</a:rPr>
              <a:t>marco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</a:rPr>
              <a:t> tales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</a:rPr>
              <a:t>Junit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Todas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pruebas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anteriores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nuevas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ejecutan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automáticamente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cuando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añade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funcionalidad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comprobando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así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que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nueva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funcionalidad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no ha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introducido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errores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20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6389B9-6F8A-4F22-9875-9C18C115109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Participación de los clientes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95536" y="1268760"/>
            <a:ext cx="8229240" cy="482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papel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ayudar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aceptación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historias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ser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implementadas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próxima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endParaRPr lang="en-US" sz="22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del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escribe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simultáneamente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consiguiente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validado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asegurarse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necesita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2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: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personas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adoptan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papel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disponen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limitado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Ellos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sentir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presentación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era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suficiente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contribución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tanto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reacios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involucrarse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0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B11756-8A6E-4327-92B6-1DE5C054E40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Descripción del caso de prueba para la comprobación de dosis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C85C39-D555-432C-A43B-01C1C08AD18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7320"/>
            <a:ext cx="8066087" cy="467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79512" y="18331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 automatización de pruebas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91440" y="1052736"/>
            <a:ext cx="8869680" cy="50730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automatización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significa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escriben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ejecutables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antes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tarea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implemente</a:t>
            </a:r>
            <a:endParaRPr b="1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independientes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deberían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simular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probado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comprobar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resultado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cumple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salida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marco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automatizada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ejemplo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Junit)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sea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fácil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escribir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ejecutar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endParaRPr lang="en-US" sz="20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lvl="1">
              <a:lnSpc>
                <a:spcPct val="100000"/>
              </a:lnSpc>
            </a:pPr>
            <a:endParaRPr lang="es-ES" dirty="0" smtClean="0"/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0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0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automatizan</a:t>
            </a:r>
            <a:r>
              <a:rPr lang="en-US" sz="20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siempre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hay un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rápida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fácilmente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ejecutado</a:t>
            </a:r>
            <a:endParaRPr b="1"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Siempre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agrega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las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regrecion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corren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y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000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0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introdujo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identifican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inmediatamente</a:t>
            </a:r>
            <a:endParaRPr dirty="0"/>
          </a:p>
        </p:txBody>
      </p:sp>
      <p:sp>
        <p:nvSpPr>
          <p:cNvPr id="21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ADE132-24E1-4804-97CD-16EC5BD9DCD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Dificultades en pruebas XP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67544" y="1124744"/>
            <a:ext cx="8229240" cy="4896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programadores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prefieren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la </a:t>
            </a:r>
            <a:r>
              <a:rPr lang="en-US" sz="2200" b="1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a las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y 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veces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toman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atajos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ejemplo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pueden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incompletas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que no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comprueban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todas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posibles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excepciones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que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ocurrir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endParaRPr lang="en-US" sz="2200" strike="noStrike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Algunas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pueden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ser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muy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difíciles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forma incremental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ejemplo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en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interfaz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usuario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compleja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menudo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difícil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escribir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unitarias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implementa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'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lógica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visualización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"y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flujo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entre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pantallas</a:t>
            </a:r>
            <a:endParaRPr lang="en-US" sz="2200" strike="noStrike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Es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difícil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juzgar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integridad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un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conjunto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Aunque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se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tengan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muchas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pruebas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prueba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conjunto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puede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no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proporcionar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cobertura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completa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A1B6D4-8AED-4D1F-8C62-DD759F51F54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84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Métodos  Ágiles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351440"/>
            <a:ext cx="8229240" cy="452556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 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insatisfacción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con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gastos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involucrados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diseño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software de 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años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1980 y 1990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dieron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creación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 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lang="en-US" sz="20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nfocan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el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lugar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diseño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basan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un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enfoque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iterativo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software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Tienen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intencion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ofrecer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software de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trabajo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forma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rápida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evolucionar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rápidamente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satisfacer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cambiantes</a:t>
            </a:r>
            <a:r>
              <a:rPr lang="en-US" sz="20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necesidades</a:t>
            </a:r>
            <a:r>
              <a:rPr lang="en-US" sz="20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objetivo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agiles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reducir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gastos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generales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proceso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b="1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software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(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ejemplo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limitando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documentación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) y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capaces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responder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rápidamente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las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necesidades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cambiantes</a:t>
            </a:r>
            <a:r>
              <a:rPr lang="en-US" sz="2400" b="1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sin 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rehacer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manera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excesiva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0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B8F018-D92C-4641-9673-85D0478E359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79512" y="16619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pares</a:t>
            </a:r>
            <a:endParaRPr dirty="0"/>
          </a:p>
        </p:txBody>
      </p:sp>
      <p:sp>
        <p:nvSpPr>
          <p:cNvPr id="220" name="TextShape 2"/>
          <p:cNvSpPr txBox="1"/>
          <p:nvPr/>
        </p:nvSpPr>
        <p:spPr>
          <a:xfrm>
            <a:off x="203548" y="9087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En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XP,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programadores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trabajan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parejas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sentados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juntos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ayuda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propiedad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común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difunde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conocimiento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equipo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Sirve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revisión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informal,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línea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código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visto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1 persona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Alienta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la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refactorizacion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meidiciones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que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productividad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con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programación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par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similar a la de dos personas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trabajando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en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paralelo</a:t>
            </a:r>
            <a:endParaRPr dirty="0"/>
          </a:p>
        </p:txBody>
      </p:sp>
      <p:sp>
        <p:nvSpPr>
          <p:cNvPr id="22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0EA03B-0E9D-4D9B-8685-CF109C9CB81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00637" y="201698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en pares</a:t>
            </a:r>
            <a:endParaRPr dirty="0"/>
          </a:p>
        </p:txBody>
      </p:sp>
      <p:sp>
        <p:nvSpPr>
          <p:cNvPr id="224" name="TextShape 2"/>
          <p:cNvSpPr txBox="1"/>
          <p:nvPr/>
        </p:nvSpPr>
        <p:spPr>
          <a:xfrm>
            <a:off x="179512" y="1315217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En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pares,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programadores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sientan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juntos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misma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estación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para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desarrollar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software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Las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parejas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se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crean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dinámicamente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para que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todos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los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miembros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equipo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trabajen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unos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con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otros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durante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desarrollo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intercambio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conocimientos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que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sucede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entre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pareja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durante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muy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importante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ya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que reduce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riesgos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para el Proyecto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proyecto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cuando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algun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miembro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del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equipo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va.</a:t>
            </a:r>
            <a:endParaRPr lang="en-US" sz="2200" strike="noStrike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La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parejas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no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necesariamente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ineficiente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y no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hay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evidencia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que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trabajar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juntos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más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eficiente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que 2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programadores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separado</a:t>
            </a:r>
            <a:endParaRPr dirty="0"/>
          </a:p>
        </p:txBody>
      </p:sp>
      <p:sp>
        <p:nvSpPr>
          <p:cNvPr id="2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BF8CA0-14E5-404D-91D2-09ABA18076C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79512" y="33189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Ventajas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parejas</a:t>
            </a:r>
            <a:endParaRPr dirty="0"/>
          </a:p>
        </p:txBody>
      </p:sp>
      <p:sp>
        <p:nvSpPr>
          <p:cNvPr id="228" name="TextShape 2"/>
          <p:cNvSpPr txBox="1"/>
          <p:nvPr/>
        </p:nvSpPr>
        <p:spPr>
          <a:xfrm>
            <a:off x="214983" y="1175828"/>
            <a:ext cx="8229240" cy="55453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Apoya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idea de la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propiedad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y 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responsabilidad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colectiva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individuos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no son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responsables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problemas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con el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En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su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lugar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el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tiene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responsabilidad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colectiva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resolver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estos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problemas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Actúa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como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un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revisión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informal,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ya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cada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línea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código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mira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por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al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menos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dos personas. </a:t>
            </a:r>
            <a:endParaRPr lang="en-US" sz="2000" b="1" strike="noStrike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Ayuda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apoyando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a la </a:t>
            </a:r>
            <a:r>
              <a:rPr lang="en-US" sz="2400" b="1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refactorizacion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un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mejora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software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Cuando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utiliza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programación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  <a:ea typeface="ＭＳ Ｐゴシック"/>
              </a:rPr>
              <a:t>pares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y 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propiedad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colectiva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otros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benefician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inmediatamente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la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refactorización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modo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probable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apoyen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ＭＳ Ｐゴシック"/>
              </a:rPr>
              <a:t>proceso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endParaRPr dirty="0"/>
          </a:p>
        </p:txBody>
      </p:sp>
      <p:sp>
        <p:nvSpPr>
          <p:cNvPr id="2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0C0BB5-C1D6-4858-8FE7-79E66952E91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8347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endParaRPr dirty="0"/>
          </a:p>
        </p:txBody>
      </p:sp>
      <p:sp>
        <p:nvSpPr>
          <p:cNvPr id="232" name="TextShape 2"/>
          <p:cNvSpPr txBox="1"/>
          <p:nvPr/>
        </p:nvSpPr>
        <p:spPr>
          <a:xfrm>
            <a:off x="329807" y="908720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principal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responsabilidad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directores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presupuesto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previsto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estándar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dirigido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plan.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elaboran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plan para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determinando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qué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cuándo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debería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quién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requiere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adaptado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incremental y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fortalezas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particulares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BA9030-83BC-4C7D-B67F-1050A8CFA38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79512" y="-23392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Scrum</a:t>
            </a:r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23528" y="620688"/>
            <a:ext cx="8229240" cy="62373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Scrum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atención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centra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iterativo</a:t>
            </a:r>
            <a:endParaRPr lang="en-US" sz="2400" b="1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Scrum.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inicial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anteproyecto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establecen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objetivos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arquitectura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software.</a:t>
            </a:r>
          </a:p>
          <a:p>
            <a:pPr lvl="1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seguido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serie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ciclos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ciclo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incremento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 lvl="1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cierre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concluye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completa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requerida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tales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marcos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ayuda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manuales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usuario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evalúa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lecciones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aprendidas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DBF360-E9E3-42BB-8C69-0D30E65EBA2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Proceso Scrum</a:t>
            </a:r>
            <a:endParaRPr/>
          </a:p>
        </p:txBody>
      </p:sp>
      <p:pic>
        <p:nvPicPr>
          <p:cNvPr id="240" name="Picture 3"/>
          <p:cNvPicPr/>
          <p:nvPr/>
        </p:nvPicPr>
        <p:blipFill>
          <a:blip r:embed="rId2" cstate="print"/>
          <a:stretch/>
        </p:blipFill>
        <p:spPr>
          <a:xfrm>
            <a:off x="1114920" y="2653920"/>
            <a:ext cx="6875640" cy="2441880"/>
          </a:xfrm>
          <a:prstGeom prst="rect">
            <a:avLst/>
          </a:prstGeom>
          <a:ln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A4420C-0EC9-4774-9383-8A6A3807850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Ciclo de Sprint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Sprints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son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longitud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fija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normalmente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2-4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semanas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corresponden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versión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XP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planificación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lista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tareas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selección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seleccionar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funcionalidades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que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durante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sprint. </a:t>
            </a:r>
            <a:endParaRPr dirty="0"/>
          </a:p>
        </p:txBody>
      </p:sp>
      <p:sp>
        <p:nvSpPr>
          <p:cNvPr id="2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B708EC-A7E1-4EF1-B88A-C33C95E8859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Ciclo de Sprint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vez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acuerdo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software. Durante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etapa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aislado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canalizadas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través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denominado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'Scrum Master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‘.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papel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Scrum Master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proteger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distracciones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Al final del sprint,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revisado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presenta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siguiente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ciclo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sprint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comienza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entonces</a:t>
            </a:r>
            <a:endParaRPr dirty="0"/>
          </a:p>
        </p:txBody>
      </p:sp>
      <p:sp>
        <p:nvSpPr>
          <p:cNvPr id="2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1305F9-5954-4233-8BA1-AEB6958B34F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26880" y="1886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Scrum</a:t>
            </a:r>
            <a:endParaRPr dirty="0"/>
          </a:p>
        </p:txBody>
      </p:sp>
      <p:sp>
        <p:nvSpPr>
          <p:cNvPr id="252" name="TextShape 2"/>
          <p:cNvSpPr txBox="1"/>
          <p:nvPr/>
        </p:nvSpPr>
        <p:spPr>
          <a:xfrm>
            <a:off x="395536" y="1124744"/>
            <a:ext cx="8229240" cy="49685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 'Scrum Master'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facilitador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reuniones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diarias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rastrea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lista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trabajos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registra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decisiones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y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fuera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asiste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reuniones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diarias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cortas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miembros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comparten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información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describen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última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reunión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surgido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que se ha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previsto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siguiente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 lvl="1" algn="ctr">
              <a:lnSpc>
                <a:spcPct val="100000"/>
              </a:lnSpc>
            </a:pP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significa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saben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pasando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y,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surgen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volver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planear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corto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plazo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frente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ellos</a:t>
            </a:r>
            <a:r>
              <a:rPr lang="en-US" sz="20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b="1" dirty="0"/>
          </a:p>
          <a:p>
            <a:pPr algn="ctr">
              <a:lnSpc>
                <a:spcPct val="100000"/>
              </a:lnSpc>
            </a:pPr>
            <a:endParaRPr b="1" dirty="0"/>
          </a:p>
        </p:txBody>
      </p:sp>
      <p:sp>
        <p:nvSpPr>
          <p:cNvPr id="25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B48135-95FE-4930-A724-66E86542280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26880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Beneficios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Scrum</a:t>
            </a:r>
            <a:endParaRPr dirty="0"/>
          </a:p>
        </p:txBody>
      </p:sp>
      <p:sp>
        <p:nvSpPr>
          <p:cNvPr id="256" name="TextShape 2"/>
          <p:cNvSpPr txBox="1"/>
          <p:nvPr/>
        </p:nvSpPr>
        <p:spPr>
          <a:xfrm>
            <a:off x="395536" y="1124744"/>
            <a:ext cx="8229240" cy="51125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divide en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fragmentos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manejables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comprensibles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inestables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son mas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manejables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el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visibilidad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entrega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y 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obtiene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retroalimentación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sobre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genera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confianza</a:t>
            </a:r>
            <a:r>
              <a:rPr lang="en-US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entre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crea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cultura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positiva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todo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esperan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tenga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éxito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7FCA042-9DC1-4147-B372-8C983FDD96B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5536" y="3013074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Individuos e interacciones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sobre 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procesos y herramientas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A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Software funcionando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sobre 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documentación extensiva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A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Colaboración con el cliente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sobre negociación contractual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A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Respuesta ante el cambio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sobre </a:t>
            </a:r>
            <a: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seguir un plan</a:t>
            </a:r>
            <a:br>
              <a:rPr lang="es-AR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s-A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A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Esto es, aunque valoramos los elementos de la derecha,</a:t>
            </a:r>
            <a:br>
              <a:rPr lang="es-A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A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valoramos más los de la izquierda.</a:t>
            </a:r>
            <a:endParaRPr lang="es-AR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9592" y="987070"/>
            <a:ext cx="7128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Estamos descubriendo mejores formas para desarrollar software, al hacerlo y al ayudar a otros a hacerlo. </a:t>
            </a:r>
            <a:endParaRPr lang="es-ES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E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Gracias </a:t>
            </a:r>
            <a:r>
              <a:rPr lang="es-E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 este trabajo llegamos a valorar</a:t>
            </a:r>
            <a:r>
              <a:rPr lang="es-E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s-E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95536" y="188640"/>
            <a:ext cx="252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Manifiesto </a:t>
            </a:r>
            <a:r>
              <a:rPr lang="es-ES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Agil</a:t>
            </a:r>
            <a:endParaRPr lang="es-AR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26880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Escala métodos ágiles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326880" y="1171240"/>
            <a:ext cx="7845520" cy="51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demostrado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éxito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pequeños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medianos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pequeño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co-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ubicado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veces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argumenta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éxito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causa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posible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juntos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cambio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largos,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los que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varios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vez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trabajando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30A11D7-0A8F-4243-BD27-B66CFB095F0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79512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endParaRPr dirty="0"/>
          </a:p>
        </p:txBody>
      </p:sp>
      <p:sp>
        <p:nvSpPr>
          <p:cNvPr id="264" name="TextShape 2"/>
          <p:cNvSpPr txBox="1"/>
          <p:nvPr/>
        </p:nvSpPr>
        <p:spPr>
          <a:xfrm>
            <a:off x="251520" y="1142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suelen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colecciones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independientes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separados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frecuencia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veces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zonas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horarias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 "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abandonados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”,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que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interactúan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serie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existentes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Muchos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esta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lo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no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prestan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flexibilidad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incremental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Si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varios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integran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crear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importante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configuración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inicial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sz="2000" dirty="0"/>
          </a:p>
        </p:txBody>
      </p:sp>
      <p:sp>
        <p:nvSpPr>
          <p:cNvPr id="2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BAC5FF-515C-427B-87AD-2E35592BDFE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desarrollo del sistemas grandes</a:t>
            </a: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395536" y="1052736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estan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menudo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limitados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regulaciones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limitan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forma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largo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Es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difícil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coherentes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conocen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 largo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período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inevitablemente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mueve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trabajos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suelen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conjunto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diverso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Es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prácticamente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imposible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incluir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interesadas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 dirty="0"/>
          </a:p>
        </p:txBody>
      </p:sp>
      <p:sp>
        <p:nvSpPr>
          <p:cNvPr id="2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FA7636-B2C1-41D0-98A9-FFD688C365C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10368" y="92304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escalado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horizontal y la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endParaRPr dirty="0"/>
          </a:p>
        </p:txBody>
      </p:sp>
      <p:sp>
        <p:nvSpPr>
          <p:cNvPr id="272" name="TextShape 2"/>
          <p:cNvSpPr txBox="1"/>
          <p:nvPr/>
        </p:nvSpPr>
        <p:spPr>
          <a:xfrm>
            <a:off x="434925" y="1052736"/>
            <a:ext cx="8229240" cy="56684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La 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"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expansión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"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con 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 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pequeño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buFont typeface="Wingdings" charset="2"/>
              <a:buChar char=""/>
            </a:pP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La "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“ se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refiere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introducirse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través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gran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muchos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años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experiencia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 software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Al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escalar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esencial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mantener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fundamentos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Planificación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flexible, 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versiones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frecuentes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integración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continua,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basado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buenas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comunicaciones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sz="2400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8DFE7A-A7FB-4409-BC23-8F0C5137349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expansión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b="1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
</a:t>
            </a:r>
            <a:endParaRPr dirty="0"/>
          </a:p>
        </p:txBody>
      </p:sp>
      <p:sp>
        <p:nvSpPr>
          <p:cNvPr id="276" name="TextShape 2"/>
          <p:cNvSpPr txBox="1"/>
          <p:nvPr/>
        </p:nvSpPr>
        <p:spPr>
          <a:xfrm>
            <a:off x="395536" y="1124744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Wingdings" charset="2"/>
              <a:buChar char="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Para 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, no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posible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centrarse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únicamente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código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. Se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hacer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y 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documentación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Mecanismos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comunicación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 entre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diseñados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utilizados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. Este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procedimiento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incluirá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conferencias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telefónicas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y de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vídeo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regulares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y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frecuentes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actualizan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sí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sobre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progresos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integración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continua,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revisa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vez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cualquier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realiza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un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cambio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prácticamente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imposible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791194-4903-4920-89AB-6E2B10C2A41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7504" y="116632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empresas</a:t>
            </a:r>
            <a:endParaRPr lang="en-US" sz="2400" b="1" dirty="0">
              <a:solidFill>
                <a:srgbClr val="46424D"/>
              </a:solidFill>
              <a:latin typeface="Arial"/>
              <a:ea typeface="ＭＳ Ｐゴシック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23528" y="1124744"/>
            <a:ext cx="840708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administradores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cuentan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experiencia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reacios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aceptar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riesgo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suelen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tener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procedimientos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normas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proyectos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sigan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carácter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burocrático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éstos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tienden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ser incompatibles con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 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parecen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mejor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miembros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relativamente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alto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habilidad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 Sin embargo,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mas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probable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tenga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amplia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gama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habilidades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capacidades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Existe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resistencia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cultural a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especialmente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aquellas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larga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historia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ingeniería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convencionales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F1DD0C-4270-4AAB-B1CF-7D162F4EFB8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46" y="764704"/>
            <a:ext cx="854736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Aplicabilidad del método ágil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7811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compañía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producto</a:t>
            </a:r>
            <a:r>
              <a:rPr lang="en-US" sz="24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04040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404040"/>
                </a:solidFill>
                <a:latin typeface="Arial"/>
                <a:ea typeface="ＭＳ Ｐゴシック"/>
              </a:rPr>
              <a:t>pequeño</a:t>
            </a:r>
            <a:r>
              <a:rPr lang="en-US" sz="2400" strike="noStrike" dirty="0">
                <a:solidFill>
                  <a:srgbClr val="404040"/>
                </a:solidFill>
                <a:latin typeface="Arial"/>
                <a:ea typeface="ＭＳ Ｐゴシック"/>
              </a:rPr>
              <a:t> o </a:t>
            </a:r>
            <a:r>
              <a:rPr lang="en-US" sz="2400" strike="noStrike" dirty="0" err="1">
                <a:solidFill>
                  <a:srgbClr val="404040"/>
                </a:solidFill>
                <a:latin typeface="Arial"/>
                <a:ea typeface="ＭＳ Ｐゴシック"/>
              </a:rPr>
              <a:t>mediano</a:t>
            </a:r>
            <a:r>
              <a:rPr lang="en-US" sz="2400" strike="noStrike" dirty="0">
                <a:solidFill>
                  <a:srgbClr val="40404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tamaño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venta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medida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hay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compromiso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parte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participar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muchas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regulaciones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afectarán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software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Pequeños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bien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integrados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ampliación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grandes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1EAC4D-DC7A-4843-AEB4-1738E5684A4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Problemas  con métodos ágiles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Puede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difícil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mantener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interés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involucrados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proceso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miembros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equipo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inadecuados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intensa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participación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caracteriza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a 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ágiles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Priorizar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cambios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difícil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hay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múltiples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interesadas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 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Mantener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simplicidad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requiere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Calibri"/>
                <a:ea typeface="ＭＳ Ｐゴシック"/>
              </a:rPr>
              <a:t>extra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contratos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000000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000000"/>
                </a:solidFill>
                <a:latin typeface="Calibri"/>
                <a:ea typeface="ＭＳ Ｐゴシック"/>
              </a:rPr>
              <a:t> ser un </a:t>
            </a:r>
            <a:r>
              <a:rPr lang="en-US" sz="2400" strike="noStrike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problema</a:t>
            </a:r>
            <a:endParaRPr dirty="0"/>
          </a:p>
        </p:txBody>
      </p:sp>
      <p:sp>
        <p:nvSpPr>
          <p:cNvPr id="1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2C39CF-A8D3-4893-AF83-66475FD3441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métodos ágiles y el mantenimiento de Software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196752"/>
            <a:ext cx="8229240" cy="51597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mayoría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gastan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mantenimiento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existente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nuevo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software.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facilitar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tanto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mantenimiento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inicial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fundamentales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¿Son </a:t>
            </a:r>
            <a:r>
              <a:rPr lang="en-US" sz="20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mantenibles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z="2000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desarrollados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metodologias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¿se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métodos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eficacia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evolución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?</a:t>
            </a:r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endParaRPr dirty="0"/>
          </a:p>
          <a:p>
            <a:pPr algn="ctr"/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surgir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problemas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equipo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original no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mantenerse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sz="2400" dirty="0"/>
          </a:p>
          <a:p>
            <a:endParaRPr dirty="0"/>
          </a:p>
        </p:txBody>
      </p:sp>
      <p:sp>
        <p:nvSpPr>
          <p:cNvPr id="1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2F18FA-A900-4799-A80C-52AE6E0FD1E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plan y 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179512" y="16241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guiado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plan:</a:t>
            </a:r>
            <a:endParaRPr dirty="0"/>
          </a:p>
          <a:p>
            <a:pPr lvl="1">
              <a:buFont typeface="Arial" pitchFamily="34" charset="0"/>
              <a:buChar char="•"/>
            </a:pPr>
            <a:r>
              <a:rPr lang="es-ES" sz="2000" dirty="0">
                <a:solidFill>
                  <a:srgbClr val="46424D"/>
                </a:solidFill>
                <a:latin typeface="Arial"/>
                <a:ea typeface="ＭＳ Ｐゴシック"/>
              </a:rPr>
              <a:t>Identifica etapas separadas en el proceso de software con salidas asociadas a cada etapa. 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>
                <a:solidFill>
                  <a:srgbClr val="46424D"/>
                </a:solidFill>
                <a:latin typeface="Arial"/>
                <a:ea typeface="ＭＳ Ｐゴシック"/>
              </a:rPr>
              <a:t>Las salidas de una etapa se usan como base para planear la siguiente actividad del proceso.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iteraciones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producen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0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lvl="1"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Ágil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Especificación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diseño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implemetación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0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pruebas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estan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0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intercalados</a:t>
            </a:r>
            <a:r>
              <a:rPr lang="en-US" sz="20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algn="ctr"/>
            <a:r>
              <a:rPr lang="es-ES" sz="2400" b="1" dirty="0">
                <a:solidFill>
                  <a:srgbClr val="46424D"/>
                </a:solidFill>
                <a:latin typeface="Arial"/>
                <a:ea typeface="ＭＳ Ｐゴシック"/>
              </a:rPr>
              <a:t>La mayoría de los proyectos de software incluyen prácticas de los enfoques ágil y basado en </a:t>
            </a:r>
            <a:r>
              <a:rPr lang="es-ES" sz="2400" b="1" dirty="0" smtClean="0">
                <a:solidFill>
                  <a:srgbClr val="46424D"/>
                </a:solidFill>
                <a:latin typeface="Arial"/>
                <a:ea typeface="ＭＳ Ｐゴシック"/>
              </a:rPr>
              <a:t>plan</a:t>
            </a:r>
            <a:endParaRPr lang="en-GB" sz="2400" b="1" dirty="0">
              <a:solidFill>
                <a:srgbClr val="46424D"/>
              </a:solidFill>
              <a:latin typeface="Arial"/>
              <a:ea typeface="ＭＳ Ｐゴシック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68CCCE-14D5-4D14-BA54-0D2AF719507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0" ma:contentTypeDescription="Crear nuevo documento." ma:contentTypeScope="" ma:versionID="91994d5e8d25b8debcaaf30a64d70c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D5C5AC-0D60-46F8-AB6B-4E9B2988E0A5}"/>
</file>

<file path=customXml/itemProps2.xml><?xml version="1.0" encoding="utf-8"?>
<ds:datastoreItem xmlns:ds="http://schemas.openxmlformats.org/officeDocument/2006/customXml" ds:itemID="{4390E47F-A87E-4A10-8577-318C20AD7300}"/>
</file>

<file path=customXml/itemProps3.xml><?xml version="1.0" encoding="utf-8"?>
<ds:datastoreItem xmlns:ds="http://schemas.openxmlformats.org/officeDocument/2006/customXml" ds:itemID="{617E4790-E289-4719-94E5-4D4681B1F4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2977</Words>
  <Application>Microsoft Office PowerPoint</Application>
  <PresentationFormat>Presentación en pantalla (4:3)</PresentationFormat>
  <Paragraphs>352</Paragraphs>
  <Slides>45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ＭＳ Ｐゴシック</vt:lpstr>
      <vt:lpstr>Arial</vt:lpstr>
      <vt:lpstr>Calibri</vt:lpstr>
      <vt:lpstr>Century Schoolbook</vt:lpstr>
      <vt:lpstr>DejaVu Sans</vt:lpstr>
      <vt:lpstr>Times New Roman</vt:lpstr>
      <vt:lpstr>Wingdings</vt:lpstr>
      <vt:lpstr>Wingdings 2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bosio</dc:creator>
  <cp:lastModifiedBy>Alejandra</cp:lastModifiedBy>
  <cp:revision>38</cp:revision>
  <dcterms:modified xsi:type="dcterms:W3CDTF">2020-09-03T22:58:25Z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0x01010083B0E4A396539F48A063D1D1192FE387</vt:lpwstr>
  </property>
</Properties>
</file>