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9"/>
  </p:notesMasterIdLst>
  <p:handoutMasterIdLst>
    <p:handoutMasterId r:id="rId20"/>
  </p:handoutMasterIdLst>
  <p:sldIdLst>
    <p:sldId id="256" r:id="rId2"/>
    <p:sldId id="339" r:id="rId3"/>
    <p:sldId id="340" r:id="rId4"/>
    <p:sldId id="341" r:id="rId5"/>
    <p:sldId id="342" r:id="rId6"/>
    <p:sldId id="343" r:id="rId7"/>
    <p:sldId id="295" r:id="rId8"/>
    <p:sldId id="335" r:id="rId9"/>
    <p:sldId id="348" r:id="rId10"/>
    <p:sldId id="346" r:id="rId11"/>
    <p:sldId id="336" r:id="rId12"/>
    <p:sldId id="349" r:id="rId13"/>
    <p:sldId id="350" r:id="rId14"/>
    <p:sldId id="337" r:id="rId15"/>
    <p:sldId id="338" r:id="rId16"/>
    <p:sldId id="347" r:id="rId17"/>
    <p:sldId id="344" r:id="rId18"/>
  </p:sldIdLst>
  <p:sldSz cx="9144000" cy="6858000" type="screen4x3"/>
  <p:notesSz cx="6629400" cy="97536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3" d="100"/>
          <a:sy n="63" d="100"/>
        </p:scale>
        <p:origin x="8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6605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0100" y="46355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smtClean="0"/>
              <a:t>Click to edit Master notes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3491" name="Rectangle 3"/>
          <p:cNvSpPr>
            <a:spLocks noGrp="1" noRot="1" noChangeAspect="1" noChangeArrowheads="1" noTextEdit="1"/>
          </p:cNvSpPr>
          <p:nvPr>
            <p:ph type="sldImg" idx="2"/>
          </p:nvPr>
        </p:nvSpPr>
        <p:spPr bwMode="auto">
          <a:xfrm>
            <a:off x="1028700" y="844550"/>
            <a:ext cx="4572000" cy="34290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473761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9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10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11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12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13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14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15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16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17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18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0" name="19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20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FD92447D-0838-490D-B7C0-BB2B719D57B5}" type="datetimeFigureOut">
              <a:rPr lang="en-US"/>
              <a:pPr>
                <a:defRPr/>
              </a:pPr>
              <a:t>5/11/2020</a:t>
            </a:fld>
            <a:endParaRPr lang="en-US" dirty="0"/>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E58C23B7-70E1-4150-A177-267CC554C26D}" type="slidenum">
              <a:rPr lang="en-US"/>
              <a:pPr>
                <a:defRPr/>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69B01C92-C6A0-4A24-897E-9D3346376542}" type="datetimeFigureOut">
              <a:rPr lang="en-US"/>
              <a:pPr>
                <a:defRPr/>
              </a:pPr>
              <a:t>5/11/2020</a:t>
            </a:fld>
            <a:endParaRPr lang="en-US" dirty="0"/>
          </a:p>
        </p:txBody>
      </p:sp>
      <p:sp>
        <p:nvSpPr>
          <p:cNvPr id="5" name="2 Marcador de pie de página"/>
          <p:cNvSpPr>
            <a:spLocks noGrp="1"/>
          </p:cNvSpPr>
          <p:nvPr>
            <p:ph type="ftr" sz="quarter" idx="11"/>
          </p:nvPr>
        </p:nvSpPr>
        <p:spPr/>
        <p:txBody>
          <a:bodyPr/>
          <a:lstStyle>
            <a:lvl1pPr>
              <a:defRPr/>
            </a:lvl1pPr>
          </a:lstStyle>
          <a:p>
            <a:pPr>
              <a:defRPr/>
            </a:pPr>
            <a:endParaRPr lang="en-US"/>
          </a:p>
        </p:txBody>
      </p:sp>
      <p:sp>
        <p:nvSpPr>
          <p:cNvPr id="6" name="22 Marcador de número de diapositiva"/>
          <p:cNvSpPr>
            <a:spLocks noGrp="1"/>
          </p:cNvSpPr>
          <p:nvPr>
            <p:ph type="sldNum" sz="quarter" idx="12"/>
          </p:nvPr>
        </p:nvSpPr>
        <p:spPr/>
        <p:txBody>
          <a:bodyPr/>
          <a:lstStyle>
            <a:lvl1pPr>
              <a:defRPr/>
            </a:lvl1pPr>
          </a:lstStyle>
          <a:p>
            <a:pPr>
              <a:defRPr/>
            </a:pPr>
            <a:fld id="{42B1640B-B572-4D3F-BC8E-B300B1681149}" type="slidenum">
              <a:rPr lang="en-US"/>
              <a:pPr>
                <a:defRPr/>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074660E5-FF98-49DC-BE0B-9093E6A1D9B6}" type="datetimeFigureOut">
              <a:rPr lang="en-US"/>
              <a:pPr>
                <a:defRPr/>
              </a:pPr>
              <a:t>5/11/2020</a:t>
            </a:fld>
            <a:endParaRPr lang="en-US" dirty="0"/>
          </a:p>
        </p:txBody>
      </p:sp>
      <p:sp>
        <p:nvSpPr>
          <p:cNvPr id="5" name="2 Marcador de pie de página"/>
          <p:cNvSpPr>
            <a:spLocks noGrp="1"/>
          </p:cNvSpPr>
          <p:nvPr>
            <p:ph type="ftr" sz="quarter" idx="11"/>
          </p:nvPr>
        </p:nvSpPr>
        <p:spPr/>
        <p:txBody>
          <a:bodyPr/>
          <a:lstStyle>
            <a:lvl1pPr>
              <a:defRPr/>
            </a:lvl1pPr>
          </a:lstStyle>
          <a:p>
            <a:pPr>
              <a:defRPr/>
            </a:pPr>
            <a:endParaRPr lang="en-US"/>
          </a:p>
        </p:txBody>
      </p:sp>
      <p:sp>
        <p:nvSpPr>
          <p:cNvPr id="6" name="22 Marcador de número de diapositiva"/>
          <p:cNvSpPr>
            <a:spLocks noGrp="1"/>
          </p:cNvSpPr>
          <p:nvPr>
            <p:ph type="sldNum" sz="quarter" idx="12"/>
          </p:nvPr>
        </p:nvSpPr>
        <p:spPr/>
        <p:txBody>
          <a:bodyPr/>
          <a:lstStyle>
            <a:lvl1pPr>
              <a:defRPr/>
            </a:lvl1pPr>
          </a:lstStyle>
          <a:p>
            <a:pPr>
              <a:defRPr/>
            </a:pPr>
            <a:fld id="{1636361E-CCC0-49A8-88CA-63DCBC724138}" type="slidenum">
              <a:rPr lang="en-US"/>
              <a:pPr>
                <a:defRPr/>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6 Marcador de fecha"/>
          <p:cNvSpPr>
            <a:spLocks noGrp="1"/>
          </p:cNvSpPr>
          <p:nvPr>
            <p:ph type="dt" sz="half" idx="10"/>
          </p:nvPr>
        </p:nvSpPr>
        <p:spPr/>
        <p:txBody>
          <a:bodyPr rtlCol="0"/>
          <a:lstStyle>
            <a:lvl1pPr>
              <a:defRPr/>
            </a:lvl1pPr>
          </a:lstStyle>
          <a:p>
            <a:pPr>
              <a:defRPr/>
            </a:pPr>
            <a:fld id="{E83D2228-E376-44F6-A6CD-0156A995FACC}" type="datetimeFigureOut">
              <a:rPr lang="en-US"/>
              <a:pPr>
                <a:defRPr/>
              </a:pPr>
              <a:t>5/11/2020</a:t>
            </a:fld>
            <a:endParaRPr lang="en-US"/>
          </a:p>
        </p:txBody>
      </p:sp>
      <p:sp>
        <p:nvSpPr>
          <p:cNvPr id="5" name="8 Marcador de número de diapositiva"/>
          <p:cNvSpPr>
            <a:spLocks noGrp="1"/>
          </p:cNvSpPr>
          <p:nvPr>
            <p:ph type="sldNum" sz="quarter" idx="11"/>
          </p:nvPr>
        </p:nvSpPr>
        <p:spPr/>
        <p:txBody>
          <a:bodyPr rtlCol="0"/>
          <a:lstStyle>
            <a:lvl1pPr>
              <a:defRPr/>
            </a:lvl1pPr>
          </a:lstStyle>
          <a:p>
            <a:pPr>
              <a:defRPr/>
            </a:pPr>
            <a:fld id="{C5FB73CD-3422-4F5A-B97B-24C161FB4A09}" type="slidenum">
              <a:rPr lang="en-US"/>
              <a:pPr>
                <a:defRPr/>
              </a:pPr>
              <a:t>‹Nº›</a:t>
            </a:fld>
            <a:endParaRPr lang="en-US"/>
          </a:p>
        </p:txBody>
      </p:sp>
      <p:sp>
        <p:nvSpPr>
          <p:cNvPr id="6" name="9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7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8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9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10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11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12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13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14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15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16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17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18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3A5F47E5-49EC-4A26-87DD-4CC846E1EB3E}" type="datetimeFigureOut">
              <a:rPr lang="en-US"/>
              <a:pPr>
                <a:defRPr/>
              </a:pPr>
              <a:t>5/11/2020</a:t>
            </a:fld>
            <a:endParaRPr lang="en-US"/>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50EF730C-5DE3-4D55-8898-125025AA2D96}" type="slidenum">
              <a:rPr lang="en-US"/>
              <a:pPr>
                <a:defRPr/>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18A125E4-0583-4394-9B31-33DFAED13949}" type="datetimeFigureOut">
              <a:rPr lang="en-US"/>
              <a:pPr>
                <a:defRPr/>
              </a:pPr>
              <a:t>5/11/2020</a:t>
            </a:fld>
            <a:endParaRPr lang="en-US" dirty="0"/>
          </a:p>
        </p:txBody>
      </p:sp>
      <p:sp>
        <p:nvSpPr>
          <p:cNvPr id="6" name="2 Marcador de pie de página"/>
          <p:cNvSpPr>
            <a:spLocks noGrp="1"/>
          </p:cNvSpPr>
          <p:nvPr>
            <p:ph type="ftr" sz="quarter" idx="11"/>
          </p:nvPr>
        </p:nvSpPr>
        <p:spPr/>
        <p:txBody>
          <a:bodyPr/>
          <a:lstStyle>
            <a:lvl1pPr>
              <a:defRPr/>
            </a:lvl1pPr>
          </a:lstStyle>
          <a:p>
            <a:pPr>
              <a:defRPr/>
            </a:pPr>
            <a:endParaRPr lang="en-US"/>
          </a:p>
        </p:txBody>
      </p:sp>
      <p:sp>
        <p:nvSpPr>
          <p:cNvPr id="7" name="22 Marcador de número de diapositiva"/>
          <p:cNvSpPr>
            <a:spLocks noGrp="1"/>
          </p:cNvSpPr>
          <p:nvPr>
            <p:ph type="sldNum" sz="quarter" idx="12"/>
          </p:nvPr>
        </p:nvSpPr>
        <p:spPr/>
        <p:txBody>
          <a:bodyPr/>
          <a:lstStyle>
            <a:lvl1pPr>
              <a:defRPr/>
            </a:lvl1pPr>
          </a:lstStyle>
          <a:p>
            <a:pPr>
              <a:defRPr/>
            </a:pPr>
            <a:fld id="{85715C37-354A-4EDE-9C91-E6401402132B}" type="slidenum">
              <a:rPr lang="en-US"/>
              <a:pPr>
                <a:defRPr/>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D9069359-3DC8-4ADC-8CFB-C97CAEDB35A2}" type="datetimeFigureOut">
              <a:rPr lang="en-US"/>
              <a:pPr>
                <a:defRPr/>
              </a:pPr>
              <a:t>5/11/2020</a:t>
            </a:fld>
            <a:endParaRPr lang="en-US" dirty="0"/>
          </a:p>
        </p:txBody>
      </p:sp>
      <p:sp>
        <p:nvSpPr>
          <p:cNvPr id="8" name="2 Marcador de pie de página"/>
          <p:cNvSpPr>
            <a:spLocks noGrp="1"/>
          </p:cNvSpPr>
          <p:nvPr>
            <p:ph type="ftr" sz="quarter" idx="11"/>
          </p:nvPr>
        </p:nvSpPr>
        <p:spPr/>
        <p:txBody>
          <a:bodyPr/>
          <a:lstStyle>
            <a:lvl1pPr>
              <a:defRPr/>
            </a:lvl1pPr>
          </a:lstStyle>
          <a:p>
            <a:pPr>
              <a:defRPr/>
            </a:pPr>
            <a:endParaRPr lang="en-US"/>
          </a:p>
        </p:txBody>
      </p:sp>
      <p:sp>
        <p:nvSpPr>
          <p:cNvPr id="9" name="22 Marcador de número de diapositiva"/>
          <p:cNvSpPr>
            <a:spLocks noGrp="1"/>
          </p:cNvSpPr>
          <p:nvPr>
            <p:ph type="sldNum" sz="quarter" idx="12"/>
          </p:nvPr>
        </p:nvSpPr>
        <p:spPr/>
        <p:txBody>
          <a:bodyPr/>
          <a:lstStyle>
            <a:lvl1pPr>
              <a:defRPr/>
            </a:lvl1pPr>
          </a:lstStyle>
          <a:p>
            <a:pPr>
              <a:defRPr/>
            </a:pPr>
            <a:fld id="{C3118CE4-8BB2-452F-BC12-BD0AB990F47B}" type="slidenum">
              <a:rPr lang="en-US"/>
              <a:pPr>
                <a:defRPr/>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5 Marcador de fecha"/>
          <p:cNvSpPr>
            <a:spLocks noGrp="1"/>
          </p:cNvSpPr>
          <p:nvPr>
            <p:ph type="dt" sz="half" idx="10"/>
          </p:nvPr>
        </p:nvSpPr>
        <p:spPr/>
        <p:txBody>
          <a:bodyPr rtlCol="0"/>
          <a:lstStyle>
            <a:lvl1pPr>
              <a:defRPr/>
            </a:lvl1pPr>
          </a:lstStyle>
          <a:p>
            <a:pPr>
              <a:defRPr/>
            </a:pPr>
            <a:fld id="{8C3D3A38-A22C-4868-B91F-CFFBA532D5A7}" type="datetimeFigureOut">
              <a:rPr lang="en-US"/>
              <a:pPr>
                <a:defRPr/>
              </a:pPr>
              <a:t>5/11/2020</a:t>
            </a:fld>
            <a:endParaRPr lang="en-US"/>
          </a:p>
        </p:txBody>
      </p:sp>
      <p:sp>
        <p:nvSpPr>
          <p:cNvPr id="4" name="6 Marcador de número de diapositiva"/>
          <p:cNvSpPr>
            <a:spLocks noGrp="1"/>
          </p:cNvSpPr>
          <p:nvPr>
            <p:ph type="sldNum" sz="quarter" idx="11"/>
          </p:nvPr>
        </p:nvSpPr>
        <p:spPr/>
        <p:txBody>
          <a:bodyPr rtlCol="0"/>
          <a:lstStyle>
            <a:lvl1pPr>
              <a:defRPr/>
            </a:lvl1pPr>
          </a:lstStyle>
          <a:p>
            <a:pPr>
              <a:defRPr/>
            </a:pPr>
            <a:fld id="{0CB444E5-594B-4D03-8E68-ECC6BDA3CBF9}" type="slidenum">
              <a:rPr lang="en-US"/>
              <a:pPr>
                <a:defRPr/>
              </a:pPr>
              <a:t>‹Nº›</a:t>
            </a:fld>
            <a:endParaRPr lang="en-US"/>
          </a:p>
        </p:txBody>
      </p:sp>
      <p:sp>
        <p:nvSpPr>
          <p:cNvPr id="5" name="7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4D48F809-D44D-474B-BE6F-F2B23E70F848}" type="datetimeFigureOut">
              <a:rPr lang="en-US"/>
              <a:pPr>
                <a:defRPr/>
              </a:pPr>
              <a:t>5/11/2020</a:t>
            </a:fld>
            <a:endParaRPr lang="en-US" dirty="0"/>
          </a:p>
        </p:txBody>
      </p:sp>
      <p:sp>
        <p:nvSpPr>
          <p:cNvPr id="3" name="2 Marcador de pie de página"/>
          <p:cNvSpPr>
            <a:spLocks noGrp="1"/>
          </p:cNvSpPr>
          <p:nvPr>
            <p:ph type="ftr" sz="quarter" idx="11"/>
          </p:nvPr>
        </p:nvSpPr>
        <p:spPr/>
        <p:txBody>
          <a:bodyPr/>
          <a:lstStyle>
            <a:lvl1pPr>
              <a:defRPr/>
            </a:lvl1pPr>
          </a:lstStyle>
          <a:p>
            <a:pPr>
              <a:defRPr/>
            </a:pPr>
            <a:endParaRPr lang="en-US"/>
          </a:p>
        </p:txBody>
      </p:sp>
      <p:sp>
        <p:nvSpPr>
          <p:cNvPr id="4" name="22 Marcador de número de diapositiva"/>
          <p:cNvSpPr>
            <a:spLocks noGrp="1"/>
          </p:cNvSpPr>
          <p:nvPr>
            <p:ph type="sldNum" sz="quarter" idx="12"/>
          </p:nvPr>
        </p:nvSpPr>
        <p:spPr/>
        <p:txBody>
          <a:bodyPr/>
          <a:lstStyle>
            <a:lvl1pPr>
              <a:defRPr/>
            </a:lvl1pPr>
          </a:lstStyle>
          <a:p>
            <a:pPr>
              <a:defRPr/>
            </a:pPr>
            <a:fld id="{15163821-E3E4-4154-8647-AE99A8EC6D0B}" type="slidenum">
              <a:rPr lang="en-US"/>
              <a:pPr>
                <a:defRPr/>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5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6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7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9" name="8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9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1" name="10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20 Marcador de fecha"/>
          <p:cNvSpPr>
            <a:spLocks noGrp="1"/>
          </p:cNvSpPr>
          <p:nvPr>
            <p:ph type="dt" sz="half" idx="10"/>
          </p:nvPr>
        </p:nvSpPr>
        <p:spPr/>
        <p:txBody>
          <a:bodyPr rtlCol="0"/>
          <a:lstStyle>
            <a:lvl1pPr>
              <a:defRPr/>
            </a:lvl1pPr>
          </a:lstStyle>
          <a:p>
            <a:pPr>
              <a:defRPr/>
            </a:pPr>
            <a:fld id="{9F0E06B6-D179-4EDB-BC03-FD1835A140D8}" type="datetimeFigureOut">
              <a:rPr lang="en-US"/>
              <a:pPr>
                <a:defRPr/>
              </a:pPr>
              <a:t>5/11/2020</a:t>
            </a:fld>
            <a:endParaRPr lang="en-US" dirty="0"/>
          </a:p>
        </p:txBody>
      </p:sp>
      <p:sp>
        <p:nvSpPr>
          <p:cNvPr id="13" name="21 Marcador de número de diapositiva"/>
          <p:cNvSpPr>
            <a:spLocks noGrp="1"/>
          </p:cNvSpPr>
          <p:nvPr>
            <p:ph type="sldNum" sz="quarter" idx="11"/>
          </p:nvPr>
        </p:nvSpPr>
        <p:spPr/>
        <p:txBody>
          <a:bodyPr rtlCol="0"/>
          <a:lstStyle>
            <a:lvl1pPr>
              <a:defRPr/>
            </a:lvl1pPr>
          </a:lstStyle>
          <a:p>
            <a:pPr>
              <a:defRPr/>
            </a:pPr>
            <a:fld id="{40BD603B-5713-4255-8346-E32E622922E9}" type="slidenum">
              <a:rPr lang="en-US"/>
              <a:pPr>
                <a:defRPr/>
              </a:pPr>
              <a:t>‹Nº›</a:t>
            </a:fld>
            <a:endParaRPr lang="en-US"/>
          </a:p>
        </p:txBody>
      </p:sp>
      <p:sp>
        <p:nvSpPr>
          <p:cNvPr id="14" name="22 Marcador de pie de página"/>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5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6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7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8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9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10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12" name="16 Marcador de fecha"/>
          <p:cNvSpPr>
            <a:spLocks noGrp="1"/>
          </p:cNvSpPr>
          <p:nvPr>
            <p:ph type="dt" sz="half" idx="10"/>
          </p:nvPr>
        </p:nvSpPr>
        <p:spPr/>
        <p:txBody>
          <a:bodyPr rtlCol="0"/>
          <a:lstStyle>
            <a:lvl1pPr>
              <a:defRPr/>
            </a:lvl1pPr>
          </a:lstStyle>
          <a:p>
            <a:pPr>
              <a:defRPr/>
            </a:pPr>
            <a:fld id="{81523F59-DE56-4AE1-9872-6FF527655B31}" type="datetimeFigureOut">
              <a:rPr lang="en-US"/>
              <a:pPr>
                <a:defRPr/>
              </a:pPr>
              <a:t>5/11/2020</a:t>
            </a:fld>
            <a:endParaRPr lang="en-US"/>
          </a:p>
        </p:txBody>
      </p:sp>
      <p:sp>
        <p:nvSpPr>
          <p:cNvPr id="13" name="17 Marcador de número de diapositiva"/>
          <p:cNvSpPr>
            <a:spLocks noGrp="1"/>
          </p:cNvSpPr>
          <p:nvPr>
            <p:ph type="sldNum" sz="quarter" idx="11"/>
          </p:nvPr>
        </p:nvSpPr>
        <p:spPr/>
        <p:txBody>
          <a:bodyPr rtlCol="0"/>
          <a:lstStyle>
            <a:lvl1pPr>
              <a:defRPr/>
            </a:lvl1pPr>
          </a:lstStyle>
          <a:p>
            <a:pPr>
              <a:defRPr/>
            </a:pPr>
            <a:fld id="{AC3F2558-CC90-473A-A78E-544541F7205C}" type="slidenum">
              <a:rPr lang="en-US"/>
              <a:pPr>
                <a:defRPr/>
              </a:pPr>
              <a:t>‹Nº›</a:t>
            </a:fld>
            <a:endParaRPr lang="en-US"/>
          </a:p>
        </p:txBody>
      </p:sp>
      <p:sp>
        <p:nvSpPr>
          <p:cNvPr id="14" name="20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smtClean="0"/>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smtClean="0">
                <a:solidFill>
                  <a:schemeClr val="tx2"/>
                </a:solidFill>
              </a:defRPr>
            </a:lvl1pPr>
          </a:lstStyle>
          <a:p>
            <a:pPr>
              <a:defRPr/>
            </a:pPr>
            <a:fld id="{B671AE82-890C-4D9C-AF3B-426421E77314}" type="datetimeFigureOut">
              <a:rPr lang="en-US"/>
              <a:pPr>
                <a:defRPr/>
              </a:pPr>
              <a:t>5/11/2020</a:t>
            </a:fld>
            <a:endParaRPr lang="en-US" dirty="0"/>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dirty="0">
                <a:solidFill>
                  <a:schemeClr val="tx2"/>
                </a:solidFill>
              </a:defRPr>
            </a:lvl1pPr>
          </a:lstStyle>
          <a:p>
            <a:pPr>
              <a:defRPr/>
            </a:pPr>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smtClean="0">
                <a:solidFill>
                  <a:srgbClr val="FFFFFF"/>
                </a:solidFill>
              </a:defRPr>
            </a:lvl1pPr>
          </a:lstStyle>
          <a:p>
            <a:pPr>
              <a:defRPr/>
            </a:pPr>
            <a:fld id="{5712C1F8-DBCB-4D0E-A673-742881816186}" type="slidenum">
              <a:rPr lang="en-US"/>
              <a:pPr>
                <a:defRPr/>
              </a:pPr>
              <a:t>‹Nº›</a:t>
            </a:fld>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79" r:id="rId4"/>
    <p:sldLayoutId id="2147483680" r:id="rId5"/>
    <p:sldLayoutId id="2147483687" r:id="rId6"/>
    <p:sldLayoutId id="2147483681" r:id="rId7"/>
    <p:sldLayoutId id="2147483688" r:id="rId8"/>
    <p:sldLayoutId id="2147483689" r:id="rId9"/>
    <p:sldLayoutId id="2147483682" r:id="rId10"/>
    <p:sldLayoutId id="2147483683"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4471A6"/>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B2C1DB"/>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62000" y="1828800"/>
            <a:ext cx="7804150" cy="917575"/>
          </a:xfrm>
        </p:spPr>
        <p:txBody>
          <a:bodyPr lIns="90487" tIns="44450" rIns="90487" bIns="44450"/>
          <a:lstStyle/>
          <a:p>
            <a:pPr fontAlgn="auto">
              <a:spcAft>
                <a:spcPts val="0"/>
              </a:spcAft>
              <a:defRPr/>
            </a:pPr>
            <a:r>
              <a:rPr lang="en-GB" sz="4800" b="1" dirty="0" err="1" smtClean="0"/>
              <a:t>Usabilidad</a:t>
            </a:r>
            <a:endParaRPr lang="en-GB" b="1" dirty="0" smtClean="0"/>
          </a:p>
        </p:txBody>
      </p:sp>
      <p:sp>
        <p:nvSpPr>
          <p:cNvPr id="8195" name="Line 5"/>
          <p:cNvSpPr>
            <a:spLocks noChangeShapeType="1"/>
          </p:cNvSpPr>
          <p:nvPr/>
        </p:nvSpPr>
        <p:spPr bwMode="auto">
          <a:xfrm>
            <a:off x="0" y="3505200"/>
            <a:ext cx="9144000" cy="0"/>
          </a:xfrm>
          <a:prstGeom prst="line">
            <a:avLst/>
          </a:prstGeom>
          <a:noFill/>
          <a:ln w="50800">
            <a:solidFill>
              <a:srgbClr val="FF0000"/>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67545" y="32792"/>
            <a:ext cx="7704856" cy="3387480"/>
          </a:xfrm>
          <a:prstGeom prst="rect">
            <a:avLst/>
          </a:prstGeom>
        </p:spPr>
      </p:pic>
      <p:pic>
        <p:nvPicPr>
          <p:cNvPr id="5" name="Imagen 4"/>
          <p:cNvPicPr>
            <a:picLocks noChangeAspect="1"/>
          </p:cNvPicPr>
          <p:nvPr/>
        </p:nvPicPr>
        <p:blipFill>
          <a:blip r:embed="rId3"/>
          <a:stretch>
            <a:fillRect/>
          </a:stretch>
        </p:blipFill>
        <p:spPr>
          <a:xfrm>
            <a:off x="467546" y="3349991"/>
            <a:ext cx="6897240" cy="3365931"/>
          </a:xfrm>
          <a:prstGeom prst="rect">
            <a:avLst/>
          </a:prstGeom>
        </p:spPr>
      </p:pic>
    </p:spTree>
    <p:extLst>
      <p:ext uri="{BB962C8B-B14F-4D97-AF65-F5344CB8AC3E}">
        <p14:creationId xmlns:p14="http://schemas.microsoft.com/office/powerpoint/2010/main" val="104686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251520" y="332656"/>
            <a:ext cx="7776864" cy="6246832"/>
          </a:xfrm>
        </p:spPr>
        <p:txBody>
          <a:bodyPr/>
          <a:lstStyle/>
          <a:p>
            <a:pPr marL="514350" indent="-514350" algn="just">
              <a:buFont typeface="+mj-lt"/>
              <a:buAutoNum type="arabicPeriod" startAt="4"/>
            </a:pPr>
            <a:r>
              <a:rPr lang="es-AR" sz="3200" b="1" dirty="0">
                <a:solidFill>
                  <a:schemeClr val="tx2"/>
                </a:solidFill>
                <a:latin typeface="Arial" panose="020B0604020202020204" pitchFamily="34" charset="0"/>
                <a:cs typeface="Arial" panose="020B0604020202020204" pitchFamily="34" charset="0"/>
              </a:rPr>
              <a:t>Consistencia y </a:t>
            </a:r>
            <a:r>
              <a:rPr lang="es-AR" sz="3200" b="1" dirty="0" smtClean="0">
                <a:solidFill>
                  <a:schemeClr val="tx2"/>
                </a:solidFill>
                <a:latin typeface="Arial" panose="020B0604020202020204" pitchFamily="34" charset="0"/>
                <a:cs typeface="Arial" panose="020B0604020202020204" pitchFamily="34" charset="0"/>
              </a:rPr>
              <a:t>estándares: </a:t>
            </a:r>
            <a:r>
              <a:rPr lang="es-AR" dirty="0" smtClean="0">
                <a:solidFill>
                  <a:schemeClr val="tx2"/>
                </a:solidFill>
                <a:latin typeface="Arial" panose="020B0604020202020204" pitchFamily="34" charset="0"/>
                <a:cs typeface="Arial" panose="020B0604020202020204" pitchFamily="34" charset="0"/>
              </a:rPr>
              <a:t>Los </a:t>
            </a:r>
            <a:r>
              <a:rPr lang="es-AR" dirty="0">
                <a:solidFill>
                  <a:schemeClr val="tx2"/>
                </a:solidFill>
                <a:latin typeface="Arial" panose="020B0604020202020204" pitchFamily="34" charset="0"/>
                <a:cs typeface="Arial" panose="020B0604020202020204" pitchFamily="34" charset="0"/>
              </a:rPr>
              <a:t>usuarios no deben tener que preguntarse si las diversas palabras, situaciones, o acciones significan las misma cosa. Que se sigan las normas y convenciones de la plataforma sobre la que está implementando el sistema.</a:t>
            </a:r>
          </a:p>
          <a:p>
            <a:pPr marL="514350" indent="-514350" algn="just">
              <a:buFont typeface="+mj-lt"/>
              <a:buAutoNum type="arabicPeriod" startAt="4"/>
            </a:pPr>
            <a:r>
              <a:rPr lang="es-AR" sz="3200" b="1" dirty="0">
                <a:solidFill>
                  <a:schemeClr val="tx2"/>
                </a:solidFill>
                <a:latin typeface="Arial" panose="020B0604020202020204" pitchFamily="34" charset="0"/>
                <a:cs typeface="Arial" panose="020B0604020202020204" pitchFamily="34" charset="0"/>
              </a:rPr>
              <a:t>Prevención de errores: </a:t>
            </a:r>
            <a:r>
              <a:rPr lang="es-AR" dirty="0">
                <a:solidFill>
                  <a:schemeClr val="tx2"/>
                </a:solidFill>
                <a:latin typeface="Arial" panose="020B0604020202020204" pitchFamily="34" charset="0"/>
                <a:cs typeface="Arial" panose="020B0604020202020204" pitchFamily="34" charset="0"/>
              </a:rPr>
              <a:t>Antes que diseñar buenos mensajes de error, es mejor evitar que el problema </a:t>
            </a:r>
            <a:r>
              <a:rPr lang="es-AR" dirty="0" smtClean="0">
                <a:solidFill>
                  <a:schemeClr val="tx2"/>
                </a:solidFill>
                <a:latin typeface="Arial" panose="020B0604020202020204" pitchFamily="34" charset="0"/>
                <a:cs typeface="Arial" panose="020B0604020202020204" pitchFamily="34" charset="0"/>
              </a:rPr>
              <a:t>ocurra.</a:t>
            </a:r>
          </a:p>
          <a:p>
            <a:pPr marL="514350" indent="-514350" algn="just">
              <a:buFont typeface="+mj-lt"/>
              <a:buAutoNum type="arabicPeriod" startAt="4"/>
            </a:pPr>
            <a:r>
              <a:rPr lang="es-AR" sz="3200" b="1" dirty="0" smtClean="0">
                <a:solidFill>
                  <a:schemeClr val="tx2"/>
                </a:solidFill>
                <a:latin typeface="Arial" panose="020B0604020202020204" pitchFamily="34" charset="0"/>
                <a:cs typeface="Arial" panose="020B0604020202020204" pitchFamily="34" charset="0"/>
              </a:rPr>
              <a:t>Reconocer es </a:t>
            </a:r>
            <a:r>
              <a:rPr lang="es-AR" sz="3200" b="1" dirty="0">
                <a:solidFill>
                  <a:schemeClr val="tx2"/>
                </a:solidFill>
                <a:latin typeface="Arial" panose="020B0604020202020204" pitchFamily="34" charset="0"/>
                <a:cs typeface="Arial" panose="020B0604020202020204" pitchFamily="34" charset="0"/>
              </a:rPr>
              <a:t>mejor que </a:t>
            </a:r>
            <a:r>
              <a:rPr lang="es-AR" sz="3200" b="1" dirty="0" smtClean="0">
                <a:solidFill>
                  <a:schemeClr val="tx2"/>
                </a:solidFill>
                <a:latin typeface="Arial" panose="020B0604020202020204" pitchFamily="34" charset="0"/>
                <a:cs typeface="Arial" panose="020B0604020202020204" pitchFamily="34" charset="0"/>
              </a:rPr>
              <a:t>recordar: </a:t>
            </a:r>
            <a:r>
              <a:rPr lang="es-AR" dirty="0">
                <a:solidFill>
                  <a:schemeClr val="tx2"/>
                </a:solidFill>
                <a:latin typeface="Arial" panose="020B0604020202020204" pitchFamily="34" charset="0"/>
                <a:cs typeface="Arial" panose="020B0604020202020204" pitchFamily="34" charset="0"/>
              </a:rPr>
              <a:t>Minimizar la carga de memoria del usuario haciendo que los objetos, las acciones y las opciones estén visibles. El usuario no debería tener que recordar la información de una parte del diálogo a otra</a:t>
            </a:r>
            <a:r>
              <a:rPr lang="es-AR" dirty="0" smtClean="0">
                <a:solidFill>
                  <a:schemeClr val="tx2"/>
                </a:solidFill>
                <a:latin typeface="Arial" panose="020B0604020202020204" pitchFamily="34" charset="0"/>
                <a:cs typeface="Arial" panose="020B0604020202020204" pitchFamily="34" charset="0"/>
              </a:rPr>
              <a:t>.</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7043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11560" y="1124744"/>
            <a:ext cx="7577346" cy="4032448"/>
          </a:xfrm>
          <a:prstGeom prst="rect">
            <a:avLst/>
          </a:prstGeom>
        </p:spPr>
      </p:pic>
    </p:spTree>
    <p:extLst>
      <p:ext uri="{BB962C8B-B14F-4D97-AF65-F5344CB8AC3E}">
        <p14:creationId xmlns:p14="http://schemas.microsoft.com/office/powerpoint/2010/main" val="321283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67544" y="13360"/>
            <a:ext cx="7162800" cy="3867150"/>
          </a:xfrm>
          <a:prstGeom prst="rect">
            <a:avLst/>
          </a:prstGeom>
        </p:spPr>
      </p:pic>
      <p:pic>
        <p:nvPicPr>
          <p:cNvPr id="5" name="Imagen 4"/>
          <p:cNvPicPr>
            <a:picLocks noChangeAspect="1"/>
          </p:cNvPicPr>
          <p:nvPr/>
        </p:nvPicPr>
        <p:blipFill>
          <a:blip r:embed="rId3"/>
          <a:stretch>
            <a:fillRect/>
          </a:stretch>
        </p:blipFill>
        <p:spPr>
          <a:xfrm>
            <a:off x="477069" y="3880510"/>
            <a:ext cx="7153275" cy="2647950"/>
          </a:xfrm>
          <a:prstGeom prst="rect">
            <a:avLst/>
          </a:prstGeom>
        </p:spPr>
      </p:pic>
    </p:spTree>
    <p:extLst>
      <p:ext uri="{BB962C8B-B14F-4D97-AF65-F5344CB8AC3E}">
        <p14:creationId xmlns:p14="http://schemas.microsoft.com/office/powerpoint/2010/main" val="295973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323528" y="116632"/>
            <a:ext cx="7776864" cy="6741368"/>
          </a:xfrm>
        </p:spPr>
        <p:txBody>
          <a:bodyPr/>
          <a:lstStyle/>
          <a:p>
            <a:pPr marL="514350" indent="-514350" algn="just">
              <a:buFont typeface="+mj-lt"/>
              <a:buAutoNum type="arabicPeriod" startAt="7"/>
            </a:pPr>
            <a:r>
              <a:rPr lang="es-AR" sz="3200" b="1" dirty="0">
                <a:solidFill>
                  <a:schemeClr val="tx2"/>
                </a:solidFill>
                <a:latin typeface="Arial" panose="020B0604020202020204" pitchFamily="34" charset="0"/>
                <a:cs typeface="Arial" panose="020B0604020202020204" pitchFamily="34" charset="0"/>
              </a:rPr>
              <a:t>Flexibilidad y eficiencia de uso: </a:t>
            </a:r>
            <a:r>
              <a:rPr lang="es-AR" dirty="0">
                <a:solidFill>
                  <a:schemeClr val="tx2"/>
                </a:solidFill>
                <a:latin typeface="Arial" panose="020B0604020202020204" pitchFamily="34" charset="0"/>
                <a:cs typeface="Arial" panose="020B0604020202020204" pitchFamily="34" charset="0"/>
              </a:rPr>
              <a:t>Los aceleradores, no vistos por el usuario principiante, mejoran la interacción para el usuario experto de tal manera que el sistema puede servir para usuarios inexpertos y experimentados. </a:t>
            </a:r>
            <a:r>
              <a:rPr lang="es-ES" dirty="0" smtClean="0">
                <a:solidFill>
                  <a:schemeClr val="tx2"/>
                </a:solidFill>
                <a:latin typeface="Arial" panose="020B0604020202020204" pitchFamily="34" charset="0"/>
                <a:cs typeface="Arial" panose="020B0604020202020204" pitchFamily="34" charset="0"/>
              </a:rPr>
              <a:t>Es importante que el sistema permita personalizar acciones frecuentes.</a:t>
            </a:r>
          </a:p>
          <a:p>
            <a:pPr marL="514350" indent="-514350" algn="just">
              <a:buFont typeface="+mj-lt"/>
              <a:buAutoNum type="arabicPeriod" startAt="7"/>
            </a:pPr>
            <a:r>
              <a:rPr lang="es-AR" sz="3200" b="1" dirty="0">
                <a:solidFill>
                  <a:schemeClr val="tx2"/>
                </a:solidFill>
                <a:latin typeface="Arial" panose="020B0604020202020204" pitchFamily="34" charset="0"/>
                <a:cs typeface="Arial" panose="020B0604020202020204" pitchFamily="34" charset="0"/>
              </a:rPr>
              <a:t>Diseño estético y minimalista: </a:t>
            </a:r>
            <a:r>
              <a:rPr lang="es-AR" dirty="0">
                <a:solidFill>
                  <a:schemeClr val="tx2"/>
                </a:solidFill>
                <a:latin typeface="Arial" panose="020B0604020202020204" pitchFamily="34" charset="0"/>
                <a:cs typeface="Arial" panose="020B0604020202020204" pitchFamily="34" charset="0"/>
              </a:rPr>
              <a:t>Los diálogos no deberían contener información </a:t>
            </a:r>
            <a:r>
              <a:rPr lang="es-AR" dirty="0" smtClean="0">
                <a:solidFill>
                  <a:schemeClr val="tx2"/>
                </a:solidFill>
                <a:latin typeface="Arial" panose="020B0604020202020204" pitchFamily="34" charset="0"/>
                <a:cs typeface="Arial" panose="020B0604020202020204" pitchFamily="34" charset="0"/>
              </a:rPr>
              <a:t>irrelevante. </a:t>
            </a:r>
            <a:r>
              <a:rPr lang="es-AR" dirty="0">
                <a:solidFill>
                  <a:schemeClr val="tx2"/>
                </a:solidFill>
                <a:latin typeface="Arial" panose="020B0604020202020204" pitchFamily="34" charset="0"/>
                <a:cs typeface="Arial" panose="020B0604020202020204" pitchFamily="34" charset="0"/>
              </a:rPr>
              <a:t>Cada unidad extra de información en un diálogo compite con la información importante, disminuyendo su visibilidad relativa.</a:t>
            </a:r>
            <a:endParaRPr lang="en-US" dirty="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startAt="7"/>
            </a:pPr>
            <a:r>
              <a:rPr lang="es-AR" sz="3200" b="1" dirty="0">
                <a:solidFill>
                  <a:schemeClr val="tx2"/>
                </a:solidFill>
                <a:latin typeface="Arial" panose="020B0604020202020204" pitchFamily="34" charset="0"/>
                <a:cs typeface="Arial" panose="020B0604020202020204" pitchFamily="34" charset="0"/>
              </a:rPr>
              <a:t>Ayudar a reconocer, diagnosticar y recuperarse de errores: </a:t>
            </a:r>
            <a:r>
              <a:rPr lang="es-AR" dirty="0">
                <a:solidFill>
                  <a:schemeClr val="tx2"/>
                </a:solidFill>
                <a:latin typeface="Arial" panose="020B0604020202020204" pitchFamily="34" charset="0"/>
                <a:cs typeface="Arial" panose="020B0604020202020204" pitchFamily="34" charset="0"/>
              </a:rPr>
              <a:t>Los mensajes de error deben estar expresados en lenguaje </a:t>
            </a:r>
            <a:r>
              <a:rPr lang="es-AR" dirty="0" smtClean="0">
                <a:solidFill>
                  <a:schemeClr val="tx2"/>
                </a:solidFill>
                <a:latin typeface="Arial" panose="020B0604020202020204" pitchFamily="34" charset="0"/>
                <a:cs typeface="Arial" panose="020B0604020202020204" pitchFamily="34" charset="0"/>
              </a:rPr>
              <a:t>simple </a:t>
            </a:r>
            <a:r>
              <a:rPr lang="es-AR" dirty="0">
                <a:solidFill>
                  <a:schemeClr val="tx2"/>
                </a:solidFill>
                <a:latin typeface="Arial" panose="020B0604020202020204" pitchFamily="34" charset="0"/>
                <a:cs typeface="Arial" panose="020B0604020202020204" pitchFamily="34" charset="0"/>
              </a:rPr>
              <a:t>(sin códigos), indicando con precisión el problema y sugiriendo una solución.</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5909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467544" y="188640"/>
            <a:ext cx="7776864" cy="4320480"/>
          </a:xfrm>
        </p:spPr>
        <p:txBody>
          <a:bodyPr/>
          <a:lstStyle/>
          <a:p>
            <a:pPr marL="514350" indent="-514350" algn="just">
              <a:buFont typeface="+mj-lt"/>
              <a:buAutoNum type="arabicPeriod" startAt="10"/>
            </a:pPr>
            <a:r>
              <a:rPr lang="es-AR" sz="3200" b="1" dirty="0">
                <a:solidFill>
                  <a:schemeClr val="tx2"/>
                </a:solidFill>
                <a:latin typeface="Arial" panose="020B0604020202020204" pitchFamily="34" charset="0"/>
                <a:cs typeface="Arial" panose="020B0604020202020204" pitchFamily="34" charset="0"/>
              </a:rPr>
              <a:t>Ayuda y documentación: </a:t>
            </a:r>
            <a:r>
              <a:rPr lang="es-AR" dirty="0">
                <a:solidFill>
                  <a:schemeClr val="tx2"/>
                </a:solidFill>
                <a:latin typeface="Arial" panose="020B0604020202020204" pitchFamily="34" charset="0"/>
                <a:cs typeface="Arial" panose="020B0604020202020204" pitchFamily="34" charset="0"/>
              </a:rPr>
              <a:t>Aunque es mejor que se pueda usar el sistema sin documentación, es necesario proveer al usuario de ayuda y documentación. Esta tiene que ser fácil de </a:t>
            </a:r>
            <a:r>
              <a:rPr lang="es-AR" dirty="0" smtClean="0">
                <a:solidFill>
                  <a:schemeClr val="tx2"/>
                </a:solidFill>
                <a:latin typeface="Arial" panose="020B0604020202020204" pitchFamily="34" charset="0"/>
                <a:cs typeface="Arial" panose="020B0604020202020204" pitchFamily="34" charset="0"/>
              </a:rPr>
              <a:t>buscar y entender, </a:t>
            </a:r>
            <a:r>
              <a:rPr lang="es-AR" dirty="0">
                <a:solidFill>
                  <a:schemeClr val="tx2"/>
                </a:solidFill>
                <a:latin typeface="Arial" panose="020B0604020202020204" pitchFamily="34" charset="0"/>
                <a:cs typeface="Arial" panose="020B0604020202020204" pitchFamily="34" charset="0"/>
              </a:rPr>
              <a:t>centrada en la tareas del usuario, con información de las etapas a realizar y </a:t>
            </a:r>
            <a:r>
              <a:rPr lang="es-AR" dirty="0" smtClean="0">
                <a:solidFill>
                  <a:schemeClr val="tx2"/>
                </a:solidFill>
                <a:latin typeface="Arial" panose="020B0604020202020204" pitchFamily="34" charset="0"/>
                <a:cs typeface="Arial" panose="020B0604020202020204" pitchFamily="34" charset="0"/>
              </a:rPr>
              <a:t>no muy </a:t>
            </a:r>
            <a:r>
              <a:rPr lang="es-AR" dirty="0">
                <a:solidFill>
                  <a:schemeClr val="tx2"/>
                </a:solidFill>
                <a:latin typeface="Arial" panose="020B0604020202020204" pitchFamily="34" charset="0"/>
                <a:cs typeface="Arial" panose="020B0604020202020204" pitchFamily="34" charset="0"/>
              </a:rPr>
              <a:t>extensa</a:t>
            </a:r>
            <a:r>
              <a:rPr lang="es-AR" dirty="0" smtClean="0">
                <a:solidFill>
                  <a:schemeClr val="tx2"/>
                </a:solidFill>
                <a:latin typeface="Arial" panose="020B0604020202020204" pitchFamily="34" charset="0"/>
                <a:cs typeface="Arial" panose="020B0604020202020204" pitchFamily="34" charset="0"/>
              </a:rPr>
              <a:t>.</a:t>
            </a:r>
          </a:p>
          <a:p>
            <a:pPr marL="514350" indent="-514350" algn="just">
              <a:buFont typeface="+mj-lt"/>
              <a:buAutoNum type="arabicPeriod" startAt="10"/>
            </a:pP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815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sz="quarter" idx="1"/>
          </p:nvPr>
        </p:nvSpPr>
        <p:spPr/>
        <p:txBody>
          <a:bodyPr/>
          <a:lstStyle/>
          <a:p>
            <a:endParaRPr lang="en-US"/>
          </a:p>
        </p:txBody>
      </p:sp>
    </p:spTree>
    <p:extLst>
      <p:ext uri="{BB962C8B-B14F-4D97-AF65-F5344CB8AC3E}">
        <p14:creationId xmlns:p14="http://schemas.microsoft.com/office/powerpoint/2010/main" val="1443753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496928" y="1268760"/>
            <a:ext cx="7675472" cy="5256584"/>
          </a:xfrm>
        </p:spPr>
        <p:txBody>
          <a:bodyPr/>
          <a:lstStyle/>
          <a:p>
            <a:pPr marL="514350" indent="-514350" algn="just">
              <a:buFont typeface="+mj-lt"/>
              <a:buAutoNum type="arabicPeriod" startAt="11"/>
            </a:pPr>
            <a:r>
              <a:rPr lang="es-ES" sz="3200" b="1" dirty="0" smtClean="0">
                <a:solidFill>
                  <a:schemeClr val="tx2"/>
                </a:solidFill>
                <a:latin typeface="Arial" panose="020B0604020202020204" pitchFamily="34" charset="0"/>
                <a:cs typeface="Arial" panose="020B0604020202020204" pitchFamily="34" charset="0"/>
              </a:rPr>
              <a:t>Habilidades </a:t>
            </a:r>
            <a:r>
              <a:rPr lang="es-ES" dirty="0">
                <a:solidFill>
                  <a:schemeClr val="tx2"/>
                </a:solidFill>
                <a:latin typeface="Arial" panose="020B0604020202020204" pitchFamily="34" charset="0"/>
                <a:cs typeface="Arial" panose="020B0604020202020204" pitchFamily="34" charset="0"/>
              </a:rPr>
              <a:t>El</a:t>
            </a:r>
            <a:r>
              <a:rPr lang="es-ES" dirty="0" smtClean="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rPr>
              <a:t>sistema debe tener en cuenta, extender, suplementar e incentivar las habilidades del usuario, sus conocimientos y su experiencia.</a:t>
            </a:r>
          </a:p>
          <a:p>
            <a:pPr marL="514350" indent="-514350" algn="just">
              <a:buFont typeface="+mj-lt"/>
              <a:buAutoNum type="arabicPeriod" startAt="11"/>
            </a:pPr>
            <a:r>
              <a:rPr lang="es-ES" sz="3200" b="1" dirty="0" smtClean="0">
                <a:solidFill>
                  <a:schemeClr val="tx2"/>
                </a:solidFill>
                <a:latin typeface="Arial" panose="020B0604020202020204" pitchFamily="34" charset="0"/>
                <a:cs typeface="Arial" panose="020B0604020202020204" pitchFamily="34" charset="0"/>
              </a:rPr>
              <a:t>Interacción placentera respetuosa </a:t>
            </a:r>
            <a:r>
              <a:rPr lang="es-ES" dirty="0" smtClean="0">
                <a:solidFill>
                  <a:schemeClr val="tx2"/>
                </a:solidFill>
                <a:latin typeface="Arial" panose="020B0604020202020204" pitchFamily="34" charset="0"/>
                <a:cs typeface="Arial" panose="020B0604020202020204" pitchFamily="34" charset="0"/>
              </a:rPr>
              <a:t>Las </a:t>
            </a:r>
            <a:r>
              <a:rPr lang="es-ES" dirty="0">
                <a:solidFill>
                  <a:schemeClr val="tx2"/>
                </a:solidFill>
                <a:latin typeface="Arial" panose="020B0604020202020204" pitchFamily="34" charset="0"/>
                <a:cs typeface="Arial" panose="020B0604020202020204" pitchFamily="34" charset="0"/>
              </a:rPr>
              <a:t>interacciones de los usuario con el sistema deben favorecer su calidad de vida, presentando un diseño estético, en donde los valores artísticos se igualen a los funcionales.</a:t>
            </a:r>
          </a:p>
          <a:p>
            <a:pPr marL="514350" indent="-514350" algn="just">
              <a:buFont typeface="+mj-lt"/>
              <a:buAutoNum type="arabicPeriod" startAt="11"/>
            </a:pPr>
            <a:r>
              <a:rPr lang="es-ES" sz="3200" b="1" dirty="0">
                <a:solidFill>
                  <a:schemeClr val="tx2"/>
                </a:solidFill>
                <a:latin typeface="Arial" panose="020B0604020202020204" pitchFamily="34" charset="0"/>
                <a:cs typeface="Arial" panose="020B0604020202020204" pitchFamily="34" charset="0"/>
              </a:rPr>
              <a:t>Privacidad: </a:t>
            </a:r>
            <a:r>
              <a:rPr lang="es-ES" dirty="0">
                <a:solidFill>
                  <a:schemeClr val="tx2"/>
                </a:solidFill>
                <a:latin typeface="Arial" panose="020B0604020202020204" pitchFamily="34" charset="0"/>
                <a:cs typeface="Arial" panose="020B0604020202020204" pitchFamily="34" charset="0"/>
              </a:rPr>
              <a:t>el sistema debe ayudar al usuario a proteger la información personal o privada, tanto la del propio usuario como la que pertenece a los clientes del usuario.</a:t>
            </a:r>
          </a:p>
          <a:p>
            <a:endParaRPr lang="en-US" dirty="0"/>
          </a:p>
        </p:txBody>
      </p:sp>
      <p:sp>
        <p:nvSpPr>
          <p:cNvPr id="4" name="Rectángulo 3"/>
          <p:cNvSpPr/>
          <p:nvPr/>
        </p:nvSpPr>
        <p:spPr>
          <a:xfrm>
            <a:off x="496928" y="476672"/>
            <a:ext cx="5104282" cy="584775"/>
          </a:xfrm>
          <a:prstGeom prst="rect">
            <a:avLst/>
          </a:prstGeom>
        </p:spPr>
        <p:txBody>
          <a:bodyPr wrap="none">
            <a:spAutoFit/>
          </a:bodyPr>
          <a:lstStyle/>
          <a:p>
            <a:r>
              <a:rPr lang="en-US" sz="3200" b="1" dirty="0" err="1" smtClean="0">
                <a:solidFill>
                  <a:schemeClr val="tx2"/>
                </a:solidFill>
                <a:latin typeface="Arial" panose="020B0604020202020204" pitchFamily="34" charset="0"/>
                <a:cs typeface="Arial" panose="020B0604020202020204" pitchFamily="34" charset="0"/>
              </a:rPr>
              <a:t>Agregados</a:t>
            </a:r>
            <a:r>
              <a:rPr lang="en-US" sz="3200" b="1" dirty="0" smtClean="0">
                <a:solidFill>
                  <a:schemeClr val="tx2"/>
                </a:solidFill>
                <a:latin typeface="Arial" panose="020B0604020202020204" pitchFamily="34" charset="0"/>
                <a:cs typeface="Arial" panose="020B0604020202020204" pitchFamily="34" charset="0"/>
              </a:rPr>
              <a:t> </a:t>
            </a:r>
            <a:r>
              <a:rPr lang="en-US" sz="3200" b="1" dirty="0" err="1">
                <a:solidFill>
                  <a:schemeClr val="tx2"/>
                </a:solidFill>
                <a:latin typeface="Arial" panose="020B0604020202020204" pitchFamily="34" charset="0"/>
                <a:cs typeface="Arial" panose="020B0604020202020204" pitchFamily="34" charset="0"/>
              </a:rPr>
              <a:t>por</a:t>
            </a:r>
            <a:r>
              <a:rPr lang="en-US" sz="3200" b="1" dirty="0">
                <a:solidFill>
                  <a:schemeClr val="tx2"/>
                </a:solidFill>
                <a:latin typeface="Arial" panose="020B0604020202020204" pitchFamily="34" charset="0"/>
                <a:cs typeface="Arial" panose="020B0604020202020204" pitchFamily="34" charset="0"/>
              </a:rPr>
              <a:t> PIEROTTI</a:t>
            </a:r>
          </a:p>
        </p:txBody>
      </p:sp>
    </p:spTree>
    <p:extLst>
      <p:ext uri="{BB962C8B-B14F-4D97-AF65-F5344CB8AC3E}">
        <p14:creationId xmlns:p14="http://schemas.microsoft.com/office/powerpoint/2010/main" val="48038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99592" y="1916832"/>
            <a:ext cx="7467600" cy="2448272"/>
          </a:xfrm>
        </p:spPr>
        <p:txBody>
          <a:bodyPr>
            <a:noAutofit/>
          </a:bodyPr>
          <a:lstStyle/>
          <a:p>
            <a:pPr algn="ctr"/>
            <a:r>
              <a:rPr lang="es-AR" sz="4800" b="1" dirty="0" smtClean="0">
                <a:latin typeface="Arial" panose="020B0604020202020204" pitchFamily="34" charset="0"/>
                <a:cs typeface="Arial" panose="020B0604020202020204" pitchFamily="34" charset="0"/>
              </a:rPr>
              <a:t>Las ocho </a:t>
            </a:r>
            <a:br>
              <a:rPr lang="es-AR" sz="4800" b="1" dirty="0" smtClean="0">
                <a:latin typeface="Arial" panose="020B0604020202020204" pitchFamily="34" charset="0"/>
                <a:cs typeface="Arial" panose="020B0604020202020204" pitchFamily="34" charset="0"/>
              </a:rPr>
            </a:br>
            <a:r>
              <a:rPr lang="es-AR" sz="4800" b="1" dirty="0" smtClean="0">
                <a:latin typeface="Arial" panose="020B0604020202020204" pitchFamily="34" charset="0"/>
                <a:cs typeface="Arial" panose="020B0604020202020204" pitchFamily="34" charset="0"/>
              </a:rPr>
              <a:t>reglas de oro de </a:t>
            </a:r>
            <a:r>
              <a:rPr lang="es-AR" sz="4800" b="1" dirty="0" err="1" smtClean="0">
                <a:latin typeface="Arial" panose="020B0604020202020204" pitchFamily="34" charset="0"/>
                <a:cs typeface="Arial" panose="020B0604020202020204" pitchFamily="34" charset="0"/>
              </a:rPr>
              <a:t>Shneiderman</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7173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251520" y="332656"/>
            <a:ext cx="7920880" cy="6708264"/>
          </a:xfrm>
        </p:spPr>
        <p:txBody>
          <a:bodyPr/>
          <a:lstStyle/>
          <a:p>
            <a:pPr marL="514350" indent="-514350" algn="just">
              <a:buFont typeface="+mj-lt"/>
              <a:buAutoNum type="arabicPeriod"/>
            </a:pPr>
            <a:r>
              <a:rPr lang="es-AR" sz="3200" b="1" dirty="0" smtClean="0">
                <a:solidFill>
                  <a:schemeClr val="tx2"/>
                </a:solidFill>
                <a:latin typeface="Arial" panose="020B0604020202020204" pitchFamily="34" charset="0"/>
                <a:cs typeface="Arial" panose="020B0604020202020204" pitchFamily="34" charset="0"/>
              </a:rPr>
              <a:t>Consistencia</a:t>
            </a:r>
            <a:r>
              <a:rPr lang="en-US" sz="3200" b="1"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Es importante el uso de iconos, colores, botones, etc. </a:t>
            </a:r>
            <a:r>
              <a:rPr lang="es-AR" dirty="0">
                <a:solidFill>
                  <a:schemeClr val="tx2"/>
                </a:solidFill>
                <a:latin typeface="Arial" panose="020B0604020202020204" pitchFamily="34" charset="0"/>
                <a:cs typeface="Arial" panose="020B0604020202020204" pitchFamily="34" charset="0"/>
              </a:rPr>
              <a:t>q</a:t>
            </a:r>
            <a:r>
              <a:rPr lang="es-AR" dirty="0" smtClean="0">
                <a:solidFill>
                  <a:schemeClr val="tx2"/>
                </a:solidFill>
                <a:latin typeface="Arial" panose="020B0604020202020204" pitchFamily="34" charset="0"/>
                <a:cs typeface="Arial" panose="020B0604020202020204" pitchFamily="34" charset="0"/>
              </a:rPr>
              <a:t>ue sean familiares aprovechando el conocimiento previo que tiene el usuario. </a:t>
            </a:r>
            <a:r>
              <a:rPr lang="es-AR" dirty="0">
                <a:solidFill>
                  <a:schemeClr val="tx2"/>
                </a:solidFill>
                <a:latin typeface="Arial" panose="020B0604020202020204" pitchFamily="34" charset="0"/>
                <a:cs typeface="Arial" panose="020B0604020202020204" pitchFamily="34" charset="0"/>
              </a:rPr>
              <a:t>L</a:t>
            </a:r>
            <a:r>
              <a:rPr lang="es-AR" dirty="0" smtClean="0">
                <a:solidFill>
                  <a:schemeClr val="tx2"/>
                </a:solidFill>
                <a:latin typeface="Arial" panose="020B0604020202020204" pitchFamily="34" charset="0"/>
                <a:cs typeface="Arial" panose="020B0604020202020204" pitchFamily="34" charset="0"/>
              </a:rPr>
              <a:t>os usuarios se usa algo nuevo. Esto ayuda a que los usuarios puedan realizar lo que desean más rápidamente.</a:t>
            </a:r>
          </a:p>
          <a:p>
            <a:pPr marL="0" indent="0" algn="just">
              <a:buNone/>
            </a:pPr>
            <a:endParaRPr lang="en-US" sz="3200" b="1" dirty="0" smtClean="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startAt="2"/>
            </a:pPr>
            <a:r>
              <a:rPr lang="es-AR" sz="3200" b="1" dirty="0" smtClean="0">
                <a:solidFill>
                  <a:schemeClr val="tx2"/>
                </a:solidFill>
                <a:latin typeface="Arial" panose="020B0604020202020204" pitchFamily="34" charset="0"/>
                <a:cs typeface="Arial" panose="020B0604020202020204" pitchFamily="34" charset="0"/>
              </a:rPr>
              <a:t>Permitir </a:t>
            </a:r>
            <a:r>
              <a:rPr lang="es-AR" sz="3200" b="1" dirty="0">
                <a:solidFill>
                  <a:schemeClr val="tx2"/>
                </a:solidFill>
                <a:latin typeface="Arial" panose="020B0604020202020204" pitchFamily="34" charset="0"/>
                <a:cs typeface="Arial" panose="020B0604020202020204" pitchFamily="34" charset="0"/>
              </a:rPr>
              <a:t>que lo usuarios frecuentes usen </a:t>
            </a:r>
            <a:r>
              <a:rPr lang="es-AR" sz="3200" b="1" dirty="0" smtClean="0">
                <a:solidFill>
                  <a:schemeClr val="tx2"/>
                </a:solidFill>
                <a:latin typeface="Arial" panose="020B0604020202020204" pitchFamily="34" charset="0"/>
                <a:cs typeface="Arial" panose="020B0604020202020204" pitchFamily="34" charset="0"/>
              </a:rPr>
              <a:t>atajos</a:t>
            </a:r>
            <a:r>
              <a:rPr lang="en-US"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Con </a:t>
            </a:r>
            <a:r>
              <a:rPr lang="es-AR" dirty="0">
                <a:solidFill>
                  <a:schemeClr val="tx2"/>
                </a:solidFill>
                <a:latin typeface="Arial" panose="020B0604020202020204" pitchFamily="34" charset="0"/>
                <a:cs typeface="Arial" panose="020B0604020202020204" pitchFamily="34" charset="0"/>
              </a:rPr>
              <a:t>el constante uso de un producto o servicio, se demandan formas más rápidas para realizar las tareas. Como ejemplo, </a:t>
            </a:r>
            <a:r>
              <a:rPr lang="es-AR" dirty="0" smtClean="0">
                <a:solidFill>
                  <a:schemeClr val="tx2"/>
                </a:solidFill>
                <a:latin typeface="Arial" panose="020B0604020202020204" pitchFamily="34" charset="0"/>
                <a:cs typeface="Arial" panose="020B0604020202020204" pitchFamily="34" charset="0"/>
              </a:rPr>
              <a:t>secuencias </a:t>
            </a:r>
            <a:r>
              <a:rPr lang="es-AR" dirty="0">
                <a:solidFill>
                  <a:schemeClr val="tx2"/>
                </a:solidFill>
                <a:latin typeface="Arial" panose="020B0604020202020204" pitchFamily="34" charset="0"/>
                <a:cs typeface="Arial" panose="020B0604020202020204" pitchFamily="34" charset="0"/>
              </a:rPr>
              <a:t>del teclado </a:t>
            </a:r>
            <a:r>
              <a:rPr lang="es-AR" dirty="0" smtClean="0">
                <a:solidFill>
                  <a:schemeClr val="tx2"/>
                </a:solidFill>
                <a:latin typeface="Arial" panose="020B0604020202020204" pitchFamily="34" charset="0"/>
                <a:cs typeface="Arial" panose="020B0604020202020204" pitchFamily="34" charset="0"/>
              </a:rPr>
              <a:t>para </a:t>
            </a:r>
            <a:r>
              <a:rPr lang="es-AR" dirty="0">
                <a:solidFill>
                  <a:schemeClr val="tx2"/>
                </a:solidFill>
                <a:latin typeface="Arial" panose="020B0604020202020204" pitchFamily="34" charset="0"/>
                <a:cs typeface="Arial" panose="020B0604020202020204" pitchFamily="34" charset="0"/>
              </a:rPr>
              <a:t>copiar, </a:t>
            </a:r>
            <a:r>
              <a:rPr lang="es-AR" dirty="0" smtClean="0">
                <a:solidFill>
                  <a:schemeClr val="tx2"/>
                </a:solidFill>
                <a:latin typeface="Arial" panose="020B0604020202020204" pitchFamily="34" charset="0"/>
                <a:cs typeface="Arial" panose="020B0604020202020204" pitchFamily="34" charset="0"/>
              </a:rPr>
              <a:t>pegar, etc. mientras </a:t>
            </a:r>
            <a:r>
              <a:rPr lang="es-AR" dirty="0">
                <a:solidFill>
                  <a:schemeClr val="tx2"/>
                </a:solidFill>
                <a:latin typeface="Arial" panose="020B0604020202020204" pitchFamily="34" charset="0"/>
                <a:cs typeface="Arial" panose="020B0604020202020204" pitchFamily="34" charset="0"/>
              </a:rPr>
              <a:t>el usuario va adquiriendo experiencia, pueden navegar y utilizar la interfaz más rápido y sin esfuerzo</a:t>
            </a:r>
            <a:r>
              <a:rPr lang="es-AR" dirty="0" smtClean="0">
                <a:solidFill>
                  <a:schemeClr val="tx2"/>
                </a:solidFill>
                <a:latin typeface="Arial" panose="020B0604020202020204" pitchFamily="34" charset="0"/>
                <a:cs typeface="Arial" panose="020B0604020202020204" pitchFamily="34" charset="0"/>
              </a:rPr>
              <a:t>.</a:t>
            </a:r>
            <a:endParaRPr lang="es-E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5317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251520" y="149736"/>
            <a:ext cx="7920880" cy="6303600"/>
          </a:xfrm>
        </p:spPr>
        <p:txBody>
          <a:bodyPr/>
          <a:lstStyle/>
          <a:p>
            <a:pPr marL="514350" indent="-514350" algn="just">
              <a:buFont typeface="+mj-lt"/>
              <a:buAutoNum type="arabicPeriod" startAt="3"/>
            </a:pPr>
            <a:r>
              <a:rPr lang="es-AR" sz="3200" b="1" dirty="0">
                <a:solidFill>
                  <a:schemeClr val="tx2"/>
                </a:solidFill>
                <a:latin typeface="Arial" panose="020B0604020202020204" pitchFamily="34" charset="0"/>
                <a:cs typeface="Arial" panose="020B0604020202020204" pitchFamily="34" charset="0"/>
              </a:rPr>
              <a:t>Retroalimentación </a:t>
            </a:r>
            <a:r>
              <a:rPr lang="es-AR" sz="3200" b="1" dirty="0" smtClean="0">
                <a:solidFill>
                  <a:schemeClr val="tx2"/>
                </a:solidFill>
                <a:latin typeface="Arial" panose="020B0604020202020204" pitchFamily="34" charset="0"/>
                <a:cs typeface="Arial" panose="020B0604020202020204" pitchFamily="34" charset="0"/>
              </a:rPr>
              <a:t>informativa:</a:t>
            </a:r>
            <a:r>
              <a:rPr lang="en-US" sz="3200" b="1"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Los usuarios deben saber en donde están y que es lo que </a:t>
            </a:r>
            <a:r>
              <a:rPr lang="es-AR" dirty="0" smtClean="0">
                <a:solidFill>
                  <a:schemeClr val="tx2"/>
                </a:solidFill>
                <a:latin typeface="Arial" panose="020B0604020202020204" pitchFamily="34" charset="0"/>
                <a:cs typeface="Arial" panose="020B0604020202020204" pitchFamily="34" charset="0"/>
              </a:rPr>
              <a:t>está pasando </a:t>
            </a:r>
            <a:r>
              <a:rPr lang="es-AR" dirty="0">
                <a:solidFill>
                  <a:schemeClr val="tx2"/>
                </a:solidFill>
                <a:latin typeface="Arial" panose="020B0604020202020204" pitchFamily="34" charset="0"/>
                <a:cs typeface="Arial" panose="020B0604020202020204" pitchFamily="34" charset="0"/>
              </a:rPr>
              <a:t>todo el tiempo. </a:t>
            </a:r>
            <a:r>
              <a:rPr lang="es-AR" dirty="0" smtClean="0">
                <a:solidFill>
                  <a:schemeClr val="tx2"/>
                </a:solidFill>
                <a:latin typeface="Arial" panose="020B0604020202020204" pitchFamily="34" charset="0"/>
                <a:cs typeface="Arial" panose="020B0604020202020204" pitchFamily="34" charset="0"/>
              </a:rPr>
              <a:t>Cada </a:t>
            </a:r>
            <a:r>
              <a:rPr lang="es-AR" dirty="0">
                <a:solidFill>
                  <a:schemeClr val="tx2"/>
                </a:solidFill>
                <a:latin typeface="Arial" panose="020B0604020202020204" pitchFamily="34" charset="0"/>
                <a:cs typeface="Arial" panose="020B0604020202020204" pitchFamily="34" charset="0"/>
              </a:rPr>
              <a:t>acción, debe </a:t>
            </a:r>
            <a:r>
              <a:rPr lang="es-AR" dirty="0" smtClean="0">
                <a:solidFill>
                  <a:schemeClr val="tx2"/>
                </a:solidFill>
                <a:latin typeface="Arial" panose="020B0604020202020204" pitchFamily="34" charset="0"/>
                <a:cs typeface="Arial" panose="020B0604020202020204" pitchFamily="34" charset="0"/>
              </a:rPr>
              <a:t>tener </a:t>
            </a:r>
            <a:r>
              <a:rPr lang="es-AR" dirty="0">
                <a:solidFill>
                  <a:schemeClr val="tx2"/>
                </a:solidFill>
                <a:latin typeface="Arial" panose="020B0604020202020204" pitchFamily="34" charset="0"/>
                <a:cs typeface="Arial" panose="020B0604020202020204" pitchFamily="34" charset="0"/>
              </a:rPr>
              <a:t>una retroalimentación legible y razonable. </a:t>
            </a:r>
            <a:r>
              <a:rPr lang="es-AR" dirty="0" smtClean="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UN mal ejemplo </a:t>
            </a:r>
            <a:r>
              <a:rPr lang="es-AR" dirty="0" smtClean="0">
                <a:solidFill>
                  <a:schemeClr val="tx2"/>
                </a:solidFill>
                <a:latin typeface="Arial" panose="020B0604020202020204" pitchFamily="34" charset="0"/>
                <a:cs typeface="Arial" panose="020B0604020202020204" pitchFamily="34" charset="0"/>
              </a:rPr>
              <a:t>son los mensajes de alerta que </a:t>
            </a:r>
            <a:r>
              <a:rPr lang="es-AR" dirty="0">
                <a:solidFill>
                  <a:schemeClr val="tx2"/>
                </a:solidFill>
                <a:latin typeface="Arial" panose="020B0604020202020204" pitchFamily="34" charset="0"/>
                <a:cs typeface="Arial" panose="020B0604020202020204" pitchFamily="34" charset="0"/>
              </a:rPr>
              <a:t>muestran códigos de error incomprensibles para el usuario</a:t>
            </a:r>
            <a:r>
              <a:rPr lang="es-AR" dirty="0" smtClean="0">
                <a:solidFill>
                  <a:schemeClr val="tx2"/>
                </a:solidFill>
                <a:latin typeface="Arial" panose="020B0604020202020204" pitchFamily="34" charset="0"/>
                <a:cs typeface="Arial" panose="020B0604020202020204" pitchFamily="34" charset="0"/>
              </a:rPr>
              <a:t>.</a:t>
            </a:r>
          </a:p>
          <a:p>
            <a:pPr marL="514350" indent="-514350" algn="just">
              <a:buFont typeface="+mj-lt"/>
              <a:buAutoNum type="arabicPeriod" startAt="3"/>
            </a:pPr>
            <a:endParaRPr lang="en-US" dirty="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startAt="3"/>
            </a:pPr>
            <a:r>
              <a:rPr lang="es-AR" sz="3200" b="1" dirty="0">
                <a:solidFill>
                  <a:schemeClr val="tx2"/>
                </a:solidFill>
                <a:latin typeface="Arial" panose="020B0604020202020204" pitchFamily="34" charset="0"/>
                <a:cs typeface="Arial" panose="020B0604020202020204" pitchFamily="34" charset="0"/>
              </a:rPr>
              <a:t>Diseñar textos de diálogo para cerrar </a:t>
            </a:r>
            <a:r>
              <a:rPr lang="es-AR" sz="3200" b="1" dirty="0" smtClean="0">
                <a:solidFill>
                  <a:schemeClr val="tx2"/>
                </a:solidFill>
                <a:latin typeface="Arial" panose="020B0604020202020204" pitchFamily="34" charset="0"/>
                <a:cs typeface="Arial" panose="020B0604020202020204" pitchFamily="34" charset="0"/>
              </a:rPr>
              <a:t>procesos</a:t>
            </a:r>
            <a:r>
              <a:rPr lang="en-US" sz="3200" b="1"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Los </a:t>
            </a:r>
            <a:r>
              <a:rPr lang="es-AR" dirty="0">
                <a:solidFill>
                  <a:schemeClr val="tx2"/>
                </a:solidFill>
                <a:latin typeface="Arial" panose="020B0604020202020204" pitchFamily="34" charset="0"/>
                <a:cs typeface="Arial" panose="020B0604020202020204" pitchFamily="34" charset="0"/>
              </a:rPr>
              <a:t>usuario </a:t>
            </a:r>
            <a:r>
              <a:rPr lang="es-AR" dirty="0" smtClean="0">
                <a:solidFill>
                  <a:schemeClr val="tx2"/>
                </a:solidFill>
                <a:latin typeface="Arial" panose="020B0604020202020204" pitchFamily="34" charset="0"/>
                <a:cs typeface="Arial" panose="020B0604020202020204" pitchFamily="34" charset="0"/>
              </a:rPr>
              <a:t>deben saber cual </a:t>
            </a:r>
            <a:r>
              <a:rPr lang="es-AR" dirty="0">
                <a:solidFill>
                  <a:schemeClr val="tx2"/>
                </a:solidFill>
                <a:latin typeface="Arial" panose="020B0604020202020204" pitchFamily="34" charset="0"/>
                <a:cs typeface="Arial" panose="020B0604020202020204" pitchFamily="34" charset="0"/>
              </a:rPr>
              <a:t>ha sido el resultado de sus acciones o actos. Por ejemplo, los </a:t>
            </a:r>
            <a:r>
              <a:rPr lang="es-AR" dirty="0" smtClean="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cuando </a:t>
            </a:r>
            <a:r>
              <a:rPr lang="es-AR" dirty="0" smtClean="0">
                <a:solidFill>
                  <a:schemeClr val="tx2"/>
                </a:solidFill>
                <a:latin typeface="Arial" panose="020B0604020202020204" pitchFamily="34" charset="0"/>
                <a:cs typeface="Arial" panose="020B0604020202020204" pitchFamily="34" charset="0"/>
              </a:rPr>
              <a:t>se completa </a:t>
            </a:r>
            <a:r>
              <a:rPr lang="es-AR" dirty="0">
                <a:solidFill>
                  <a:schemeClr val="tx2"/>
                </a:solidFill>
                <a:latin typeface="Arial" panose="020B0604020202020204" pitchFamily="34" charset="0"/>
                <a:cs typeface="Arial" panose="020B0604020202020204" pitchFamily="34" charset="0"/>
              </a:rPr>
              <a:t>una transacción en </a:t>
            </a:r>
            <a:r>
              <a:rPr lang="es-AR" dirty="0" smtClean="0">
                <a:solidFill>
                  <a:schemeClr val="tx2"/>
                </a:solidFill>
                <a:latin typeface="Arial" panose="020B0604020202020204" pitchFamily="34" charset="0"/>
                <a:cs typeface="Arial" panose="020B0604020202020204" pitchFamily="34" charset="0"/>
              </a:rPr>
              <a:t>línea</a:t>
            </a:r>
            <a:r>
              <a:rPr lang="es-AR"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es necesario que sea informado todo lo relativo a la operación apenas concluida.</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54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251520" y="149736"/>
            <a:ext cx="7920880" cy="6708264"/>
          </a:xfrm>
        </p:spPr>
        <p:txBody>
          <a:bodyPr/>
          <a:lstStyle/>
          <a:p>
            <a:pPr marL="514350" indent="-514350" algn="just">
              <a:buFont typeface="+mj-lt"/>
              <a:buAutoNum type="arabicPeriod" startAt="5"/>
            </a:pPr>
            <a:r>
              <a:rPr lang="es-AR" sz="3200" b="1" dirty="0">
                <a:solidFill>
                  <a:schemeClr val="tx2"/>
                </a:solidFill>
                <a:latin typeface="Arial" panose="020B0604020202020204" pitchFamily="34" charset="0"/>
                <a:cs typeface="Arial" panose="020B0604020202020204" pitchFamily="34" charset="0"/>
              </a:rPr>
              <a:t>Manejo de errores. </a:t>
            </a:r>
            <a:r>
              <a:rPr lang="es-AR" dirty="0" smtClean="0">
                <a:solidFill>
                  <a:schemeClr val="tx2"/>
                </a:solidFill>
                <a:latin typeface="Arial" panose="020B0604020202020204" pitchFamily="34" charset="0"/>
                <a:cs typeface="Arial" panose="020B0604020202020204" pitchFamily="34" charset="0"/>
              </a:rPr>
              <a:t>Ofrecer </a:t>
            </a:r>
            <a:r>
              <a:rPr lang="es-AR" dirty="0">
                <a:solidFill>
                  <a:schemeClr val="tx2"/>
                </a:solidFill>
                <a:latin typeface="Arial" panose="020B0604020202020204" pitchFamily="34" charset="0"/>
                <a:cs typeface="Arial" panose="020B0604020202020204" pitchFamily="34" charset="0"/>
              </a:rPr>
              <a:t>una forma sencilla de corregir </a:t>
            </a:r>
            <a:r>
              <a:rPr lang="es-AR" dirty="0" smtClean="0">
                <a:solidFill>
                  <a:schemeClr val="tx2"/>
                </a:solidFill>
                <a:latin typeface="Arial" panose="020B0604020202020204" pitchFamily="34" charset="0"/>
                <a:cs typeface="Arial" panose="020B0604020202020204" pitchFamily="34" charset="0"/>
              </a:rPr>
              <a:t>errores</a:t>
            </a:r>
            <a:r>
              <a:rPr lang="en-US"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Los </a:t>
            </a:r>
            <a:r>
              <a:rPr lang="es-AR" dirty="0">
                <a:solidFill>
                  <a:schemeClr val="tx2"/>
                </a:solidFill>
                <a:latin typeface="Arial" panose="020B0604020202020204" pitchFamily="34" charset="0"/>
                <a:cs typeface="Arial" panose="020B0604020202020204" pitchFamily="34" charset="0"/>
              </a:rPr>
              <a:t>sistemas deben </a:t>
            </a:r>
            <a:r>
              <a:rPr lang="es-AR" dirty="0" smtClean="0">
                <a:solidFill>
                  <a:schemeClr val="tx2"/>
                </a:solidFill>
                <a:latin typeface="Arial" panose="020B0604020202020204" pitchFamily="34" charset="0"/>
                <a:cs typeface="Arial" panose="020B0604020202020204" pitchFamily="34" charset="0"/>
              </a:rPr>
              <a:t>diseñarse para evitar que los usuarios comentan de errores, pero, </a:t>
            </a:r>
            <a:r>
              <a:rPr lang="es-AR" dirty="0">
                <a:solidFill>
                  <a:schemeClr val="tx2"/>
                </a:solidFill>
                <a:latin typeface="Arial" panose="020B0604020202020204" pitchFamily="34" charset="0"/>
                <a:cs typeface="Arial" panose="020B0604020202020204" pitchFamily="34" charset="0"/>
              </a:rPr>
              <a:t>cuando </a:t>
            </a:r>
            <a:r>
              <a:rPr lang="es-AR" dirty="0" smtClean="0">
                <a:solidFill>
                  <a:schemeClr val="tx2"/>
                </a:solidFill>
                <a:latin typeface="Arial" panose="020B0604020202020204" pitchFamily="34" charset="0"/>
                <a:cs typeface="Arial" panose="020B0604020202020204" pitchFamily="34" charset="0"/>
              </a:rPr>
              <a:t>esto suceda, deben recibir </a:t>
            </a:r>
            <a:r>
              <a:rPr lang="es-AR" dirty="0">
                <a:solidFill>
                  <a:schemeClr val="tx2"/>
                </a:solidFill>
                <a:latin typeface="Arial" panose="020B0604020202020204" pitchFamily="34" charset="0"/>
                <a:cs typeface="Arial" panose="020B0604020202020204" pitchFamily="34" charset="0"/>
              </a:rPr>
              <a:t>una solución simple </a:t>
            </a:r>
            <a:r>
              <a:rPr lang="es-AR" dirty="0" smtClean="0">
                <a:solidFill>
                  <a:schemeClr val="tx2"/>
                </a:solidFill>
                <a:latin typeface="Arial" panose="020B0604020202020204" pitchFamily="34" charset="0"/>
                <a:cs typeface="Arial" panose="020B0604020202020204" pitchFamily="34" charset="0"/>
              </a:rPr>
              <a:t>para resolverlo. </a:t>
            </a:r>
            <a:r>
              <a:rPr lang="es-AR" dirty="0">
                <a:solidFill>
                  <a:schemeClr val="tx2"/>
                </a:solidFill>
                <a:latin typeface="Arial" panose="020B0604020202020204" pitchFamily="34" charset="0"/>
                <a:cs typeface="Arial" panose="020B0604020202020204" pitchFamily="34" charset="0"/>
              </a:rPr>
              <a:t>Por ejemplo, </a:t>
            </a:r>
            <a:r>
              <a:rPr lang="es-AR" dirty="0" smtClean="0">
                <a:solidFill>
                  <a:schemeClr val="tx2"/>
                </a:solidFill>
                <a:latin typeface="Arial" panose="020B0604020202020204" pitchFamily="34" charset="0"/>
                <a:cs typeface="Arial" panose="020B0604020202020204" pitchFamily="34" charset="0"/>
              </a:rPr>
              <a:t>si hay campos obligatorios en un formulario, pueden resaltarse para mejorar la </a:t>
            </a:r>
            <a:r>
              <a:rPr lang="es-AR" dirty="0" err="1" smtClean="0">
                <a:solidFill>
                  <a:schemeClr val="tx2"/>
                </a:solidFill>
                <a:latin typeface="Arial" panose="020B0604020202020204" pitchFamily="34" charset="0"/>
                <a:cs typeface="Arial" panose="020B0604020202020204" pitchFamily="34" charset="0"/>
              </a:rPr>
              <a:t>identificacion</a:t>
            </a:r>
            <a:r>
              <a:rPr lang="es-AR" dirty="0" smtClean="0">
                <a:solidFill>
                  <a:schemeClr val="tx2"/>
                </a:solidFill>
                <a:latin typeface="Arial" panose="020B0604020202020204" pitchFamily="34" charset="0"/>
                <a:cs typeface="Arial" panose="020B0604020202020204" pitchFamily="34" charset="0"/>
              </a:rPr>
              <a:t>.</a:t>
            </a:r>
            <a:endParaRPr lang="en-US" dirty="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startAt="5"/>
            </a:pPr>
            <a:r>
              <a:rPr lang="es-AR" sz="3200" b="1" dirty="0" smtClean="0">
                <a:solidFill>
                  <a:schemeClr val="tx2"/>
                </a:solidFill>
                <a:latin typeface="Arial" panose="020B0604020202020204" pitchFamily="34" charset="0"/>
                <a:cs typeface="Arial" panose="020B0604020202020204" pitchFamily="34" charset="0"/>
              </a:rPr>
              <a:t>Permitir deshacer operaciones</a:t>
            </a:r>
            <a:r>
              <a:rPr lang="en-US" sz="3200" b="1"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Se</a:t>
            </a:r>
            <a:r>
              <a:rPr lang="es-AR"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deben ofrecer </a:t>
            </a:r>
            <a:r>
              <a:rPr lang="es-AR" dirty="0">
                <a:solidFill>
                  <a:schemeClr val="tx2"/>
                </a:solidFill>
                <a:latin typeface="Arial" panose="020B0604020202020204" pitchFamily="34" charset="0"/>
                <a:cs typeface="Arial" panose="020B0604020202020204" pitchFamily="34" charset="0"/>
              </a:rPr>
              <a:t>formas obvias y sencillas de </a:t>
            </a:r>
            <a:r>
              <a:rPr lang="es-AR" dirty="0" smtClean="0">
                <a:solidFill>
                  <a:schemeClr val="tx2"/>
                </a:solidFill>
                <a:latin typeface="Arial" panose="020B0604020202020204" pitchFamily="34" charset="0"/>
                <a:cs typeface="Arial" panose="020B0604020202020204" pitchFamily="34" charset="0"/>
              </a:rPr>
              <a:t>retroceder</a:t>
            </a:r>
            <a:r>
              <a:rPr lang="es-AR" dirty="0">
                <a:solidFill>
                  <a:schemeClr val="tx2"/>
                </a:solidFill>
                <a:latin typeface="Arial" panose="020B0604020202020204" pitchFamily="34" charset="0"/>
                <a:cs typeface="Arial" panose="020B0604020202020204" pitchFamily="34" charset="0"/>
              </a:rPr>
              <a:t> o revertir </a:t>
            </a:r>
            <a:r>
              <a:rPr lang="es-AR" dirty="0" smtClean="0">
                <a:solidFill>
                  <a:schemeClr val="tx2"/>
                </a:solidFill>
                <a:latin typeface="Arial" panose="020B0604020202020204" pitchFamily="34" charset="0"/>
                <a:cs typeface="Arial" panose="020B0604020202020204" pitchFamily="34" charset="0"/>
              </a:rPr>
              <a:t>acciones</a:t>
            </a:r>
            <a:r>
              <a:rPr lang="es-AR" dirty="0">
                <a:solidFill>
                  <a:schemeClr val="tx2"/>
                </a:solidFill>
                <a:latin typeface="Arial" panose="020B0604020202020204" pitchFamily="34" charset="0"/>
                <a:cs typeface="Arial" panose="020B0604020202020204" pitchFamily="34" charset="0"/>
              </a:rPr>
              <a:t>. Esto debe de permitirse en varios puntos, ya sea después de una acción, una captura de datos o una secuencias de acciones. </a:t>
            </a:r>
            <a:r>
              <a:rPr lang="es-AR" dirty="0" smtClean="0">
                <a:solidFill>
                  <a:schemeClr val="tx2"/>
                </a:solidFill>
                <a:latin typeface="Arial" panose="020B0604020202020204" pitchFamily="34" charset="0"/>
                <a:cs typeface="Arial" panose="020B0604020202020204" pitchFamily="34" charset="0"/>
              </a:rPr>
              <a:t>“</a:t>
            </a:r>
            <a:r>
              <a:rPr lang="es-AR" dirty="0">
                <a:solidFill>
                  <a:schemeClr val="tx2"/>
                </a:solidFill>
                <a:latin typeface="Arial" panose="020B0604020202020204" pitchFamily="34" charset="0"/>
                <a:cs typeface="Arial" panose="020B0604020202020204" pitchFamily="34" charset="0"/>
              </a:rPr>
              <a:t>Esta función libera ansiedad, como el usuario se da cuenta que el error puede corregirse, le da el valor para explorar opciones, funciones o características desconocidas”</a:t>
            </a:r>
            <a:endParaRPr lang="en-US" dirty="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startAt="5"/>
            </a:pPr>
            <a:endParaRPr lang="es-E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299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251520" y="149736"/>
            <a:ext cx="7848872" cy="5943560"/>
          </a:xfrm>
        </p:spPr>
        <p:txBody>
          <a:bodyPr/>
          <a:lstStyle/>
          <a:p>
            <a:pPr marL="514350" indent="-514350" algn="just">
              <a:buFont typeface="+mj-lt"/>
              <a:buAutoNum type="arabicPeriod" startAt="7"/>
            </a:pPr>
            <a:r>
              <a:rPr lang="es-AR" sz="3200" b="1" dirty="0" smtClean="0">
                <a:solidFill>
                  <a:schemeClr val="tx2"/>
                </a:solidFill>
                <a:latin typeface="Arial" panose="020B0604020202020204" pitchFamily="34" charset="0"/>
                <a:cs typeface="Arial" panose="020B0604020202020204" pitchFamily="34" charset="0"/>
              </a:rPr>
              <a:t>Fomentar la sensación de control: </a:t>
            </a:r>
            <a:r>
              <a:rPr lang="es-AR" dirty="0" smtClean="0">
                <a:solidFill>
                  <a:schemeClr val="tx2"/>
                </a:solidFill>
                <a:latin typeface="Arial" panose="020B0604020202020204" pitchFamily="34" charset="0"/>
                <a:cs typeface="Arial" panose="020B0604020202020204" pitchFamily="34" charset="0"/>
              </a:rPr>
              <a:t>Permitir que el usuario sea el que inicia las cosas. Es importante que tenga la sensación de que están en completo control de los eventos que ocurren en el espacio digital.</a:t>
            </a:r>
          </a:p>
          <a:p>
            <a:pPr marL="0" indent="0" algn="just">
              <a:buNone/>
            </a:pPr>
            <a:endParaRPr lang="es-AR" dirty="0" smtClean="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startAt="8"/>
            </a:pPr>
            <a:r>
              <a:rPr lang="es-AR" sz="3200" b="1" dirty="0" smtClean="0">
                <a:solidFill>
                  <a:schemeClr val="tx2"/>
                </a:solidFill>
                <a:latin typeface="Arial" panose="020B0604020202020204" pitchFamily="34" charset="0"/>
                <a:cs typeface="Arial" panose="020B0604020202020204" pitchFamily="34" charset="0"/>
              </a:rPr>
              <a:t>Reducir </a:t>
            </a:r>
            <a:r>
              <a:rPr lang="es-AR" sz="3200" b="1" dirty="0">
                <a:solidFill>
                  <a:schemeClr val="tx2"/>
                </a:solidFill>
                <a:latin typeface="Arial" panose="020B0604020202020204" pitchFamily="34" charset="0"/>
                <a:cs typeface="Arial" panose="020B0604020202020204" pitchFamily="34" charset="0"/>
              </a:rPr>
              <a:t>la carga de memoria a corto plazo</a:t>
            </a:r>
            <a:r>
              <a:rPr lang="en-US" sz="3200" b="1"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La atención humana es </a:t>
            </a:r>
            <a:r>
              <a:rPr lang="es-AR" dirty="0" smtClean="0">
                <a:solidFill>
                  <a:schemeClr val="tx2"/>
                </a:solidFill>
                <a:latin typeface="Arial" panose="020B0604020202020204" pitchFamily="34" charset="0"/>
                <a:cs typeface="Arial" panose="020B0604020202020204" pitchFamily="34" charset="0"/>
              </a:rPr>
              <a:t>limitada. </a:t>
            </a:r>
            <a:r>
              <a:rPr lang="es-AR" dirty="0">
                <a:solidFill>
                  <a:schemeClr val="tx2"/>
                </a:solidFill>
                <a:latin typeface="Arial" panose="020B0604020202020204" pitchFamily="34" charset="0"/>
                <a:cs typeface="Arial" panose="020B0604020202020204" pitchFamily="34" charset="0"/>
              </a:rPr>
              <a:t>L</a:t>
            </a:r>
            <a:r>
              <a:rPr lang="es-AR" dirty="0" smtClean="0">
                <a:solidFill>
                  <a:schemeClr val="tx2"/>
                </a:solidFill>
                <a:latin typeface="Arial" panose="020B0604020202020204" pitchFamily="34" charset="0"/>
                <a:cs typeface="Arial" panose="020B0604020202020204" pitchFamily="34" charset="0"/>
              </a:rPr>
              <a:t>a </a:t>
            </a:r>
            <a:r>
              <a:rPr lang="es-AR" dirty="0">
                <a:solidFill>
                  <a:schemeClr val="tx2"/>
                </a:solidFill>
                <a:latin typeface="Arial" panose="020B0604020202020204" pitchFamily="34" charset="0"/>
                <a:cs typeface="Arial" panose="020B0604020202020204" pitchFamily="34" charset="0"/>
              </a:rPr>
              <a:t>interfaz debe ser lo más sencilla posible y con una jerarquía de información evidente. </a:t>
            </a:r>
            <a:r>
              <a:rPr lang="es-AR" dirty="0" err="1" smtClean="0">
                <a:solidFill>
                  <a:schemeClr val="tx2"/>
                </a:solidFill>
                <a:latin typeface="Arial" panose="020B0604020202020204" pitchFamily="34" charset="0"/>
                <a:cs typeface="Arial" panose="020B0604020202020204" pitchFamily="34" charset="0"/>
              </a:rPr>
              <a:t>Eligir</a:t>
            </a:r>
            <a:r>
              <a:rPr lang="es-AR" dirty="0" smtClean="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reconocimiento en vez de recuerdo. Reconocer </a:t>
            </a:r>
            <a:r>
              <a:rPr lang="es-AR" dirty="0" smtClean="0">
                <a:solidFill>
                  <a:schemeClr val="tx2"/>
                </a:solidFill>
                <a:latin typeface="Arial" panose="020B0604020202020204" pitchFamily="34" charset="0"/>
                <a:cs typeface="Arial" panose="020B0604020202020204" pitchFamily="34" charset="0"/>
              </a:rPr>
              <a:t>es </a:t>
            </a:r>
            <a:r>
              <a:rPr lang="es-AR" dirty="0">
                <a:solidFill>
                  <a:schemeClr val="tx2"/>
                </a:solidFill>
                <a:latin typeface="Arial" panose="020B0604020202020204" pitchFamily="34" charset="0"/>
                <a:cs typeface="Arial" panose="020B0604020202020204" pitchFamily="34" charset="0"/>
              </a:rPr>
              <a:t>más fácil que </a:t>
            </a:r>
            <a:r>
              <a:rPr lang="es-AR" dirty="0" smtClean="0">
                <a:solidFill>
                  <a:schemeClr val="tx2"/>
                </a:solidFill>
                <a:latin typeface="Arial" panose="020B0604020202020204" pitchFamily="34" charset="0"/>
                <a:cs typeface="Arial" panose="020B0604020202020204" pitchFamily="34" charset="0"/>
              </a:rPr>
              <a:t>recordar, el </a:t>
            </a:r>
            <a:r>
              <a:rPr lang="es-AR" dirty="0">
                <a:solidFill>
                  <a:schemeClr val="tx2"/>
                </a:solidFill>
                <a:latin typeface="Arial" panose="020B0604020202020204" pitchFamily="34" charset="0"/>
                <a:cs typeface="Arial" panose="020B0604020202020204" pitchFamily="34" charset="0"/>
              </a:rPr>
              <a:t>reconocimiento incluye claves que </a:t>
            </a:r>
            <a:r>
              <a:rPr lang="es-AR" dirty="0" smtClean="0">
                <a:solidFill>
                  <a:schemeClr val="tx2"/>
                </a:solidFill>
                <a:latin typeface="Arial" panose="020B0604020202020204" pitchFamily="34" charset="0"/>
                <a:cs typeface="Arial" panose="020B0604020202020204" pitchFamily="34" charset="0"/>
              </a:rPr>
              <a:t>ayudan </a:t>
            </a:r>
            <a:r>
              <a:rPr lang="es-AR" dirty="0">
                <a:solidFill>
                  <a:schemeClr val="tx2"/>
                </a:solidFill>
                <a:latin typeface="Arial" panose="020B0604020202020204" pitchFamily="34" charset="0"/>
                <a:cs typeface="Arial" panose="020B0604020202020204" pitchFamily="34" charset="0"/>
              </a:rPr>
              <a:t>a recordar objetos almacenados en </a:t>
            </a:r>
            <a:r>
              <a:rPr lang="es-AR" dirty="0" smtClean="0">
                <a:solidFill>
                  <a:schemeClr val="tx2"/>
                </a:solidFill>
                <a:latin typeface="Arial" panose="020B0604020202020204" pitchFamily="34" charset="0"/>
                <a:cs typeface="Arial" panose="020B0604020202020204" pitchFamily="34" charset="0"/>
              </a:rPr>
              <a:t>la memoria</a:t>
            </a:r>
            <a:r>
              <a:rPr lang="es-AR" dirty="0">
                <a:solidFill>
                  <a:schemeClr val="tx2"/>
                </a:solidFill>
                <a:latin typeface="Arial" panose="020B0604020202020204" pitchFamily="34" charset="0"/>
                <a:cs typeface="Arial" panose="020B0604020202020204" pitchFamily="34" charset="0"/>
              </a:rPr>
              <a:t>. </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8165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99592" y="1916832"/>
            <a:ext cx="7467600" cy="2448272"/>
          </a:xfrm>
        </p:spPr>
        <p:txBody>
          <a:bodyPr>
            <a:noAutofit/>
          </a:bodyPr>
          <a:lstStyle/>
          <a:p>
            <a:pPr algn="ctr"/>
            <a:r>
              <a:rPr lang="es-AR" sz="4800" b="1" dirty="0">
                <a:latin typeface="Arial" panose="020B0604020202020204" pitchFamily="34" charset="0"/>
                <a:cs typeface="Arial" panose="020B0604020202020204" pitchFamily="34" charset="0"/>
              </a:rPr>
              <a:t>Los </a:t>
            </a:r>
            <a:r>
              <a:rPr lang="es-AR" sz="4800" b="1" dirty="0" smtClean="0">
                <a:latin typeface="Arial" panose="020B0604020202020204" pitchFamily="34" charset="0"/>
                <a:cs typeface="Arial" panose="020B0604020202020204" pitchFamily="34" charset="0"/>
              </a:rPr>
              <a:t>diez </a:t>
            </a:r>
            <a:br>
              <a:rPr lang="es-AR" sz="4800" b="1" dirty="0" smtClean="0">
                <a:latin typeface="Arial" panose="020B0604020202020204" pitchFamily="34" charset="0"/>
                <a:cs typeface="Arial" panose="020B0604020202020204" pitchFamily="34" charset="0"/>
              </a:rPr>
            </a:br>
            <a:r>
              <a:rPr lang="es-AR" sz="4800" b="1" dirty="0" smtClean="0">
                <a:latin typeface="Arial" panose="020B0604020202020204" pitchFamily="34" charset="0"/>
                <a:cs typeface="Arial" panose="020B0604020202020204" pitchFamily="34" charset="0"/>
              </a:rPr>
              <a:t>Principios </a:t>
            </a:r>
            <a:r>
              <a:rPr lang="es-AR" sz="4800" b="1" dirty="0">
                <a:latin typeface="Arial" panose="020B0604020202020204" pitchFamily="34" charset="0"/>
                <a:cs typeface="Arial" panose="020B0604020202020204" pitchFamily="34" charset="0"/>
              </a:rPr>
              <a:t>Heurísticos de </a:t>
            </a:r>
            <a:r>
              <a:rPr lang="es-AR" sz="4800" b="1" dirty="0" err="1">
                <a:latin typeface="Arial" panose="020B0604020202020204" pitchFamily="34" charset="0"/>
                <a:cs typeface="Arial" panose="020B0604020202020204" pitchFamily="34" charset="0"/>
              </a:rPr>
              <a:t>Nielsen</a:t>
            </a:r>
            <a:endParaRPr lang="en-US" sz="48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323528" y="134496"/>
            <a:ext cx="7776864" cy="6708264"/>
          </a:xfrm>
        </p:spPr>
        <p:txBody>
          <a:bodyPr/>
          <a:lstStyle/>
          <a:p>
            <a:pPr marL="514350" indent="-514350" algn="just">
              <a:buFont typeface="+mj-lt"/>
              <a:buAutoNum type="arabicPeriod"/>
            </a:pPr>
            <a:r>
              <a:rPr lang="es-AR" sz="3200" b="1" dirty="0">
                <a:solidFill>
                  <a:schemeClr val="tx2"/>
                </a:solidFill>
                <a:latin typeface="Arial" panose="020B0604020202020204" pitchFamily="34" charset="0"/>
                <a:cs typeface="Arial" panose="020B0604020202020204" pitchFamily="34" charset="0"/>
              </a:rPr>
              <a:t>Visibilidad del estado del sistema: </a:t>
            </a:r>
            <a:r>
              <a:rPr lang="es-AR" dirty="0">
                <a:solidFill>
                  <a:schemeClr val="tx2"/>
                </a:solidFill>
                <a:latin typeface="Arial" panose="020B0604020202020204" pitchFamily="34" charset="0"/>
                <a:cs typeface="Arial" panose="020B0604020202020204" pitchFamily="34" charset="0"/>
              </a:rPr>
              <a:t>El sistema siempre debe mantener a los usuarios informados sobre lo que ocurre, a través de una retroalimentación apropiada en un tiempo razonable.</a:t>
            </a:r>
            <a:endParaRPr lang="en-US" dirty="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a:pPr>
            <a:r>
              <a:rPr lang="es-AR" sz="3200" b="1" dirty="0" smtClean="0">
                <a:solidFill>
                  <a:schemeClr val="tx2"/>
                </a:solidFill>
                <a:latin typeface="Arial" panose="020B0604020202020204" pitchFamily="34" charset="0"/>
                <a:cs typeface="Arial" panose="020B0604020202020204" pitchFamily="34" charset="0"/>
              </a:rPr>
              <a:t>Consistencia </a:t>
            </a:r>
            <a:r>
              <a:rPr lang="es-AR" sz="3200" b="1" dirty="0">
                <a:solidFill>
                  <a:schemeClr val="tx2"/>
                </a:solidFill>
                <a:latin typeface="Arial" panose="020B0604020202020204" pitchFamily="34" charset="0"/>
                <a:cs typeface="Arial" panose="020B0604020202020204" pitchFamily="34" charset="0"/>
              </a:rPr>
              <a:t>entre el sistema y el mundo real: </a:t>
            </a:r>
            <a:r>
              <a:rPr lang="es-AR" dirty="0" smtClean="0">
                <a:solidFill>
                  <a:schemeClr val="tx2"/>
                </a:solidFill>
                <a:latin typeface="Arial" panose="020B0604020202020204" pitchFamily="34" charset="0"/>
                <a:cs typeface="Arial" panose="020B0604020202020204" pitchFamily="34" charset="0"/>
              </a:rPr>
              <a:t>El </a:t>
            </a:r>
            <a:r>
              <a:rPr lang="es-AR" dirty="0">
                <a:solidFill>
                  <a:schemeClr val="tx2"/>
                </a:solidFill>
                <a:latin typeface="Arial" panose="020B0604020202020204" pitchFamily="34" charset="0"/>
                <a:cs typeface="Arial" panose="020B0604020202020204" pitchFamily="34" charset="0"/>
              </a:rPr>
              <a:t>sistema debe hablar en el lenguaje del usuario, con palabras, frases y conceptos familiares para él. Utilizar convenciones del mundo real, haciendo que la información aparezca en un orden natural y lógico.</a:t>
            </a:r>
            <a:endParaRPr lang="en-US" dirty="0">
              <a:solidFill>
                <a:schemeClr val="tx2"/>
              </a:solidFill>
              <a:latin typeface="Arial" panose="020B0604020202020204" pitchFamily="34" charset="0"/>
              <a:cs typeface="Arial" panose="020B0604020202020204" pitchFamily="34" charset="0"/>
            </a:endParaRPr>
          </a:p>
          <a:p>
            <a:pPr marL="457200" indent="-457200" algn="just">
              <a:buFont typeface="+mj-lt"/>
              <a:buAutoNum type="arabicPeriod"/>
            </a:pPr>
            <a:r>
              <a:rPr lang="es-AR" sz="3200" b="1" dirty="0" smtClean="0">
                <a:solidFill>
                  <a:schemeClr val="tx2"/>
                </a:solidFill>
                <a:latin typeface="Arial" panose="020B0604020202020204" pitchFamily="34" charset="0"/>
                <a:cs typeface="Arial" panose="020B0604020202020204" pitchFamily="34" charset="0"/>
              </a:rPr>
              <a:t>Control </a:t>
            </a:r>
            <a:r>
              <a:rPr lang="es-AR" sz="3200" b="1" dirty="0">
                <a:solidFill>
                  <a:schemeClr val="tx2"/>
                </a:solidFill>
                <a:latin typeface="Arial" panose="020B0604020202020204" pitchFamily="34" charset="0"/>
                <a:cs typeface="Arial" panose="020B0604020202020204" pitchFamily="34" charset="0"/>
              </a:rPr>
              <a:t>y libertad del usuario: </a:t>
            </a:r>
            <a:r>
              <a:rPr lang="es-AR" dirty="0" smtClean="0">
                <a:solidFill>
                  <a:schemeClr val="tx2"/>
                </a:solidFill>
                <a:latin typeface="Arial" panose="020B0604020202020204" pitchFamily="34" charset="0"/>
                <a:cs typeface="Arial" panose="020B0604020202020204" pitchFamily="34" charset="0"/>
              </a:rPr>
              <a:t>es frecuente que los usuarios  elijan </a:t>
            </a:r>
            <a:r>
              <a:rPr lang="es-AR" dirty="0">
                <a:solidFill>
                  <a:schemeClr val="tx2"/>
                </a:solidFill>
                <a:latin typeface="Arial" panose="020B0604020202020204" pitchFamily="34" charset="0"/>
                <a:cs typeface="Arial" panose="020B0604020202020204" pitchFamily="34" charset="0"/>
              </a:rPr>
              <a:t>funcionalidades por error y necesitan </a:t>
            </a:r>
            <a:r>
              <a:rPr lang="es-AR" dirty="0" smtClean="0">
                <a:solidFill>
                  <a:schemeClr val="tx2"/>
                </a:solidFill>
                <a:latin typeface="Arial" panose="020B0604020202020204" pitchFamily="34" charset="0"/>
                <a:cs typeface="Arial" panose="020B0604020202020204" pitchFamily="34" charset="0"/>
              </a:rPr>
              <a:t>un modo fácil para resolver la situación. Es importante ofrecer soporte para deshacer y rehacer acciones.</a:t>
            </a:r>
          </a:p>
          <a:p>
            <a:pPr marL="457200" indent="-457200" algn="just">
              <a:buFont typeface="+mj-lt"/>
              <a:buAutoNum type="arabicPeriod"/>
            </a:pPr>
            <a:endParaRPr lang="es-E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3295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95536" y="1052736"/>
            <a:ext cx="7971122" cy="4104456"/>
          </a:xfrm>
          <a:prstGeom prst="rect">
            <a:avLst/>
          </a:prstGeom>
        </p:spPr>
      </p:pic>
    </p:spTree>
    <p:extLst>
      <p:ext uri="{BB962C8B-B14F-4D97-AF65-F5344CB8AC3E}">
        <p14:creationId xmlns:p14="http://schemas.microsoft.com/office/powerpoint/2010/main" val="829415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B0E4A396539F48A063D1D1192FE387" ma:contentTypeVersion="2" ma:contentTypeDescription="Crear nuevo documento." ma:contentTypeScope="" ma:versionID="7c9b30d5307f4d1523d324d2641530ce">
  <xsd:schema xmlns:xsd="http://www.w3.org/2001/XMLSchema" xmlns:xs="http://www.w3.org/2001/XMLSchema" xmlns:p="http://schemas.microsoft.com/office/2006/metadata/properties" xmlns:ns2="f113382c-4500-4401-980c-2fc074c5a1fb" targetNamespace="http://schemas.microsoft.com/office/2006/metadata/properties" ma:root="true" ma:fieldsID="1f190eadc2f49fcb2fd8aca803987ab0" ns2:_="">
    <xsd:import namespace="f113382c-4500-4401-980c-2fc074c5a1f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3382c-4500-4401-980c-2fc074c5a1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83D2F7-F2C9-4892-8473-7E47FA1FA3F1}"/>
</file>

<file path=customXml/itemProps2.xml><?xml version="1.0" encoding="utf-8"?>
<ds:datastoreItem xmlns:ds="http://schemas.openxmlformats.org/officeDocument/2006/customXml" ds:itemID="{D310193F-0988-4E96-8596-7C11D6B2D856}"/>
</file>

<file path=customXml/itemProps3.xml><?xml version="1.0" encoding="utf-8"?>
<ds:datastoreItem xmlns:ds="http://schemas.openxmlformats.org/officeDocument/2006/customXml" ds:itemID="{BDC3659D-F380-43E8-B432-7BCA4AEACD46}"/>
</file>

<file path=docProps/app.xml><?xml version="1.0" encoding="utf-8"?>
<Properties xmlns="http://schemas.openxmlformats.org/officeDocument/2006/extended-properties" xmlns:vt="http://schemas.openxmlformats.org/officeDocument/2006/docPropsVTypes">
  <Template>Oriel</Template>
  <TotalTime>2214</TotalTime>
  <Pages>39</Pages>
  <Words>656</Words>
  <Application>Microsoft Office PowerPoint</Application>
  <PresentationFormat>Presentación en pantalla (4:3)</PresentationFormat>
  <Paragraphs>28</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Century Schoolbook</vt:lpstr>
      <vt:lpstr>Times</vt:lpstr>
      <vt:lpstr>Wingdings</vt:lpstr>
      <vt:lpstr>Wingdings 2</vt:lpstr>
      <vt:lpstr>Mirador</vt:lpstr>
      <vt:lpstr>Usabilidad</vt:lpstr>
      <vt:lpstr>Las ocho  reglas de oro de Shneiderman</vt:lpstr>
      <vt:lpstr>Presentación de PowerPoint</vt:lpstr>
      <vt:lpstr>Presentación de PowerPoint</vt:lpstr>
      <vt:lpstr>Presentación de PowerPoint</vt:lpstr>
      <vt:lpstr>Presentación de PowerPoint</vt:lpstr>
      <vt:lpstr>Los diez  Principios Heurísticos de Nielsen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Design</dc:title>
  <dc:creator>Horacio</dc:creator>
  <cp:lastModifiedBy>Alejandra</cp:lastModifiedBy>
  <cp:revision>114</cp:revision>
  <cp:lastPrinted>2009-04-22T19:24:48Z</cp:lastPrinted>
  <dcterms:created xsi:type="dcterms:W3CDTF">1995-12-29T20:33:40Z</dcterms:created>
  <dcterms:modified xsi:type="dcterms:W3CDTF">2020-05-11T17:40:24Z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0x01010083B0E4A396539F48A063D1D1192FE387</vt:lpwstr>
  </property>
</Properties>
</file>