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9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8" r:id="rId3"/>
    <p:sldId id="300" r:id="rId4"/>
    <p:sldId id="259" r:id="rId5"/>
    <p:sldId id="260" r:id="rId6"/>
    <p:sldId id="301" r:id="rId7"/>
    <p:sldId id="303" r:id="rId8"/>
    <p:sldId id="30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99404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57200" y="3632040"/>
            <a:ext cx="8229240" cy="24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18D562-F47B-42D9-B585-E6657182F19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uso de modelos gráficos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Como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forma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facilitar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debate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sobre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Como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manera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debe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representación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exacta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Como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descripción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ese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caso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debe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ser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correcta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0A0A19-2A67-4E92-B746-55BCCDB9DFB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modelos de contexto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333333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contexto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ilustrar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contexto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operativo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un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sistema</a:t>
            </a:r>
            <a:r>
              <a:rPr lang="en-US" sz="2400" dirty="0" smtClean="0">
                <a:solidFill>
                  <a:srgbClr val="333333"/>
                </a:solidFill>
                <a:latin typeface="Calibri"/>
                <a:ea typeface="ＭＳ Ｐゴシック"/>
              </a:rPr>
              <a:t>,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lo que se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encuentra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fuera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cuestiones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organizacionales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influir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decisión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sobre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dónde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situar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de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contexto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relación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con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1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527848-E961-4CB3-95E4-E3044ECE215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latin typeface="Arial"/>
                <a:ea typeface="ＭＳ Ｐゴシック"/>
              </a:rPr>
              <a:t>Límites</a:t>
            </a:r>
            <a:r>
              <a:rPr lang="en-US" sz="2400" b="1" strike="noStrike" dirty="0">
                <a:latin typeface="Arial"/>
                <a:ea typeface="ＭＳ Ｐゴシック"/>
              </a:rPr>
              <a:t> del </a:t>
            </a:r>
            <a:r>
              <a:rPr lang="en-US" sz="2400" b="1" strike="noStrike" dirty="0" err="1">
                <a:latin typeface="Arial"/>
                <a:ea typeface="ＭＳ Ｐゴシック"/>
              </a:rPr>
              <a:t>sistema</a:t>
            </a:r>
            <a:endParaRPr dirty="0"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8531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establecen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definir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lo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dentro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y lo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fuera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que se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o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dependen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siendo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desarrollado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posición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tiene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efecto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profundo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en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definición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del 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límite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fundamental Si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aumentan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y / o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disminuyen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cambia la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carga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las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diferentes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13D77A-1286-449D-B2D5-200E7E4E7C1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contexto del MHC-PMS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29D8B8-651F-4ED8-A96B-E135419FD67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811394" cy="383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Perspectiva</a:t>
            </a: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 del proceso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contexto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simplemente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ambiente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no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siendo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entorno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revelan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negocio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actividades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UML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definir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negocio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464CC4-DBFB-46FF-A15B-243C46C8529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Modelo de proceso de la detención involuntaria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DA0E53-C1BF-40DF-BF75-D0C44BE5EF41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01846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 de interacción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938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usuario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importante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ayuda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identificar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necesidades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usuarios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interaccion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resalta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problemas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comunicación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puedan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surgir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>
                <a:solidFill>
                  <a:srgbClr val="333333"/>
                </a:solidFill>
                <a:latin typeface="Arial"/>
                <a:ea typeface="ＭＳ Ｐゴシック"/>
              </a:rPr>
              <a:t>El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modelo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componentes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ayuda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comprender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estructura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propuesto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adecuada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ofrecer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rendimiento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y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fiabilidad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necesario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casos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A948CA-FBF1-4599-A33D-77ACDFF4668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 de casos de uso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196752"/>
            <a:ext cx="8229240" cy="53421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desarrollaron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originalmente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apoyar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obtención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están</a:t>
            </a:r>
            <a:r>
              <a:rPr lang="en-US" sz="2400" strike="noStrike" dirty="0" smtClean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incorporadas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UML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representa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tarea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discreta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personas u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Representacion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esquemática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proporcionar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visión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general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Representacion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textual 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para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proporcionar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visión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detallada</a:t>
            </a:r>
            <a:endParaRPr dirty="0"/>
          </a:p>
        </p:txBody>
      </p:sp>
      <p:sp>
        <p:nvSpPr>
          <p:cNvPr id="1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E020F3-3654-4A21-974A-F851A9F7C57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Uso de datos de transferencia de caso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Un caso de uso en el MHC-PMS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2B4E5A-FE8B-4652-998C-492ED4704FD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703486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casos de uso en el MHC-PMS que implica el papel 'Médico Recepcionista'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F33FEB-F5A8-4D7D-97F9-1134BADAE13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57912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2"/>
          <p:cNvSpPr txBox="1"/>
          <p:nvPr/>
        </p:nvSpPr>
        <p:spPr>
          <a:xfrm>
            <a:off x="179512" y="332656"/>
            <a:ext cx="8229240" cy="59046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AR" sz="2400" dirty="0" smtClean="0"/>
          </a:p>
          <a:p>
            <a:pPr algn="ctr">
              <a:lnSpc>
                <a:spcPct val="100000"/>
              </a:lnSpc>
            </a:pPr>
            <a:r>
              <a:rPr lang="es-AR" sz="3200" b="1" dirty="0" smtClean="0"/>
              <a:t>Un </a:t>
            </a:r>
            <a:r>
              <a:rPr lang="es-AR" sz="3200" b="1" dirty="0">
                <a:solidFill>
                  <a:srgbClr val="FF0000"/>
                </a:solidFill>
              </a:rPr>
              <a:t>modelo es una abstracción </a:t>
            </a:r>
            <a:r>
              <a:rPr lang="es-AR" sz="3200" b="1" dirty="0"/>
              <a:t>de un sistema o entidad del mundo real. </a:t>
            </a:r>
            <a:endParaRPr lang="es-AR" sz="3200" b="1" dirty="0" smtClean="0"/>
          </a:p>
          <a:p>
            <a:pPr algn="ctr">
              <a:lnSpc>
                <a:spcPct val="100000"/>
              </a:lnSpc>
            </a:pPr>
            <a:endParaRPr lang="es-AR" sz="3200" b="1" dirty="0" smtClean="0"/>
          </a:p>
          <a:p>
            <a:pPr algn="ctr">
              <a:lnSpc>
                <a:spcPct val="100000"/>
              </a:lnSpc>
            </a:pPr>
            <a:r>
              <a:rPr lang="es-AR" sz="3200" b="1" dirty="0" smtClean="0"/>
              <a:t>Una </a:t>
            </a:r>
            <a:r>
              <a:rPr lang="es-AR" sz="3200" b="1" dirty="0">
                <a:solidFill>
                  <a:srgbClr val="FF0000"/>
                </a:solidFill>
              </a:rPr>
              <a:t>abstracción es una simplificación</a:t>
            </a:r>
            <a:r>
              <a:rPr lang="es-AR" sz="3200" b="1" dirty="0"/>
              <a:t>, que incluye sólo aquellos detalles relevantes para algún determinado </a:t>
            </a:r>
            <a:r>
              <a:rPr lang="es-AR" sz="3200" b="1" dirty="0" smtClean="0"/>
              <a:t>propósito</a:t>
            </a:r>
          </a:p>
          <a:p>
            <a:pPr algn="ctr">
              <a:lnSpc>
                <a:spcPct val="100000"/>
              </a:lnSpc>
            </a:pPr>
            <a:endParaRPr lang="es-AR" sz="3200" b="1" dirty="0" smtClean="0"/>
          </a:p>
          <a:p>
            <a:pPr algn="ctr">
              <a:lnSpc>
                <a:spcPct val="100000"/>
              </a:lnSpc>
            </a:pPr>
            <a:r>
              <a:rPr lang="es-AR" sz="3200" b="1" dirty="0" smtClean="0"/>
              <a:t>El </a:t>
            </a:r>
            <a:r>
              <a:rPr lang="es-AR" sz="3200" b="1" dirty="0"/>
              <a:t>modelado permite abordar la complejidad de los sistemas</a:t>
            </a:r>
            <a:endParaRPr sz="3200" b="1" dirty="0"/>
          </a:p>
        </p:txBody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E5C12-7B59-420E-8B6F-8C060318A1B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diagramas de secuencia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95536" y="1196752"/>
            <a:ext cx="8229240" cy="50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parte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de UML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y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dentro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durante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particular.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dirty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listados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parte superior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línea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trazada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verticalmente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indican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mediante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flechas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anotadas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 </a:t>
            </a:r>
            <a:endParaRPr dirty="0"/>
          </a:p>
        </p:txBody>
      </p:sp>
      <p:sp>
        <p:nvSpPr>
          <p:cNvPr id="1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12FA8-D74E-4217-A228-3F44BDD0D958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Diagrama de secuencia para Ver la información del paciente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00FD12-A4FB-49C1-BF6C-BACD59C04AF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66373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Diagrama de secuencia para la transferencia de datos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2ED738-26E6-4416-ACD9-9C044880385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4807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modelos estructurales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estructurales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conforman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relaciones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it-IT" dirty="0" smtClean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estructurales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son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estáticos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estructura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del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19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695832-B4F9-49F0-B03D-1DEFDC6B343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diagramas de clases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95536" y="1196752"/>
            <a:ext cx="822924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orientado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mostrar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definición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general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relación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representan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real,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paciente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prescripción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médico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etc. </a:t>
            </a:r>
            <a:endParaRPr dirty="0"/>
          </a:p>
        </p:txBody>
      </p:sp>
      <p:sp>
        <p:nvSpPr>
          <p:cNvPr id="1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5F48C6-2C3D-427F-835D-9C470B217E9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Clases UML y asociación</a:t>
            </a:r>
            <a:endParaRPr/>
          </a:p>
        </p:txBody>
      </p:sp>
      <p:pic>
        <p:nvPicPr>
          <p:cNvPr id="200" name="Picture 3"/>
          <p:cNvPicPr/>
          <p:nvPr/>
        </p:nvPicPr>
        <p:blipFill>
          <a:blip r:embed="rId2" cstate="print"/>
          <a:stretch/>
        </p:blipFill>
        <p:spPr>
          <a:xfrm>
            <a:off x="2076480" y="3060720"/>
            <a:ext cx="5311800" cy="952200"/>
          </a:xfrm>
          <a:prstGeom prst="rect">
            <a:avLst/>
          </a:prstGeom>
          <a:ln>
            <a:noFill/>
          </a:ln>
        </p:spPr>
      </p:pic>
      <p:sp>
        <p:nvSpPr>
          <p:cNvPr id="20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0D87D4-9E0C-40EC-B9C4-780C2084E8D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2143080" y="3209760"/>
            <a:ext cx="1418760" cy="471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BO" sz="2500" strike="noStrike">
                <a:solidFill>
                  <a:srgbClr val="000000"/>
                </a:solidFill>
                <a:latin typeface="Arial"/>
                <a:ea typeface="ＭＳ Ｐゴシック"/>
              </a:rPr>
              <a:t>Paciente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5511960" y="3106080"/>
            <a:ext cx="1875960" cy="852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BO" sz="2500" strike="noStrike">
                <a:solidFill>
                  <a:srgbClr val="000000"/>
                </a:solidFill>
                <a:latin typeface="Arial"/>
                <a:ea typeface="ＭＳ Ｐゴシック"/>
              </a:rPr>
              <a:t>Historial del paciente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Las clases y asociaciones en el MHC-PMS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E1E7E8-AFA7-471F-AEC2-25222236272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6768752" cy="429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 clase de consulta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7F4E5B-F417-4DC2-8BDF-1AE231EBDAA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5029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Generalización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técnica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utilizamos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gestionar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complejidad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defifnier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características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entidad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ponemos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características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animales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coches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casas, etc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).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permite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inferir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miembros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algunas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características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2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2F54E8-2333-4610-8EAB-B5734C5FC49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44949" y="30591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Generalización</a:t>
            </a:r>
            <a:endParaRPr sz="2000" dirty="0"/>
          </a:p>
        </p:txBody>
      </p:sp>
      <p:sp>
        <p:nvSpPr>
          <p:cNvPr id="227" name="TextShape 2"/>
          <p:cNvSpPr txBox="1"/>
          <p:nvPr/>
        </p:nvSpPr>
        <p:spPr>
          <a:xfrm>
            <a:off x="467544" y="1124744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a menudo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útil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examinar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posibilidades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.. 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lenguajes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orientados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mecanismos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herencia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atributos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operaciones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superior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también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menor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inferior son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subclases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heredan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atributos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operaciones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superclases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inferior son mas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especificas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añadir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atributos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operaciones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2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BA4133-C44A-40AF-9A25-732C808459A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7504" y="0"/>
            <a:ext cx="7292880" cy="74144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323528" y="757184"/>
            <a:ext cx="8229240" cy="55993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8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elaboración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abstractos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con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presenta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vista o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perspectiva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ese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8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800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8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representa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mediante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algún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tipo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notación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gráfica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8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casi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siempre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basada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anotaciones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Lenguaje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Unificado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(UML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800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800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ayuda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analista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entender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funcionalidad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se </a:t>
            </a:r>
            <a:r>
              <a:rPr lang="en-US" sz="28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utilizar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comunicarse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los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E5C12-7B59-420E-8B6F-8C060318A1B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6821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Una jerarquía de generalización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A04AA4-EFF3-4A14-96D2-84CB092102F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5992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Una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jerarquía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caracteristicas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agregadas</a:t>
            </a:r>
            <a:endParaRPr dirty="0"/>
          </a:p>
        </p:txBody>
      </p:sp>
      <p:sp>
        <p:nvSpPr>
          <p:cNvPr id="24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DA2AEB-E862-4ABB-ADC2-D5669DB3785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31</a:t>
            </a:fld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88840"/>
            <a:ext cx="5904656" cy="402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Agregación</a:t>
            </a:r>
            <a:endParaRPr dirty="0"/>
          </a:p>
        </p:txBody>
      </p:sp>
      <p:sp>
        <p:nvSpPr>
          <p:cNvPr id="249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Un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agregación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muestra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cómo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las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clases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se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componen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32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otras</a:t>
            </a:r>
            <a:r>
              <a:rPr lang="en-US" sz="32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clases</a:t>
            </a:r>
            <a:r>
              <a:rPr lang="en-US" sz="32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Los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agregación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son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similares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a la parte de la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relación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en los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datos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semánticos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. </a:t>
            </a:r>
            <a:endParaRPr dirty="0"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A9C60BA-D21F-4BD6-A9FF-5329CB643D4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Agregación</a:t>
            </a:r>
            <a:endParaRPr dirty="0"/>
          </a:p>
        </p:txBody>
      </p:sp>
      <p:sp>
        <p:nvSpPr>
          <p:cNvPr id="25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537DB2-F87D-4653-8A15-955EF7575ED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33</a:t>
            </a:fld>
            <a:endParaRPr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384" y="2132856"/>
            <a:ext cx="6264696" cy="24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13738" y="116632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comportamiento</a:t>
            </a:r>
            <a:endParaRPr dirty="0"/>
          </a:p>
        </p:txBody>
      </p:sp>
      <p:sp>
        <p:nvSpPr>
          <p:cNvPr id="260" name="TextShape 2"/>
          <p:cNvSpPr txBox="1"/>
          <p:nvPr/>
        </p:nvSpPr>
        <p:spPr>
          <a:xfrm>
            <a:off x="454465" y="1147111"/>
            <a:ext cx="8229240" cy="55740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comportamiento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son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comportamiento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dinámico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cuando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ejecutando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ocurre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cuando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responde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estímulo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entorno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estímulos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 dos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tipos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: </a:t>
            </a:r>
            <a:endParaRPr lang="en-US" sz="240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Arial"/>
                <a:ea typeface="ＭＳ Ｐゴシック"/>
              </a:rPr>
              <a:t>     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D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atos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ea typeface="ＭＳ Ｐゴシック"/>
              </a:rPr>
              <a:t> o </a:t>
            </a:r>
            <a:r>
              <a:rPr lang="en-US" sz="240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ventos</a:t>
            </a:r>
            <a:endParaRPr dirty="0"/>
          </a:p>
        </p:txBody>
      </p:sp>
      <p:sp>
        <p:nvSpPr>
          <p:cNvPr id="2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4D090A-14DF-49C4-A12F-8A6D461135A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26880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El </a:t>
            </a:r>
            <a:r>
              <a:rPr lang="en-US" sz="24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impulsado</a:t>
            </a:r>
            <a:r>
              <a:rPr lang="en-US" sz="2400" b="1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por</a:t>
            </a:r>
            <a:r>
              <a:rPr lang="en-US" sz="2400" b="1" dirty="0" smtClean="0">
                <a:solidFill>
                  <a:srgbClr val="333333"/>
                </a:solidFill>
                <a:latin typeface="Arial"/>
                <a:ea typeface="ＭＳ Ｐゴシック"/>
              </a:rPr>
              <a:t>  </a:t>
            </a:r>
            <a:r>
              <a:rPr lang="en-US" sz="2400" b="1" dirty="0" err="1">
                <a:solidFill>
                  <a:srgbClr val="333333"/>
                </a:solidFill>
                <a:latin typeface="Arial"/>
                <a:ea typeface="ＭＳ Ｐゴシック"/>
              </a:rPr>
              <a:t>datos</a:t>
            </a:r>
            <a:endParaRPr dirty="0"/>
          </a:p>
        </p:txBody>
      </p:sp>
      <p:sp>
        <p:nvSpPr>
          <p:cNvPr id="264" name="TextShape 2"/>
          <p:cNvSpPr txBox="1"/>
          <p:nvPr/>
        </p:nvSpPr>
        <p:spPr>
          <a:xfrm>
            <a:off x="467544" y="1196752"/>
            <a:ext cx="8229240" cy="4824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Muchos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empresariales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son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. Son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controlados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la entrada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relativamente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poco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externos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las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acciones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involucradas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entrada y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salida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asociada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Son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particularmente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útiles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durante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análisis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utilizados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mostrar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extremo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extremo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en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0C08D6-47AE-4CAF-8054-09F7DF2AE82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Un modelo de actividad de la operación de la bomba de insulina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5A2009-CB40-4359-95BC-3EDD66A6C25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589837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procesamiento de pedidos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CD024F-4F87-4EF2-97C8-F9AFEA7C2FB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37</a:t>
            </a:fld>
            <a:endParaRPr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6191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impulsado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endParaRPr dirty="0"/>
          </a:p>
        </p:txBody>
      </p:sp>
      <p:sp>
        <p:nvSpPr>
          <p:cNvPr id="2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real son a menudo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gestionados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un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mínimo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acontecimientos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suposición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número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finito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acontecimientos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estímulos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)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causar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transición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7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07390D-8D7A-4E57-AF6E-B2ED90D75DD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Modelos de máquina del Estado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comportamiento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respuesta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internos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respuestas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estímulos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tan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menudo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real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máquinas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arcos entre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ocurre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pasa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2C855A-08A0-401C-8553-7512F305772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7292880" cy="778056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ctr"/>
          <a:lstStyle/>
          <a:p>
            <a:pPr>
              <a:lnSpc>
                <a:spcPct val="100000"/>
              </a:lnSpc>
            </a:pPr>
            <a:r>
              <a:rPr lang="en-US" sz="28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8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8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endParaRPr sz="2000" dirty="0"/>
          </a:p>
        </p:txBody>
      </p:sp>
      <p:sp>
        <p:nvSpPr>
          <p:cNvPr id="95" name="TextShape 2"/>
          <p:cNvSpPr txBox="1"/>
          <p:nvPr/>
        </p:nvSpPr>
        <p:spPr>
          <a:xfrm>
            <a:off x="457200" y="1196752"/>
            <a:ext cx="8229240" cy="5328592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8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se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utilizan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durante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la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ingeniería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requisitos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para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ayudar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explicar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los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requisitos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propuestos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otros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actores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Los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ingenieros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utilizan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discutir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las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propuestas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diseño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y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documentar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aplicación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8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En un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proceso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ingeniería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basado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en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posible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generar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una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implementación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completa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o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parcial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desde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8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  <a:r>
              <a:rPr lang="en-US" sz="32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C411E4-FEEA-419E-93FC-AB9FF2898C2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Diagrama de estado de un horno de microondas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701707-B4EB-4DB8-BFC6-3E90EBD0E47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40</a:t>
            </a:fld>
            <a:endParaRPr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3" y="1124744"/>
            <a:ext cx="8447087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544" y="0"/>
            <a:ext cx="7292880" cy="9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estímulos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horno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microondas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(a) </a:t>
            </a:r>
            <a:endParaRPr dirty="0"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331EB6-6968-468C-B3A3-D2E9D893A15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41</a:t>
            </a:fld>
            <a:endParaRPr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626469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El funcionamiento del horno de microondas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2BA40F0-BD21-48FE-9D90-72C607BCDBD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42</a:t>
            </a:fld>
            <a:endParaRPr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60007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28305" y="11444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Ingeniería</a:t>
            </a:r>
            <a:r>
              <a:rPr lang="en-US" sz="2400" b="1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dirigida</a:t>
            </a:r>
            <a:r>
              <a:rPr lang="en-US" sz="2400" b="1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por</a:t>
            </a:r>
            <a:r>
              <a:rPr lang="en-US" sz="2400" b="1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endParaRPr dirty="0"/>
          </a:p>
        </p:txBody>
      </p:sp>
      <p:sp>
        <p:nvSpPr>
          <p:cNvPr id="300" name="TextShape 2"/>
          <p:cNvSpPr txBox="1"/>
          <p:nvPr/>
        </p:nvSpPr>
        <p:spPr>
          <a:xfrm>
            <a:off x="323528" y="1124744"/>
            <a:ext cx="8229240" cy="52317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Ingeniería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dirigida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)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enfoque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principales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resultados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ejecutan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plataforma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hardware / software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automáticamente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defensores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sostienen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eleva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abstracción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ingeniería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software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ingenieros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preocuparse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lenguaje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programación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características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específicas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plataformas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ejecución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30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04E0A9-EC5D-4843-99A9-D611439BE04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26880" y="274680"/>
            <a:ext cx="7292880" cy="51019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dirty="0" err="1">
                <a:latin typeface="Arial"/>
                <a:ea typeface="ＭＳ Ｐゴシック"/>
              </a:rPr>
              <a:t>Perspectivas</a:t>
            </a:r>
            <a:r>
              <a:rPr lang="en-US" sz="28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8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endParaRPr sz="2000" dirty="0"/>
          </a:p>
        </p:txBody>
      </p:sp>
      <p:sp>
        <p:nvSpPr>
          <p:cNvPr id="99" name="TextShape 2"/>
          <p:cNvSpPr txBox="1"/>
          <p:nvPr/>
        </p:nvSpPr>
        <p:spPr>
          <a:xfrm>
            <a:off x="323071" y="935034"/>
            <a:ext cx="8229240" cy="59229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perspectiva</a:t>
            </a:r>
            <a:r>
              <a:rPr lang="en-US" sz="28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externa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contexto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entorno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perspectiva</a:t>
            </a:r>
            <a:r>
              <a:rPr lang="en-US" sz="28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de </a:t>
            </a:r>
            <a:r>
              <a:rPr lang="en-US" sz="28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interacción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modelan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un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entorno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o entre los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perspectiva</a:t>
            </a:r>
            <a:r>
              <a:rPr lang="en-US" sz="28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estructural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de la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estructura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datos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procesados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​​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Una </a:t>
            </a:r>
            <a:r>
              <a:rPr lang="en-US" sz="28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perspectiva</a:t>
            </a:r>
            <a:r>
              <a:rPr lang="en-US" sz="28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conductual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en la que 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8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modela</a:t>
            </a:r>
            <a:r>
              <a:rPr lang="en-US" sz="28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comportamiento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dinámico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la forma en que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responde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los </a:t>
            </a:r>
            <a:r>
              <a:rPr lang="en-US" sz="28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8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725291-D1FA-4296-9F79-F839C293BFF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14400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5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4664"/>
            <a:ext cx="9144000" cy="53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5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" y="260648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1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Tipos de diagramas UML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417680"/>
            <a:ext cx="8229240" cy="50356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actividades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actividades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involucradas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un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en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procesamiento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datos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cuales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un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entorno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2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secuencia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actores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entre 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asociaciones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reacciona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acontecimientos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internos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6D6E3C-D99F-487A-B851-75E3731A5E28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B0E4A396539F48A063D1D1192FE387" ma:contentTypeVersion="0" ma:contentTypeDescription="Crear nuevo documento." ma:contentTypeScope="" ma:versionID="91994d5e8d25b8debcaaf30a64d70c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2D81CB-DA18-459A-AB85-6AB7F8C7DC46}"/>
</file>

<file path=customXml/itemProps2.xml><?xml version="1.0" encoding="utf-8"?>
<ds:datastoreItem xmlns:ds="http://schemas.openxmlformats.org/officeDocument/2006/customXml" ds:itemID="{F4F20A75-7C06-473B-8FF6-A41169A1AAC5}"/>
</file>

<file path=customXml/itemProps3.xml><?xml version="1.0" encoding="utf-8"?>
<ds:datastoreItem xmlns:ds="http://schemas.openxmlformats.org/officeDocument/2006/customXml" ds:itemID="{87E587CD-3227-458D-B38C-795232917A9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1759</Words>
  <Application>Microsoft Office PowerPoint</Application>
  <PresentationFormat>Presentación en pantalla (4:3)</PresentationFormat>
  <Paragraphs>212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Calibri</vt:lpstr>
      <vt:lpstr>Century Schoolbook</vt:lpstr>
      <vt:lpstr>Wingdings</vt:lpstr>
      <vt:lpstr>Wingdings 2</vt:lpstr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bosio</dc:creator>
  <cp:lastModifiedBy>Alejandra</cp:lastModifiedBy>
  <cp:revision>24</cp:revision>
  <dcterms:modified xsi:type="dcterms:W3CDTF">2020-09-28T19:12:53Z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0x01010083B0E4A396539F48A063D1D1192FE387</vt:lpwstr>
  </property>
</Properties>
</file>