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iOqEnE8czUeVedzoW1xut+WkKf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8beb0cf2b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e8beb0cf2b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beb0cf2b_0_5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8beb0cf2b_0_5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5e23ff45_1_9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95e23ff45_1_9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95e23ff45_1_9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95e23ff45_1_9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8beb0cf2b_0_3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US"/>
              <a:t>Los casos de uso capturan las metas del sistema. Para entender un caso de uso narramos historias. Las</a:t>
            </a:r>
            <a:endParaRPr/>
          </a:p>
          <a:p>
            <a:pPr indent="0" lvl="0" marL="0" rtl="0" algn="l">
              <a:lnSpc>
                <a:spcPct val="100000"/>
              </a:lnSpc>
              <a:spcBef>
                <a:spcPts val="0"/>
              </a:spcBef>
              <a:spcAft>
                <a:spcPts val="0"/>
              </a:spcAft>
              <a:buClr>
                <a:schemeClr val="dk1"/>
              </a:buClr>
              <a:buSzPts val="1100"/>
              <a:buFont typeface="Arial"/>
              <a:buNone/>
            </a:pPr>
            <a:r>
              <a:rPr lang="en-US"/>
              <a:t>historias cubren la manera de alcanzar una meta exitosamente y la manera de manejar cualquier</a:t>
            </a:r>
            <a:endParaRPr/>
          </a:p>
          <a:p>
            <a:pPr indent="0" lvl="0" marL="0" rtl="0" algn="l">
              <a:lnSpc>
                <a:spcPct val="100000"/>
              </a:lnSpc>
              <a:spcBef>
                <a:spcPts val="0"/>
              </a:spcBef>
              <a:spcAft>
                <a:spcPts val="0"/>
              </a:spcAft>
              <a:buClr>
                <a:schemeClr val="dk1"/>
              </a:buClr>
              <a:buSzPts val="1100"/>
              <a:buFont typeface="Arial"/>
              <a:buNone/>
            </a:pPr>
            <a:r>
              <a:rPr lang="en-US"/>
              <a:t>problema que ocurra en el camino. Los casos de uso proporcionan una forma de identificar y capturar</a:t>
            </a:r>
            <a:endParaRPr/>
          </a:p>
          <a:p>
            <a:pPr indent="0" lvl="0" marL="0" rtl="0" algn="l">
              <a:lnSpc>
                <a:spcPct val="100000"/>
              </a:lnSpc>
              <a:spcBef>
                <a:spcPts val="0"/>
              </a:spcBef>
              <a:spcAft>
                <a:spcPts val="0"/>
              </a:spcAft>
              <a:buClr>
                <a:schemeClr val="dk1"/>
              </a:buClr>
              <a:buSzPts val="1100"/>
              <a:buFont typeface="Arial"/>
              <a:buNone/>
            </a:pPr>
            <a:r>
              <a:rPr lang="en-US"/>
              <a:t>todas las historias diferentes, pero relacionadas de una manera simple, aunque detallada. Esto posibilita</a:t>
            </a:r>
            <a:endParaRPr/>
          </a:p>
          <a:p>
            <a:pPr indent="0" lvl="0" marL="0" rtl="0" algn="l">
              <a:lnSpc>
                <a:spcPct val="100000"/>
              </a:lnSpc>
              <a:spcBef>
                <a:spcPts val="0"/>
              </a:spcBef>
              <a:spcAft>
                <a:spcPts val="0"/>
              </a:spcAft>
              <a:buClr>
                <a:schemeClr val="dk1"/>
              </a:buClr>
              <a:buSzPts val="1100"/>
              <a:buFont typeface="Arial"/>
              <a:buNone/>
            </a:pPr>
            <a:r>
              <a:rPr lang="en-US"/>
              <a:t>que los requisitos del sistema se capturen, compartan y entiendan fácilmente.</a:t>
            </a:r>
            <a:endParaRPr/>
          </a:p>
          <a:p>
            <a:pPr indent="0" lvl="0" marL="0" rtl="0" algn="l">
              <a:lnSpc>
                <a:spcPct val="100000"/>
              </a:lnSpc>
              <a:spcBef>
                <a:spcPts val="0"/>
              </a:spcBef>
              <a:spcAft>
                <a:spcPts val="0"/>
              </a:spcAft>
              <a:buClr>
                <a:schemeClr val="dk1"/>
              </a:buClr>
              <a:buSzPts val="1100"/>
              <a:buFont typeface="Arial"/>
              <a:buNone/>
            </a:pPr>
            <a:r>
              <a:rPr lang="en-US"/>
              <a:t>Como un caso de uso se enfoca en el logro de una meta particular, este proporciona un medio para</a:t>
            </a:r>
            <a:endParaRPr/>
          </a:p>
          <a:p>
            <a:pPr indent="0" lvl="0" marL="0" rtl="0" algn="l">
              <a:lnSpc>
                <a:spcPct val="100000"/>
              </a:lnSpc>
              <a:spcBef>
                <a:spcPts val="0"/>
              </a:spcBef>
              <a:spcAft>
                <a:spcPts val="0"/>
              </a:spcAft>
              <a:buClr>
                <a:schemeClr val="dk1"/>
              </a:buClr>
              <a:buSzPts val="1100"/>
              <a:buFont typeface="Arial"/>
              <a:buNone/>
            </a:pPr>
            <a:r>
              <a:rPr lang="en-US"/>
              <a:t>narrar historias. En vez de intentar describir el sistema de una sola vez, podemos hacerlo un caso de uso a</a:t>
            </a:r>
            <a:endParaRPr/>
          </a:p>
          <a:p>
            <a:pPr indent="0" lvl="0" marL="0" rtl="0" algn="l">
              <a:lnSpc>
                <a:spcPct val="100000"/>
              </a:lnSpc>
              <a:spcBef>
                <a:spcPts val="0"/>
              </a:spcBef>
              <a:spcAft>
                <a:spcPts val="0"/>
              </a:spcAft>
              <a:buClr>
                <a:schemeClr val="dk1"/>
              </a:buClr>
              <a:buSzPts val="1100"/>
              <a:buFont typeface="Arial"/>
              <a:buNone/>
            </a:pPr>
            <a:r>
              <a:rPr lang="en-US"/>
              <a:t>la vez. Los resultados de la narración de historias se capturan y presentan como parte de la narrativa del</a:t>
            </a:r>
            <a:endParaRPr/>
          </a:p>
          <a:p>
            <a:pPr indent="0" lvl="0" marL="0" rtl="0" algn="l">
              <a:lnSpc>
                <a:spcPct val="100000"/>
              </a:lnSpc>
              <a:spcBef>
                <a:spcPts val="0"/>
              </a:spcBef>
              <a:spcAft>
                <a:spcPts val="0"/>
              </a:spcAft>
              <a:buClr>
                <a:schemeClr val="dk1"/>
              </a:buClr>
              <a:buSzPts val="1100"/>
              <a:buFont typeface="Arial"/>
              <a:buNone/>
            </a:pPr>
            <a:r>
              <a:rPr lang="en-US"/>
              <a:t>caso de uso, que acompaña a cada caso de uso.</a:t>
            </a:r>
            <a:endParaRPr/>
          </a:p>
          <a:p>
            <a:pPr indent="0" lvl="0" marL="0" rtl="0" algn="l">
              <a:lnSpc>
                <a:spcPct val="100000"/>
              </a:lnSpc>
              <a:spcBef>
                <a:spcPts val="0"/>
              </a:spcBef>
              <a:spcAft>
                <a:spcPts val="0"/>
              </a:spcAft>
              <a:buClr>
                <a:schemeClr val="dk1"/>
              </a:buClr>
              <a:buSzPts val="1100"/>
              <a:buFont typeface="Arial"/>
              <a:buNone/>
            </a:pPr>
            <a:r>
              <a:rPr lang="en-US"/>
              <a:t>3. Cuando intentamos entender cómo se empleará un sistema, siempre es importante enfocarse en el valor</a:t>
            </a:r>
            <a:endParaRPr/>
          </a:p>
          <a:p>
            <a:pPr indent="0" lvl="0" marL="0" rtl="0" algn="l">
              <a:lnSpc>
                <a:spcPct val="100000"/>
              </a:lnSpc>
              <a:spcBef>
                <a:spcPts val="0"/>
              </a:spcBef>
              <a:spcAft>
                <a:spcPts val="0"/>
              </a:spcAft>
              <a:buClr>
                <a:schemeClr val="dk1"/>
              </a:buClr>
              <a:buSzPts val="1100"/>
              <a:buFont typeface="Arial"/>
              <a:buNone/>
            </a:pPr>
            <a:r>
              <a:rPr lang="en-US"/>
              <a:t>que este prestará a sus usuarios y a otros interesados. Solo se genera valor si el sistema se usa realmente;</a:t>
            </a:r>
            <a:endParaRPr/>
          </a:p>
          <a:p>
            <a:pPr indent="0" lvl="0" marL="0" rtl="0" algn="l">
              <a:lnSpc>
                <a:spcPct val="100000"/>
              </a:lnSpc>
              <a:spcBef>
                <a:spcPts val="0"/>
              </a:spcBef>
              <a:spcAft>
                <a:spcPts val="0"/>
              </a:spcAft>
              <a:buClr>
                <a:schemeClr val="dk1"/>
              </a:buClr>
              <a:buSzPts val="1100"/>
              <a:buFont typeface="Arial"/>
              <a:buNone/>
            </a:pPr>
            <a:r>
              <a:rPr lang="en-US"/>
              <a:t>4. Primero, identifique el aspecto más útil que el sistema debe hacer y enfóquese</a:t>
            </a:r>
            <a:endParaRPr/>
          </a:p>
          <a:p>
            <a:pPr indent="0" lvl="0" marL="0" rtl="0" algn="l">
              <a:lnSpc>
                <a:spcPct val="100000"/>
              </a:lnSpc>
              <a:spcBef>
                <a:spcPts val="0"/>
              </a:spcBef>
              <a:spcAft>
                <a:spcPts val="0"/>
              </a:spcAft>
              <a:buClr>
                <a:schemeClr val="dk1"/>
              </a:buClr>
              <a:buSzPts val="1100"/>
              <a:buFont typeface="Arial"/>
              <a:buNone/>
            </a:pPr>
            <a:r>
              <a:rPr lang="en-US"/>
              <a:t>en eso. Luego, tome ese aspecto y divídalo en porciones más pequeñas.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27" name="Google Shape;227;ge8beb0cf2b_0_3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95e23ff45_1_26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95e23ff45_1_26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84ae8ef6f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84ae8ef6f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8beb0cf2b_0_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e8beb0cf2b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8beb0cf2b_0_1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e8beb0cf2b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5e23ff45_1_5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55" name="Google Shape;155;ge95e23ff45_1_5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95e23ff45_1_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0" name="Google Shape;160;ge95e23ff45_1_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5e23ff45_1_6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66" name="Google Shape;166;ge95e23ff45_1_6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95e23ff45_1_7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e95e23ff45_1_7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5e23ff45_1_8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95e23ff45_1_8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beb0cf2b_0_4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8beb0cf2b_0_4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0" name="Shape 120"/>
        <p:cNvGrpSpPr/>
        <p:nvPr/>
      </p:nvGrpSpPr>
      <p:grpSpPr>
        <a:xfrm>
          <a:off x="0" y="0"/>
          <a:ext cx="0" cy="0"/>
          <a:chOff x="0" y="0"/>
          <a:chExt cx="0" cy="0"/>
        </a:xfrm>
      </p:grpSpPr>
      <p:sp>
        <p:nvSpPr>
          <p:cNvPr id="121" name="Google Shape;121;p5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4"/>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5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6" name="Shape 126"/>
        <p:cNvGrpSpPr/>
        <p:nvPr/>
      </p:nvGrpSpPr>
      <p:grpSpPr>
        <a:xfrm>
          <a:off x="0" y="0"/>
          <a:ext cx="0" cy="0"/>
          <a:chOff x="0" y="0"/>
          <a:chExt cx="0" cy="0"/>
        </a:xfrm>
      </p:grpSpPr>
      <p:sp>
        <p:nvSpPr>
          <p:cNvPr id="127" name="Google Shape;127;p55"/>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9" name="Google Shape;129;p5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1"/>
        </a:solidFill>
      </p:bgPr>
    </p:bg>
    <p:spTree>
      <p:nvGrpSpPr>
        <p:cNvPr id="26" name="Shape 26"/>
        <p:cNvGrpSpPr/>
        <p:nvPr/>
      </p:nvGrpSpPr>
      <p:grpSpPr>
        <a:xfrm>
          <a:off x="0" y="0"/>
          <a:ext cx="0" cy="0"/>
          <a:chOff x="0" y="0"/>
          <a:chExt cx="0" cy="0"/>
        </a:xfrm>
      </p:grpSpPr>
      <p:sp>
        <p:nvSpPr>
          <p:cNvPr id="27" name="Google Shape;27;p47"/>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7"/>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9" name="Google Shape;29;p47"/>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47"/>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47"/>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47"/>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5" name="Google Shape;35;p47"/>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36" name="Google Shape;36;p47"/>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37" name="Google Shape;37;p47"/>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38" name="Google Shape;38;p47"/>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39" name="Google Shape;39;p47"/>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cxnSp>
        <p:nvCxnSpPr>
          <p:cNvPr id="40" name="Google Shape;40;p47"/>
          <p:cNvCxnSpPr/>
          <p:nvPr/>
        </p:nvCxnSpPr>
        <p:spPr>
          <a:xfrm>
            <a:off x="9113856"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41" name="Google Shape;41;p47"/>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47"/>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47"/>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47"/>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7"/>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47"/>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47"/>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8" name="Shape 48"/>
        <p:cNvGrpSpPr/>
        <p:nvPr/>
      </p:nvGrpSpPr>
      <p:grpSpPr>
        <a:xfrm>
          <a:off x="0" y="0"/>
          <a:ext cx="0" cy="0"/>
          <a:chOff x="0" y="0"/>
          <a:chExt cx="0" cy="0"/>
        </a:xfrm>
      </p:grpSpPr>
      <p:sp>
        <p:nvSpPr>
          <p:cNvPr id="49" name="Google Shape;49;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4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49"/>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Arial"/>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9"/>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9"/>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9"/>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49"/>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49"/>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49"/>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3" name="Google Shape;63;p49"/>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64" name="Google Shape;64;p49"/>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65" name="Google Shape;65;p49"/>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66" name="Google Shape;66;p49"/>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67" name="Google Shape;67;p49"/>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sp>
        <p:nvSpPr>
          <p:cNvPr id="68" name="Google Shape;68;p49"/>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4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49"/>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4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49"/>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49"/>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74" name="Google Shape;74;p49"/>
          <p:cNvCxnSpPr/>
          <p:nvPr/>
        </p:nvCxnSpPr>
        <p:spPr>
          <a:xfrm>
            <a:off x="9097944"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75" name="Google Shape;75;p49"/>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6" name="Shape 76"/>
        <p:cNvGrpSpPr/>
        <p:nvPr/>
      </p:nvGrpSpPr>
      <p:grpSpPr>
        <a:xfrm>
          <a:off x="0" y="0"/>
          <a:ext cx="0" cy="0"/>
          <a:chOff x="0" y="0"/>
          <a:chExt cx="0" cy="0"/>
        </a:xfrm>
      </p:grpSpPr>
      <p:sp>
        <p:nvSpPr>
          <p:cNvPr id="77" name="Google Shape;77;p5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0"/>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50"/>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3" name="Shape 83"/>
        <p:cNvGrpSpPr/>
        <p:nvPr/>
      </p:nvGrpSpPr>
      <p:grpSpPr>
        <a:xfrm>
          <a:off x="0" y="0"/>
          <a:ext cx="0" cy="0"/>
          <a:chOff x="0" y="0"/>
          <a:chExt cx="0" cy="0"/>
        </a:xfrm>
      </p:grpSpPr>
      <p:sp>
        <p:nvSpPr>
          <p:cNvPr id="84" name="Google Shape;84;p51"/>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51"/>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9" name="Google Shape;89;p51"/>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5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1"/>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52"/>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94" name="Google Shape;94;p52"/>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96" name="Google Shape;96;p52"/>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97" name="Google Shape;97;p52"/>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5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52"/>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00" name="Google Shape;100;p5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5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52"/>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5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5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06" name="Shape 106"/>
        <p:cNvGrpSpPr/>
        <p:nvPr/>
      </p:nvGrpSpPr>
      <p:grpSpPr>
        <a:xfrm>
          <a:off x="0" y="0"/>
          <a:ext cx="0" cy="0"/>
          <a:chOff x="0" y="0"/>
          <a:chExt cx="0" cy="0"/>
        </a:xfrm>
      </p:grpSpPr>
      <p:cxnSp>
        <p:nvCxnSpPr>
          <p:cNvPr id="107" name="Google Shape;107;p53"/>
          <p:cNvCxnSpPr/>
          <p:nvPr/>
        </p:nvCxnSpPr>
        <p:spPr>
          <a:xfrm>
            <a:off x="8763000" y="0"/>
            <a:ext cx="0" cy="6858000"/>
          </a:xfrm>
          <a:prstGeom prst="straightConnector1">
            <a:avLst/>
          </a:prstGeom>
          <a:noFill/>
          <a:ln cap="flat" cmpd="sng" w="38100">
            <a:solidFill>
              <a:srgbClr val="B1C0DA"/>
            </a:solidFill>
            <a:prstDash val="solid"/>
            <a:round/>
            <a:headEnd len="sm" w="sm" type="none"/>
            <a:tailEnd len="sm" w="sm" type="none"/>
          </a:ln>
        </p:spPr>
      </p:cxnSp>
      <p:sp>
        <p:nvSpPr>
          <p:cNvPr id="108" name="Google Shape;108;p5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3"/>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3"/>
          <p:cNvSpPr/>
          <p:nvPr>
            <p:ph idx="2" type="pic"/>
          </p:nvPr>
        </p:nvSpPr>
        <p:spPr>
          <a:xfrm>
            <a:off x="0" y="0"/>
            <a:ext cx="6172200" cy="6858000"/>
          </a:xfrm>
          <a:prstGeom prst="rect">
            <a:avLst/>
          </a:prstGeom>
          <a:solidFill>
            <a:schemeClr val="lt2"/>
          </a:solidFill>
          <a:ln>
            <a:noFill/>
          </a:ln>
        </p:spPr>
      </p:sp>
      <p:sp>
        <p:nvSpPr>
          <p:cNvPr id="111" name="Google Shape;111;p53"/>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Arial"/>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2" name="Google Shape;112;p53"/>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53"/>
          <p:cNvSpPr/>
          <p:nvPr/>
        </p:nvSpPr>
        <p:spPr>
          <a:xfrm>
            <a:off x="8839200" y="0"/>
            <a:ext cx="304800" cy="68580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4" name="Google Shape;114;p5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53"/>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116" name="Google Shape;116;p5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5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5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44"/>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7" name="Google Shape;7;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Arial"/>
              <a:buNone/>
              <a:defRPr b="0" i="0" sz="3000" u="none" cap="small"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Arial"/>
                <a:ea typeface="Arial"/>
                <a:cs typeface="Arial"/>
                <a:sym typeface="Arial"/>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Arial"/>
                <a:ea typeface="Arial"/>
                <a:cs typeface="Arial"/>
                <a:sym typeface="Arial"/>
              </a:defRPr>
            </a:lvl2pPr>
            <a:lvl3pPr indent="-297180" lvl="2" marL="1371600" marR="0" rtl="0" algn="l">
              <a:lnSpc>
                <a:spcPct val="100000"/>
              </a:lnSpc>
              <a:spcBef>
                <a:spcPts val="360"/>
              </a:spcBef>
              <a:spcAft>
                <a:spcPts val="0"/>
              </a:spcAft>
              <a:buClr>
                <a:srgbClr val="4571A5"/>
              </a:buClr>
              <a:buSzPts val="1080"/>
              <a:buFont typeface="Noto Sans Symbols"/>
              <a:buChar char="🞆"/>
              <a:defRPr b="0" i="0" sz="1800" u="none" cap="none" strike="noStrike">
                <a:solidFill>
                  <a:schemeClr val="dk1"/>
                </a:solidFill>
                <a:latin typeface="Arial"/>
                <a:ea typeface="Arial"/>
                <a:cs typeface="Arial"/>
                <a:sym typeface="Arial"/>
              </a:defRPr>
            </a:lvl3pPr>
            <a:lvl4pPr indent="-297180" lvl="3" marL="1828800" marR="0" rtl="0" algn="l">
              <a:lnSpc>
                <a:spcPct val="100000"/>
              </a:lnSpc>
              <a:spcBef>
                <a:spcPts val="360"/>
              </a:spcBef>
              <a:spcAft>
                <a:spcPts val="0"/>
              </a:spcAft>
              <a:buClr>
                <a:srgbClr val="B1C0DA"/>
              </a:buClr>
              <a:buSzPts val="1080"/>
              <a:buFont typeface="Noto Sans Symbols"/>
              <a:buChar char="🞆"/>
              <a:defRPr b="0" i="0" sz="1800" u="none" cap="none" strike="noStrike">
                <a:solidFill>
                  <a:schemeClr val="dk1"/>
                </a:solidFill>
                <a:latin typeface="Arial"/>
                <a:ea typeface="Arial"/>
                <a:cs typeface="Arial"/>
                <a:sym typeface="Arial"/>
              </a:defRPr>
            </a:lvl4pPr>
            <a:lvl5pPr indent="-297688" lvl="4" marL="2286000" marR="0" rtl="0" algn="l">
              <a:lnSpc>
                <a:spcPct val="100000"/>
              </a:lnSpc>
              <a:spcBef>
                <a:spcPts val="320"/>
              </a:spcBef>
              <a:spcAft>
                <a:spcPts val="0"/>
              </a:spcAft>
              <a:buClr>
                <a:srgbClr val="DCB1B0"/>
              </a:buClr>
              <a:buSzPts val="1088"/>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6pPr>
            <a:lvl7pPr indent="-281939" lvl="6" marL="3200400" marR="0" rtl="0" algn="l">
              <a:lnSpc>
                <a:spcPct val="100000"/>
              </a:lnSpc>
              <a:spcBef>
                <a:spcPts val="280"/>
              </a:spcBef>
              <a:spcAft>
                <a:spcPts val="0"/>
              </a:spcAft>
              <a:buClr>
                <a:srgbClr val="B1C0DA"/>
              </a:buClr>
              <a:buSzPts val="840"/>
              <a:buFont typeface="Noto Sans Symbols"/>
              <a:buChar char="⚪"/>
              <a:defRPr b="0" i="0" sz="1400" u="none" cap="none" strike="noStrike">
                <a:solidFill>
                  <a:schemeClr val="dk2"/>
                </a:solidFill>
                <a:latin typeface="Arial"/>
                <a:ea typeface="Arial"/>
                <a:cs typeface="Arial"/>
                <a:sym typeface="Arial"/>
              </a:defRPr>
            </a:lvl7pPr>
            <a:lvl8pPr indent="-317500" lvl="7" marL="3657600" marR="0" rtl="0" algn="l">
              <a:lnSpc>
                <a:spcPct val="100000"/>
              </a:lnSpc>
              <a:spcBef>
                <a:spcPts val="280"/>
              </a:spcBef>
              <a:spcAft>
                <a:spcPts val="0"/>
              </a:spcAft>
              <a:buClr>
                <a:schemeClr val="accent2"/>
              </a:buClr>
              <a:buSzPts val="1400"/>
              <a:buFont typeface="Arial"/>
              <a:buChar char="•"/>
              <a:defRPr b="0" i="0" sz="1400" u="none" cap="small" strike="noStrike">
                <a:solidFill>
                  <a:schemeClr val="dk2"/>
                </a:solidFill>
                <a:latin typeface="Arial"/>
                <a:ea typeface="Arial"/>
                <a:cs typeface="Arial"/>
                <a:sym typeface="Arial"/>
              </a:defRPr>
            </a:lvl8pPr>
            <a:lvl9pPr indent="-317500" lvl="8" marL="4114800" marR="0" rtl="0" algn="l">
              <a:lnSpc>
                <a:spcPct val="100000"/>
              </a:lnSpc>
              <a:spcBef>
                <a:spcPts val="280"/>
              </a:spcBef>
              <a:spcAft>
                <a:spcPts val="0"/>
              </a:spcAft>
              <a:buClr>
                <a:srgbClr val="4571A5"/>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 name="Google Shape;9;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44"/>
          <p:cNvCxnSpPr/>
          <p:nvPr/>
        </p:nvCxnSpPr>
        <p:spPr>
          <a:xfrm>
            <a:off x="76200" y="0"/>
            <a:ext cx="0" cy="6858000"/>
          </a:xfrm>
          <a:prstGeom prst="straightConnector1">
            <a:avLst/>
          </a:prstGeom>
          <a:noFill/>
          <a:ln cap="flat" cmpd="thickThin" w="57150">
            <a:solidFill>
              <a:srgbClr val="B1C0DA"/>
            </a:solidFill>
            <a:prstDash val="solid"/>
            <a:round/>
            <a:headEnd len="sm" w="sm" type="none"/>
            <a:tailEnd len="sm" w="sm" type="none"/>
          </a:ln>
        </p:spPr>
      </p:cxnSp>
      <p:cxnSp>
        <p:nvCxnSpPr>
          <p:cNvPr id="12" name="Google Shape;12;p4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44"/>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4" name="Google Shape;14;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FFFFF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gif"/><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1.gif"/><Relationship Id="rId5" Type="http://schemas.openxmlformats.org/officeDocument/2006/relationships/image" Target="../media/image2.gif"/><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8beb0cf2b_0_0"/>
          <p:cNvSpPr txBox="1"/>
          <p:nvPr/>
        </p:nvSpPr>
        <p:spPr>
          <a:xfrm>
            <a:off x="457200" y="1994040"/>
            <a:ext cx="7293000" cy="1142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Modelado de Sistemas</a:t>
            </a:r>
            <a:endParaRPr b="0" i="0" sz="1800" u="none" cap="none" strike="noStrike">
              <a:solidFill>
                <a:schemeClr val="dk1"/>
              </a:solidFill>
              <a:latin typeface="Arial"/>
              <a:ea typeface="Arial"/>
              <a:cs typeface="Arial"/>
              <a:sym typeface="Arial"/>
            </a:endParaRPr>
          </a:p>
        </p:txBody>
      </p:sp>
      <p:sp>
        <p:nvSpPr>
          <p:cNvPr id="137" name="Google Shape;137;ge8beb0cf2b_0_0"/>
          <p:cNvSpPr txBox="1"/>
          <p:nvPr/>
        </p:nvSpPr>
        <p:spPr>
          <a:xfrm>
            <a:off x="457200" y="3632040"/>
            <a:ext cx="8229300" cy="249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ge8beb0cf2b_0_0"/>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8beb0cf2b_0_54"/>
          <p:cNvSpPr txBox="1"/>
          <p:nvPr/>
        </p:nvSpPr>
        <p:spPr>
          <a:xfrm>
            <a:off x="179498" y="30300"/>
            <a:ext cx="82293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casos de uso</a:t>
            </a:r>
            <a:endParaRPr b="1" i="0" sz="3200" u="none" cap="none" strike="noStrike">
              <a:solidFill>
                <a:srgbClr val="46424D"/>
              </a:solidFill>
              <a:latin typeface="Arial"/>
              <a:ea typeface="Arial"/>
              <a:cs typeface="Arial"/>
              <a:sym typeface="Arial"/>
            </a:endParaRPr>
          </a:p>
        </p:txBody>
      </p:sp>
      <p:sp>
        <p:nvSpPr>
          <p:cNvPr id="204" name="Google Shape;204;ge8beb0cf2b_0_54"/>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Cuando conectan casos de uso entre sí se pueden diferenciar tres tipos de relaciones:</a:t>
            </a:r>
            <a:r>
              <a:rPr b="1" i="0" lang="en-US" sz="2000" u="none" cap="none" strike="noStrike">
                <a:solidFill>
                  <a:schemeClr val="dk1"/>
                </a:solidFill>
                <a:latin typeface="Arial"/>
                <a:ea typeface="Arial"/>
                <a:cs typeface="Arial"/>
                <a:sym typeface="Arial"/>
              </a:rPr>
              <a:t> </a:t>
            </a:r>
            <a:endParaRPr b="1"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generalización:</a:t>
            </a:r>
            <a:r>
              <a:rPr b="0" i="0" lang="en-US" sz="2000" u="none" cap="none" strike="noStrike">
                <a:solidFill>
                  <a:schemeClr val="dk1"/>
                </a:solidFill>
                <a:latin typeface="Arial"/>
                <a:ea typeface="Arial"/>
                <a:cs typeface="Arial"/>
                <a:sym typeface="Arial"/>
              </a:rPr>
              <a:t> un caso de uso también se puede especializar en uno o más casos de uso hijos.</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inclusión:</a:t>
            </a:r>
            <a:r>
              <a:rPr b="1"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Se utiliza para representar que un caso de uso utiliza siempre a otro caso de uso.</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inclusor o base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incluido</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extensión:</a:t>
            </a:r>
            <a:r>
              <a:rPr b="0" i="0" lang="en-US" sz="2000" u="none" cap="none" strike="noStrike">
                <a:solidFill>
                  <a:schemeClr val="dk1"/>
                </a:solidFill>
                <a:latin typeface="Arial"/>
                <a:ea typeface="Arial"/>
                <a:cs typeface="Arial"/>
                <a:sym typeface="Arial"/>
              </a:rPr>
              <a:t> se utilizan cuando un caso de uso tiene un comportamiento opcional, reflejado en otro caso de uso.</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extendido o base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extensor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5" name="Google Shape;205;ge8beb0cf2b_0_54"/>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Ejemplo de relaciones extend" id="206" name="Google Shape;206;ge8beb0cf2b_0_54"/>
          <p:cNvPicPr preferRelativeResize="0"/>
          <p:nvPr/>
        </p:nvPicPr>
        <p:blipFill rotWithShape="1">
          <a:blip r:embed="rId3">
            <a:alphaModFix/>
          </a:blip>
          <a:srcRect b="0" l="0" r="0" t="0"/>
          <a:stretch/>
        </p:blipFill>
        <p:spPr>
          <a:xfrm>
            <a:off x="4677925" y="5625638"/>
            <a:ext cx="3215750" cy="943287"/>
          </a:xfrm>
          <a:prstGeom prst="rect">
            <a:avLst/>
          </a:prstGeom>
          <a:noFill/>
          <a:ln>
            <a:noFill/>
          </a:ln>
        </p:spPr>
      </p:pic>
      <p:pic>
        <p:nvPicPr>
          <p:cNvPr descr="Ejemplo de uso de include" id="207" name="Google Shape;207;ge8beb0cf2b_0_54"/>
          <p:cNvPicPr preferRelativeResize="0"/>
          <p:nvPr/>
        </p:nvPicPr>
        <p:blipFill rotWithShape="1">
          <a:blip r:embed="rId4">
            <a:alphaModFix/>
          </a:blip>
          <a:srcRect b="0" l="0" r="0" t="0"/>
          <a:stretch/>
        </p:blipFill>
        <p:spPr>
          <a:xfrm>
            <a:off x="4571999" y="3544299"/>
            <a:ext cx="3215750" cy="9754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nvSpPr>
        <p:spPr>
          <a:xfrm>
            <a:off x="457200" y="274680"/>
            <a:ext cx="7292880" cy="11426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Casos de uso en el MHC-PMS - Actor  'Médico Recepcionista'</a:t>
            </a:r>
            <a:endParaRPr b="1" i="0" sz="2400" u="none" cap="none" strike="noStrike">
              <a:solidFill>
                <a:srgbClr val="46424D"/>
              </a:solidFill>
              <a:latin typeface="Arial"/>
              <a:ea typeface="Arial"/>
              <a:cs typeface="Arial"/>
              <a:sym typeface="Arial"/>
            </a:endParaRPr>
          </a:p>
        </p:txBody>
      </p:sp>
      <p:sp>
        <p:nvSpPr>
          <p:cNvPr id="213" name="Google Shape;213;p19"/>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214" name="Google Shape;214;p19"/>
          <p:cNvPicPr preferRelativeResize="0"/>
          <p:nvPr/>
        </p:nvPicPr>
        <p:blipFill rotWithShape="1">
          <a:blip r:embed="rId3">
            <a:alphaModFix/>
          </a:blip>
          <a:srcRect b="0" l="0" r="0" t="0"/>
          <a:stretch/>
        </p:blipFill>
        <p:spPr>
          <a:xfrm>
            <a:off x="1547664" y="2060848"/>
            <a:ext cx="5791200" cy="37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e95e23ff45_1_92"/>
          <p:cNvSpPr/>
          <p:nvPr/>
        </p:nvSpPr>
        <p:spPr>
          <a:xfrm>
            <a:off x="323525" y="0"/>
            <a:ext cx="8352900" cy="658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Descripción de CU</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 describe cada caso de uso junto con la secuencia de pasos necesaria para completarlo y las posibles excepciones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Esta descripción sirve de guía para el 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Identificador y nombre descriptivo</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Versión</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Prioridad</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Complejidad</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Actor</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Objetivo</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Precondición</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Secuencia normal</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Excepciones</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Poscondición</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Casos de Uso asociados</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Observaciones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2222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e95e23ff45_1_96"/>
          <p:cNvPicPr preferRelativeResize="0"/>
          <p:nvPr/>
        </p:nvPicPr>
        <p:blipFill rotWithShape="1">
          <a:blip r:embed="rId3">
            <a:alphaModFix/>
          </a:blip>
          <a:srcRect b="0" l="0" r="0" t="0"/>
          <a:stretch/>
        </p:blipFill>
        <p:spPr>
          <a:xfrm>
            <a:off x="899592" y="57525"/>
            <a:ext cx="6696744" cy="6768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e8beb0cf2b_0_30"/>
          <p:cNvSpPr txBox="1"/>
          <p:nvPr/>
        </p:nvSpPr>
        <p:spPr>
          <a:xfrm>
            <a:off x="344640" y="332656"/>
            <a:ext cx="7293000" cy="741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Principios de aplicación</a:t>
            </a:r>
            <a:endParaRPr b="1" i="0" sz="3200" u="none" cap="none" strike="noStrike">
              <a:solidFill>
                <a:srgbClr val="46424D"/>
              </a:solidFill>
              <a:latin typeface="Arial"/>
              <a:ea typeface="Arial"/>
              <a:cs typeface="Arial"/>
              <a:sym typeface="Arial"/>
            </a:endParaRPr>
          </a:p>
        </p:txBody>
      </p:sp>
      <p:sp>
        <p:nvSpPr>
          <p:cNvPr id="230" name="Google Shape;230;ge8beb0cf2b_0_30"/>
          <p:cNvSpPr txBox="1"/>
          <p:nvPr/>
        </p:nvSpPr>
        <p:spPr>
          <a:xfrm>
            <a:off x="457350" y="1640587"/>
            <a:ext cx="8229300" cy="4149300"/>
          </a:xfrm>
          <a:prstGeom prst="rect">
            <a:avLst/>
          </a:prstGeom>
          <a:noFill/>
          <a:ln>
            <a:noFill/>
          </a:ln>
        </p:spPr>
        <p:txBody>
          <a:bodyPr anchorCtr="0" anchor="t" bIns="45000" lIns="90000" spcFirstLastPara="1" rIns="90000" wrap="square" tIns="45000">
            <a:noAutofit/>
          </a:bodyPr>
          <a:lstStyle/>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Mantenerlos </a:t>
            </a:r>
            <a:r>
              <a:rPr b="1" i="0" lang="en-US" sz="3200" u="none" cap="none" strike="noStrike">
                <a:solidFill>
                  <a:schemeClr val="dk1"/>
                </a:solidFill>
                <a:latin typeface="Arial"/>
                <a:ea typeface="Arial"/>
                <a:cs typeface="Arial"/>
                <a:sym typeface="Arial"/>
              </a:rPr>
              <a:t>simples </a:t>
            </a:r>
            <a:r>
              <a:rPr b="0" i="0" lang="en-US" sz="3200" u="none" cap="none" strike="noStrike">
                <a:solidFill>
                  <a:schemeClr val="dk1"/>
                </a:solidFill>
                <a:latin typeface="Arial"/>
                <a:ea typeface="Arial"/>
                <a:cs typeface="Arial"/>
                <a:sym typeface="Arial"/>
              </a:rPr>
              <a:t>al narrar historias.</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Entender el panorama </a:t>
            </a:r>
            <a:r>
              <a:rPr b="1" i="0" lang="en-US" sz="3200" u="none" cap="none" strike="noStrike">
                <a:solidFill>
                  <a:schemeClr val="dk1"/>
                </a:solidFill>
                <a:latin typeface="Arial"/>
                <a:ea typeface="Arial"/>
                <a:cs typeface="Arial"/>
                <a:sym typeface="Arial"/>
              </a:rPr>
              <a:t>general</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Enfocarse en el </a:t>
            </a:r>
            <a:r>
              <a:rPr b="1" i="0" lang="en-US" sz="3200" u="none" cap="none" strike="noStrike">
                <a:solidFill>
                  <a:schemeClr val="dk1"/>
                </a:solidFill>
                <a:latin typeface="Arial"/>
                <a:ea typeface="Arial"/>
                <a:cs typeface="Arial"/>
                <a:sym typeface="Arial"/>
              </a:rPr>
              <a:t>valor</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Construir el sistema por </a:t>
            </a:r>
            <a:r>
              <a:rPr b="1" i="0" lang="en-US" sz="3200" u="none" cap="none" strike="noStrike">
                <a:solidFill>
                  <a:schemeClr val="dk1"/>
                </a:solidFill>
                <a:latin typeface="Arial"/>
                <a:ea typeface="Arial"/>
                <a:cs typeface="Arial"/>
                <a:sym typeface="Arial"/>
              </a:rPr>
              <a:t>partes</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Entregar el sistema en </a:t>
            </a:r>
            <a:r>
              <a:rPr b="1" i="0" lang="en-US" sz="3200" u="none" cap="none" strike="noStrike">
                <a:solidFill>
                  <a:schemeClr val="dk1"/>
                </a:solidFill>
                <a:latin typeface="Arial"/>
                <a:ea typeface="Arial"/>
                <a:cs typeface="Arial"/>
                <a:sym typeface="Arial"/>
              </a:rPr>
              <a:t>incrementos</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1" i="0" lang="en-US" sz="3200" u="none" cap="none" strike="noStrike">
                <a:solidFill>
                  <a:schemeClr val="dk1"/>
                </a:solidFill>
                <a:latin typeface="Arial"/>
                <a:ea typeface="Arial"/>
                <a:cs typeface="Arial"/>
                <a:sym typeface="Arial"/>
              </a:rPr>
              <a:t>Adaptarse</a:t>
            </a:r>
            <a:r>
              <a:rPr b="0" i="0" lang="en-US" sz="3200" u="none" cap="none" strike="noStrike">
                <a:solidFill>
                  <a:schemeClr val="dk1"/>
                </a:solidFill>
                <a:latin typeface="Arial"/>
                <a:ea typeface="Arial"/>
                <a:cs typeface="Arial"/>
                <a:sym typeface="Arial"/>
              </a:rPr>
              <a:t> para cubrir las necesidades del equipo.</a:t>
            </a:r>
            <a:endParaRPr b="0" i="0" sz="3200" u="none" cap="none" strike="noStrike">
              <a:solidFill>
                <a:schemeClr val="dk1"/>
              </a:solidFill>
              <a:latin typeface="Arial"/>
              <a:ea typeface="Arial"/>
              <a:cs typeface="Arial"/>
              <a:sym typeface="Arial"/>
            </a:endParaRPr>
          </a:p>
        </p:txBody>
      </p:sp>
      <p:sp>
        <p:nvSpPr>
          <p:cNvPr id="231" name="Google Shape;231;ge8beb0cf2b_0_30"/>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95e23ff45_1_265"/>
          <p:cNvSpPr/>
          <p:nvPr/>
        </p:nvSpPr>
        <p:spPr>
          <a:xfrm>
            <a:off x="179500" y="1170851"/>
            <a:ext cx="8352900" cy="5290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deben almacenar los datos de contacto de los clientes: Nombre, Apellidos, DNI, Fecha de nacimiento, Teléfono o Email.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 almacenar la información de las mascotas. Cada cliente puede tener más de una mascota, una mascota pertenece a un único cliente.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 posible cambiar el dueño de una mascota por otro.</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Estos datos son introducidos y gestionados por los auxiliares.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Al dar de alta un nuevo animal, se comprobará en el registro del REIAC (Red Española de Identificación de Animales de Compañía) si el animal está correctamente dado de alta. Este proceso únicamente se hará en animales que tengan la obligación de estar identificados.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Para toda consulta debe registrar Tiempo de consulta, Profesional, Animal tratado, Importe, Resolución, Recetas.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Si el animal queda internado, el cliente podrá acceder a su estado en tiempo real y podrá comunicarse con una cámara para ver su situación actual. La gestión de estas cámaras corresponde al sistema.</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Las recetas y otros documentos relacionados con el servicio se incluirán en un gestor de contenidos que ya está en funcionamiento en la clínica veterinaria.</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realizar el pago mediante la aplicación. Si el pago tarda más de una semana se efectuará un recargo sobre el precio inicial.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obtener un histórico de todas las consultas que se han realizado  para sus mascotas.</a:t>
            </a:r>
            <a:endParaRPr b="0" i="0" sz="1600" u="none" cap="none" strike="noStrike">
              <a:solidFill>
                <a:schemeClr val="dk1"/>
              </a:solidFill>
              <a:latin typeface="Arial"/>
              <a:ea typeface="Arial"/>
              <a:cs typeface="Arial"/>
              <a:sym typeface="Arial"/>
            </a:endParaRPr>
          </a:p>
        </p:txBody>
      </p:sp>
      <p:sp>
        <p:nvSpPr>
          <p:cNvPr id="237" name="Google Shape;237;ge95e23ff45_1_265"/>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Caso aplicación: Sistema Clínica Veterinaria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e84ae8ef6f_0_0"/>
          <p:cNvSpPr txBox="1"/>
          <p:nvPr/>
        </p:nvSpPr>
        <p:spPr>
          <a:xfrm>
            <a:off x="360500" y="1054598"/>
            <a:ext cx="8229300" cy="2839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Diagrama de Casos de Uso del Sistema Clínica Veterinaria.</a:t>
            </a:r>
            <a:endParaRPr b="0" i="0" sz="20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la descripción de los Casos de Uso del Sistema Clínica Veterinaria.</a:t>
            </a:r>
            <a:endParaRPr b="0" i="0" sz="20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Diagrama de Clases del Sistema Clínica Veterinaria.</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3" name="Google Shape;243;ge84ae8ef6f_0_0"/>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Actividad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8beb0cf2b_0_12"/>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33"/>
                </a:solidFill>
                <a:latin typeface="Arial"/>
                <a:ea typeface="Arial"/>
                <a:cs typeface="Arial"/>
                <a:sym typeface="Arial"/>
              </a:rPr>
              <a:t>Modelos</a:t>
            </a:r>
            <a:r>
              <a:rPr b="1" i="0" lang="en-US" sz="2400" u="none" cap="none" strike="noStrike">
                <a:solidFill>
                  <a:srgbClr val="46424D"/>
                </a:solidFill>
                <a:latin typeface="Arial"/>
                <a:ea typeface="Arial"/>
                <a:cs typeface="Arial"/>
                <a:sym typeface="Arial"/>
              </a:rPr>
              <a:t> de interacción</a:t>
            </a:r>
            <a:endParaRPr b="0" i="0" sz="1800" u="none" cap="none" strike="noStrike">
              <a:solidFill>
                <a:schemeClr val="dk1"/>
              </a:solidFill>
              <a:latin typeface="Arial"/>
              <a:ea typeface="Arial"/>
              <a:cs typeface="Arial"/>
              <a:sym typeface="Arial"/>
            </a:endParaRPr>
          </a:p>
        </p:txBody>
      </p:sp>
      <p:sp>
        <p:nvSpPr>
          <p:cNvPr id="144" name="Google Shape;144;ge8beb0cf2b_0_12"/>
          <p:cNvSpPr txBox="1"/>
          <p:nvPr/>
        </p:nvSpPr>
        <p:spPr>
          <a:xfrm>
            <a:off x="230800" y="1417375"/>
            <a:ext cx="8455800" cy="4317300"/>
          </a:xfrm>
          <a:prstGeom prst="rect">
            <a:avLst/>
          </a:prstGeom>
          <a:noFill/>
          <a:ln>
            <a:noFill/>
          </a:ln>
        </p:spPr>
        <p:txBody>
          <a:bodyPr anchorCtr="0" anchor="t" bIns="45000" lIns="90000" spcFirstLastPara="1" rIns="90000" wrap="square" tIns="45000">
            <a:noAutofit/>
          </a:bodyPr>
          <a:lstStyle/>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Interacciones del usuario con el sistema.</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identificar los requerimientos del usuario.</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Interacciones del sistema a desarrollar con otros sistemas.</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resaltar los problemas de comunicación que puedan surgir entre sistemas.</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Interacciones entre los componentes del sistema.</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comprender si la estructura del sistema propuesto es adecuada para ofrecer el rendimiento y la fiabilidad del sistema necesario. </a:t>
            </a:r>
            <a:endParaRPr b="0" i="0" sz="1800" u="none" cap="none" strike="noStrike">
              <a:solidFill>
                <a:schemeClr val="dk1"/>
              </a:solidFill>
              <a:latin typeface="Arial"/>
              <a:ea typeface="Arial"/>
              <a:cs typeface="Arial"/>
              <a:sym typeface="Arial"/>
            </a:endParaRPr>
          </a:p>
        </p:txBody>
      </p:sp>
      <p:sp>
        <p:nvSpPr>
          <p:cNvPr id="145" name="Google Shape;145;ge8beb0cf2b_0_1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e8beb0cf2b_0_18"/>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33"/>
                </a:solidFill>
                <a:latin typeface="Arial"/>
                <a:ea typeface="Arial"/>
                <a:cs typeface="Arial"/>
                <a:sym typeface="Arial"/>
              </a:rPr>
              <a:t>Modelos</a:t>
            </a:r>
            <a:r>
              <a:rPr b="1" i="0" lang="en-US" sz="2400" u="none" cap="none" strike="noStrike">
                <a:solidFill>
                  <a:srgbClr val="46424D"/>
                </a:solidFill>
                <a:latin typeface="Arial"/>
                <a:ea typeface="Arial"/>
                <a:cs typeface="Arial"/>
                <a:sym typeface="Arial"/>
              </a:rPr>
              <a:t> de interacción</a:t>
            </a:r>
            <a:endParaRPr b="0" i="0" sz="1800" u="none" cap="none" strike="noStrike">
              <a:solidFill>
                <a:schemeClr val="dk1"/>
              </a:solidFill>
              <a:latin typeface="Arial"/>
              <a:ea typeface="Arial"/>
              <a:cs typeface="Arial"/>
              <a:sym typeface="Arial"/>
            </a:endParaRPr>
          </a:p>
        </p:txBody>
      </p:sp>
      <p:sp>
        <p:nvSpPr>
          <p:cNvPr id="151" name="Google Shape;151;ge8beb0cf2b_0_18"/>
          <p:cNvSpPr txBox="1"/>
          <p:nvPr/>
        </p:nvSpPr>
        <p:spPr>
          <a:xfrm>
            <a:off x="457350" y="1370850"/>
            <a:ext cx="8229300" cy="4116300"/>
          </a:xfrm>
          <a:prstGeom prst="rect">
            <a:avLst/>
          </a:prstGeom>
          <a:noFill/>
          <a:ln>
            <a:noFill/>
          </a:ln>
        </p:spPr>
        <p:txBody>
          <a:bodyPr anchorCtr="0" anchor="t" bIns="45000" lIns="90000" spcFirstLastPara="1" rIns="90000" wrap="square" tIns="45000">
            <a:noAutofit/>
          </a:bodyPr>
          <a:lstStyle/>
          <a:p>
            <a:pPr indent="-406400" lvl="0" marL="45720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de interacción</a:t>
            </a:r>
            <a:endParaRPr b="0" i="0" sz="2800" u="none" cap="none" strike="noStrike">
              <a:solidFill>
                <a:srgbClr val="FF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Arial"/>
              <a:ea typeface="Arial"/>
              <a:cs typeface="Arial"/>
              <a:sym typeface="Arial"/>
            </a:endParaRPr>
          </a:p>
          <a:p>
            <a:pPr indent="-381000" lvl="1" marL="91440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Diagrama de Casos de Uso (UML)</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381000" lvl="1" marL="91440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Diagrama de Secuencia (UML)</a:t>
            </a:r>
            <a:endParaRPr b="0" i="0" sz="2400" u="none" cap="none" strike="noStrike">
              <a:solidFill>
                <a:srgbClr val="333333"/>
              </a:solidFill>
              <a:latin typeface="Arial"/>
              <a:ea typeface="Arial"/>
              <a:cs typeface="Arial"/>
              <a:sym typeface="Arial"/>
            </a:endParaRPr>
          </a:p>
          <a:p>
            <a:pPr indent="-381000" lvl="2" marL="137160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Documentan, a alto nivel, los detalles de las interacciones que hay en un caso de uso.</a:t>
            </a:r>
            <a:endParaRPr b="0" i="0" sz="2400" u="none" cap="none" strike="noStrike">
              <a:solidFill>
                <a:srgbClr val="333333"/>
              </a:solidFill>
              <a:latin typeface="Arial"/>
              <a:ea typeface="Arial"/>
              <a:cs typeface="Arial"/>
              <a:sym typeface="Arial"/>
            </a:endParaRPr>
          </a:p>
          <a:p>
            <a:pPr indent="-381000" lvl="2" marL="137160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También es posible emplear, con el mismo fin, diagramas de comunicación.</a:t>
            </a:r>
            <a:endParaRPr b="0" i="0" sz="24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p:txBody>
      </p:sp>
      <p:sp>
        <p:nvSpPr>
          <p:cNvPr id="152" name="Google Shape;152;ge8beb0cf2b_0_18"/>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95e23ff45_1_58"/>
          <p:cNvSpPr/>
          <p:nvPr/>
        </p:nvSpPr>
        <p:spPr>
          <a:xfrm>
            <a:off x="251520" y="116632"/>
            <a:ext cx="8208900" cy="649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DIAGRAMA DE CASOS DE USO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Especifica el comportamiento deseado del sistema.</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 los requisitos funcionales.</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Describe </a:t>
            </a:r>
            <a:r>
              <a:rPr b="1" i="0" lang="en-US" sz="3200" u="none" cap="none" strike="noStrike">
                <a:solidFill>
                  <a:schemeClr val="dk1"/>
                </a:solidFill>
                <a:latin typeface="Arial"/>
                <a:ea typeface="Arial"/>
                <a:cs typeface="Arial"/>
                <a:sym typeface="Arial"/>
              </a:rPr>
              <a:t>qué </a:t>
            </a:r>
            <a:r>
              <a:rPr b="0" i="0" lang="en-US" sz="3200" u="none" cap="none" strike="noStrike">
                <a:solidFill>
                  <a:schemeClr val="dk1"/>
                </a:solidFill>
                <a:latin typeface="Arial"/>
                <a:ea typeface="Arial"/>
                <a:cs typeface="Arial"/>
                <a:sym typeface="Arial"/>
              </a:rPr>
              <a:t>hace el sistema, no cómo lo hace.</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Un caso de uso especifica un conjunto de secuencias de acciones, incluyendo variantes, que el sistema puede ejecutar y que produce un resultado observable de valor para un particular actor.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e95e23ff45_1_62"/>
          <p:cNvSpPr txBox="1"/>
          <p:nvPr/>
        </p:nvSpPr>
        <p:spPr>
          <a:xfrm>
            <a:off x="198700" y="347025"/>
            <a:ext cx="8229300" cy="6185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Se utiliza para representar los actores externos que interactúan con el sistema de información.</a:t>
            </a:r>
            <a:endParaRPr b="0" i="0" sz="3200" u="none" cap="none" strike="noStrike">
              <a:solidFill>
                <a:schemeClr val="dk1"/>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En conjunto, los casos de uso proporcionan todos los caminos útiles de usar el sistema e ilustran el valor que este provee.</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Dos tipos de representaciones: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Esquemática: proporcionar una visión general de todos los casos de uso.</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Textual: proporcionar una visión detallada de cada caso de uso</a:t>
            </a:r>
            <a:endParaRPr b="0" i="0" sz="3200" u="none" cap="none" strike="noStrike">
              <a:solidFill>
                <a:schemeClr val="dk1"/>
              </a:solidFill>
              <a:latin typeface="Arial"/>
              <a:ea typeface="Arial"/>
              <a:cs typeface="Arial"/>
              <a:sym typeface="Arial"/>
            </a:endParaRPr>
          </a:p>
        </p:txBody>
      </p:sp>
      <p:sp>
        <p:nvSpPr>
          <p:cNvPr id="163" name="Google Shape;163;ge95e23ff45_1_6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95e23ff45_1_67"/>
          <p:cNvSpPr txBox="1"/>
          <p:nvPr/>
        </p:nvSpPr>
        <p:spPr>
          <a:xfrm>
            <a:off x="344640" y="332656"/>
            <a:ext cx="7293000" cy="741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Finalidad</a:t>
            </a:r>
            <a:endParaRPr b="1" i="0" sz="3200" u="none" cap="none" strike="noStrike">
              <a:solidFill>
                <a:srgbClr val="46424D"/>
              </a:solidFill>
              <a:latin typeface="Arial"/>
              <a:ea typeface="Arial"/>
              <a:cs typeface="Arial"/>
              <a:sym typeface="Arial"/>
            </a:endParaRPr>
          </a:p>
        </p:txBody>
      </p:sp>
      <p:sp>
        <p:nvSpPr>
          <p:cNvPr id="169" name="Google Shape;169;ge95e23ff45_1_67"/>
          <p:cNvSpPr txBox="1"/>
          <p:nvPr/>
        </p:nvSpPr>
        <p:spPr>
          <a:xfrm>
            <a:off x="445219" y="1525374"/>
            <a:ext cx="8229300" cy="504060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los requisitos funcionales.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los actores que se comunican con el sistema.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las relaciones entre requisitos funcionales y actores.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Guiar el desarrollo del sistema.</a:t>
            </a:r>
            <a:endParaRPr b="0" i="0" sz="3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Comunicarse de forma precisa entre cliente y desarrollador</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170" name="Google Shape;170;ge95e23ff45_1_67"/>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95e23ff45_1_73"/>
          <p:cNvSpPr txBox="1"/>
          <p:nvPr/>
        </p:nvSpPr>
        <p:spPr>
          <a:xfrm>
            <a:off x="179512" y="-7800"/>
            <a:ext cx="7293000" cy="5346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Elementos</a:t>
            </a:r>
            <a:endParaRPr b="1" i="0" sz="3200" u="none" cap="none" strike="noStrike">
              <a:solidFill>
                <a:srgbClr val="46424D"/>
              </a:solidFill>
              <a:latin typeface="Arial"/>
              <a:ea typeface="Arial"/>
              <a:cs typeface="Arial"/>
              <a:sym typeface="Arial"/>
            </a:endParaRPr>
          </a:p>
        </p:txBody>
      </p:sp>
      <p:sp>
        <p:nvSpPr>
          <p:cNvPr id="176" name="Google Shape;176;ge95e23ff45_1_73"/>
          <p:cNvSpPr txBox="1"/>
          <p:nvPr/>
        </p:nvSpPr>
        <p:spPr>
          <a:xfrm>
            <a:off x="269462" y="856498"/>
            <a:ext cx="8229300" cy="6001500"/>
          </a:xfrm>
          <a:prstGeom prst="rect">
            <a:avLst/>
          </a:prstGeom>
          <a:noFill/>
          <a:ln>
            <a:noFill/>
          </a:ln>
        </p:spPr>
        <p:txBody>
          <a:bodyPr anchorCtr="0" anchor="t" bIns="44275" lIns="90350" spcFirstLastPara="1" rIns="90350" wrap="square" tIns="4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Actores: </a:t>
            </a:r>
            <a:r>
              <a:rPr b="0" i="0" lang="en-US" sz="2400" u="none" cap="none" strike="noStrike">
                <a:solidFill>
                  <a:schemeClr val="dk1"/>
                </a:solidFill>
                <a:latin typeface="Arial"/>
                <a:ea typeface="Arial"/>
                <a:cs typeface="Arial"/>
                <a:sym typeface="Arial"/>
              </a:rPr>
              <a:t>un actor es algo o alguien externo al sistema que interactúa de forma directa con 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Casos de uso: </a:t>
            </a:r>
            <a:r>
              <a:rPr b="0" i="0" lang="en-US" sz="2400" u="none" cap="none" strike="noStrike">
                <a:solidFill>
                  <a:schemeClr val="dk1"/>
                </a:solidFill>
                <a:latin typeface="Arial"/>
                <a:ea typeface="Arial"/>
                <a:cs typeface="Arial"/>
                <a:sym typeface="Arial"/>
              </a:rPr>
              <a:t>Es una secuencia de acciones que hace el sistema y que producen un resultado que puede percibir un usuario.</a:t>
            </a:r>
            <a:r>
              <a:rPr b="1"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Relaciones</a:t>
            </a:r>
            <a:r>
              <a:rPr b="0" i="0" lang="en-US" sz="2400" u="none" cap="none" strike="noStrike">
                <a:solidFill>
                  <a:schemeClr val="dk1"/>
                </a:solidFill>
                <a:latin typeface="Arial"/>
                <a:ea typeface="Arial"/>
                <a:cs typeface="Arial"/>
                <a:sym typeface="Arial"/>
              </a:rPr>
              <a:t>: Conectan los actores entre sí, conectan los casos de uso con los actores o los casos de uso entre sí.</a:t>
            </a:r>
            <a:endParaRPr b="0" i="0" sz="1400" u="none" cap="none" strike="noStrike">
              <a:solidFill>
                <a:srgbClr val="000000"/>
              </a:solidFill>
              <a:latin typeface="Arial"/>
              <a:ea typeface="Arial"/>
              <a:cs typeface="Arial"/>
              <a:sym typeface="Arial"/>
            </a:endParaRPr>
          </a:p>
        </p:txBody>
      </p:sp>
      <p:sp>
        <p:nvSpPr>
          <p:cNvPr id="177" name="Google Shape;177;ge95e23ff45_1_73"/>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Representación actor" id="178" name="Google Shape;178;ge95e23ff45_1_73"/>
          <p:cNvPicPr preferRelativeResize="0"/>
          <p:nvPr/>
        </p:nvPicPr>
        <p:blipFill rotWithShape="1">
          <a:blip r:embed="rId3">
            <a:alphaModFix/>
          </a:blip>
          <a:srcRect b="0" l="0" r="0" t="0"/>
          <a:stretch/>
        </p:blipFill>
        <p:spPr>
          <a:xfrm>
            <a:off x="269454" y="1834193"/>
            <a:ext cx="1562100" cy="1047751"/>
          </a:xfrm>
          <a:prstGeom prst="rect">
            <a:avLst/>
          </a:prstGeom>
          <a:noFill/>
          <a:ln>
            <a:noFill/>
          </a:ln>
        </p:spPr>
      </p:pic>
      <p:pic>
        <p:nvPicPr>
          <p:cNvPr descr="Representación de un caso de uso" id="179" name="Google Shape;179;ge95e23ff45_1_73"/>
          <p:cNvPicPr preferRelativeResize="0"/>
          <p:nvPr/>
        </p:nvPicPr>
        <p:blipFill rotWithShape="1">
          <a:blip r:embed="rId4">
            <a:alphaModFix/>
          </a:blip>
          <a:srcRect b="0" l="0" r="0" t="0"/>
          <a:stretch/>
        </p:blipFill>
        <p:spPr>
          <a:xfrm>
            <a:off x="3058700" y="4851338"/>
            <a:ext cx="2305050" cy="704851"/>
          </a:xfrm>
          <a:prstGeom prst="rect">
            <a:avLst/>
          </a:prstGeom>
          <a:noFill/>
          <a:ln>
            <a:noFill/>
          </a:ln>
        </p:spPr>
      </p:pic>
      <p:pic>
        <p:nvPicPr>
          <p:cNvPr descr="https://diagramasuml.com/wp-content/uploads/2018/08/Diagrama-de-casos-de-uso_html_6cb331c2-300x76.gif" id="180" name="Google Shape;180;ge95e23ff45_1_73"/>
          <p:cNvPicPr preferRelativeResize="0"/>
          <p:nvPr/>
        </p:nvPicPr>
        <p:blipFill rotWithShape="1">
          <a:blip r:embed="rId5">
            <a:alphaModFix/>
          </a:blip>
          <a:srcRect b="0" l="0" r="0" t="0"/>
          <a:stretch/>
        </p:blipFill>
        <p:spPr>
          <a:xfrm>
            <a:off x="3381351" y="10763247"/>
            <a:ext cx="2857500" cy="723900"/>
          </a:xfrm>
          <a:prstGeom prst="rect">
            <a:avLst/>
          </a:prstGeom>
          <a:noFill/>
          <a:ln>
            <a:noFill/>
          </a:ln>
        </p:spPr>
      </p:pic>
      <p:pic>
        <p:nvPicPr>
          <p:cNvPr id="181" name="Google Shape;181;ge95e23ff45_1_73"/>
          <p:cNvPicPr preferRelativeResize="0"/>
          <p:nvPr/>
        </p:nvPicPr>
        <p:blipFill rotWithShape="1">
          <a:blip r:embed="rId6">
            <a:alphaModFix/>
          </a:blip>
          <a:srcRect b="0" l="0" r="0" t="0"/>
          <a:stretch/>
        </p:blipFill>
        <p:spPr>
          <a:xfrm>
            <a:off x="2046100" y="1653213"/>
            <a:ext cx="6362700" cy="140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95e23ff45_1_83"/>
          <p:cNvSpPr txBox="1"/>
          <p:nvPr/>
        </p:nvSpPr>
        <p:spPr>
          <a:xfrm>
            <a:off x="179512" y="30303"/>
            <a:ext cx="72930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actores</a:t>
            </a:r>
            <a:endParaRPr b="1" i="0" sz="3200" u="none" cap="none" strike="noStrike">
              <a:solidFill>
                <a:srgbClr val="46424D"/>
              </a:solidFill>
              <a:latin typeface="Arial"/>
              <a:ea typeface="Arial"/>
              <a:cs typeface="Arial"/>
              <a:sym typeface="Arial"/>
            </a:endParaRPr>
          </a:p>
        </p:txBody>
      </p:sp>
      <p:sp>
        <p:nvSpPr>
          <p:cNvPr id="187" name="Google Shape;187;ge95e23ff45_1_83"/>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88" name="Google Shape;188;ge95e23ff45_1_83"/>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Arial"/>
                <a:ea typeface="Arial"/>
                <a:cs typeface="Arial"/>
                <a:sym typeface="Arial"/>
              </a:rPr>
              <a:t>Relación de generalización: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actor general (padre) describe el comportamiento general, total de un rol.</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Los actores especializados (hijos) heredan el comportamiento del actor general y lo extienden de alguna forma.</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89" name="Google Shape;189;ge95e23ff45_1_83"/>
          <p:cNvPicPr preferRelativeResize="0"/>
          <p:nvPr/>
        </p:nvPicPr>
        <p:blipFill rotWithShape="1">
          <a:blip r:embed="rId3">
            <a:alphaModFix/>
          </a:blip>
          <a:srcRect b="0" l="0" r="0" t="0"/>
          <a:stretch/>
        </p:blipFill>
        <p:spPr>
          <a:xfrm>
            <a:off x="2230996" y="2677825"/>
            <a:ext cx="4183504" cy="396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8beb0cf2b_0_42"/>
          <p:cNvSpPr txBox="1"/>
          <p:nvPr/>
        </p:nvSpPr>
        <p:spPr>
          <a:xfrm>
            <a:off x="179498" y="30300"/>
            <a:ext cx="82293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actores y casos de uso</a:t>
            </a:r>
            <a:endParaRPr b="1" i="0" sz="3200" u="none" cap="none" strike="noStrike">
              <a:solidFill>
                <a:srgbClr val="46424D"/>
              </a:solidFill>
              <a:latin typeface="Arial"/>
              <a:ea typeface="Arial"/>
              <a:cs typeface="Arial"/>
              <a:sym typeface="Arial"/>
            </a:endParaRPr>
          </a:p>
        </p:txBody>
      </p:sp>
      <p:sp>
        <p:nvSpPr>
          <p:cNvPr id="195" name="Google Shape;195;ge8beb0cf2b_0_42"/>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Arial"/>
                <a:ea typeface="Arial"/>
                <a:cs typeface="Arial"/>
                <a:sym typeface="Arial"/>
              </a:rPr>
              <a:t>Relación de asociación:</a:t>
            </a:r>
            <a:r>
              <a:rPr b="0" i="0" lang="en-US" sz="2000" u="none" cap="none" strike="noStrike">
                <a:solidFill>
                  <a:schemeClr val="dk1"/>
                </a:solidFill>
                <a:latin typeface="Arial"/>
                <a:ea typeface="Arial"/>
                <a:cs typeface="Arial"/>
                <a:sym typeface="Arial"/>
              </a:rPr>
              <a:t> cuando conectan un actor con un caso de uso representa que ese actor interactúa de alguna manera con ese caso de uso y se representa con una línea continua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 name="Google Shape;196;ge8beb0cf2b_0_4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https://diagramasuml.com/wp-content/uploads/2018/08/Diagrama-de-casos-de-uso_html_6cb331c2-300x76.gif" id="197" name="Google Shape;197;ge8beb0cf2b_0_42"/>
          <p:cNvPicPr preferRelativeResize="0"/>
          <p:nvPr/>
        </p:nvPicPr>
        <p:blipFill rotWithShape="1">
          <a:blip r:embed="rId3">
            <a:alphaModFix/>
          </a:blip>
          <a:srcRect b="0" l="0" r="0" t="0"/>
          <a:stretch/>
        </p:blipFill>
        <p:spPr>
          <a:xfrm>
            <a:off x="2450537" y="2217753"/>
            <a:ext cx="3744416" cy="948585"/>
          </a:xfrm>
          <a:prstGeom prst="rect">
            <a:avLst/>
          </a:prstGeom>
          <a:noFill/>
          <a:ln>
            <a:noFill/>
          </a:ln>
        </p:spPr>
      </p:pic>
      <p:pic>
        <p:nvPicPr>
          <p:cNvPr id="198" name="Google Shape;198;ge8beb0cf2b_0_42"/>
          <p:cNvPicPr preferRelativeResize="0"/>
          <p:nvPr/>
        </p:nvPicPr>
        <p:blipFill rotWithShape="1">
          <a:blip r:embed="rId4">
            <a:alphaModFix/>
          </a:blip>
          <a:srcRect b="0" l="0" r="0" t="0"/>
          <a:stretch/>
        </p:blipFill>
        <p:spPr>
          <a:xfrm>
            <a:off x="2551079" y="3730050"/>
            <a:ext cx="3643875" cy="14081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rado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bosio</dc:creator>
</cp:coreProperties>
</file>