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56" r:id="rId2"/>
    <p:sldId id="308" r:id="rId3"/>
    <p:sldId id="258" r:id="rId4"/>
    <p:sldId id="300" r:id="rId5"/>
    <p:sldId id="259" r:id="rId6"/>
    <p:sldId id="260" r:id="rId7"/>
    <p:sldId id="301" r:id="rId8"/>
    <p:sldId id="303" r:id="rId9"/>
    <p:sldId id="304" r:id="rId10"/>
    <p:sldId id="305" r:id="rId11"/>
    <p:sldId id="306" r:id="rId12"/>
    <p:sldId id="307"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8" r:id="rId29"/>
    <p:sldId id="324" r:id="rId30"/>
    <p:sldId id="325" r:id="rId31"/>
    <p:sldId id="327" r:id="rId32"/>
    <p:sldId id="326" r:id="rId33"/>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43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pPr>
              <a:lnSpc>
                <a:spcPct val="100000"/>
              </a:lnSpc>
            </a:pPr>
            <a:r>
              <a:rPr lang="es-BO" sz="1200" strike="noStrike" smtClean="0">
                <a:solidFill>
                  <a:srgbClr val="8B8B8B"/>
                </a:solidFill>
                <a:latin typeface="Calibri"/>
              </a:rPr>
              <a:t>3/05/16</a:t>
            </a:r>
            <a:endParaRPr lang="es-BO"/>
          </a:p>
        </p:txBody>
      </p:sp>
      <p:sp>
        <p:nvSpPr>
          <p:cNvPr id="17" name="16 Marcador de pie de página"/>
          <p:cNvSpPr>
            <a:spLocks noGrp="1"/>
          </p:cNvSpPr>
          <p:nvPr>
            <p:ph type="ftr" sz="quarter" idx="11"/>
          </p:nvPr>
        </p:nvSpPr>
        <p:spPr bwMode="auto">
          <a:xfrm rot="5400000">
            <a:off x="7077269" y="4181669"/>
            <a:ext cx="3657600" cy="384048"/>
          </a:xfrm>
        </p:spPr>
        <p:txBody>
          <a:bodyPr/>
          <a:lstStyle/>
          <a:p>
            <a:pPr algn="ctr">
              <a:lnSpc>
                <a:spcPct val="100000"/>
              </a:lnSpc>
            </a:pPr>
            <a:r>
              <a:rPr lang="es-BO" sz="1200" strike="noStrike" smtClean="0">
                <a:solidFill>
                  <a:srgbClr val="8B8B8B"/>
                </a:solidFill>
                <a:latin typeface="Calibri"/>
              </a:rPr>
              <a:t>Chapter 5 System modeling</a:t>
            </a:r>
            <a:endParaRPr lang="es-BO"/>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5 System modeling</a:t>
            </a:r>
            <a:endParaRPr lang="es-BO"/>
          </a:p>
        </p:txBody>
      </p:sp>
      <p:sp>
        <p:nvSpPr>
          <p:cNvPr id="6" name="5 Marcador de número de diapositiva"/>
          <p:cNvSpPr>
            <a:spLocks noGrp="1"/>
          </p:cNvSpPr>
          <p:nvPr>
            <p:ph type="sldNum" sz="quarter" idx="12"/>
          </p:nvPr>
        </p:nvSpPr>
        <p:spPr/>
        <p:txBody>
          <a:body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5 System modeling</a:t>
            </a:r>
            <a:endParaRPr lang="es-BO"/>
          </a:p>
        </p:txBody>
      </p:sp>
      <p:sp>
        <p:nvSpPr>
          <p:cNvPr id="6" name="5 Marcador de número de diapositiva"/>
          <p:cNvSpPr>
            <a:spLocks noGrp="1"/>
          </p:cNvSpPr>
          <p:nvPr>
            <p:ph type="sldNum" sz="quarter" idx="12"/>
          </p:nvPr>
        </p:nvSpPr>
        <p:spPr/>
        <p:txBody>
          <a:body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9" name="8 Marcador de número de diapositiva"/>
          <p:cNvSpPr>
            <a:spLocks noGrp="1"/>
          </p:cNvSpPr>
          <p:nvPr>
            <p:ph type="sldNum" sz="quarter" idx="15"/>
          </p:nvPr>
        </p:nvSpPr>
        <p:spPr/>
        <p:txBody>
          <a:bodyPr rtlCol="0"/>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
        <p:nvSpPr>
          <p:cNvPr id="10" name="9 Marcador de pie de página"/>
          <p:cNvSpPr>
            <a:spLocks noGrp="1"/>
          </p:cNvSpPr>
          <p:nvPr>
            <p:ph type="ftr" sz="quarter" idx="16"/>
          </p:nvPr>
        </p:nvSpPr>
        <p:spPr/>
        <p:txBody>
          <a:bodyPr rtlCol="0"/>
          <a:lstStyle/>
          <a:p>
            <a:pPr algn="ctr">
              <a:lnSpc>
                <a:spcPct val="100000"/>
              </a:lnSpc>
            </a:pPr>
            <a:r>
              <a:rPr lang="es-BO" sz="1200" strike="noStrike" smtClean="0">
                <a:solidFill>
                  <a:srgbClr val="8B8B8B"/>
                </a:solidFill>
                <a:latin typeface="Calibri"/>
              </a:rPr>
              <a:t>Chapter 5 System modeling</a:t>
            </a:r>
            <a:endParaRPr lang="es-B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bwMode="auto">
          <a:xfrm rot="5400000">
            <a:off x="7077456" y="4178808"/>
            <a:ext cx="3657600" cy="384048"/>
          </a:xfrm>
        </p:spPr>
        <p:txBody>
          <a:bodyPr/>
          <a:lstStyle/>
          <a:p>
            <a:pPr algn="ctr">
              <a:lnSpc>
                <a:spcPct val="100000"/>
              </a:lnSpc>
            </a:pPr>
            <a:r>
              <a:rPr lang="es-BO" sz="1200" strike="noStrike" smtClean="0">
                <a:solidFill>
                  <a:srgbClr val="8B8B8B"/>
                </a:solidFill>
                <a:latin typeface="Calibri"/>
              </a:rPr>
              <a:t>Chapter 5 System modeling</a:t>
            </a:r>
            <a:endParaRPr lang="es-BO"/>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6" name="5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5 System modeling</a:t>
            </a:r>
            <a:endParaRPr lang="es-BO"/>
          </a:p>
        </p:txBody>
      </p:sp>
      <p:sp>
        <p:nvSpPr>
          <p:cNvPr id="7" name="6 Marcador de número de diapositiva"/>
          <p:cNvSpPr>
            <a:spLocks noGrp="1"/>
          </p:cNvSpPr>
          <p:nvPr>
            <p:ph type="sldNum" sz="quarter" idx="12"/>
          </p:nvPr>
        </p:nvSpPr>
        <p:spPr/>
        <p:txBody>
          <a:body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8" name="7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5 System modeling</a:t>
            </a:r>
            <a:endParaRPr lang="es-BO"/>
          </a:p>
        </p:txBody>
      </p:sp>
      <p:sp>
        <p:nvSpPr>
          <p:cNvPr id="9" name="8 Marcador de número de diapositiva"/>
          <p:cNvSpPr>
            <a:spLocks noGrp="1"/>
          </p:cNvSpPr>
          <p:nvPr>
            <p:ph type="sldNum" sz="quarter" idx="12"/>
          </p:nvPr>
        </p:nvSpPr>
        <p:spPr/>
        <p:txBody>
          <a:body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7" name="6 Marcador de número de diapositiva"/>
          <p:cNvSpPr>
            <a:spLocks noGrp="1"/>
          </p:cNvSpPr>
          <p:nvPr>
            <p:ph type="sldNum" sz="quarter" idx="11"/>
          </p:nvPr>
        </p:nvSpPr>
        <p:spPr/>
        <p:txBody>
          <a:bodyPr rtlCol="0"/>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
        <p:nvSpPr>
          <p:cNvPr id="8" name="7 Marcador de pie de página"/>
          <p:cNvSpPr>
            <a:spLocks noGrp="1"/>
          </p:cNvSpPr>
          <p:nvPr>
            <p:ph type="ftr" sz="quarter" idx="12"/>
          </p:nvPr>
        </p:nvSpPr>
        <p:spPr/>
        <p:txBody>
          <a:bodyPr rtlCol="0"/>
          <a:lstStyle/>
          <a:p>
            <a:pPr algn="ctr">
              <a:lnSpc>
                <a:spcPct val="100000"/>
              </a:lnSpc>
            </a:pPr>
            <a:r>
              <a:rPr lang="es-BO" sz="1200" strike="noStrike" smtClean="0">
                <a:solidFill>
                  <a:srgbClr val="8B8B8B"/>
                </a:solidFill>
                <a:latin typeface="Calibri"/>
              </a:rPr>
              <a:t>Chapter 5 System modeling</a:t>
            </a:r>
            <a:endParaRPr lang="es-B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3" name="2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5 System modeling</a:t>
            </a:r>
            <a:endParaRPr lang="es-BO"/>
          </a:p>
        </p:txBody>
      </p:sp>
      <p:sp>
        <p:nvSpPr>
          <p:cNvPr id="4" name="3 Marcador de número de diapositiva"/>
          <p:cNvSpPr>
            <a:spLocks noGrp="1"/>
          </p:cNvSpPr>
          <p:nvPr>
            <p:ph type="sldNum" sz="quarter" idx="12"/>
          </p:nvPr>
        </p:nvSpPr>
        <p:spPr/>
        <p:txBody>
          <a:body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22" name="21 Marcador de número de diapositiva"/>
          <p:cNvSpPr>
            <a:spLocks noGrp="1"/>
          </p:cNvSpPr>
          <p:nvPr>
            <p:ph type="sldNum" sz="quarter" idx="15"/>
          </p:nvPr>
        </p:nvSpPr>
        <p:spPr/>
        <p:txBody>
          <a:bodyPr rtlCol="0"/>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
        <p:nvSpPr>
          <p:cNvPr id="23" name="22 Marcador de pie de página"/>
          <p:cNvSpPr>
            <a:spLocks noGrp="1"/>
          </p:cNvSpPr>
          <p:nvPr>
            <p:ph type="ftr" sz="quarter" idx="16"/>
          </p:nvPr>
        </p:nvSpPr>
        <p:spPr/>
        <p:txBody>
          <a:bodyPr rtlCol="0"/>
          <a:lstStyle/>
          <a:p>
            <a:pPr algn="ctr">
              <a:lnSpc>
                <a:spcPct val="100000"/>
              </a:lnSpc>
            </a:pPr>
            <a:r>
              <a:rPr lang="es-BO" sz="1200" strike="noStrike" smtClean="0">
                <a:solidFill>
                  <a:srgbClr val="8B8B8B"/>
                </a:solidFill>
                <a:latin typeface="Calibri"/>
              </a:rPr>
              <a:t>Chapter 5 System modeling</a:t>
            </a:r>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18" name="17 Marcador de número de diapositiva"/>
          <p:cNvSpPr>
            <a:spLocks noGrp="1"/>
          </p:cNvSpPr>
          <p:nvPr>
            <p:ph type="sldNum" sz="quarter" idx="11"/>
          </p:nvPr>
        </p:nvSpPr>
        <p:spPr/>
        <p:txBody>
          <a:bodyPr rtlCol="0"/>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
        <p:nvSpPr>
          <p:cNvPr id="21" name="20 Marcador de pie de página"/>
          <p:cNvSpPr>
            <a:spLocks noGrp="1"/>
          </p:cNvSpPr>
          <p:nvPr>
            <p:ph type="ftr" sz="quarter" idx="12"/>
          </p:nvPr>
        </p:nvSpPr>
        <p:spPr/>
        <p:txBody>
          <a:bodyPr rtlCol="0"/>
          <a:lstStyle/>
          <a:p>
            <a:pPr algn="ctr">
              <a:lnSpc>
                <a:spcPct val="100000"/>
              </a:lnSpc>
            </a:pPr>
            <a:r>
              <a:rPr lang="es-BO" sz="1200" strike="noStrike" smtClean="0">
                <a:solidFill>
                  <a:srgbClr val="8B8B8B"/>
                </a:solidFill>
                <a:latin typeface="Calibri"/>
              </a:rPr>
              <a:t>Chapter 5 System modeling</a:t>
            </a:r>
            <a:endParaRPr lang="es-B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nSpc>
                <a:spcPct val="100000"/>
              </a:lnSpc>
            </a:pPr>
            <a:r>
              <a:rPr lang="es-BO" sz="1200" strike="noStrike" smtClean="0">
                <a:solidFill>
                  <a:srgbClr val="8B8B8B"/>
                </a:solidFill>
                <a:latin typeface="Calibri"/>
              </a:rPr>
              <a:t>3/05/16</a:t>
            </a:r>
            <a:endParaRPr lang="es-BO"/>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ctr">
              <a:lnSpc>
                <a:spcPct val="100000"/>
              </a:lnSpc>
            </a:pPr>
            <a:r>
              <a:rPr lang="es-BO" sz="1200" strike="noStrike" smtClean="0">
                <a:solidFill>
                  <a:srgbClr val="8B8B8B"/>
                </a:solidFill>
                <a:latin typeface="Calibri"/>
              </a:rPr>
              <a:t>Chapter 5 System modeling</a:t>
            </a:r>
            <a:endParaRPr lang="es-BO"/>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 Id="rId5" Type="http://schemas.openxmlformats.org/officeDocument/2006/relationships/image" Target="../media/image5.gif"/><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457200" y="1994040"/>
            <a:ext cx="7292880" cy="1142640"/>
          </a:xfrm>
          <a:prstGeom prst="rect">
            <a:avLst/>
          </a:prstGeom>
          <a:noFill/>
          <a:ln>
            <a:noFill/>
          </a:ln>
        </p:spPr>
        <p:txBody>
          <a:bodyPr anchor="ctr"/>
          <a:lstStyle/>
          <a:p>
            <a:pPr algn="ctr">
              <a:lnSpc>
                <a:spcPct val="100000"/>
              </a:lnSpc>
            </a:pPr>
            <a:r>
              <a:rPr lang="en-US" sz="2400" b="1" strike="noStrike" dirty="0" smtClean="0">
                <a:solidFill>
                  <a:srgbClr val="46424D"/>
                </a:solidFill>
                <a:latin typeface="Arial"/>
                <a:ea typeface="ＭＳ Ｐゴシック"/>
              </a:rPr>
              <a:t>DIAGRAMAS UML</a:t>
            </a:r>
            <a:endParaRPr dirty="0"/>
          </a:p>
        </p:txBody>
      </p:sp>
      <p:sp>
        <p:nvSpPr>
          <p:cNvPr id="83" name="TextShape 2"/>
          <p:cNvSpPr txBox="1"/>
          <p:nvPr/>
        </p:nvSpPr>
        <p:spPr>
          <a:xfrm>
            <a:off x="457200" y="3632040"/>
            <a:ext cx="8229240" cy="2493720"/>
          </a:xfrm>
          <a:prstGeom prst="rect">
            <a:avLst/>
          </a:prstGeom>
          <a:noFill/>
          <a:ln>
            <a:noFill/>
          </a:ln>
        </p:spPr>
        <p:txBody>
          <a:bodyPr lIns="90000" tIns="45000" rIns="90000" bIns="45000"/>
          <a:lstStyle/>
          <a:p>
            <a:pPr algn="ctr">
              <a:lnSpc>
                <a:spcPct val="100000"/>
              </a:lnSpc>
            </a:pPr>
            <a:endParaRPr dirty="0"/>
          </a:p>
        </p:txBody>
      </p:sp>
      <p:sp>
        <p:nvSpPr>
          <p:cNvPr id="84" name="TextShape 3"/>
          <p:cNvSpPr txBox="1"/>
          <p:nvPr/>
        </p:nvSpPr>
        <p:spPr>
          <a:xfrm>
            <a:off x="6553080" y="6356520"/>
            <a:ext cx="2133360" cy="364680"/>
          </a:xfrm>
          <a:prstGeom prst="rect">
            <a:avLst/>
          </a:prstGeom>
          <a:noFill/>
          <a:ln>
            <a:noFill/>
          </a:ln>
        </p:spPr>
        <p:txBody>
          <a:bodyPr anchor="ctr"/>
          <a:lstStyle/>
          <a:p>
            <a:pPr algn="r">
              <a:lnSpc>
                <a:spcPct val="100000"/>
              </a:lnSpc>
            </a:pPr>
            <a:fld id="{D118D562-F47B-42D9-B585-E6657182F19A}" type="slidenum">
              <a:rPr lang="es-BO" sz="1200" strike="noStrike">
                <a:solidFill>
                  <a:srgbClr val="8B8B8B"/>
                </a:solidFill>
                <a:latin typeface="Calibri"/>
              </a:rPr>
              <a:pPr algn="r">
                <a:lnSpc>
                  <a:spcPct val="100000"/>
                </a:lnSpc>
              </a:pPr>
              <a:t>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jemplo Diagrama de casos de uso del actor &quot;auxilia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17" y="1556792"/>
            <a:ext cx="6590910"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547664" y="5085184"/>
            <a:ext cx="5544616" cy="369332"/>
          </a:xfrm>
          <a:prstGeom prst="rect">
            <a:avLst/>
          </a:prstGeom>
        </p:spPr>
        <p:txBody>
          <a:bodyPr wrap="square">
            <a:spAutoFit/>
          </a:bodyPr>
          <a:lstStyle/>
          <a:p>
            <a:r>
              <a:rPr lang="es-AR" b="1" dirty="0">
                <a:solidFill>
                  <a:srgbClr val="222222"/>
                </a:solidFill>
                <a:latin typeface="Roboto"/>
              </a:rPr>
              <a:t>Diagrama de casos de uso del actor  </a:t>
            </a:r>
            <a:r>
              <a:rPr lang="es-AR" b="1" dirty="0" smtClean="0">
                <a:solidFill>
                  <a:srgbClr val="222222"/>
                </a:solidFill>
                <a:latin typeface="Roboto"/>
              </a:rPr>
              <a:t>Auxiliar</a:t>
            </a:r>
            <a:endParaRPr lang="es-AR" dirty="0"/>
          </a:p>
        </p:txBody>
      </p:sp>
    </p:spTree>
    <p:extLst>
      <p:ext uri="{BB962C8B-B14F-4D97-AF65-F5344CB8AC3E}">
        <p14:creationId xmlns:p14="http://schemas.microsoft.com/office/powerpoint/2010/main" val="3294635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jemplo Diagrama de casos de uso del actor clien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7451678" cy="3638922"/>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691680" y="5445224"/>
            <a:ext cx="5616624" cy="369332"/>
          </a:xfrm>
          <a:prstGeom prst="rect">
            <a:avLst/>
          </a:prstGeom>
        </p:spPr>
        <p:txBody>
          <a:bodyPr wrap="square">
            <a:spAutoFit/>
          </a:bodyPr>
          <a:lstStyle/>
          <a:p>
            <a:r>
              <a:rPr lang="es-AR" b="1" dirty="0">
                <a:solidFill>
                  <a:srgbClr val="222222"/>
                </a:solidFill>
                <a:latin typeface="Roboto"/>
              </a:rPr>
              <a:t>Diagrama de casos de uso del actor </a:t>
            </a:r>
            <a:r>
              <a:rPr lang="es-AR" b="1" dirty="0" smtClean="0">
                <a:solidFill>
                  <a:srgbClr val="222222"/>
                </a:solidFill>
                <a:latin typeface="Roboto"/>
              </a:rPr>
              <a:t>Cliente</a:t>
            </a:r>
            <a:endParaRPr lang="es-AR" dirty="0"/>
          </a:p>
        </p:txBody>
      </p:sp>
    </p:spTree>
    <p:extLst>
      <p:ext uri="{BB962C8B-B14F-4D97-AF65-F5344CB8AC3E}">
        <p14:creationId xmlns:p14="http://schemas.microsoft.com/office/powerpoint/2010/main" val="37632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Ejemplo Diagrama de casos de uso del actor Veterina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654625"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835696" y="5013176"/>
            <a:ext cx="5616624" cy="369332"/>
          </a:xfrm>
          <a:prstGeom prst="rect">
            <a:avLst/>
          </a:prstGeom>
        </p:spPr>
        <p:txBody>
          <a:bodyPr wrap="square">
            <a:spAutoFit/>
          </a:bodyPr>
          <a:lstStyle/>
          <a:p>
            <a:r>
              <a:rPr lang="es-AR" b="1" dirty="0">
                <a:solidFill>
                  <a:srgbClr val="222222"/>
                </a:solidFill>
                <a:latin typeface="Roboto"/>
              </a:rPr>
              <a:t> Diagrama de casos de uso del actor </a:t>
            </a:r>
            <a:r>
              <a:rPr lang="es-AR" b="1" dirty="0" smtClean="0">
                <a:solidFill>
                  <a:srgbClr val="222222"/>
                </a:solidFill>
                <a:latin typeface="Roboto"/>
              </a:rPr>
              <a:t>veterinario</a:t>
            </a:r>
            <a:endParaRPr lang="es-AR" dirty="0"/>
          </a:p>
        </p:txBody>
      </p:sp>
    </p:spTree>
    <p:extLst>
      <p:ext uri="{BB962C8B-B14F-4D97-AF65-F5344CB8AC3E}">
        <p14:creationId xmlns:p14="http://schemas.microsoft.com/office/powerpoint/2010/main" val="2828038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493" y="1268760"/>
            <a:ext cx="8395739" cy="4308872"/>
          </a:xfrm>
          <a:prstGeom prst="rect">
            <a:avLst/>
          </a:prstGeom>
        </p:spPr>
        <p:txBody>
          <a:bodyPr wrap="square">
            <a:spAutoFit/>
          </a:bodyPr>
          <a:lstStyle/>
          <a:p>
            <a:pPr algn="ctr"/>
            <a:r>
              <a:rPr lang="it-IT" sz="3200" b="1" dirty="0"/>
              <a:t>Es un diagrama de estructura </a:t>
            </a:r>
            <a:endParaRPr lang="it-IT" sz="3200" b="1" dirty="0" smtClean="0"/>
          </a:p>
          <a:p>
            <a:pPr algn="ctr"/>
            <a:endParaRPr lang="it-IT" sz="3200" b="1" dirty="0"/>
          </a:p>
          <a:p>
            <a:pPr marL="457200" indent="-457200">
              <a:buFont typeface="Arial" panose="020B0604020202020204" pitchFamily="34" charset="0"/>
              <a:buChar char="•"/>
            </a:pPr>
            <a:r>
              <a:rPr lang="it-IT" sz="3200" dirty="0" smtClean="0"/>
              <a:t>Se </a:t>
            </a:r>
            <a:r>
              <a:rPr lang="it-IT" sz="3200" dirty="0"/>
              <a:t>utiliza para representar los elementos que componen un sistema de información desde un punto de vista estático.</a:t>
            </a:r>
          </a:p>
          <a:p>
            <a:pPr marL="457200" indent="-457200">
              <a:buFont typeface="Arial" panose="020B0604020202020204" pitchFamily="34" charset="0"/>
              <a:buChar char="•"/>
            </a:pPr>
            <a:r>
              <a:rPr lang="it-IT" sz="3200" dirty="0" smtClean="0"/>
              <a:t>No </a:t>
            </a:r>
            <a:r>
              <a:rPr lang="it-IT" sz="3200" dirty="0"/>
              <a:t>incluye la forma en la que se comportan los distintos elementos </a:t>
            </a:r>
            <a:r>
              <a:rPr lang="it-IT" sz="3200" dirty="0" smtClean="0"/>
              <a:t>a </a:t>
            </a:r>
            <a:r>
              <a:rPr lang="it-IT" sz="3200" dirty="0"/>
              <a:t>lo largo de la </a:t>
            </a:r>
            <a:r>
              <a:rPr lang="it-IT" sz="3200" dirty="0" smtClean="0"/>
              <a:t>ejecución</a:t>
            </a:r>
            <a:endParaRPr lang="it-IT" sz="3200" dirty="0"/>
          </a:p>
          <a:p>
            <a:endParaRPr lang="it-IT" dirty="0"/>
          </a:p>
        </p:txBody>
      </p:sp>
      <p:sp>
        <p:nvSpPr>
          <p:cNvPr id="3" name="Rectangle 2"/>
          <p:cNvSpPr/>
          <p:nvPr/>
        </p:nvSpPr>
        <p:spPr>
          <a:xfrm>
            <a:off x="352725" y="188640"/>
            <a:ext cx="4857420" cy="584775"/>
          </a:xfrm>
          <a:prstGeom prst="rect">
            <a:avLst/>
          </a:prstGeom>
        </p:spPr>
        <p:txBody>
          <a:bodyPr wrap="none">
            <a:spAutoFit/>
          </a:bodyPr>
          <a:lstStyle/>
          <a:p>
            <a:r>
              <a:rPr lang="it-IT" sz="3200" b="1" dirty="0" smtClean="0">
                <a:solidFill>
                  <a:srgbClr val="46424D"/>
                </a:solidFill>
                <a:latin typeface="Arial"/>
                <a:ea typeface="ＭＳ Ｐゴシック"/>
              </a:rPr>
              <a:t>DIAGRAMA</a:t>
            </a:r>
            <a:r>
              <a:rPr lang="it-IT" b="1" dirty="0" smtClean="0"/>
              <a:t> </a:t>
            </a:r>
            <a:r>
              <a:rPr lang="it-IT" sz="3200" b="1" dirty="0" smtClean="0">
                <a:solidFill>
                  <a:srgbClr val="46424D"/>
                </a:solidFill>
                <a:latin typeface="Arial"/>
                <a:ea typeface="ＭＳ Ｐゴシック"/>
              </a:rPr>
              <a:t>DE CLASES</a:t>
            </a:r>
            <a:endParaRPr lang="it-IT" sz="3200" b="1" dirty="0">
              <a:solidFill>
                <a:srgbClr val="46424D"/>
              </a:solidFill>
              <a:latin typeface="Arial"/>
              <a:ea typeface="ＭＳ Ｐゴシック"/>
            </a:endParaRPr>
          </a:p>
        </p:txBody>
      </p:sp>
    </p:spTree>
    <p:extLst>
      <p:ext uri="{BB962C8B-B14F-4D97-AF65-F5344CB8AC3E}">
        <p14:creationId xmlns:p14="http://schemas.microsoft.com/office/powerpoint/2010/main" val="3872570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640960" cy="5786199"/>
          </a:xfrm>
          <a:prstGeom prst="rect">
            <a:avLst/>
          </a:prstGeom>
        </p:spPr>
        <p:txBody>
          <a:bodyPr wrap="square">
            <a:spAutoFit/>
          </a:bodyPr>
          <a:lstStyle/>
          <a:p>
            <a:pPr algn="ctr"/>
            <a:r>
              <a:rPr lang="it-IT" sz="3200" b="1" dirty="0"/>
              <a:t>Es un diagrama puramente orientado al modelo de programación orientado a </a:t>
            </a:r>
            <a:r>
              <a:rPr lang="it-IT" sz="3200" b="1" dirty="0" smtClean="0"/>
              <a:t>objetos</a:t>
            </a:r>
            <a:endParaRPr lang="it-IT" dirty="0" smtClean="0"/>
          </a:p>
          <a:p>
            <a:pPr algn="ctr"/>
            <a:r>
              <a:rPr lang="it-IT" dirty="0" smtClean="0"/>
              <a:t> </a:t>
            </a:r>
          </a:p>
          <a:p>
            <a:pPr marL="457200" indent="-457200">
              <a:buFont typeface="Arial" panose="020B0604020202020204" pitchFamily="34" charset="0"/>
              <a:buChar char="•"/>
            </a:pPr>
            <a:r>
              <a:rPr lang="it-IT" sz="3200" dirty="0" smtClean="0"/>
              <a:t>Define </a:t>
            </a:r>
            <a:r>
              <a:rPr lang="it-IT" sz="3200" dirty="0"/>
              <a:t>las clases que se utilizarán </a:t>
            </a:r>
            <a:r>
              <a:rPr lang="it-IT" sz="3200" dirty="0" smtClean="0"/>
              <a:t>en la </a:t>
            </a:r>
            <a:r>
              <a:rPr lang="it-IT" sz="3200" dirty="0"/>
              <a:t>fase de construcción y la manera en que se relacionan las mismas. </a:t>
            </a:r>
          </a:p>
          <a:p>
            <a:pPr marL="457200" indent="-457200">
              <a:buFont typeface="Arial" panose="020B0604020202020204" pitchFamily="34" charset="0"/>
              <a:buChar char="•"/>
            </a:pPr>
            <a:r>
              <a:rPr lang="it-IT" sz="3200" dirty="0" smtClean="0"/>
              <a:t>Muestra:</a:t>
            </a:r>
          </a:p>
          <a:p>
            <a:pPr marL="914400" lvl="1" indent="-457200">
              <a:buFont typeface="Arial" panose="020B0604020202020204" pitchFamily="34" charset="0"/>
              <a:buChar char="•"/>
            </a:pPr>
            <a:r>
              <a:rPr lang="it-IT" sz="3200" dirty="0"/>
              <a:t>L</a:t>
            </a:r>
            <a:r>
              <a:rPr lang="it-IT" sz="3200" dirty="0" smtClean="0"/>
              <a:t>a </a:t>
            </a:r>
            <a:r>
              <a:rPr lang="it-IT" sz="3200" dirty="0"/>
              <a:t>representación de datos y su interacción. </a:t>
            </a:r>
          </a:p>
          <a:p>
            <a:pPr marL="914400" lvl="1" indent="-457200">
              <a:buFont typeface="Arial" panose="020B0604020202020204" pitchFamily="34" charset="0"/>
              <a:buChar char="•"/>
            </a:pPr>
            <a:r>
              <a:rPr lang="it-IT" sz="3200" dirty="0"/>
              <a:t>E</a:t>
            </a:r>
            <a:r>
              <a:rPr lang="it-IT" sz="3200" dirty="0" smtClean="0"/>
              <a:t>l </a:t>
            </a:r>
            <a:r>
              <a:rPr lang="it-IT" sz="3200" dirty="0"/>
              <a:t>modelo lógico de los datos de un sistema.</a:t>
            </a:r>
          </a:p>
        </p:txBody>
      </p:sp>
    </p:spTree>
    <p:extLst>
      <p:ext uri="{BB962C8B-B14F-4D97-AF65-F5344CB8AC3E}">
        <p14:creationId xmlns:p14="http://schemas.microsoft.com/office/powerpoint/2010/main" val="1675915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179512" y="-7800"/>
            <a:ext cx="7292880" cy="534473"/>
          </a:xfrm>
          <a:prstGeom prst="rect">
            <a:avLst/>
          </a:prstGeom>
          <a:noFill/>
          <a:ln>
            <a:noFill/>
          </a:ln>
        </p:spPr>
        <p:txBody>
          <a:bodyPr lIns="90360" tIns="44280" rIns="90360" bIns="44280" anchor="ctr"/>
          <a:lstStyle/>
          <a:p>
            <a:r>
              <a:rPr lang="es-AR" sz="3200" b="1" dirty="0" smtClean="0">
                <a:solidFill>
                  <a:srgbClr val="46424D"/>
                </a:solidFill>
                <a:latin typeface="Arial"/>
                <a:ea typeface="ＭＳ Ｐゴシック"/>
              </a:rPr>
              <a:t>Elementos</a:t>
            </a:r>
            <a:endParaRPr lang="es-AR" sz="3200" b="1" dirty="0">
              <a:solidFill>
                <a:srgbClr val="46424D"/>
              </a:solidFill>
              <a:latin typeface="Arial"/>
              <a:ea typeface="ＭＳ Ｐゴシック"/>
            </a:endParaRPr>
          </a:p>
        </p:txBody>
      </p:sp>
      <p:sp>
        <p:nvSpPr>
          <p:cNvPr id="5" name="TextBox 4"/>
          <p:cNvSpPr txBox="1"/>
          <p:nvPr/>
        </p:nvSpPr>
        <p:spPr>
          <a:xfrm>
            <a:off x="179513" y="531000"/>
            <a:ext cx="8352927" cy="2677656"/>
          </a:xfrm>
          <a:prstGeom prst="rect">
            <a:avLst/>
          </a:prstGeom>
          <a:noFill/>
        </p:spPr>
        <p:txBody>
          <a:bodyPr wrap="square" rtlCol="0">
            <a:spAutoFit/>
          </a:bodyPr>
          <a:lstStyle/>
          <a:p>
            <a:r>
              <a:rPr lang="es-ES" sz="2400" b="1" dirty="0" smtClean="0"/>
              <a:t>Clases:</a:t>
            </a:r>
            <a:r>
              <a:rPr lang="es-ES" sz="2400" b="1" dirty="0"/>
              <a:t> </a:t>
            </a:r>
            <a:r>
              <a:rPr lang="es-ES" sz="2400" dirty="0"/>
              <a:t>elemento principal del diagrama y representa una </a:t>
            </a:r>
            <a:r>
              <a:rPr lang="es-ES" sz="2400" dirty="0" smtClean="0"/>
              <a:t>clase </a:t>
            </a:r>
            <a:r>
              <a:rPr lang="es-ES" sz="2400" dirty="0"/>
              <a:t>dentro  </a:t>
            </a:r>
            <a:r>
              <a:rPr lang="es-ES" sz="2400" dirty="0" smtClean="0"/>
              <a:t>del </a:t>
            </a:r>
            <a:r>
              <a:rPr lang="es-ES" sz="2400" dirty="0"/>
              <a:t>paradigma de la orientación a objetos. </a:t>
            </a:r>
            <a:r>
              <a:rPr lang="es-ES" sz="2400" dirty="0" smtClean="0"/>
              <a:t> Define un</a:t>
            </a:r>
            <a:r>
              <a:rPr lang="es-ES" sz="2400" dirty="0"/>
              <a:t> grupo de objetos que comparten características, </a:t>
            </a:r>
          </a:p>
          <a:p>
            <a:r>
              <a:rPr lang="es-ES" sz="2400" dirty="0"/>
              <a:t>condiciones y significado</a:t>
            </a:r>
            <a:r>
              <a:rPr lang="es-ES" sz="2400" dirty="0" smtClean="0"/>
              <a:t>.</a:t>
            </a:r>
            <a:endParaRPr lang="es-ES" dirty="0"/>
          </a:p>
          <a:p>
            <a:pPr algn="ctr"/>
            <a:r>
              <a:rPr lang="es-ES" sz="2400" dirty="0" smtClean="0"/>
              <a:t>Una </a:t>
            </a:r>
            <a:r>
              <a:rPr lang="es-ES" sz="2400" dirty="0"/>
              <a:t>clase está compuesta por tres elementos: </a:t>
            </a:r>
          </a:p>
          <a:p>
            <a:pPr algn="ctr"/>
            <a:r>
              <a:rPr lang="es-ES" sz="2400" b="1" dirty="0"/>
              <a:t>nombre de la clase, atributos, funciones. </a:t>
            </a:r>
          </a:p>
        </p:txBody>
      </p:sp>
      <p:pic>
        <p:nvPicPr>
          <p:cNvPr id="1030" name="Picture 6" descr="NotaciÃ³n de una cl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092" y="3215675"/>
            <a:ext cx="2520280" cy="14701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3528" y="4684559"/>
            <a:ext cx="8479640" cy="2031325"/>
          </a:xfrm>
          <a:prstGeom prst="rect">
            <a:avLst/>
          </a:prstGeom>
        </p:spPr>
        <p:txBody>
          <a:bodyPr wrap="square">
            <a:spAutoFit/>
          </a:bodyPr>
          <a:lstStyle/>
          <a:p>
            <a:r>
              <a:rPr lang="it-IT" b="1" dirty="0"/>
              <a:t>(+) Pública.</a:t>
            </a:r>
            <a:r>
              <a:rPr lang="it-IT" dirty="0"/>
              <a:t> Representa que se puede acceder al atributo o función desde cualquier lugar de la aplicación.</a:t>
            </a:r>
          </a:p>
          <a:p>
            <a:r>
              <a:rPr lang="it-IT" b="1" dirty="0"/>
              <a:t>(-) Privada.</a:t>
            </a:r>
            <a:r>
              <a:rPr lang="it-IT" dirty="0"/>
              <a:t> Representa que se puede acceder al atributo o función únicamente desde la misma clase.</a:t>
            </a:r>
          </a:p>
          <a:p>
            <a:r>
              <a:rPr lang="it-IT" b="1" dirty="0"/>
              <a:t>(#) Protegida.</a:t>
            </a:r>
            <a:r>
              <a:rPr lang="it-IT" dirty="0"/>
              <a:t> Representa que el atributo o función puede ser accedida únicamente desde la misma clase o desde las clases que hereden de ella (clases derivadas).</a:t>
            </a:r>
          </a:p>
        </p:txBody>
      </p:sp>
      <p:pic>
        <p:nvPicPr>
          <p:cNvPr id="1032" name="Picture 8" descr="Ejemplo de una cl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141192"/>
            <a:ext cx="1285875"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445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1957"/>
            <a:ext cx="8424936" cy="5016758"/>
          </a:xfrm>
          <a:prstGeom prst="rect">
            <a:avLst/>
          </a:prstGeom>
        </p:spPr>
        <p:txBody>
          <a:bodyPr wrap="square">
            <a:spAutoFit/>
          </a:bodyPr>
          <a:lstStyle/>
          <a:p>
            <a:r>
              <a:rPr lang="es-ES" sz="3200" b="1" dirty="0" smtClean="0">
                <a:solidFill>
                  <a:srgbClr val="46424D"/>
                </a:solidFill>
                <a:latin typeface="Arial"/>
                <a:ea typeface="ＭＳ Ｐゴシック"/>
              </a:rPr>
              <a:t>Relaciones</a:t>
            </a:r>
            <a:endParaRPr lang="es-ES" sz="2400" b="1" dirty="0" smtClean="0"/>
          </a:p>
          <a:p>
            <a:pPr marL="342900" indent="-342900">
              <a:buFont typeface="Arial" panose="020B0604020202020204" pitchFamily="34" charset="0"/>
              <a:buChar char="•"/>
            </a:pPr>
            <a:r>
              <a:rPr lang="es-ES" sz="2400" b="1" dirty="0" smtClean="0"/>
              <a:t>Una </a:t>
            </a:r>
            <a:r>
              <a:rPr lang="es-ES" sz="2400" b="1" dirty="0"/>
              <a:t>relación identifica una dependencia</a:t>
            </a:r>
            <a:r>
              <a:rPr lang="es-ES" dirty="0"/>
              <a:t>. </a:t>
            </a:r>
            <a:endParaRPr lang="es-ES" dirty="0" smtClean="0"/>
          </a:p>
          <a:p>
            <a:pPr marL="342900" indent="-342900">
              <a:buFont typeface="Arial" panose="020B0604020202020204" pitchFamily="34" charset="0"/>
              <a:buChar char="•"/>
            </a:pPr>
            <a:r>
              <a:rPr lang="es-ES" sz="2400" b="1" dirty="0"/>
              <a:t>Las relaciones se representan con una línea que une las clases</a:t>
            </a:r>
          </a:p>
          <a:p>
            <a:pPr marL="342900" indent="-342900">
              <a:buFont typeface="Arial" panose="020B0604020202020204" pitchFamily="34" charset="0"/>
              <a:buChar char="•"/>
            </a:pPr>
            <a:r>
              <a:rPr lang="es-ES" sz="2400" b="1" dirty="0"/>
              <a:t>Propiedades :</a:t>
            </a:r>
          </a:p>
          <a:p>
            <a:pPr marL="800100" lvl="1" indent="-342900">
              <a:buFont typeface="Wingdings" panose="05000000000000000000" pitchFamily="2" charset="2"/>
              <a:buChar char="§"/>
            </a:pPr>
            <a:r>
              <a:rPr lang="es-ES" sz="2400" b="1" dirty="0"/>
              <a:t>Multiplicidad. </a:t>
            </a:r>
            <a:r>
              <a:rPr lang="es-ES" sz="2400" dirty="0"/>
              <a:t>Es decir, el número de elementos de una clase que participan en una relación. Se puede indicar un número, un rango y se utiliza n o * para identificar un número cualquiera.</a:t>
            </a:r>
          </a:p>
          <a:p>
            <a:pPr marL="800100" lvl="1" indent="-342900">
              <a:buFont typeface="Wingdings" panose="05000000000000000000" pitchFamily="2" charset="2"/>
              <a:buChar char="§"/>
            </a:pPr>
            <a:r>
              <a:rPr lang="es-ES" sz="2400" b="1" dirty="0"/>
              <a:t>Nombre de la asociación. </a:t>
            </a:r>
            <a:r>
              <a:rPr lang="es-ES" sz="2400" dirty="0"/>
              <a:t>En ocasiones se </a:t>
            </a:r>
            <a:r>
              <a:rPr lang="es-ES" sz="2400" dirty="0" smtClean="0"/>
              <a:t>escribe </a:t>
            </a:r>
            <a:r>
              <a:rPr lang="es-ES" sz="2400" dirty="0"/>
              <a:t>una indicación de la asociación que ayuda a entender la relación que tienen dos clases. </a:t>
            </a:r>
            <a:r>
              <a:rPr lang="es-ES" sz="2400" dirty="0" smtClean="0"/>
              <a:t>Suelen </a:t>
            </a:r>
            <a:r>
              <a:rPr lang="es-ES" sz="2400" dirty="0"/>
              <a:t>utilizarse </a:t>
            </a:r>
            <a:r>
              <a:rPr lang="es-ES" sz="2400" dirty="0" smtClean="0"/>
              <a:t>verbos.</a:t>
            </a:r>
            <a:endParaRPr lang="it-IT" sz="2400" b="1" dirty="0"/>
          </a:p>
        </p:txBody>
      </p:sp>
      <p:pic>
        <p:nvPicPr>
          <p:cNvPr id="2050" name="Picture 2" descr="Ejemplo de relaciÃ³n Empresa-Emple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5196305"/>
            <a:ext cx="4464496" cy="138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806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628800"/>
            <a:ext cx="6480720" cy="2831544"/>
          </a:xfrm>
          <a:prstGeom prst="rect">
            <a:avLst/>
          </a:prstGeom>
        </p:spPr>
        <p:txBody>
          <a:bodyPr wrap="square">
            <a:spAutoFit/>
          </a:bodyPr>
          <a:lstStyle/>
          <a:p>
            <a:r>
              <a:rPr lang="es-ES" sz="3200" b="1" dirty="0">
                <a:solidFill>
                  <a:srgbClr val="46424D"/>
                </a:solidFill>
                <a:latin typeface="Arial"/>
                <a:ea typeface="ＭＳ Ｐゴシック"/>
              </a:rPr>
              <a:t>Tipos de relaciones</a:t>
            </a:r>
          </a:p>
          <a:p>
            <a:endParaRPr lang="es-ES" dirty="0"/>
          </a:p>
          <a:p>
            <a:pPr marL="2286000" lvl="4" indent="-457200">
              <a:buFont typeface="Wingdings" panose="05000000000000000000" pitchFamily="2" charset="2"/>
              <a:buChar char="Ø"/>
            </a:pPr>
            <a:r>
              <a:rPr lang="es-ES" sz="3200" b="1" dirty="0">
                <a:solidFill>
                  <a:srgbClr val="46424D"/>
                </a:solidFill>
                <a:latin typeface="Arial"/>
                <a:ea typeface="ＭＳ Ｐゴシック"/>
              </a:rPr>
              <a:t>Asociación.</a:t>
            </a:r>
          </a:p>
          <a:p>
            <a:pPr marL="2286000" lvl="4" indent="-457200">
              <a:buFont typeface="Wingdings" panose="05000000000000000000" pitchFamily="2" charset="2"/>
              <a:buChar char="Ø"/>
            </a:pPr>
            <a:r>
              <a:rPr lang="es-ES" sz="3200" b="1" dirty="0">
                <a:solidFill>
                  <a:srgbClr val="46424D"/>
                </a:solidFill>
                <a:latin typeface="Arial"/>
                <a:ea typeface="ＭＳ Ｐゴシック"/>
              </a:rPr>
              <a:t>Agregación.</a:t>
            </a:r>
          </a:p>
          <a:p>
            <a:pPr marL="2286000" lvl="4" indent="-457200">
              <a:buFont typeface="Wingdings" panose="05000000000000000000" pitchFamily="2" charset="2"/>
              <a:buChar char="Ø"/>
            </a:pPr>
            <a:r>
              <a:rPr lang="es-ES" sz="3200" b="1" dirty="0">
                <a:solidFill>
                  <a:srgbClr val="46424D"/>
                </a:solidFill>
                <a:latin typeface="Arial"/>
                <a:ea typeface="ＭＳ Ｐゴシック"/>
              </a:rPr>
              <a:t>Composición</a:t>
            </a:r>
            <a:r>
              <a:rPr lang="es-ES" sz="3200" b="1" dirty="0" smtClean="0">
                <a:solidFill>
                  <a:srgbClr val="46424D"/>
                </a:solidFill>
                <a:latin typeface="Arial"/>
                <a:ea typeface="ＭＳ Ｐゴシック"/>
              </a:rPr>
              <a:t>.</a:t>
            </a:r>
            <a:endParaRPr lang="es-ES" sz="3200" b="1" dirty="0">
              <a:solidFill>
                <a:srgbClr val="46424D"/>
              </a:solidFill>
              <a:latin typeface="Arial"/>
              <a:ea typeface="ＭＳ Ｐゴシック"/>
            </a:endParaRPr>
          </a:p>
          <a:p>
            <a:pPr marL="2286000" lvl="4" indent="-457200">
              <a:buFont typeface="Wingdings" panose="05000000000000000000" pitchFamily="2" charset="2"/>
              <a:buChar char="Ø"/>
            </a:pPr>
            <a:r>
              <a:rPr lang="es-ES" sz="3200" b="1" dirty="0">
                <a:solidFill>
                  <a:srgbClr val="46424D"/>
                </a:solidFill>
                <a:latin typeface="Arial"/>
                <a:ea typeface="ＭＳ Ｐゴシック"/>
              </a:rPr>
              <a:t>Herencia</a:t>
            </a:r>
            <a:r>
              <a:rPr lang="es-ES" sz="3200" b="1" dirty="0" smtClean="0">
                <a:solidFill>
                  <a:srgbClr val="46424D"/>
                </a:solidFill>
                <a:latin typeface="Arial"/>
                <a:ea typeface="ＭＳ Ｐゴシック"/>
              </a:rPr>
              <a:t>.</a:t>
            </a:r>
            <a:endParaRPr lang="es-ES" sz="3200" b="1" dirty="0">
              <a:solidFill>
                <a:srgbClr val="46424D"/>
              </a:solidFill>
              <a:latin typeface="Arial"/>
              <a:ea typeface="ＭＳ Ｐゴシック"/>
            </a:endParaRPr>
          </a:p>
        </p:txBody>
      </p:sp>
    </p:spTree>
    <p:extLst>
      <p:ext uri="{BB962C8B-B14F-4D97-AF65-F5344CB8AC3E}">
        <p14:creationId xmlns:p14="http://schemas.microsoft.com/office/powerpoint/2010/main" val="434470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568952" cy="4031873"/>
          </a:xfrm>
          <a:prstGeom prst="rect">
            <a:avLst/>
          </a:prstGeom>
        </p:spPr>
        <p:txBody>
          <a:bodyPr wrap="square">
            <a:spAutoFit/>
          </a:bodyPr>
          <a:lstStyle/>
          <a:p>
            <a:r>
              <a:rPr lang="es-ES" sz="3200" b="1" dirty="0">
                <a:solidFill>
                  <a:srgbClr val="46424D"/>
                </a:solidFill>
                <a:latin typeface="Arial"/>
                <a:ea typeface="ＭＳ Ｐゴシック"/>
              </a:rPr>
              <a:t>Asociación</a:t>
            </a:r>
          </a:p>
          <a:p>
            <a:endParaRPr lang="es-ES" sz="2400" dirty="0" smtClean="0"/>
          </a:p>
          <a:p>
            <a:r>
              <a:rPr lang="es-ES" sz="2400" dirty="0" smtClean="0"/>
              <a:t>Este </a:t>
            </a:r>
            <a:r>
              <a:rPr lang="es-ES" sz="2400" dirty="0"/>
              <a:t>tipo de relación es el más común y se utiliza para representar dependencia semántica. </a:t>
            </a:r>
            <a:endParaRPr lang="es-ES" sz="2400" dirty="0" smtClean="0"/>
          </a:p>
          <a:p>
            <a:r>
              <a:rPr lang="es-ES" sz="2400" dirty="0" smtClean="0"/>
              <a:t>Se </a:t>
            </a:r>
            <a:r>
              <a:rPr lang="es-ES" sz="2400" dirty="0"/>
              <a:t>representa con una simple </a:t>
            </a:r>
            <a:r>
              <a:rPr lang="es-ES" sz="2400" dirty="0" smtClean="0"/>
              <a:t>línea </a:t>
            </a:r>
            <a:r>
              <a:rPr lang="es-ES" sz="2400" dirty="0"/>
              <a:t>continua que une las clases que están incluidas en la asociación.</a:t>
            </a:r>
          </a:p>
          <a:p>
            <a:endParaRPr lang="es-ES" sz="2400" dirty="0" smtClean="0"/>
          </a:p>
          <a:p>
            <a:endParaRPr lang="es-ES" sz="2400" dirty="0"/>
          </a:p>
          <a:p>
            <a:r>
              <a:rPr lang="es-ES" sz="2400" dirty="0" smtClean="0"/>
              <a:t>Ejemplo</a:t>
            </a:r>
          </a:p>
          <a:p>
            <a:r>
              <a:rPr lang="es-ES" sz="3200" b="1" dirty="0">
                <a:solidFill>
                  <a:srgbClr val="46424D"/>
                </a:solidFill>
                <a:latin typeface="Arial"/>
                <a:ea typeface="ＭＳ Ｐゴシック"/>
              </a:rPr>
              <a:t>Una mascota pertenece a una persona</a:t>
            </a:r>
            <a:endParaRPr lang="it-IT" sz="3200" b="1" dirty="0">
              <a:solidFill>
                <a:srgbClr val="46424D"/>
              </a:solidFill>
              <a:latin typeface="Arial"/>
              <a:ea typeface="ＭＳ Ｐゴシック"/>
            </a:endParaRPr>
          </a:p>
        </p:txBody>
      </p:sp>
      <p:pic>
        <p:nvPicPr>
          <p:cNvPr id="3074" name="Picture 2" descr="Ejemplo de asociaciÃ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147089"/>
            <a:ext cx="3815747"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508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89679"/>
            <a:ext cx="8280920" cy="3662541"/>
          </a:xfrm>
          <a:prstGeom prst="rect">
            <a:avLst/>
          </a:prstGeom>
        </p:spPr>
        <p:txBody>
          <a:bodyPr wrap="square">
            <a:spAutoFit/>
          </a:bodyPr>
          <a:lstStyle/>
          <a:p>
            <a:r>
              <a:rPr lang="es-ES" sz="3200" b="1" dirty="0" smtClean="0">
                <a:solidFill>
                  <a:srgbClr val="46424D"/>
                </a:solidFill>
                <a:latin typeface="Arial"/>
                <a:ea typeface="ＭＳ Ｐゴシック"/>
              </a:rPr>
              <a:t>Agregación</a:t>
            </a:r>
          </a:p>
          <a:p>
            <a:endParaRPr lang="es-ES" sz="3200" b="1" dirty="0">
              <a:solidFill>
                <a:srgbClr val="46424D"/>
              </a:solidFill>
              <a:latin typeface="Arial"/>
              <a:ea typeface="ＭＳ Ｐゴシック"/>
            </a:endParaRPr>
          </a:p>
          <a:p>
            <a:r>
              <a:rPr lang="es-ES" sz="2400" dirty="0"/>
              <a:t>Es una representación jerárquica que indica a un objeto y las partes que componen ese objeto. </a:t>
            </a:r>
            <a:endParaRPr lang="es-ES" sz="2400" dirty="0" smtClean="0"/>
          </a:p>
          <a:p>
            <a:r>
              <a:rPr lang="es-ES" sz="2400" dirty="0"/>
              <a:t>R</a:t>
            </a:r>
            <a:r>
              <a:rPr lang="es-ES" sz="2400" dirty="0" smtClean="0"/>
              <a:t>epresenta </a:t>
            </a:r>
            <a:r>
              <a:rPr lang="es-ES" sz="2400" dirty="0"/>
              <a:t>relaciones en las que un objeto es parte de </a:t>
            </a:r>
            <a:r>
              <a:rPr lang="es-ES" sz="2400" dirty="0" smtClean="0"/>
              <a:t>otro pero tiene</a:t>
            </a:r>
            <a:r>
              <a:rPr lang="es-ES" sz="2400" dirty="0"/>
              <a:t> existencia en sí mismo.</a:t>
            </a:r>
          </a:p>
          <a:p>
            <a:r>
              <a:rPr lang="es-ES" sz="2400" dirty="0"/>
              <a:t>Se representa con una línea que tiene un rombo en la </a:t>
            </a:r>
            <a:r>
              <a:rPr lang="es-ES" sz="2400" dirty="0" err="1" smtClean="0"/>
              <a:t>la</a:t>
            </a:r>
            <a:r>
              <a:rPr lang="es-ES" sz="2400" dirty="0" smtClean="0"/>
              <a:t> </a:t>
            </a:r>
            <a:r>
              <a:rPr lang="es-ES" sz="2400" dirty="0"/>
              <a:t>clase que es una agregación de la otra </a:t>
            </a:r>
            <a:r>
              <a:rPr lang="es-ES" sz="2400" dirty="0" smtClean="0"/>
              <a:t>(en </a:t>
            </a:r>
            <a:r>
              <a:rPr lang="es-ES" sz="2400" dirty="0"/>
              <a:t>la clase que contiene las otras).</a:t>
            </a:r>
          </a:p>
        </p:txBody>
      </p:sp>
      <p:pic>
        <p:nvPicPr>
          <p:cNvPr id="4098" name="Picture 2" descr="Ejemplo de agregaciÃ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567" y="4077072"/>
            <a:ext cx="279082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902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1520" y="116632"/>
            <a:ext cx="8208912" cy="6494085"/>
          </a:xfrm>
          <a:prstGeom prst="rect">
            <a:avLst/>
          </a:prstGeom>
        </p:spPr>
        <p:txBody>
          <a:bodyPr wrap="square">
            <a:spAutoFit/>
          </a:bodyPr>
          <a:lstStyle/>
          <a:p>
            <a:pPr algn="ctr"/>
            <a:r>
              <a:rPr lang="en-US" sz="3200" b="1" dirty="0">
                <a:solidFill>
                  <a:srgbClr val="46424D"/>
                </a:solidFill>
                <a:latin typeface="Arial"/>
                <a:ea typeface="ＭＳ Ｐゴシック"/>
              </a:rPr>
              <a:t>DIAGRAMA DE CASOS DE </a:t>
            </a:r>
            <a:r>
              <a:rPr lang="en-US" sz="3200" b="1" dirty="0" smtClean="0">
                <a:solidFill>
                  <a:srgbClr val="46424D"/>
                </a:solidFill>
                <a:latin typeface="Arial"/>
                <a:ea typeface="ＭＳ Ｐゴシック"/>
              </a:rPr>
              <a:t>USO</a:t>
            </a:r>
          </a:p>
          <a:p>
            <a:pPr algn="ctr"/>
            <a:endParaRPr lang="en-US" sz="3200" dirty="0"/>
          </a:p>
          <a:p>
            <a:pPr marL="457200" indent="-457200">
              <a:buFont typeface="Arial" panose="020B0604020202020204" pitchFamily="34" charset="0"/>
              <a:buChar char="•"/>
            </a:pPr>
            <a:r>
              <a:rPr lang="es-AR" sz="3200" dirty="0" smtClean="0"/>
              <a:t>Especifica </a:t>
            </a:r>
            <a:r>
              <a:rPr lang="es-AR" sz="3200" dirty="0"/>
              <a:t>un comportamiento deseado del sistema. </a:t>
            </a:r>
          </a:p>
          <a:p>
            <a:pPr marL="457200" indent="-457200">
              <a:buFont typeface="Arial" panose="020B0604020202020204" pitchFamily="34" charset="0"/>
              <a:buChar char="•"/>
            </a:pPr>
            <a:r>
              <a:rPr lang="es-AR" sz="3200" dirty="0" smtClean="0"/>
              <a:t>Representa </a:t>
            </a:r>
            <a:r>
              <a:rPr lang="es-AR" sz="3200" dirty="0"/>
              <a:t>los requisitos funcionales del sistema. </a:t>
            </a:r>
            <a:endParaRPr lang="es-AR" sz="3200" dirty="0" smtClean="0"/>
          </a:p>
          <a:p>
            <a:pPr marL="457200" indent="-457200">
              <a:buFont typeface="Arial" panose="020B0604020202020204" pitchFamily="34" charset="0"/>
              <a:buChar char="•"/>
            </a:pPr>
            <a:r>
              <a:rPr lang="es-AR" sz="3200" dirty="0" smtClean="0"/>
              <a:t>Describe </a:t>
            </a:r>
            <a:r>
              <a:rPr lang="es-AR" sz="3200" dirty="0"/>
              <a:t>qué hace el sistema, no cómo lo hace</a:t>
            </a:r>
            <a:r>
              <a:rPr lang="es-AR" sz="3200" dirty="0" smtClean="0"/>
              <a:t>.</a:t>
            </a:r>
            <a:endParaRPr lang="es-AR" sz="3200" dirty="0"/>
          </a:p>
          <a:p>
            <a:pPr algn="ctr"/>
            <a:r>
              <a:rPr lang="es-AR" sz="3200" dirty="0" smtClean="0">
                <a:solidFill>
                  <a:srgbClr val="FF0000"/>
                </a:solidFill>
              </a:rPr>
              <a:t>Un </a:t>
            </a:r>
            <a:r>
              <a:rPr lang="es-AR" sz="3200" dirty="0">
                <a:solidFill>
                  <a:srgbClr val="FF0000"/>
                </a:solidFill>
              </a:rPr>
              <a:t>caso de uso especifica un conjunto de secuencias de acciones, incluyendo variantes, que el sistema puede ejecutar y que produce un resultado observable de valor para un particular actor</a:t>
            </a:r>
            <a:r>
              <a:rPr lang="es-AR" sz="3200" dirty="0" smtClean="0">
                <a:solidFill>
                  <a:srgbClr val="FF0000"/>
                </a:solidFill>
              </a:rPr>
              <a:t>.</a:t>
            </a:r>
            <a:endParaRPr lang="es-AR" sz="3200" dirty="0"/>
          </a:p>
        </p:txBody>
      </p:sp>
    </p:spTree>
    <p:extLst>
      <p:ext uri="{BB962C8B-B14F-4D97-AF65-F5344CB8AC3E}">
        <p14:creationId xmlns:p14="http://schemas.microsoft.com/office/powerpoint/2010/main" val="1869734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16632"/>
            <a:ext cx="8640960" cy="3908762"/>
          </a:xfrm>
          <a:prstGeom prst="rect">
            <a:avLst/>
          </a:prstGeom>
        </p:spPr>
        <p:txBody>
          <a:bodyPr wrap="square">
            <a:spAutoFit/>
          </a:bodyPr>
          <a:lstStyle/>
          <a:p>
            <a:r>
              <a:rPr lang="it-IT" sz="3200" b="1" dirty="0">
                <a:solidFill>
                  <a:srgbClr val="46424D"/>
                </a:solidFill>
                <a:latin typeface="Arial"/>
                <a:ea typeface="ＭＳ Ｐゴシック"/>
              </a:rPr>
              <a:t>Composición</a:t>
            </a:r>
          </a:p>
          <a:p>
            <a:r>
              <a:rPr lang="es-ES" sz="2400" dirty="0"/>
              <a:t>Representa una relación jerárquica entre un objeto y las partes que lo componen de una forma más fuerte que en la agregación.</a:t>
            </a:r>
          </a:p>
          <a:p>
            <a:r>
              <a:rPr lang="es-ES" sz="2400" dirty="0"/>
              <a:t>Cuando el elemento contenedor desaparece, desaparecen todos los contenidos. No tienen sentido por si mismos.</a:t>
            </a:r>
          </a:p>
          <a:p>
            <a:r>
              <a:rPr lang="es-ES" sz="2400" dirty="0"/>
              <a:t>Contenedor y contenidos tienen los mismos tiempo de vida. </a:t>
            </a:r>
            <a:endParaRPr lang="it-IT" sz="2400" dirty="0"/>
          </a:p>
          <a:p>
            <a:endParaRPr lang="it-IT" sz="2400" dirty="0" smtClean="0"/>
          </a:p>
          <a:p>
            <a:r>
              <a:rPr lang="es-ES" sz="2400" dirty="0" smtClean="0"/>
              <a:t>Se </a:t>
            </a:r>
            <a:r>
              <a:rPr lang="es-ES" sz="2400" dirty="0"/>
              <a:t>representa con una </a:t>
            </a:r>
            <a:r>
              <a:rPr lang="es-ES" sz="2400" dirty="0" smtClean="0"/>
              <a:t>línea </a:t>
            </a:r>
            <a:r>
              <a:rPr lang="es-ES" sz="2400" dirty="0"/>
              <a:t>continua con un rombo relleno en la clase que es compuesta</a:t>
            </a:r>
            <a:r>
              <a:rPr lang="es-ES" sz="2400" dirty="0" smtClean="0"/>
              <a:t>.</a:t>
            </a:r>
            <a:endParaRPr lang="it-IT" sz="2400" dirty="0"/>
          </a:p>
        </p:txBody>
      </p:sp>
      <p:pic>
        <p:nvPicPr>
          <p:cNvPr id="5124" name="Picture 4" descr="Ejemplo de composiciÃ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987261"/>
            <a:ext cx="1872208" cy="2927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452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8136904" cy="3170099"/>
          </a:xfrm>
          <a:prstGeom prst="rect">
            <a:avLst/>
          </a:prstGeom>
        </p:spPr>
        <p:txBody>
          <a:bodyPr wrap="square">
            <a:spAutoFit/>
          </a:bodyPr>
          <a:lstStyle/>
          <a:p>
            <a:r>
              <a:rPr lang="es-ES" sz="3200" b="1" dirty="0" smtClean="0">
                <a:solidFill>
                  <a:srgbClr val="46424D"/>
                </a:solidFill>
                <a:latin typeface="Arial"/>
                <a:ea typeface="ＭＳ Ｐゴシック"/>
              </a:rPr>
              <a:t>Herencia</a:t>
            </a:r>
            <a:endParaRPr lang="es-ES" sz="3200" b="1" dirty="0">
              <a:solidFill>
                <a:srgbClr val="46424D"/>
              </a:solidFill>
              <a:latin typeface="Arial"/>
              <a:ea typeface="ＭＳ Ｐゴシック"/>
            </a:endParaRPr>
          </a:p>
          <a:p>
            <a:endParaRPr lang="es-ES" sz="2400" dirty="0" smtClean="0"/>
          </a:p>
          <a:p>
            <a:r>
              <a:rPr lang="es-ES" sz="2400" dirty="0" smtClean="0"/>
              <a:t>Este </a:t>
            </a:r>
            <a:r>
              <a:rPr lang="es-ES" sz="2400" dirty="0"/>
              <a:t>tipo de relaciones permiten que</a:t>
            </a:r>
            <a:r>
              <a:rPr lang="es-ES" sz="2400" b="1" dirty="0"/>
              <a:t> una clase (clase hija o subclase) reciba los atributos y métodos de otra clase (clase padre o superclase)</a:t>
            </a:r>
            <a:r>
              <a:rPr lang="es-ES" sz="2400" dirty="0"/>
              <a:t>. </a:t>
            </a:r>
            <a:endParaRPr lang="es-ES" sz="2400" dirty="0" smtClean="0"/>
          </a:p>
          <a:p>
            <a:r>
              <a:rPr lang="es-ES" sz="2400" dirty="0" smtClean="0"/>
              <a:t>Estos </a:t>
            </a:r>
            <a:r>
              <a:rPr lang="es-ES" sz="2400" dirty="0"/>
              <a:t>atributos y métodos recibidos se suman a los que la clase tiene por sí misma. </a:t>
            </a:r>
            <a:endParaRPr lang="es-ES" sz="2400" dirty="0" smtClean="0"/>
          </a:p>
          <a:p>
            <a:r>
              <a:rPr lang="es-ES" sz="2400" dirty="0" smtClean="0"/>
              <a:t>Se </a:t>
            </a:r>
            <a:r>
              <a:rPr lang="es-ES" sz="2400" dirty="0"/>
              <a:t>utiliza en relaciones “es un”.</a:t>
            </a:r>
          </a:p>
        </p:txBody>
      </p:sp>
      <p:pic>
        <p:nvPicPr>
          <p:cNvPr id="6146" name="Picture 2" descr="Ejemplo de her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440" y="3459944"/>
            <a:ext cx="3791111" cy="316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706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jemplo diagrama de cla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87" y="548680"/>
            <a:ext cx="8705850" cy="6086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5487" y="2417"/>
            <a:ext cx="8705850" cy="461665"/>
          </a:xfrm>
          <a:prstGeom prst="rect">
            <a:avLst/>
          </a:prstGeom>
        </p:spPr>
        <p:txBody>
          <a:bodyPr wrap="square">
            <a:spAutoFit/>
          </a:bodyPr>
          <a:lstStyle/>
          <a:p>
            <a:r>
              <a:rPr lang="es-ES"/>
              <a:t> </a:t>
            </a:r>
            <a:r>
              <a:rPr lang="es-ES" sz="2400" b="1" dirty="0"/>
              <a:t>D</a:t>
            </a:r>
            <a:r>
              <a:rPr lang="es-ES" sz="2400" b="1" smtClean="0"/>
              <a:t>iagrama </a:t>
            </a:r>
            <a:r>
              <a:rPr lang="es-ES" sz="2400" b="1" dirty="0"/>
              <a:t>de clases para la clínica veterinaria</a:t>
            </a:r>
            <a:endParaRPr lang="it-IT" sz="2400" b="1" dirty="0"/>
          </a:p>
        </p:txBody>
      </p:sp>
    </p:spTree>
    <p:extLst>
      <p:ext uri="{BB962C8B-B14F-4D97-AF65-F5344CB8AC3E}">
        <p14:creationId xmlns:p14="http://schemas.microsoft.com/office/powerpoint/2010/main" val="1942958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592862"/>
            <a:ext cx="8136904" cy="5940088"/>
          </a:xfrm>
          <a:prstGeom prst="rect">
            <a:avLst/>
          </a:prstGeom>
        </p:spPr>
        <p:txBody>
          <a:bodyPr wrap="square">
            <a:spAutoFit/>
          </a:bodyPr>
          <a:lstStyle/>
          <a:p>
            <a:pPr algn="ctr"/>
            <a:r>
              <a:rPr lang="es-AR" sz="3200" b="1" dirty="0"/>
              <a:t>Es un  diagrama de interacción </a:t>
            </a:r>
            <a:endParaRPr lang="es-ES" sz="2800" dirty="0" smtClean="0"/>
          </a:p>
          <a:p>
            <a:r>
              <a:rPr lang="es-ES" sz="2800" dirty="0" smtClean="0"/>
              <a:t>Permite:</a:t>
            </a:r>
            <a:endParaRPr lang="es-AR" sz="2800" dirty="0" smtClean="0"/>
          </a:p>
          <a:p>
            <a:pPr marL="457200" indent="-457200">
              <a:buFont typeface="Arial" panose="020B0604020202020204" pitchFamily="34" charset="0"/>
              <a:buChar char="•"/>
            </a:pPr>
            <a:r>
              <a:rPr lang="es-AR" sz="2800" dirty="0" smtClean="0"/>
              <a:t>Representar </a:t>
            </a:r>
            <a:r>
              <a:rPr lang="es-AR" sz="2800" dirty="0"/>
              <a:t>el intercambio de mensajes entre los distintos objetos del sistema para cumplir con una funcionalidad. </a:t>
            </a:r>
          </a:p>
          <a:p>
            <a:pPr marL="457200" indent="-457200">
              <a:buFont typeface="Arial" panose="020B0604020202020204" pitchFamily="34" charset="0"/>
              <a:buChar char="•"/>
            </a:pPr>
            <a:r>
              <a:rPr lang="es-AR" sz="2800" dirty="0"/>
              <a:t>Definir el comportamiento dinámico del sistema de información.</a:t>
            </a:r>
          </a:p>
          <a:p>
            <a:pPr marL="457200" indent="-457200">
              <a:buFont typeface="Arial" panose="020B0604020202020204" pitchFamily="34" charset="0"/>
              <a:buChar char="•"/>
            </a:pPr>
            <a:r>
              <a:rPr lang="es-AR" sz="2800" dirty="0"/>
              <a:t>Definir como se realiza un caso de </a:t>
            </a:r>
            <a:r>
              <a:rPr lang="es-AR" sz="2800" dirty="0" smtClean="0"/>
              <a:t>uso. </a:t>
            </a:r>
            <a:endParaRPr lang="es-AR" sz="2800" dirty="0"/>
          </a:p>
          <a:p>
            <a:pPr marL="457200" indent="-457200">
              <a:buFont typeface="Arial" panose="020B0604020202020204" pitchFamily="34" charset="0"/>
              <a:buChar char="•"/>
            </a:pPr>
            <a:r>
              <a:rPr lang="es-AR" sz="2800" dirty="0" smtClean="0"/>
              <a:t>Comprender </a:t>
            </a:r>
            <a:r>
              <a:rPr lang="es-AR" sz="2800" dirty="0"/>
              <a:t>el diagrama de </a:t>
            </a:r>
            <a:r>
              <a:rPr lang="es-AR" sz="2800" dirty="0" smtClean="0"/>
              <a:t>clases.</a:t>
            </a:r>
          </a:p>
          <a:p>
            <a:endParaRPr lang="es-AR" sz="2800" dirty="0"/>
          </a:p>
          <a:p>
            <a:pPr algn="ctr"/>
            <a:r>
              <a:rPr lang="es-AR" sz="3200" b="1" dirty="0"/>
              <a:t>Muestra como las instancias de clases interactúan mediante el intercambio de mensajes.</a:t>
            </a:r>
          </a:p>
        </p:txBody>
      </p:sp>
      <p:sp>
        <p:nvSpPr>
          <p:cNvPr id="3" name="Rectángulo 2"/>
          <p:cNvSpPr/>
          <p:nvPr/>
        </p:nvSpPr>
        <p:spPr>
          <a:xfrm>
            <a:off x="179512" y="32048"/>
            <a:ext cx="5609228" cy="584775"/>
          </a:xfrm>
          <a:prstGeom prst="rect">
            <a:avLst/>
          </a:prstGeom>
        </p:spPr>
        <p:txBody>
          <a:bodyPr wrap="none">
            <a:spAutoFit/>
          </a:bodyPr>
          <a:lstStyle/>
          <a:p>
            <a:r>
              <a:rPr lang="es-AR" sz="3200" b="1" dirty="0" smtClean="0">
                <a:solidFill>
                  <a:srgbClr val="46424D"/>
                </a:solidFill>
                <a:latin typeface="Arial"/>
                <a:ea typeface="ＭＳ Ｐゴシック"/>
              </a:rPr>
              <a:t>DIAGRAMA</a:t>
            </a:r>
            <a:r>
              <a:rPr lang="es-AR" dirty="0" smtClean="0">
                <a:solidFill>
                  <a:srgbClr val="222222"/>
                </a:solidFill>
                <a:latin typeface="Raleway"/>
              </a:rPr>
              <a:t> </a:t>
            </a:r>
            <a:r>
              <a:rPr lang="es-AR" sz="3200" b="1" dirty="0" smtClean="0">
                <a:solidFill>
                  <a:srgbClr val="46424D"/>
                </a:solidFill>
                <a:latin typeface="Arial"/>
                <a:ea typeface="ＭＳ Ｐゴシック"/>
              </a:rPr>
              <a:t>DE SECUENCIA</a:t>
            </a:r>
            <a:endParaRPr lang="es-AR" sz="3200" b="1" dirty="0">
              <a:solidFill>
                <a:srgbClr val="46424D"/>
              </a:solidFill>
              <a:latin typeface="Arial"/>
              <a:ea typeface="ＭＳ Ｐゴシック"/>
            </a:endParaRPr>
          </a:p>
        </p:txBody>
      </p:sp>
    </p:spTree>
    <p:extLst>
      <p:ext uri="{BB962C8B-B14F-4D97-AF65-F5344CB8AC3E}">
        <p14:creationId xmlns:p14="http://schemas.microsoft.com/office/powerpoint/2010/main" val="19222094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1520" y="260648"/>
            <a:ext cx="8280920" cy="3108543"/>
          </a:xfrm>
          <a:prstGeom prst="rect">
            <a:avLst/>
          </a:prstGeom>
        </p:spPr>
        <p:txBody>
          <a:bodyPr wrap="square">
            <a:spAutoFit/>
          </a:bodyPr>
          <a:lstStyle/>
          <a:p>
            <a:r>
              <a:rPr lang="es-AR" sz="2800" dirty="0"/>
              <a:t>Está construido a partir de dos dimensiones</a:t>
            </a:r>
            <a:r>
              <a:rPr lang="es-AR" sz="2800" dirty="0" smtClean="0"/>
              <a:t>:</a:t>
            </a:r>
          </a:p>
          <a:p>
            <a:endParaRPr lang="es-AR" sz="2800" dirty="0"/>
          </a:p>
          <a:p>
            <a:pPr>
              <a:buFont typeface="Arial" panose="020B0604020202020204" pitchFamily="34" charset="0"/>
              <a:buChar char="•"/>
            </a:pPr>
            <a:r>
              <a:rPr lang="es-AR" sz="2800" b="1" dirty="0"/>
              <a:t>Horizontal</a:t>
            </a:r>
            <a:r>
              <a:rPr lang="es-AR" sz="2800" dirty="0"/>
              <a:t>: Representa los objetos que participan en la secuencia.</a:t>
            </a:r>
          </a:p>
          <a:p>
            <a:pPr>
              <a:buFont typeface="Arial" panose="020B0604020202020204" pitchFamily="34" charset="0"/>
              <a:buChar char="•"/>
            </a:pPr>
            <a:r>
              <a:rPr lang="es-AR" sz="2800" b="1" dirty="0"/>
              <a:t>Vertical</a:t>
            </a:r>
            <a:r>
              <a:rPr lang="es-AR" sz="2800" dirty="0"/>
              <a:t>: Representa la </a:t>
            </a:r>
            <a:r>
              <a:rPr lang="es-AR" sz="2800" dirty="0" smtClean="0"/>
              <a:t>línea </a:t>
            </a:r>
            <a:r>
              <a:rPr lang="es-AR" sz="2800" dirty="0"/>
              <a:t>de tiempo sobre la que los elementos actúan. </a:t>
            </a:r>
            <a:br>
              <a:rPr lang="es-AR" sz="2800" dirty="0"/>
            </a:br>
            <a:endParaRPr lang="es-AR" sz="2800" dirty="0"/>
          </a:p>
        </p:txBody>
      </p:sp>
      <p:pic>
        <p:nvPicPr>
          <p:cNvPr id="1026" name="Picture 2" descr="Dimensiones diagrama de secu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996952"/>
            <a:ext cx="5525430"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746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1520" y="188640"/>
            <a:ext cx="8136904" cy="3908762"/>
          </a:xfrm>
          <a:prstGeom prst="rect">
            <a:avLst/>
          </a:prstGeom>
        </p:spPr>
        <p:txBody>
          <a:bodyPr wrap="square">
            <a:spAutoFit/>
          </a:bodyPr>
          <a:lstStyle/>
          <a:p>
            <a:r>
              <a:rPr lang="es-AR" sz="2800" b="1" dirty="0" smtClean="0"/>
              <a:t>Objeto:</a:t>
            </a:r>
            <a:endParaRPr lang="es-AR" sz="2800" b="1" dirty="0"/>
          </a:p>
          <a:p>
            <a:pPr marL="457200" indent="-457200">
              <a:buFont typeface="Arial" panose="020B0604020202020204" pitchFamily="34" charset="0"/>
              <a:buChar char="•"/>
            </a:pPr>
            <a:r>
              <a:rPr lang="es-AR" sz="2400" dirty="0"/>
              <a:t>Representa a un participante en la interacción. </a:t>
            </a:r>
          </a:p>
          <a:p>
            <a:pPr marL="457200" indent="-457200">
              <a:buFont typeface="Arial" panose="020B0604020202020204" pitchFamily="34" charset="0"/>
              <a:buChar char="•"/>
            </a:pPr>
            <a:r>
              <a:rPr lang="es-AR" sz="2400" dirty="0"/>
              <a:t>Puede ser </a:t>
            </a:r>
            <a:r>
              <a:rPr lang="es-AR" sz="2400" dirty="0" smtClean="0"/>
              <a:t>instancia </a:t>
            </a:r>
            <a:r>
              <a:rPr lang="es-AR" sz="2400" dirty="0"/>
              <a:t>de una clase, un módulo, un grupo de </a:t>
            </a:r>
            <a:r>
              <a:rPr lang="es-AR" sz="2400" dirty="0" smtClean="0"/>
              <a:t>clases, es </a:t>
            </a:r>
            <a:r>
              <a:rPr lang="es-AR" sz="2400" dirty="0"/>
              <a:t>decir  un componente software que tiene una funcionalidad específica</a:t>
            </a:r>
          </a:p>
          <a:p>
            <a:pPr marL="457200" indent="-457200">
              <a:buFont typeface="Arial" panose="020B0604020202020204" pitchFamily="34" charset="0"/>
              <a:buChar char="•"/>
            </a:pPr>
            <a:r>
              <a:rPr lang="es-AR" sz="2400" dirty="0" smtClean="0"/>
              <a:t>Cada objeto representa </a:t>
            </a:r>
            <a:r>
              <a:rPr lang="es-AR" sz="2400" dirty="0"/>
              <a:t>solamente una instancia. </a:t>
            </a:r>
          </a:p>
          <a:p>
            <a:pPr marL="457200" indent="-457200">
              <a:buFont typeface="Arial" panose="020B0604020202020204" pitchFamily="34" charset="0"/>
              <a:buChar char="•"/>
            </a:pPr>
            <a:r>
              <a:rPr lang="es-AR" sz="2400" dirty="0" smtClean="0"/>
              <a:t>Se </a:t>
            </a:r>
            <a:r>
              <a:rPr lang="es-AR" sz="2400" dirty="0"/>
              <a:t>representa mediante un rectángulo que incluye un identificador en su interior </a:t>
            </a:r>
          </a:p>
          <a:p>
            <a:pPr marL="457200" indent="-457200">
              <a:buFont typeface="Arial" panose="020B0604020202020204" pitchFamily="34" charset="0"/>
              <a:buChar char="•"/>
            </a:pPr>
            <a:r>
              <a:rPr lang="es-AR" sz="2400" dirty="0" smtClean="0"/>
              <a:t>De cada uno sale </a:t>
            </a:r>
            <a:r>
              <a:rPr lang="es-AR" sz="2400" dirty="0"/>
              <a:t>una línea </a:t>
            </a:r>
            <a:r>
              <a:rPr lang="es-AR" sz="2400" dirty="0" smtClean="0"/>
              <a:t>vertical </a:t>
            </a:r>
            <a:r>
              <a:rPr lang="es-AR" sz="2400" dirty="0"/>
              <a:t>hacia abajo que  representa el tiempo en el que </a:t>
            </a:r>
            <a:r>
              <a:rPr lang="es-AR" sz="2400" dirty="0" smtClean="0"/>
              <a:t>está </a:t>
            </a:r>
            <a:r>
              <a:rPr lang="es-AR" sz="2400" dirty="0"/>
              <a:t>presente</a:t>
            </a:r>
            <a:r>
              <a:rPr lang="es-AR" sz="2800" dirty="0" smtClean="0"/>
              <a:t>.</a:t>
            </a:r>
            <a:endParaRPr lang="es-AR" sz="2800" dirty="0"/>
          </a:p>
        </p:txBody>
      </p:sp>
      <p:pic>
        <p:nvPicPr>
          <p:cNvPr id="2050" name="Picture 2" descr="Notación de un obje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198" y="3990827"/>
            <a:ext cx="8763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tación foco de contr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986" y="3909044"/>
            <a:ext cx="1095375"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240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3528" y="116632"/>
            <a:ext cx="7848872" cy="2421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s-AR" altLang="es-AR" sz="2800" b="1" dirty="0" smtClean="0">
                <a:latin typeface="+mn-lt"/>
              </a:rPr>
              <a:t>Mensaje:</a:t>
            </a:r>
            <a:endParaRPr lang="es-AR" altLang="es-AR" sz="2800" b="1" dirty="0">
              <a:latin typeface="+mn-lt"/>
            </a:endParaRPr>
          </a:p>
          <a:p>
            <a:pPr marL="457200" marR="0" lvl="0" indent="-457200" eaLnBrk="1" fontAlgn="base" hangingPunct="1">
              <a:lnSpc>
                <a:spcPct val="100000"/>
              </a:lnSpc>
              <a:spcBef>
                <a:spcPct val="0"/>
              </a:spcBef>
              <a:spcAft>
                <a:spcPct val="0"/>
              </a:spcAft>
              <a:buClrTx/>
              <a:buSzTx/>
              <a:buFont typeface="Arial" panose="020B0604020202020204" pitchFamily="34" charset="0"/>
              <a:buChar char="•"/>
              <a:tabLst/>
            </a:pPr>
            <a:r>
              <a:rPr lang="es-AR" altLang="es-AR" sz="2400" dirty="0" smtClean="0">
                <a:latin typeface="+mn-lt"/>
              </a:rPr>
              <a:t>Representa </a:t>
            </a:r>
            <a:r>
              <a:rPr lang="es-AR" altLang="es-AR" sz="2400" dirty="0">
                <a:latin typeface="+mn-lt"/>
              </a:rPr>
              <a:t>el paso de un mensaje entre dos objetos o entre un objeto y sí </a:t>
            </a:r>
            <a:r>
              <a:rPr lang="es-AR" altLang="es-AR" sz="2400" dirty="0" smtClean="0">
                <a:latin typeface="+mn-lt"/>
              </a:rPr>
              <a:t>mismo.</a:t>
            </a:r>
          </a:p>
          <a:p>
            <a:pPr marL="457200" marR="0" lvl="0" indent="-457200" eaLnBrk="1" fontAlgn="base" hangingPunct="1">
              <a:lnSpc>
                <a:spcPct val="100000"/>
              </a:lnSpc>
              <a:spcBef>
                <a:spcPct val="0"/>
              </a:spcBef>
              <a:spcAft>
                <a:spcPct val="0"/>
              </a:spcAft>
              <a:buClrTx/>
              <a:buSzTx/>
              <a:buFont typeface="Arial" panose="020B0604020202020204" pitchFamily="34" charset="0"/>
              <a:buChar char="•"/>
              <a:tabLst/>
            </a:pPr>
            <a:r>
              <a:rPr lang="es-AR" sz="2400" dirty="0">
                <a:latin typeface="+mn-lt"/>
              </a:rPr>
              <a:t>F</a:t>
            </a:r>
            <a:r>
              <a:rPr lang="es-AR" sz="2400" dirty="0" smtClean="0">
                <a:latin typeface="+mn-lt"/>
              </a:rPr>
              <a:t>lecha con el </a:t>
            </a:r>
            <a:r>
              <a:rPr lang="es-AR" sz="2400" dirty="0">
                <a:latin typeface="+mn-lt"/>
              </a:rPr>
              <a:t>nombre del mensaje y los argumentos </a:t>
            </a:r>
            <a:r>
              <a:rPr lang="es-AR" sz="2400" dirty="0" smtClean="0">
                <a:latin typeface="+mn-lt"/>
              </a:rPr>
              <a:t>y </a:t>
            </a:r>
            <a:r>
              <a:rPr lang="es-AR" sz="2400" dirty="0">
                <a:latin typeface="+mn-lt"/>
              </a:rPr>
              <a:t>que va desde el </a:t>
            </a:r>
            <a:r>
              <a:rPr lang="es-AR" sz="2400" dirty="0" smtClean="0">
                <a:latin typeface="+mn-lt"/>
              </a:rPr>
              <a:t>objeto que envía  hacia el </a:t>
            </a:r>
            <a:r>
              <a:rPr lang="es-AR" sz="2400" dirty="0">
                <a:latin typeface="+mn-lt"/>
              </a:rPr>
              <a:t>objeto que </a:t>
            </a:r>
            <a:r>
              <a:rPr lang="es-AR" sz="2400" dirty="0" smtClean="0">
                <a:latin typeface="+mn-lt"/>
              </a:rPr>
              <a:t>recibe.</a:t>
            </a:r>
            <a:endParaRPr kumimoji="0" lang="es-AR" altLang="es-AR" sz="1800" b="0" i="0" u="none" strike="noStrike" cap="none" normalizeH="0" baseline="0" dirty="0" smtClean="0">
              <a:ln>
                <a:noFill/>
              </a:ln>
              <a:solidFill>
                <a:schemeClr val="tx1"/>
              </a:solidFill>
              <a:effectLst/>
              <a:latin typeface="Arial" panose="020B0604020202020204" pitchFamily="34" charset="0"/>
            </a:endParaRPr>
          </a:p>
        </p:txBody>
      </p:sp>
      <p:pic>
        <p:nvPicPr>
          <p:cNvPr id="3075" name="Picture 3" descr="Notación de un mensaj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28" y="2999523"/>
            <a:ext cx="2872147" cy="3326731"/>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Notación de una respues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904" y="3001234"/>
            <a:ext cx="2647950" cy="2933701"/>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Ejemplo de mensaj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5283" y="2999523"/>
            <a:ext cx="3076575"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209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jemplo de diagrama de secu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49" y="1052736"/>
            <a:ext cx="8668816"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643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332656"/>
            <a:ext cx="8208912" cy="3724096"/>
          </a:xfrm>
          <a:prstGeom prst="rect">
            <a:avLst/>
          </a:prstGeom>
        </p:spPr>
        <p:txBody>
          <a:bodyPr wrap="square">
            <a:spAutoFit/>
          </a:bodyPr>
          <a:lstStyle/>
          <a:p>
            <a:r>
              <a:rPr lang="es-AR" sz="2800" b="1" dirty="0"/>
              <a:t>Ejemplo </a:t>
            </a:r>
            <a:r>
              <a:rPr lang="es-AR" sz="2800" b="1" dirty="0" smtClean="0"/>
              <a:t>completo : </a:t>
            </a:r>
          </a:p>
          <a:p>
            <a:pPr algn="ctr"/>
            <a:endParaRPr lang="es-ES" sz="2800" b="1" dirty="0" smtClean="0"/>
          </a:p>
          <a:p>
            <a:pPr algn="ctr"/>
            <a:endParaRPr lang="es-AR" sz="2800" b="1" dirty="0" smtClean="0"/>
          </a:p>
          <a:p>
            <a:pPr algn="ctr"/>
            <a:r>
              <a:rPr lang="es-AR" sz="2800" b="1" dirty="0" smtClean="0"/>
              <a:t>Sistema de gestión para un puesto de alquiler de películas</a:t>
            </a:r>
            <a:endParaRPr lang="es-AR" sz="2400" dirty="0"/>
          </a:p>
          <a:p>
            <a:pPr algn="ctr"/>
            <a:endParaRPr lang="es-ES" sz="2400" dirty="0" smtClean="0"/>
          </a:p>
          <a:p>
            <a:pPr marL="1257300" lvl="2" indent="-342900">
              <a:buFont typeface="Wingdings" panose="05000000000000000000" pitchFamily="2" charset="2"/>
              <a:buChar char="ü"/>
            </a:pPr>
            <a:r>
              <a:rPr lang="es-ES" sz="2400" dirty="0" smtClean="0"/>
              <a:t>Casos de Uso</a:t>
            </a:r>
          </a:p>
          <a:p>
            <a:pPr marL="1257300" lvl="2" indent="-342900">
              <a:buFont typeface="Wingdings" panose="05000000000000000000" pitchFamily="2" charset="2"/>
              <a:buChar char="ü"/>
            </a:pPr>
            <a:r>
              <a:rPr lang="es-ES" sz="2400" dirty="0" smtClean="0"/>
              <a:t>Diagrama de Clases</a:t>
            </a:r>
          </a:p>
          <a:p>
            <a:pPr marL="1257300" lvl="2" indent="-342900">
              <a:buFont typeface="Wingdings" panose="05000000000000000000" pitchFamily="2" charset="2"/>
              <a:buChar char="ü"/>
            </a:pPr>
            <a:r>
              <a:rPr lang="es-ES" sz="2400" dirty="0" smtClean="0"/>
              <a:t>Diagrama de secuencia</a:t>
            </a:r>
            <a:endParaRPr lang="es-AR" sz="2400" dirty="0"/>
          </a:p>
        </p:txBody>
      </p:sp>
    </p:spTree>
    <p:extLst>
      <p:ext uri="{BB962C8B-B14F-4D97-AF65-F5344CB8AC3E}">
        <p14:creationId xmlns:p14="http://schemas.microsoft.com/office/powerpoint/2010/main" val="960339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52138" y="836712"/>
            <a:ext cx="7591425" cy="5648325"/>
          </a:xfrm>
          <a:prstGeom prst="rect">
            <a:avLst/>
          </a:prstGeom>
        </p:spPr>
      </p:pic>
      <p:sp>
        <p:nvSpPr>
          <p:cNvPr id="3" name="Rectángulo 2"/>
          <p:cNvSpPr/>
          <p:nvPr/>
        </p:nvSpPr>
        <p:spPr>
          <a:xfrm>
            <a:off x="360175" y="188640"/>
            <a:ext cx="5174815" cy="523220"/>
          </a:xfrm>
          <a:prstGeom prst="rect">
            <a:avLst/>
          </a:prstGeom>
        </p:spPr>
        <p:txBody>
          <a:bodyPr wrap="none">
            <a:spAutoFit/>
          </a:bodyPr>
          <a:lstStyle/>
          <a:p>
            <a:r>
              <a:rPr lang="es-AR" sz="2800" b="1" dirty="0"/>
              <a:t>Diagrama de casos de uso: </a:t>
            </a:r>
            <a:endParaRPr lang="es-AR" sz="2800" b="1" dirty="0"/>
          </a:p>
        </p:txBody>
      </p:sp>
    </p:spTree>
    <p:extLst>
      <p:ext uri="{BB962C8B-B14F-4D97-AF65-F5344CB8AC3E}">
        <p14:creationId xmlns:p14="http://schemas.microsoft.com/office/powerpoint/2010/main" val="1430852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2"/>
          <p:cNvSpPr txBox="1"/>
          <p:nvPr/>
        </p:nvSpPr>
        <p:spPr>
          <a:xfrm>
            <a:off x="179512" y="332656"/>
            <a:ext cx="8229240" cy="5904656"/>
          </a:xfrm>
          <a:prstGeom prst="rect">
            <a:avLst/>
          </a:prstGeom>
          <a:noFill/>
          <a:ln>
            <a:noFill/>
          </a:ln>
        </p:spPr>
        <p:txBody>
          <a:bodyPr lIns="90000" tIns="45000" rIns="90000" bIns="45000"/>
          <a:lstStyle/>
          <a:p>
            <a:pPr>
              <a:lnSpc>
                <a:spcPct val="100000"/>
              </a:lnSpc>
            </a:pPr>
            <a:endParaRPr lang="es-AR" sz="2400" dirty="0" smtClean="0"/>
          </a:p>
          <a:p>
            <a:pPr algn="ctr">
              <a:lnSpc>
                <a:spcPct val="100000"/>
              </a:lnSpc>
            </a:pPr>
            <a:r>
              <a:rPr lang="es-AR" sz="3200" dirty="0"/>
              <a:t> </a:t>
            </a:r>
            <a:endParaRPr lang="es-AR" sz="3200" dirty="0" smtClean="0"/>
          </a:p>
          <a:p>
            <a:pPr algn="ctr">
              <a:lnSpc>
                <a:spcPct val="100000"/>
              </a:lnSpc>
            </a:pPr>
            <a:r>
              <a:rPr lang="es-AR" sz="3200" b="1" dirty="0" smtClean="0"/>
              <a:t>Es un diagrama </a:t>
            </a:r>
            <a:r>
              <a:rPr lang="es-AR" sz="3200" b="1" dirty="0"/>
              <a:t>de </a:t>
            </a:r>
            <a:r>
              <a:rPr lang="es-AR" sz="3200" b="1" dirty="0" smtClean="0"/>
              <a:t>comportamiento</a:t>
            </a:r>
          </a:p>
          <a:p>
            <a:pPr algn="ctr">
              <a:lnSpc>
                <a:spcPct val="100000"/>
              </a:lnSpc>
            </a:pPr>
            <a:r>
              <a:rPr lang="es-AR" sz="3200" dirty="0" smtClean="0"/>
              <a:t> </a:t>
            </a:r>
          </a:p>
          <a:p>
            <a:pPr marL="457200" indent="-457200">
              <a:lnSpc>
                <a:spcPct val="100000"/>
              </a:lnSpc>
              <a:buFont typeface="Arial" panose="020B0604020202020204" pitchFamily="34" charset="0"/>
              <a:buChar char="•"/>
            </a:pPr>
            <a:r>
              <a:rPr lang="es-AR" sz="3200" dirty="0" smtClean="0"/>
              <a:t>Se utiliza para </a:t>
            </a:r>
            <a:r>
              <a:rPr lang="es-AR" sz="3200" dirty="0"/>
              <a:t>representar los actores externos que interactúan con el sistema de información </a:t>
            </a:r>
            <a:endParaRPr lang="es-AR" sz="3200" dirty="0" smtClean="0"/>
          </a:p>
          <a:p>
            <a:pPr marL="457200" indent="-457200">
              <a:lnSpc>
                <a:spcPct val="100000"/>
              </a:lnSpc>
              <a:buFont typeface="Arial" panose="020B0604020202020204" pitchFamily="34" charset="0"/>
              <a:buChar char="•"/>
            </a:pPr>
            <a:r>
              <a:rPr lang="es-AR" sz="3200" dirty="0"/>
              <a:t>M</a:t>
            </a:r>
            <a:r>
              <a:rPr lang="es-AR" sz="3200" dirty="0" smtClean="0"/>
              <a:t>uestra </a:t>
            </a:r>
            <a:r>
              <a:rPr lang="es-AR" sz="3200" dirty="0"/>
              <a:t>de manera visual las distintas funciones que puede realizar un usuario (más bien un tipo de usuario) de un Sistema de Información.</a:t>
            </a:r>
            <a:endParaRPr sz="3200" b="1" dirty="0"/>
          </a:p>
        </p:txBody>
      </p:sp>
      <p:sp>
        <p:nvSpPr>
          <p:cNvPr id="92" name="TextShape 3"/>
          <p:cNvSpPr txBox="1"/>
          <p:nvPr/>
        </p:nvSpPr>
        <p:spPr>
          <a:xfrm>
            <a:off x="6553080" y="6356520"/>
            <a:ext cx="2133360" cy="364680"/>
          </a:xfrm>
          <a:prstGeom prst="rect">
            <a:avLst/>
          </a:prstGeom>
          <a:noFill/>
          <a:ln>
            <a:noFill/>
          </a:ln>
        </p:spPr>
        <p:txBody>
          <a:bodyPr anchor="ctr"/>
          <a:lstStyle/>
          <a:p>
            <a:pPr algn="r">
              <a:lnSpc>
                <a:spcPct val="100000"/>
              </a:lnSpc>
            </a:pPr>
            <a:fld id="{03DE5C12-7B59-420E-8B6F-8C060318A1BA}" type="slidenum">
              <a:rPr lang="es-BO" sz="1200" strike="noStrike">
                <a:solidFill>
                  <a:srgbClr val="8B8B8B"/>
                </a:solidFill>
                <a:latin typeface="Calibri"/>
              </a:rPr>
              <a:pPr algn="r">
                <a:lnSpc>
                  <a:spcPct val="100000"/>
                </a:lnSpc>
              </a:p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51520" y="908720"/>
            <a:ext cx="8086725" cy="5705475"/>
          </a:xfrm>
          <a:prstGeom prst="rect">
            <a:avLst/>
          </a:prstGeom>
        </p:spPr>
      </p:pic>
      <p:sp>
        <p:nvSpPr>
          <p:cNvPr id="3" name="Rectángulo 2"/>
          <p:cNvSpPr/>
          <p:nvPr/>
        </p:nvSpPr>
        <p:spPr>
          <a:xfrm>
            <a:off x="360175" y="188640"/>
            <a:ext cx="3993401" cy="523220"/>
          </a:xfrm>
          <a:prstGeom prst="rect">
            <a:avLst/>
          </a:prstGeom>
        </p:spPr>
        <p:txBody>
          <a:bodyPr wrap="none">
            <a:spAutoFit/>
          </a:bodyPr>
          <a:lstStyle/>
          <a:p>
            <a:r>
              <a:rPr lang="es-AR" sz="2800" b="1" dirty="0"/>
              <a:t>Diagrama de </a:t>
            </a:r>
            <a:r>
              <a:rPr lang="es-AR" sz="2800" b="1" dirty="0" smtClean="0"/>
              <a:t>clases: </a:t>
            </a:r>
            <a:endParaRPr lang="es-AR" sz="2800" b="1" dirty="0"/>
          </a:p>
        </p:txBody>
      </p:sp>
    </p:spTree>
    <p:extLst>
      <p:ext uri="{BB962C8B-B14F-4D97-AF65-F5344CB8AC3E}">
        <p14:creationId xmlns:p14="http://schemas.microsoft.com/office/powerpoint/2010/main" val="3936689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332656"/>
            <a:ext cx="8208912" cy="4862870"/>
          </a:xfrm>
          <a:prstGeom prst="rect">
            <a:avLst/>
          </a:prstGeom>
        </p:spPr>
        <p:txBody>
          <a:bodyPr wrap="square">
            <a:spAutoFit/>
          </a:bodyPr>
          <a:lstStyle/>
          <a:p>
            <a:r>
              <a:rPr lang="es-AR" sz="2800" b="1" dirty="0" smtClean="0"/>
              <a:t>Proceso de alquiler </a:t>
            </a:r>
            <a:r>
              <a:rPr lang="es-AR" sz="2800" b="1" dirty="0"/>
              <a:t>de </a:t>
            </a:r>
            <a:r>
              <a:rPr lang="es-AR" sz="2800" b="1" dirty="0" smtClean="0"/>
              <a:t>Películas</a:t>
            </a:r>
            <a:endParaRPr lang="es-AR" sz="2800" b="1" dirty="0"/>
          </a:p>
          <a:p>
            <a:pPr>
              <a:buFont typeface="+mj-lt"/>
              <a:buAutoNum type="arabicPeriod"/>
            </a:pPr>
            <a:endParaRPr lang="es-AR" dirty="0">
              <a:solidFill>
                <a:srgbClr val="333333"/>
              </a:solidFill>
              <a:latin typeface="Arial" panose="020B0604020202020204" pitchFamily="34" charset="0"/>
            </a:endParaRPr>
          </a:p>
          <a:p>
            <a:pPr marL="457200" indent="-457200" fontAlgn="base">
              <a:spcBef>
                <a:spcPct val="0"/>
              </a:spcBef>
              <a:spcAft>
                <a:spcPct val="0"/>
              </a:spcAft>
              <a:buFont typeface="+mj-lt"/>
              <a:buAutoNum type="arabicPeriod"/>
            </a:pPr>
            <a:r>
              <a:rPr lang="es-AR" sz="2400" dirty="0"/>
              <a:t>El </a:t>
            </a:r>
            <a:r>
              <a:rPr lang="es-AR" sz="2400" dirty="0"/>
              <a:t>empleado ingresa </a:t>
            </a:r>
            <a:r>
              <a:rPr lang="es-AR" sz="2400" dirty="0"/>
              <a:t>al sistema</a:t>
            </a:r>
            <a:endParaRPr lang="es-AR" sz="2400" dirty="0"/>
          </a:p>
          <a:p>
            <a:pPr marL="457200" indent="-457200" fontAlgn="base">
              <a:spcBef>
                <a:spcPct val="0"/>
              </a:spcBef>
              <a:spcAft>
                <a:spcPct val="0"/>
              </a:spcAft>
              <a:buFont typeface="+mj-lt"/>
              <a:buAutoNum type="arabicPeriod"/>
            </a:pPr>
            <a:r>
              <a:rPr lang="es-AR" sz="2400" dirty="0"/>
              <a:t>S</a:t>
            </a:r>
            <a:r>
              <a:rPr lang="es-AR" sz="2400" dirty="0" smtClean="0"/>
              <a:t>elecciona la opción "Alquilar </a:t>
            </a:r>
            <a:r>
              <a:rPr lang="es-AR" sz="2400" dirty="0" err="1" smtClean="0"/>
              <a:t>pelicula</a:t>
            </a:r>
            <a:r>
              <a:rPr lang="es-AR" sz="2400" dirty="0" smtClean="0"/>
              <a:t>".</a:t>
            </a:r>
            <a:endParaRPr lang="es-AR" sz="2400" dirty="0"/>
          </a:p>
          <a:p>
            <a:pPr marL="457200" indent="-457200" fontAlgn="base">
              <a:spcBef>
                <a:spcPct val="0"/>
              </a:spcBef>
              <a:spcAft>
                <a:spcPct val="0"/>
              </a:spcAft>
              <a:buFont typeface="+mj-lt"/>
              <a:buAutoNum type="arabicPeriod"/>
            </a:pPr>
            <a:r>
              <a:rPr lang="es-AR" sz="2400" dirty="0" smtClean="0"/>
              <a:t>Se debe completar un formulario con cabecera </a:t>
            </a:r>
            <a:r>
              <a:rPr lang="es-AR" sz="2400" dirty="0"/>
              <a:t>y </a:t>
            </a:r>
            <a:r>
              <a:rPr lang="es-AR" sz="2400" dirty="0" smtClean="0"/>
              <a:t>cuerpo</a:t>
            </a:r>
            <a:endParaRPr lang="es-AR" sz="2400" dirty="0"/>
          </a:p>
          <a:p>
            <a:pPr marL="457200" indent="-457200" fontAlgn="base">
              <a:spcBef>
                <a:spcPct val="0"/>
              </a:spcBef>
              <a:spcAft>
                <a:spcPct val="0"/>
              </a:spcAft>
              <a:buFont typeface="+mj-lt"/>
              <a:buAutoNum type="arabicPeriod"/>
            </a:pPr>
            <a:r>
              <a:rPr lang="es-AR" sz="2400" dirty="0" smtClean="0"/>
              <a:t>En la cabecera inserta datos del cliente.</a:t>
            </a:r>
            <a:endParaRPr lang="es-AR" sz="2400" dirty="0"/>
          </a:p>
          <a:p>
            <a:pPr marL="457200" indent="-457200" fontAlgn="base">
              <a:spcBef>
                <a:spcPct val="0"/>
              </a:spcBef>
              <a:spcAft>
                <a:spcPct val="0"/>
              </a:spcAft>
              <a:buFont typeface="+mj-lt"/>
              <a:buAutoNum type="arabicPeriod"/>
            </a:pPr>
            <a:r>
              <a:rPr lang="es-AR" sz="2400" dirty="0" smtClean="0"/>
              <a:t>En el cuerpo inserta </a:t>
            </a:r>
            <a:r>
              <a:rPr lang="es-AR" sz="2400" dirty="0"/>
              <a:t>los ejemplares que </a:t>
            </a:r>
            <a:r>
              <a:rPr lang="es-AR" sz="2400" dirty="0" smtClean="0"/>
              <a:t>alquila.</a:t>
            </a:r>
            <a:endParaRPr lang="es-AR" sz="2400" dirty="0"/>
          </a:p>
          <a:p>
            <a:pPr marL="457200" indent="-457200" fontAlgn="base">
              <a:spcBef>
                <a:spcPct val="0"/>
              </a:spcBef>
              <a:spcAft>
                <a:spcPct val="0"/>
              </a:spcAft>
              <a:buFont typeface="+mj-lt"/>
              <a:buAutoNum type="arabicPeriod"/>
            </a:pPr>
            <a:r>
              <a:rPr lang="es-AR" sz="2400" dirty="0" smtClean="0"/>
              <a:t>Se oprime el botón "</a:t>
            </a:r>
            <a:r>
              <a:rPr lang="es-AR" sz="2400" dirty="0"/>
              <a:t>calcular pago" </a:t>
            </a:r>
            <a:r>
              <a:rPr lang="es-AR" sz="2400" dirty="0" smtClean="0"/>
              <a:t>y se espera la </a:t>
            </a:r>
            <a:r>
              <a:rPr lang="es-AR" sz="2400" dirty="0" err="1" smtClean="0"/>
              <a:t>rta</a:t>
            </a:r>
            <a:r>
              <a:rPr lang="es-AR" sz="2400" dirty="0" smtClean="0"/>
              <a:t>.</a:t>
            </a:r>
            <a:endParaRPr lang="es-AR" sz="2400" dirty="0"/>
          </a:p>
          <a:p>
            <a:pPr marL="457200" indent="-457200" fontAlgn="base">
              <a:spcBef>
                <a:spcPct val="0"/>
              </a:spcBef>
              <a:spcAft>
                <a:spcPct val="0"/>
              </a:spcAft>
              <a:buFont typeface="+mj-lt"/>
              <a:buAutoNum type="arabicPeriod"/>
            </a:pPr>
            <a:r>
              <a:rPr lang="es-AR" sz="2400" dirty="0" smtClean="0"/>
              <a:t>Se oprime el botón "</a:t>
            </a:r>
            <a:r>
              <a:rPr lang="es-AR" sz="2400" dirty="0"/>
              <a:t>registrar" para finalizar el registro </a:t>
            </a:r>
            <a:r>
              <a:rPr lang="es-AR" sz="2400" dirty="0" smtClean="0"/>
              <a:t>del alquiler</a:t>
            </a:r>
            <a:r>
              <a:rPr lang="es-AR" sz="2400" dirty="0"/>
              <a:t>.</a:t>
            </a:r>
          </a:p>
          <a:p>
            <a:pPr marL="457200" indent="-457200" fontAlgn="base">
              <a:spcBef>
                <a:spcPct val="0"/>
              </a:spcBef>
              <a:spcAft>
                <a:spcPct val="0"/>
              </a:spcAft>
              <a:buFont typeface="+mj-lt"/>
              <a:buAutoNum type="arabicPeriod"/>
            </a:pPr>
            <a:r>
              <a:rPr lang="es-AR" sz="2400" dirty="0"/>
              <a:t>El sistema muestra un mensaje </a:t>
            </a:r>
            <a:r>
              <a:rPr lang="es-AR" sz="2400" dirty="0"/>
              <a:t>diciendo </a:t>
            </a:r>
            <a:r>
              <a:rPr lang="es-AR" sz="2400" dirty="0"/>
              <a:t>que el alquiler se ha registrado satisfactoriamente.</a:t>
            </a:r>
          </a:p>
        </p:txBody>
      </p:sp>
    </p:spTree>
    <p:extLst>
      <p:ext uri="{BB962C8B-B14F-4D97-AF65-F5344CB8AC3E}">
        <p14:creationId xmlns:p14="http://schemas.microsoft.com/office/powerpoint/2010/main" val="1929348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38162" y="795337"/>
            <a:ext cx="8067675" cy="5267325"/>
          </a:xfrm>
          <a:prstGeom prst="rect">
            <a:avLst/>
          </a:prstGeom>
        </p:spPr>
      </p:pic>
      <p:sp>
        <p:nvSpPr>
          <p:cNvPr id="3" name="Rectángulo 2"/>
          <p:cNvSpPr/>
          <p:nvPr/>
        </p:nvSpPr>
        <p:spPr>
          <a:xfrm>
            <a:off x="360175" y="188640"/>
            <a:ext cx="4717958" cy="523220"/>
          </a:xfrm>
          <a:prstGeom prst="rect">
            <a:avLst/>
          </a:prstGeom>
        </p:spPr>
        <p:txBody>
          <a:bodyPr wrap="none">
            <a:spAutoFit/>
          </a:bodyPr>
          <a:lstStyle/>
          <a:p>
            <a:r>
              <a:rPr lang="es-AR" sz="2800" b="1" dirty="0"/>
              <a:t>Diagrama de </a:t>
            </a:r>
            <a:r>
              <a:rPr lang="es-AR" sz="2800" b="1" dirty="0" smtClean="0"/>
              <a:t>secuencia: </a:t>
            </a:r>
            <a:endParaRPr lang="es-AR" sz="2800" b="1" dirty="0"/>
          </a:p>
        </p:txBody>
      </p:sp>
    </p:spTree>
    <p:extLst>
      <p:ext uri="{BB962C8B-B14F-4D97-AF65-F5344CB8AC3E}">
        <p14:creationId xmlns:p14="http://schemas.microsoft.com/office/powerpoint/2010/main" val="4162185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344640" y="332656"/>
            <a:ext cx="7292880" cy="741449"/>
          </a:xfrm>
          <a:prstGeom prst="rect">
            <a:avLst/>
          </a:prstGeom>
          <a:noFill/>
          <a:ln>
            <a:noFill/>
          </a:ln>
        </p:spPr>
        <p:txBody>
          <a:bodyPr anchor="ctr"/>
          <a:lstStyle/>
          <a:p>
            <a:pPr>
              <a:lnSpc>
                <a:spcPct val="100000"/>
              </a:lnSpc>
            </a:pPr>
            <a:r>
              <a:rPr lang="es-AR" sz="3200" b="1" dirty="0">
                <a:solidFill>
                  <a:srgbClr val="46424D"/>
                </a:solidFill>
                <a:latin typeface="Arial"/>
                <a:ea typeface="ＭＳ Ｐゴシック"/>
              </a:rPr>
              <a:t>Finalidad</a:t>
            </a:r>
            <a:endParaRPr sz="3200" b="1" dirty="0">
              <a:solidFill>
                <a:srgbClr val="46424D"/>
              </a:solidFill>
              <a:latin typeface="Arial"/>
              <a:ea typeface="ＭＳ Ｐゴシック"/>
            </a:endParaRPr>
          </a:p>
        </p:txBody>
      </p:sp>
      <p:sp>
        <p:nvSpPr>
          <p:cNvPr id="91" name="TextShape 2"/>
          <p:cNvSpPr txBox="1"/>
          <p:nvPr/>
        </p:nvSpPr>
        <p:spPr>
          <a:xfrm>
            <a:off x="445219" y="1525374"/>
            <a:ext cx="8229240" cy="5040560"/>
          </a:xfrm>
          <a:prstGeom prst="rect">
            <a:avLst/>
          </a:prstGeom>
          <a:noFill/>
          <a:ln>
            <a:noFill/>
          </a:ln>
        </p:spPr>
        <p:txBody>
          <a:bodyPr lIns="90000" tIns="45000" rIns="90000" bIns="45000"/>
          <a:lstStyle/>
          <a:p>
            <a:pPr marL="285750" indent="-285750">
              <a:buFont typeface="Arial" panose="020B0604020202020204" pitchFamily="34" charset="0"/>
              <a:buChar char="•"/>
            </a:pPr>
            <a:r>
              <a:rPr lang="es-AR" sz="3200" dirty="0"/>
              <a:t>Representar los requisitos funcionales.</a:t>
            </a:r>
          </a:p>
          <a:p>
            <a:pPr marL="285750" indent="-285750">
              <a:buFont typeface="Arial" panose="020B0604020202020204" pitchFamily="34" charset="0"/>
              <a:buChar char="•"/>
            </a:pPr>
            <a:r>
              <a:rPr lang="es-AR" sz="3200" dirty="0"/>
              <a:t>Representar los actores que se comunican con el sistema. </a:t>
            </a:r>
          </a:p>
          <a:p>
            <a:pPr marL="285750" indent="-285750">
              <a:buFont typeface="Arial" panose="020B0604020202020204" pitchFamily="34" charset="0"/>
              <a:buChar char="•"/>
            </a:pPr>
            <a:r>
              <a:rPr lang="es-AR" sz="3200" dirty="0"/>
              <a:t>Representar las relaciones entre requisitos funcionales y actores.</a:t>
            </a:r>
          </a:p>
          <a:p>
            <a:pPr marL="285750" indent="-285750">
              <a:buFont typeface="Arial" panose="020B0604020202020204" pitchFamily="34" charset="0"/>
              <a:buChar char="•"/>
            </a:pPr>
            <a:r>
              <a:rPr lang="es-AR" sz="3200" dirty="0"/>
              <a:t>Guiar el desarrollo del sistema</a:t>
            </a:r>
            <a:r>
              <a:rPr lang="es-AR" sz="3200" dirty="0" smtClean="0"/>
              <a:t>.</a:t>
            </a:r>
            <a:endParaRPr lang="es-AR" sz="3200" dirty="0"/>
          </a:p>
          <a:p>
            <a:pPr marL="285750" indent="-285750">
              <a:buFont typeface="Arial" panose="020B0604020202020204" pitchFamily="34" charset="0"/>
              <a:buChar char="•"/>
            </a:pPr>
            <a:r>
              <a:rPr lang="es-AR" sz="3200" dirty="0"/>
              <a:t>Comunicarse de forma precisa entre cliente y desarrollador</a:t>
            </a:r>
            <a:r>
              <a:rPr lang="es-AR" sz="2400" dirty="0"/>
              <a:t>. </a:t>
            </a:r>
            <a:endParaRPr sz="2400" dirty="0"/>
          </a:p>
        </p:txBody>
      </p:sp>
      <p:sp>
        <p:nvSpPr>
          <p:cNvPr id="92" name="TextShape 3"/>
          <p:cNvSpPr txBox="1"/>
          <p:nvPr/>
        </p:nvSpPr>
        <p:spPr>
          <a:xfrm>
            <a:off x="6553080" y="6356520"/>
            <a:ext cx="2133360" cy="364680"/>
          </a:xfrm>
          <a:prstGeom prst="rect">
            <a:avLst/>
          </a:prstGeom>
          <a:noFill/>
          <a:ln>
            <a:noFill/>
          </a:ln>
        </p:spPr>
        <p:txBody>
          <a:bodyPr anchor="ctr"/>
          <a:lstStyle/>
          <a:p>
            <a:pPr algn="r">
              <a:lnSpc>
                <a:spcPct val="100000"/>
              </a:lnSpc>
            </a:pPr>
            <a:fld id="{03DE5C12-7B59-420E-8B6F-8C060318A1BA}" type="slidenum">
              <a:rPr lang="es-BO" sz="1200" strike="noStrike">
                <a:solidFill>
                  <a:srgbClr val="8B8B8B"/>
                </a:solidFill>
                <a:latin typeface="Calibri"/>
              </a:rPr>
              <a:pPr algn="r">
                <a:lnSpc>
                  <a:spcPct val="100000"/>
                </a:lnSpc>
              </a:pPr>
              <a:t>4</a:t>
            </a:fld>
            <a:endParaRPr/>
          </a:p>
        </p:txBody>
      </p:sp>
    </p:spTree>
    <p:extLst>
      <p:ext uri="{BB962C8B-B14F-4D97-AF65-F5344CB8AC3E}">
        <p14:creationId xmlns:p14="http://schemas.microsoft.com/office/powerpoint/2010/main" val="32568214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179512" y="-7800"/>
            <a:ext cx="7292880" cy="534473"/>
          </a:xfrm>
          <a:prstGeom prst="rect">
            <a:avLst/>
          </a:prstGeom>
          <a:noFill/>
          <a:ln>
            <a:noFill/>
          </a:ln>
        </p:spPr>
        <p:txBody>
          <a:bodyPr lIns="90360" tIns="44280" rIns="90360" bIns="44280" anchor="ctr"/>
          <a:lstStyle/>
          <a:p>
            <a:r>
              <a:rPr lang="es-AR" sz="3200" b="1" dirty="0" smtClean="0">
                <a:solidFill>
                  <a:srgbClr val="46424D"/>
                </a:solidFill>
                <a:latin typeface="Arial"/>
                <a:ea typeface="ＭＳ Ｐゴシック"/>
              </a:rPr>
              <a:t>Elementos</a:t>
            </a:r>
            <a:endParaRPr lang="es-AR" sz="3200" b="1" dirty="0">
              <a:solidFill>
                <a:srgbClr val="46424D"/>
              </a:solidFill>
              <a:latin typeface="Arial"/>
              <a:ea typeface="ＭＳ Ｐゴシック"/>
            </a:endParaRPr>
          </a:p>
        </p:txBody>
      </p:sp>
      <p:sp>
        <p:nvSpPr>
          <p:cNvPr id="95" name="TextShape 2"/>
          <p:cNvSpPr txBox="1"/>
          <p:nvPr/>
        </p:nvSpPr>
        <p:spPr>
          <a:xfrm>
            <a:off x="179512" y="760698"/>
            <a:ext cx="8229240" cy="6001400"/>
          </a:xfrm>
          <a:prstGeom prst="rect">
            <a:avLst/>
          </a:prstGeom>
          <a:noFill/>
          <a:ln>
            <a:noFill/>
          </a:ln>
        </p:spPr>
        <p:txBody>
          <a:bodyPr lIns="90360" tIns="44280" rIns="90360" bIns="44280"/>
          <a:lstStyle/>
          <a:p>
            <a:r>
              <a:rPr lang="es-AR" sz="2400" b="1" dirty="0" smtClean="0"/>
              <a:t>Actores: </a:t>
            </a:r>
            <a:r>
              <a:rPr lang="es-AR" sz="2400" dirty="0"/>
              <a:t>un actor es algo o alguien externo al sistema que interactúa de forma directa con el </a:t>
            </a:r>
            <a:r>
              <a:rPr lang="es-AR" sz="2400" dirty="0" smtClean="0"/>
              <a:t>sistema.</a:t>
            </a:r>
          </a:p>
          <a:p>
            <a:endParaRPr lang="es-AR" sz="2400" b="1" dirty="0" smtClean="0"/>
          </a:p>
          <a:p>
            <a:endParaRPr lang="es-AR" sz="2400" b="1" dirty="0" smtClean="0"/>
          </a:p>
          <a:p>
            <a:endParaRPr lang="es-AR" sz="2400" b="1" dirty="0"/>
          </a:p>
          <a:p>
            <a:endParaRPr lang="es-AR" sz="2400" b="1" dirty="0" smtClean="0"/>
          </a:p>
          <a:p>
            <a:endParaRPr lang="es-AR" sz="2400" b="1" dirty="0" smtClean="0"/>
          </a:p>
          <a:p>
            <a:r>
              <a:rPr lang="es-AR" sz="2400" b="1" dirty="0" smtClean="0"/>
              <a:t>Casos </a:t>
            </a:r>
            <a:r>
              <a:rPr lang="es-AR" sz="2400" b="1" dirty="0"/>
              <a:t>de </a:t>
            </a:r>
            <a:r>
              <a:rPr lang="es-AR" sz="2400" b="1" dirty="0" smtClean="0"/>
              <a:t>uso: </a:t>
            </a:r>
            <a:r>
              <a:rPr lang="es-AR" sz="2400" dirty="0"/>
              <a:t>Es una secuencia de acciones que hace el sistema y que producen un resultado que puede percibir un usuario.</a:t>
            </a:r>
            <a:r>
              <a:rPr lang="es-AR" sz="2400" b="1" dirty="0" smtClean="0"/>
              <a:t> </a:t>
            </a:r>
          </a:p>
          <a:p>
            <a:endParaRPr lang="es-AR" sz="2400" b="1" dirty="0" smtClean="0"/>
          </a:p>
          <a:p>
            <a:endParaRPr lang="es-AR" sz="2400" b="1" dirty="0" smtClean="0"/>
          </a:p>
          <a:p>
            <a:r>
              <a:rPr lang="es-AR" sz="2400" b="1" dirty="0" smtClean="0"/>
              <a:t>Relaciones</a:t>
            </a:r>
            <a:r>
              <a:rPr lang="es-AR" sz="2400" dirty="0" smtClean="0"/>
              <a:t>: Conectan </a:t>
            </a:r>
            <a:r>
              <a:rPr lang="es-AR" sz="2400" dirty="0"/>
              <a:t>los casos de uso con los actores o los casos de uso entre sí.</a:t>
            </a:r>
          </a:p>
        </p:txBody>
      </p:sp>
      <p:sp>
        <p:nvSpPr>
          <p:cNvPr id="96" name="TextShape 3"/>
          <p:cNvSpPr txBox="1"/>
          <p:nvPr/>
        </p:nvSpPr>
        <p:spPr>
          <a:xfrm>
            <a:off x="6553080" y="6356520"/>
            <a:ext cx="2133360" cy="364680"/>
          </a:xfrm>
          <a:prstGeom prst="rect">
            <a:avLst/>
          </a:prstGeom>
          <a:noFill/>
          <a:ln>
            <a:noFill/>
          </a:ln>
        </p:spPr>
        <p:txBody>
          <a:bodyPr anchor="ctr"/>
          <a:lstStyle/>
          <a:p>
            <a:pPr algn="r">
              <a:lnSpc>
                <a:spcPct val="100000"/>
              </a:lnSpc>
            </a:pPr>
            <a:fld id="{0DC411E4-FEEA-419E-93FC-AB9FF2898C20}" type="slidenum">
              <a:rPr lang="es-BO" sz="1200" strike="noStrike">
                <a:solidFill>
                  <a:srgbClr val="8B8B8B"/>
                </a:solidFill>
                <a:latin typeface="Calibri"/>
              </a:rPr>
              <a:pPr algn="r">
                <a:lnSpc>
                  <a:spcPct val="100000"/>
                </a:lnSpc>
              </a:pPr>
              <a:t>5</a:t>
            </a:fld>
            <a:endParaRPr/>
          </a:p>
        </p:txBody>
      </p:sp>
      <p:pic>
        <p:nvPicPr>
          <p:cNvPr id="6" name="Picture 2" descr="Representación 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9" y="1765218"/>
            <a:ext cx="156210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jemplo de a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054" y="1691584"/>
            <a:ext cx="3781767" cy="14244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presentación de un caso de us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325" y="4189338"/>
            <a:ext cx="2305050" cy="7048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diagramasuml.com/wp-content/uploads/2018/08/Diagrama-de-casos-de-uso_html_6cb331c2-300x7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51" y="10763247"/>
            <a:ext cx="2857500" cy="723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179512" y="30303"/>
            <a:ext cx="7292880" cy="573195"/>
          </a:xfrm>
          <a:prstGeom prst="rect">
            <a:avLst/>
          </a:prstGeom>
          <a:noFill/>
          <a:ln>
            <a:noFill/>
          </a:ln>
        </p:spPr>
        <p:txBody>
          <a:bodyPr anchor="ctr"/>
          <a:lstStyle/>
          <a:p>
            <a:pPr>
              <a:lnSpc>
                <a:spcPct val="100000"/>
              </a:lnSpc>
            </a:pPr>
            <a:r>
              <a:rPr lang="es-AR" sz="3200" b="1" dirty="0">
                <a:solidFill>
                  <a:srgbClr val="46424D"/>
                </a:solidFill>
                <a:latin typeface="Arial"/>
                <a:ea typeface="ＭＳ Ｐゴシック"/>
              </a:rPr>
              <a:t>Relaciones</a:t>
            </a:r>
            <a:endParaRPr sz="3200" b="1" dirty="0">
              <a:solidFill>
                <a:srgbClr val="46424D"/>
              </a:solidFill>
              <a:latin typeface="Arial"/>
              <a:ea typeface="ＭＳ Ｐゴシック"/>
            </a:endParaRPr>
          </a:p>
        </p:txBody>
      </p:sp>
      <p:sp>
        <p:nvSpPr>
          <p:cNvPr id="99" name="TextShape 2"/>
          <p:cNvSpPr txBox="1"/>
          <p:nvPr/>
        </p:nvSpPr>
        <p:spPr>
          <a:xfrm>
            <a:off x="208112" y="521196"/>
            <a:ext cx="8229240" cy="6336804"/>
          </a:xfrm>
          <a:prstGeom prst="rect">
            <a:avLst/>
          </a:prstGeom>
          <a:noFill/>
          <a:ln>
            <a:noFill/>
          </a:ln>
        </p:spPr>
        <p:txBody>
          <a:bodyPr lIns="90000" tIns="45000" rIns="90000" bIns="45000"/>
          <a:lstStyle/>
          <a:p>
            <a:pPr>
              <a:lnSpc>
                <a:spcPct val="100000"/>
              </a:lnSpc>
            </a:pPr>
            <a:r>
              <a:rPr lang="es-AR" sz="2000" dirty="0" smtClean="0"/>
              <a:t>Cuando conectan un actor con un caso de uso representa que ese actor interactúa de alguna manera con ese caso de uso y se representa con una línea continua</a:t>
            </a:r>
          </a:p>
          <a:p>
            <a:pPr>
              <a:lnSpc>
                <a:spcPct val="100000"/>
              </a:lnSpc>
            </a:pPr>
            <a:endParaRPr lang="es-ES" sz="2000" dirty="0"/>
          </a:p>
          <a:p>
            <a:pPr>
              <a:lnSpc>
                <a:spcPct val="100000"/>
              </a:lnSpc>
            </a:pPr>
            <a:endParaRPr lang="es-ES" sz="2000" dirty="0" smtClean="0"/>
          </a:p>
          <a:p>
            <a:pPr>
              <a:lnSpc>
                <a:spcPct val="100000"/>
              </a:lnSpc>
            </a:pPr>
            <a:endParaRPr lang="es-ES" sz="2000" dirty="0"/>
          </a:p>
          <a:p>
            <a:pPr>
              <a:lnSpc>
                <a:spcPct val="100000"/>
              </a:lnSpc>
            </a:pPr>
            <a:r>
              <a:rPr lang="es-AR" sz="2000" dirty="0" smtClean="0"/>
              <a:t>Cuando </a:t>
            </a:r>
            <a:r>
              <a:rPr lang="es-AR" sz="2000" dirty="0"/>
              <a:t>conectan casos de uso entre sí se pueden diferenciar dos tipos de relaciones:</a:t>
            </a:r>
            <a:r>
              <a:rPr lang="es-AR" sz="2000" b="1" dirty="0"/>
              <a:t> &lt;&lt;</a:t>
            </a:r>
            <a:r>
              <a:rPr lang="es-AR" sz="2000" b="1" dirty="0" err="1"/>
              <a:t>include</a:t>
            </a:r>
            <a:r>
              <a:rPr lang="es-AR" sz="2000" b="1" dirty="0"/>
              <a:t>&gt;&gt; </a:t>
            </a:r>
            <a:r>
              <a:rPr lang="es-AR" sz="2000" dirty="0"/>
              <a:t>o</a:t>
            </a:r>
            <a:r>
              <a:rPr lang="es-AR" sz="2000" dirty="0" smtClean="0"/>
              <a:t> </a:t>
            </a:r>
            <a:r>
              <a:rPr lang="es-AR" sz="2000" b="1" dirty="0"/>
              <a:t>&lt;&lt;</a:t>
            </a:r>
            <a:r>
              <a:rPr lang="es-AR" sz="2000" b="1" dirty="0" err="1" smtClean="0"/>
              <a:t>extend</a:t>
            </a:r>
            <a:r>
              <a:rPr lang="es-AR" sz="2000" b="1" dirty="0" smtClean="0"/>
              <a:t>&gt;&gt;</a:t>
            </a:r>
            <a:r>
              <a:rPr lang="es-AR" sz="2000" dirty="0" smtClean="0"/>
              <a:t>.</a:t>
            </a:r>
            <a:r>
              <a:rPr lang="es-AR" sz="2400" dirty="0"/>
              <a:t> </a:t>
            </a:r>
            <a:endParaRPr lang="es-AR" sz="2400" dirty="0" smtClean="0"/>
          </a:p>
          <a:p>
            <a:pPr>
              <a:lnSpc>
                <a:spcPct val="100000"/>
              </a:lnSpc>
            </a:pPr>
            <a:endParaRPr lang="es-AR" sz="2000" b="1" dirty="0" smtClean="0"/>
          </a:p>
          <a:p>
            <a:pPr>
              <a:lnSpc>
                <a:spcPct val="100000"/>
              </a:lnSpc>
            </a:pPr>
            <a:r>
              <a:rPr lang="es-AR" sz="2000" b="1" dirty="0" smtClean="0"/>
              <a:t>&lt;&lt;</a:t>
            </a:r>
            <a:r>
              <a:rPr lang="es-AR" sz="2000" b="1" dirty="0" err="1"/>
              <a:t>include</a:t>
            </a:r>
            <a:r>
              <a:rPr lang="es-AR" sz="2000" b="1" dirty="0"/>
              <a:t>&gt;&gt;:</a:t>
            </a:r>
            <a:r>
              <a:rPr lang="es-AR" sz="2000" dirty="0"/>
              <a:t> Se utiliza para representar que un caso de uso utiliza siempre a otro caso de uso. </a:t>
            </a:r>
          </a:p>
          <a:p>
            <a:pPr>
              <a:lnSpc>
                <a:spcPct val="100000"/>
              </a:lnSpc>
            </a:pPr>
            <a:endParaRPr lang="es-ES" sz="2000" dirty="0" smtClean="0"/>
          </a:p>
          <a:p>
            <a:pPr>
              <a:lnSpc>
                <a:spcPct val="100000"/>
              </a:lnSpc>
            </a:pPr>
            <a:endParaRPr lang="es-ES" sz="2000" dirty="0"/>
          </a:p>
          <a:p>
            <a:pPr>
              <a:lnSpc>
                <a:spcPct val="100000"/>
              </a:lnSpc>
            </a:pPr>
            <a:endParaRPr lang="es-ES" sz="2000" dirty="0"/>
          </a:p>
          <a:p>
            <a:pPr>
              <a:lnSpc>
                <a:spcPct val="100000"/>
              </a:lnSpc>
            </a:pPr>
            <a:endParaRPr lang="es-AR" sz="2000" b="1" dirty="0" smtClean="0"/>
          </a:p>
          <a:p>
            <a:pPr>
              <a:lnSpc>
                <a:spcPct val="100000"/>
              </a:lnSpc>
            </a:pPr>
            <a:r>
              <a:rPr lang="es-AR" sz="2000" b="1" dirty="0" smtClean="0"/>
              <a:t>&lt;&lt;</a:t>
            </a:r>
            <a:r>
              <a:rPr lang="es-AR" sz="2000" b="1" dirty="0" err="1"/>
              <a:t>extend</a:t>
            </a:r>
            <a:r>
              <a:rPr lang="es-AR" sz="2000" b="1" dirty="0"/>
              <a:t>&gt;&gt;:</a:t>
            </a:r>
            <a:r>
              <a:rPr lang="es-AR" sz="2000" dirty="0"/>
              <a:t> Este tipo de relaciones se utilizan cuando un caso de uso tiene un comportamiento opcional, reflejado en otro caso de uso</a:t>
            </a:r>
          </a:p>
          <a:p>
            <a:pPr>
              <a:lnSpc>
                <a:spcPct val="100000"/>
              </a:lnSpc>
            </a:pPr>
            <a:endParaRPr sz="2400" dirty="0"/>
          </a:p>
        </p:txBody>
      </p:sp>
      <p:sp>
        <p:nvSpPr>
          <p:cNvPr id="100" name="TextShape 3"/>
          <p:cNvSpPr txBox="1"/>
          <p:nvPr/>
        </p:nvSpPr>
        <p:spPr>
          <a:xfrm>
            <a:off x="6553080" y="6356520"/>
            <a:ext cx="2133360" cy="364680"/>
          </a:xfrm>
          <a:prstGeom prst="rect">
            <a:avLst/>
          </a:prstGeom>
          <a:noFill/>
          <a:ln>
            <a:noFill/>
          </a:ln>
        </p:spPr>
        <p:txBody>
          <a:bodyPr anchor="ctr"/>
          <a:lstStyle/>
          <a:p>
            <a:pPr algn="r">
              <a:lnSpc>
                <a:spcPct val="100000"/>
              </a:lnSpc>
            </a:pPr>
            <a:fld id="{19725291-D1FA-4296-9F79-F839C293BFF5}" type="slidenum">
              <a:rPr lang="es-BO" sz="1200" strike="noStrike">
                <a:solidFill>
                  <a:srgbClr val="8B8B8B"/>
                </a:solidFill>
                <a:latin typeface="Calibri"/>
              </a:rPr>
              <a:pPr algn="r">
                <a:lnSpc>
                  <a:spcPct val="100000"/>
                </a:lnSpc>
              </a:pPr>
              <a:t>6</a:t>
            </a:fld>
            <a:endParaRPr/>
          </a:p>
        </p:txBody>
      </p:sp>
      <p:pic>
        <p:nvPicPr>
          <p:cNvPr id="2050" name="Picture 2" descr="https://diagramasuml.com/wp-content/uploads/2018/08/Diagrama-de-casos-de-uso_html_6cb331c2-300x7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524" y="1430153"/>
            <a:ext cx="3744416" cy="9485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jemplo de relaciones ext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5882999"/>
            <a:ext cx="28575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jemplo de uso de inclu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3982" y="4107759"/>
            <a:ext cx="2857500"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23528" y="0"/>
            <a:ext cx="8352928" cy="7171194"/>
          </a:xfrm>
          <a:prstGeom prst="rect">
            <a:avLst/>
          </a:prstGeom>
        </p:spPr>
        <p:txBody>
          <a:bodyPr wrap="square">
            <a:spAutoFit/>
          </a:bodyPr>
          <a:lstStyle/>
          <a:p>
            <a:r>
              <a:rPr lang="es-AR" sz="3200" b="1" dirty="0">
                <a:solidFill>
                  <a:srgbClr val="46424D"/>
                </a:solidFill>
                <a:latin typeface="Arial"/>
                <a:ea typeface="ＭＳ Ｐゴシック"/>
              </a:rPr>
              <a:t>Descripción de requisitos </a:t>
            </a:r>
          </a:p>
          <a:p>
            <a:pPr marL="342900" indent="-342900">
              <a:buFont typeface="Arial" panose="020B0604020202020204" pitchFamily="34" charset="0"/>
              <a:buChar char="•"/>
            </a:pPr>
            <a:r>
              <a:rPr lang="es-AR" sz="2000" b="1" dirty="0"/>
              <a:t>Se describe cada caso de uso junto con la secuencia de pasos necesaria para completarlo y las posibles excepciones</a:t>
            </a:r>
          </a:p>
          <a:p>
            <a:pPr marL="342900" indent="-342900">
              <a:buFont typeface="Arial" panose="020B0604020202020204" pitchFamily="34" charset="0"/>
              <a:buChar char="•"/>
            </a:pPr>
            <a:r>
              <a:rPr lang="es-AR" sz="2000" b="1" dirty="0"/>
              <a:t>Esta descripción sirve de guía para el desarrollo</a:t>
            </a:r>
          </a:p>
          <a:p>
            <a:endParaRPr lang="es-AR" dirty="0" smtClean="0">
              <a:solidFill>
                <a:srgbClr val="222222"/>
              </a:solidFill>
              <a:latin typeface="Roboto"/>
            </a:endParaRPr>
          </a:p>
          <a:p>
            <a:pPr marL="1257300" lvl="2" indent="-342900">
              <a:buFont typeface="Arial" panose="020B0604020202020204" pitchFamily="34" charset="0"/>
              <a:buChar char="•"/>
            </a:pPr>
            <a:r>
              <a:rPr lang="es-AR" sz="2400" b="1" dirty="0">
                <a:solidFill>
                  <a:schemeClr val="accent2"/>
                </a:solidFill>
              </a:rPr>
              <a:t>Identificador y nombre descriptivo</a:t>
            </a:r>
          </a:p>
          <a:p>
            <a:pPr marL="1257300" lvl="2" indent="-342900">
              <a:buFont typeface="Arial" panose="020B0604020202020204" pitchFamily="34" charset="0"/>
              <a:buChar char="•"/>
            </a:pPr>
            <a:r>
              <a:rPr lang="es-AR" sz="2400" b="1" dirty="0">
                <a:solidFill>
                  <a:schemeClr val="accent2"/>
                </a:solidFill>
              </a:rPr>
              <a:t>Versión</a:t>
            </a:r>
          </a:p>
          <a:p>
            <a:pPr marL="1257300" lvl="2" indent="-342900">
              <a:buFont typeface="Arial" panose="020B0604020202020204" pitchFamily="34" charset="0"/>
              <a:buChar char="•"/>
            </a:pPr>
            <a:r>
              <a:rPr lang="es-AR" sz="2400" b="1" dirty="0">
                <a:solidFill>
                  <a:schemeClr val="accent2"/>
                </a:solidFill>
              </a:rPr>
              <a:t>Autores</a:t>
            </a:r>
          </a:p>
          <a:p>
            <a:pPr marL="1257300" lvl="2" indent="-342900">
              <a:buFont typeface="Arial" panose="020B0604020202020204" pitchFamily="34" charset="0"/>
              <a:buChar char="•"/>
            </a:pPr>
            <a:r>
              <a:rPr lang="es-AR" sz="2400" b="1" dirty="0">
                <a:solidFill>
                  <a:schemeClr val="accent2"/>
                </a:solidFill>
              </a:rPr>
              <a:t>Objetivos asociados</a:t>
            </a:r>
          </a:p>
          <a:p>
            <a:pPr marL="1257300" lvl="2" indent="-342900">
              <a:buFont typeface="Arial" panose="020B0604020202020204" pitchFamily="34" charset="0"/>
              <a:buChar char="•"/>
            </a:pPr>
            <a:r>
              <a:rPr lang="es-AR" sz="2400" b="1" dirty="0">
                <a:solidFill>
                  <a:schemeClr val="accent2"/>
                </a:solidFill>
              </a:rPr>
              <a:t>Requisitos asociados</a:t>
            </a:r>
          </a:p>
          <a:p>
            <a:pPr marL="1257300" lvl="2" indent="-342900">
              <a:buFont typeface="Arial" panose="020B0604020202020204" pitchFamily="34" charset="0"/>
              <a:buChar char="•"/>
            </a:pPr>
            <a:r>
              <a:rPr lang="es-AR" sz="2400" b="1" dirty="0">
                <a:solidFill>
                  <a:schemeClr val="accent2"/>
                </a:solidFill>
              </a:rPr>
              <a:t>Descripción</a:t>
            </a:r>
          </a:p>
          <a:p>
            <a:pPr marL="1257300" lvl="2" indent="-342900">
              <a:buFont typeface="Arial" panose="020B0604020202020204" pitchFamily="34" charset="0"/>
              <a:buChar char="•"/>
            </a:pPr>
            <a:r>
              <a:rPr lang="es-AR" sz="2400" b="1" dirty="0">
                <a:solidFill>
                  <a:schemeClr val="accent2"/>
                </a:solidFill>
              </a:rPr>
              <a:t>Precondición</a:t>
            </a:r>
          </a:p>
          <a:p>
            <a:pPr marL="1257300" lvl="2" indent="-342900">
              <a:buFont typeface="Arial" panose="020B0604020202020204" pitchFamily="34" charset="0"/>
              <a:buChar char="•"/>
            </a:pPr>
            <a:r>
              <a:rPr lang="es-AR" sz="2400" b="1" dirty="0">
                <a:solidFill>
                  <a:schemeClr val="accent2"/>
                </a:solidFill>
              </a:rPr>
              <a:t>Secuencia normal</a:t>
            </a:r>
          </a:p>
          <a:p>
            <a:pPr marL="1257300" lvl="2" indent="-342900">
              <a:buFont typeface="Arial" panose="020B0604020202020204" pitchFamily="34" charset="0"/>
              <a:buChar char="•"/>
            </a:pPr>
            <a:r>
              <a:rPr lang="es-AR" sz="2400" b="1" dirty="0" err="1">
                <a:solidFill>
                  <a:schemeClr val="accent2"/>
                </a:solidFill>
              </a:rPr>
              <a:t>Postcondición</a:t>
            </a:r>
            <a:endParaRPr lang="es-AR" sz="2400" b="1" dirty="0">
              <a:solidFill>
                <a:schemeClr val="accent2"/>
              </a:solidFill>
            </a:endParaRPr>
          </a:p>
          <a:p>
            <a:pPr marL="1257300" lvl="2" indent="-342900">
              <a:buFont typeface="Arial" panose="020B0604020202020204" pitchFamily="34" charset="0"/>
              <a:buChar char="•"/>
            </a:pPr>
            <a:r>
              <a:rPr lang="es-AR" sz="2400" b="1" dirty="0" smtClean="0">
                <a:solidFill>
                  <a:schemeClr val="accent2"/>
                </a:solidFill>
              </a:rPr>
              <a:t>Excepciones</a:t>
            </a:r>
          </a:p>
          <a:p>
            <a:pPr marL="1257300" lvl="2" indent="-342900">
              <a:buFont typeface="Arial" panose="020B0604020202020204" pitchFamily="34" charset="0"/>
              <a:buChar char="•"/>
            </a:pPr>
            <a:r>
              <a:rPr lang="es-AR" sz="2400" b="1" dirty="0" smtClean="0">
                <a:solidFill>
                  <a:schemeClr val="accent2"/>
                </a:solidFill>
              </a:rPr>
              <a:t>Importancia</a:t>
            </a:r>
            <a:endParaRPr lang="es-AR" sz="2400" b="1" dirty="0">
              <a:solidFill>
                <a:schemeClr val="accent2"/>
              </a:solidFill>
            </a:endParaRPr>
          </a:p>
          <a:p>
            <a:pPr marL="1257300" lvl="2" indent="-342900">
              <a:buFont typeface="Arial" panose="020B0604020202020204" pitchFamily="34" charset="0"/>
              <a:buChar char="•"/>
            </a:pPr>
            <a:r>
              <a:rPr lang="es-AR" sz="2400" b="1" dirty="0">
                <a:solidFill>
                  <a:schemeClr val="accent2"/>
                </a:solidFill>
              </a:rPr>
              <a:t>Urgencia</a:t>
            </a:r>
          </a:p>
          <a:p>
            <a:pPr marL="1257300" lvl="2" indent="-342900">
              <a:buFont typeface="Arial" panose="020B0604020202020204" pitchFamily="34" charset="0"/>
              <a:buChar char="•"/>
            </a:pPr>
            <a:r>
              <a:rPr lang="es-AR" sz="2400" b="1" dirty="0">
                <a:solidFill>
                  <a:schemeClr val="accent2"/>
                </a:solidFill>
              </a:rPr>
              <a:t>Comentarios</a:t>
            </a:r>
          </a:p>
          <a:p>
            <a:pPr>
              <a:buFont typeface="Arial" panose="020B0604020202020204" pitchFamily="34" charset="0"/>
              <a:buChar char="•"/>
            </a:pPr>
            <a:endParaRPr lang="es-AR" b="0" i="0" dirty="0">
              <a:solidFill>
                <a:srgbClr val="222222"/>
              </a:solidFill>
              <a:effectLst/>
              <a:latin typeface="Roboto"/>
            </a:endParaRPr>
          </a:p>
        </p:txBody>
      </p:sp>
    </p:spTree>
    <p:extLst>
      <p:ext uri="{BB962C8B-B14F-4D97-AF65-F5344CB8AC3E}">
        <p14:creationId xmlns:p14="http://schemas.microsoft.com/office/powerpoint/2010/main" val="1448459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99592" y="57525"/>
            <a:ext cx="6696744" cy="6768752"/>
          </a:xfrm>
          <a:prstGeom prst="rect">
            <a:avLst/>
          </a:prstGeom>
        </p:spPr>
      </p:pic>
    </p:spTree>
    <p:extLst>
      <p:ext uri="{BB962C8B-B14F-4D97-AF65-F5344CB8AC3E}">
        <p14:creationId xmlns:p14="http://schemas.microsoft.com/office/powerpoint/2010/main" val="2485556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512" y="332656"/>
            <a:ext cx="8352928" cy="6001643"/>
          </a:xfrm>
          <a:prstGeom prst="rect">
            <a:avLst/>
          </a:prstGeom>
        </p:spPr>
        <p:txBody>
          <a:bodyPr wrap="square">
            <a:spAutoFit/>
          </a:bodyPr>
          <a:lstStyle/>
          <a:p>
            <a:pPr algn="ctr"/>
            <a:r>
              <a:rPr lang="es-AR" sz="1600" b="1" dirty="0" smtClean="0"/>
              <a:t>Diseño </a:t>
            </a:r>
            <a:r>
              <a:rPr lang="es-AR" sz="1600" b="1" dirty="0"/>
              <a:t>de una aplicación que gestione los tramites a realizar en una clínica veterinaria </a:t>
            </a:r>
            <a:endParaRPr lang="es-AR" sz="1600" b="1" dirty="0" smtClean="0"/>
          </a:p>
          <a:p>
            <a:pPr algn="ctr"/>
            <a:endParaRPr lang="es-AR" sz="1600" b="1" dirty="0"/>
          </a:p>
          <a:p>
            <a:pPr marL="285750" indent="-285750" algn="just">
              <a:buFont typeface="Arial" panose="020B0604020202020204" pitchFamily="34" charset="0"/>
              <a:buChar char="•"/>
            </a:pPr>
            <a:r>
              <a:rPr lang="es-AR" sz="1600" dirty="0" smtClean="0"/>
              <a:t>Se deben almacenar </a:t>
            </a:r>
            <a:r>
              <a:rPr lang="es-AR" sz="1600" dirty="0"/>
              <a:t>los datos de contacto de </a:t>
            </a:r>
            <a:r>
              <a:rPr lang="es-AR" sz="1600" dirty="0" smtClean="0"/>
              <a:t>los clientes</a:t>
            </a:r>
            <a:r>
              <a:rPr lang="es-AR" sz="1600" dirty="0"/>
              <a:t>: Nombre, Apellidos, DNI, Fecha de nacimiento, Teléfono o Email. </a:t>
            </a:r>
          </a:p>
          <a:p>
            <a:pPr marL="285750" indent="-285750" algn="just">
              <a:buFont typeface="Arial" panose="020B0604020202020204" pitchFamily="34" charset="0"/>
              <a:buChar char="•"/>
            </a:pPr>
            <a:r>
              <a:rPr lang="es-AR" sz="1600" dirty="0"/>
              <a:t>Se </a:t>
            </a:r>
            <a:r>
              <a:rPr lang="es-AR" sz="1600" dirty="0" smtClean="0"/>
              <a:t>debe almacenar la información </a:t>
            </a:r>
            <a:r>
              <a:rPr lang="es-AR" sz="1600" dirty="0"/>
              <a:t>de las mascotas. Cada cliente puede tener más de una mascota, </a:t>
            </a:r>
            <a:r>
              <a:rPr lang="es-AR" sz="1600" dirty="0" smtClean="0"/>
              <a:t>una </a:t>
            </a:r>
            <a:r>
              <a:rPr lang="es-AR" sz="1600" dirty="0"/>
              <a:t>mascota pertenece a un único cliente. </a:t>
            </a:r>
          </a:p>
          <a:p>
            <a:pPr marL="285750" indent="-285750" algn="just">
              <a:buFont typeface="Arial" panose="020B0604020202020204" pitchFamily="34" charset="0"/>
              <a:buChar char="•"/>
            </a:pPr>
            <a:r>
              <a:rPr lang="es-AR" sz="1600" dirty="0" smtClean="0"/>
              <a:t>Es posible cambiar </a:t>
            </a:r>
            <a:r>
              <a:rPr lang="es-AR" sz="1600" dirty="0"/>
              <a:t>el dueño de una mascota por otro</a:t>
            </a:r>
            <a:r>
              <a:rPr lang="es-AR" sz="1600" dirty="0" smtClean="0"/>
              <a:t>.</a:t>
            </a:r>
          </a:p>
          <a:p>
            <a:pPr marL="285750" indent="-285750" algn="just">
              <a:buFont typeface="Arial" panose="020B0604020202020204" pitchFamily="34" charset="0"/>
              <a:buChar char="•"/>
            </a:pPr>
            <a:r>
              <a:rPr lang="es-AR" sz="1600" dirty="0"/>
              <a:t>Estos datos son introducidos y gestionados por los </a:t>
            </a:r>
            <a:r>
              <a:rPr lang="es-AR" sz="1600" dirty="0" smtClean="0"/>
              <a:t>auxiliares.</a:t>
            </a:r>
            <a:endParaRPr lang="es-AR" sz="1600" dirty="0"/>
          </a:p>
          <a:p>
            <a:pPr marL="285750" indent="-285750" algn="just">
              <a:buFont typeface="Arial" panose="020B0604020202020204" pitchFamily="34" charset="0"/>
              <a:buChar char="•"/>
            </a:pPr>
            <a:r>
              <a:rPr lang="es-AR" sz="1600" dirty="0"/>
              <a:t>Al dar de alta un nuevo animal, se comprobará en el registro del REIAC (Red Española de Identificación de Animales de Compañía) si el animal está correctamente dado de alta. Este proceso </a:t>
            </a:r>
            <a:r>
              <a:rPr lang="es-AR" sz="1600" dirty="0" smtClean="0"/>
              <a:t>únicamente </a:t>
            </a:r>
            <a:r>
              <a:rPr lang="es-AR" sz="1600" dirty="0"/>
              <a:t>se hará en animales que tengan la obligación de estar identificados.</a:t>
            </a:r>
          </a:p>
          <a:p>
            <a:pPr marL="285750" indent="-285750" algn="just">
              <a:buFont typeface="Arial" panose="020B0604020202020204" pitchFamily="34" charset="0"/>
              <a:buChar char="•"/>
            </a:pPr>
            <a:r>
              <a:rPr lang="es-AR" sz="1600" dirty="0" smtClean="0"/>
              <a:t>Para toda consulta debe registrar Tiempo </a:t>
            </a:r>
            <a:r>
              <a:rPr lang="es-AR" sz="1600" dirty="0"/>
              <a:t>de consulta, Profesional, Animal tratado, </a:t>
            </a:r>
            <a:r>
              <a:rPr lang="es-AR" sz="1600" dirty="0" smtClean="0"/>
              <a:t>Importe, </a:t>
            </a:r>
            <a:r>
              <a:rPr lang="es-AR" sz="1600" dirty="0"/>
              <a:t>Resolución, </a:t>
            </a:r>
            <a:r>
              <a:rPr lang="es-AR" sz="1600" dirty="0" smtClean="0"/>
              <a:t>Recetas.</a:t>
            </a:r>
            <a:endParaRPr lang="es-AR" sz="1600" dirty="0"/>
          </a:p>
          <a:p>
            <a:pPr marL="285750" indent="-285750" algn="just">
              <a:buFont typeface="Arial" panose="020B0604020202020204" pitchFamily="34" charset="0"/>
              <a:buChar char="•"/>
            </a:pPr>
            <a:r>
              <a:rPr lang="es-AR" sz="1600" dirty="0"/>
              <a:t>Si el animal queda internado, el cliente </a:t>
            </a:r>
            <a:r>
              <a:rPr lang="es-AR" sz="1600" dirty="0" smtClean="0"/>
              <a:t>podrá acceder a su </a:t>
            </a:r>
            <a:r>
              <a:rPr lang="es-AR" sz="1600" dirty="0"/>
              <a:t>estado en tiempo </a:t>
            </a:r>
            <a:r>
              <a:rPr lang="es-AR" sz="1600" dirty="0" smtClean="0"/>
              <a:t>real y podrá </a:t>
            </a:r>
            <a:r>
              <a:rPr lang="es-AR" sz="1600" dirty="0"/>
              <a:t>comunicarse con una cámara </a:t>
            </a:r>
            <a:r>
              <a:rPr lang="es-AR" sz="1600" dirty="0" smtClean="0"/>
              <a:t>para ver </a:t>
            </a:r>
            <a:r>
              <a:rPr lang="es-AR" sz="1600" dirty="0"/>
              <a:t>su situación actual. La gestión de estas cámaras no corresponde al </a:t>
            </a:r>
            <a:r>
              <a:rPr lang="es-AR" sz="1600" dirty="0" smtClean="0"/>
              <a:t>sistema.</a:t>
            </a:r>
            <a:endParaRPr lang="es-AR" sz="1600" dirty="0"/>
          </a:p>
          <a:p>
            <a:pPr marL="285750" indent="-285750" algn="just">
              <a:buFont typeface="Arial" panose="020B0604020202020204" pitchFamily="34" charset="0"/>
              <a:buChar char="•"/>
            </a:pPr>
            <a:r>
              <a:rPr lang="es-AR" sz="1600" dirty="0"/>
              <a:t>Las recetas y otros documentos relacionados con el servicio se incluirán en un gestor de contenidos que ya está en funcionamiento en la clínica veterinaria.</a:t>
            </a:r>
          </a:p>
          <a:p>
            <a:pPr marL="285750" indent="-285750" algn="just">
              <a:buFont typeface="Arial" panose="020B0604020202020204" pitchFamily="34" charset="0"/>
              <a:buChar char="•"/>
            </a:pPr>
            <a:r>
              <a:rPr lang="es-AR" sz="1600" dirty="0" smtClean="0"/>
              <a:t>El cliente podrá realizar el pago mediante la aplicación. Si el pago tarda mas de </a:t>
            </a:r>
            <a:r>
              <a:rPr lang="es-AR" sz="1600" dirty="0"/>
              <a:t>una semana se efectuará un recargo sobre el precio inicial.</a:t>
            </a:r>
          </a:p>
          <a:p>
            <a:pPr marL="285750" indent="-285750" algn="just">
              <a:buFont typeface="Arial" panose="020B0604020202020204" pitchFamily="34" charset="0"/>
              <a:buChar char="•"/>
            </a:pPr>
            <a:r>
              <a:rPr lang="es-AR" sz="1600" dirty="0" smtClean="0"/>
              <a:t>El cliente </a:t>
            </a:r>
            <a:r>
              <a:rPr lang="es-AR" sz="1600" dirty="0"/>
              <a:t>podrá </a:t>
            </a:r>
            <a:r>
              <a:rPr lang="es-AR" sz="1600" dirty="0" smtClean="0"/>
              <a:t>obtener </a:t>
            </a:r>
            <a:r>
              <a:rPr lang="es-AR" sz="1600" dirty="0"/>
              <a:t>un histórico de todas las consultas </a:t>
            </a:r>
            <a:r>
              <a:rPr lang="es-AR" sz="1600" dirty="0" smtClean="0"/>
              <a:t>que se han realizado  para sus </a:t>
            </a:r>
            <a:r>
              <a:rPr lang="es-AR" sz="1600" dirty="0"/>
              <a:t>mascotas</a:t>
            </a:r>
            <a:r>
              <a:rPr lang="es-AR" sz="1600" dirty="0" smtClean="0"/>
              <a:t>.</a:t>
            </a:r>
            <a:endParaRPr lang="es-AR" sz="1600" dirty="0"/>
          </a:p>
        </p:txBody>
      </p:sp>
    </p:spTree>
    <p:extLst>
      <p:ext uri="{BB962C8B-B14F-4D97-AF65-F5344CB8AC3E}">
        <p14:creationId xmlns:p14="http://schemas.microsoft.com/office/powerpoint/2010/main" val="5802250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B0E4A396539F48A063D1D1192FE387" ma:contentTypeVersion="0" ma:contentTypeDescription="Crear nuevo documento." ma:contentTypeScope="" ma:versionID="91994d5e8d25b8debcaaf30a64d70c00">
  <xsd:schema xmlns:xsd="http://www.w3.org/2001/XMLSchema" xmlns:xs="http://www.w3.org/2001/XMLSchema" xmlns:p="http://schemas.microsoft.com/office/2006/metadata/properties" targetNamespace="http://schemas.microsoft.com/office/2006/metadata/properties" ma:root="true" ma:fieldsID="5b2b1fa7a59e354d7f595b773242440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DEF2B6-2B0E-4C30-8FE2-A7C83429B728}"/>
</file>

<file path=customXml/itemProps2.xml><?xml version="1.0" encoding="utf-8"?>
<ds:datastoreItem xmlns:ds="http://schemas.openxmlformats.org/officeDocument/2006/customXml" ds:itemID="{D15418AB-06AB-4675-9DC0-6A16A3C86B64}"/>
</file>

<file path=customXml/itemProps3.xml><?xml version="1.0" encoding="utf-8"?>
<ds:datastoreItem xmlns:ds="http://schemas.openxmlformats.org/officeDocument/2006/customXml" ds:itemID="{6E8184D0-93C4-4A90-A003-44308BB79205}"/>
</file>

<file path=docProps/app.xml><?xml version="1.0" encoding="utf-8"?>
<Properties xmlns="http://schemas.openxmlformats.org/officeDocument/2006/extended-properties" xmlns:vt="http://schemas.openxmlformats.org/officeDocument/2006/docPropsVTypes">
  <Template/>
  <TotalTime>567</TotalTime>
  <Words>997</Words>
  <Application>Microsoft Office PowerPoint</Application>
  <PresentationFormat>Presentación en pantalla (4:3)</PresentationFormat>
  <Paragraphs>179</Paragraphs>
  <Slides>32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32</vt:i4>
      </vt:variant>
    </vt:vector>
  </HeadingPairs>
  <TitlesOfParts>
    <vt:vector size="41" baseType="lpstr">
      <vt:lpstr>ＭＳ Ｐゴシック</vt:lpstr>
      <vt:lpstr>Arial</vt:lpstr>
      <vt:lpstr>Calibri</vt:lpstr>
      <vt:lpstr>Century Schoolbook</vt:lpstr>
      <vt:lpstr>Raleway</vt:lpstr>
      <vt:lpstr>Roboto</vt:lpstr>
      <vt:lpstr>Wingdings</vt:lpstr>
      <vt:lpstr>Wingdings 2</vt:lpstr>
      <vt:lpstr>Mirador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bosio</dc:creator>
  <cp:lastModifiedBy>Usuario de Windows</cp:lastModifiedBy>
  <cp:revision>55</cp:revision>
  <dcterms:modified xsi:type="dcterms:W3CDTF">2019-09-26T15:54:13Z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0x01010083B0E4A396539F48A063D1D1192FE387</vt:lpwstr>
  </property>
</Properties>
</file>