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259" r:id="rId4"/>
    <p:sldId id="296" r:id="rId5"/>
    <p:sldId id="300" r:id="rId6"/>
    <p:sldId id="263" r:id="rId7"/>
    <p:sldId id="264" r:id="rId8"/>
    <p:sldId id="307" r:id="rId9"/>
    <p:sldId id="308" r:id="rId10"/>
    <p:sldId id="309" r:id="rId11"/>
    <p:sldId id="310" r:id="rId12"/>
    <p:sldId id="312" r:id="rId13"/>
    <p:sldId id="311" r:id="rId14"/>
    <p:sldId id="319" r:id="rId15"/>
    <p:sldId id="320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74" d="100"/>
          <a:sy n="74" d="100"/>
        </p:scale>
        <p:origin x="-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605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3761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16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17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20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2447D-0838-490D-B7C0-BB2B719D57B5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C23B7-70E1-4150-A177-267CC554C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01C92-C6A0-4A24-897E-9D3346376542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1640B-B572-4D3F-BC8E-B300B16811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660E5-FF98-49DC-BE0B-9093E6A1D9B6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361E-CCC0-49A8-88CA-63DCBC724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83D2228-E376-44F6-A6CD-0156A995FACC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5FB73CD-3422-4F5A-B97B-24C161FB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12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13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14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15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16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17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F47E5-49EC-4A26-87DD-4CC846E1EB3E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F730C-5DE3-4D55-8898-125025AA2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125E4-0583-4394-9B31-33DFAED13949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15C37-354A-4EDE-9C91-E640140213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9359-3DC8-4ADC-8CFB-C97CAEDB35A2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18CE4-8BB2-452F-BC12-BD0AB990F4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3D3A38-A22C-4868-B91F-CFFBA532D5A7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CB444E5-594B-4D03-8E68-ECC6BDA3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8F809-D44D-474B-BE6F-F2B23E70F848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63821-E3E4-4154-8647-AE99A8EC6D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5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F0E06B6-D179-4EDB-BC03-FD1835A140D8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BD603B-5713-4255-8346-E32E62292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523F59-DE56-4AE1-9872-6FF527655B31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3F2558-CC90-473A-A78E-544541F72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71AE82-890C-4D9C-AF3B-426421E77314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12C1F8-DBCB-4D0E-A673-742881816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9" r:id="rId4"/>
    <p:sldLayoutId id="2147483680" r:id="rId5"/>
    <p:sldLayoutId id="2147483687" r:id="rId6"/>
    <p:sldLayoutId id="2147483681" r:id="rId7"/>
    <p:sldLayoutId id="2147483688" r:id="rId8"/>
    <p:sldLayoutId id="2147483689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4471A6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B2C1DB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DCB3B2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28800"/>
            <a:ext cx="7804150" cy="917575"/>
          </a:xfrm>
        </p:spPr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Diseño Arquitectónico</a:t>
            </a:r>
          </a:p>
        </p:txBody>
      </p:sp>
      <p:sp>
        <p:nvSpPr>
          <p:cNvPr id="8195" name="Line 5"/>
          <p:cNvSpPr>
            <a:spLocks noChangeShapeType="1"/>
          </p:cNvSpPr>
          <p:nvPr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Decisiones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arquitectónico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smtClean="0"/>
              <a:t>Existe una arquitectura de aplicaciones genéricas que se pueden utilizar?</a:t>
            </a:r>
            <a:endParaRPr lang="en-US" smtClean="0"/>
          </a:p>
          <a:p>
            <a:r>
              <a:rPr lang="es-CR" smtClean="0"/>
              <a:t>Cómo se distribuirá el sistema?</a:t>
            </a:r>
            <a:endParaRPr lang="en-US" smtClean="0"/>
          </a:p>
          <a:p>
            <a:r>
              <a:rPr lang="en-US" smtClean="0"/>
              <a:t>Qué estilos arquitectónicos son apropiados?</a:t>
            </a:r>
          </a:p>
          <a:p>
            <a:r>
              <a:rPr lang="es-CR" smtClean="0"/>
              <a:t>Qué enfoque se utilizará para la estructura del sistema?</a:t>
            </a:r>
            <a:endParaRPr lang="en-US" smtClean="0"/>
          </a:p>
          <a:p>
            <a:r>
              <a:rPr lang="es-CR" smtClean="0"/>
              <a:t>Cómo el sistema se descompone en módulos?</a:t>
            </a:r>
            <a:endParaRPr lang="en-US" smtClean="0"/>
          </a:p>
          <a:p>
            <a:r>
              <a:rPr lang="es-CR" smtClean="0"/>
              <a:t>Qué estrategia de control se debe utilizar?</a:t>
            </a:r>
            <a:endParaRPr lang="en-US" smtClean="0"/>
          </a:p>
          <a:p>
            <a:r>
              <a:rPr lang="es-CR" smtClean="0"/>
              <a:t>Cómo el diseño arquitectónico se evaluará?</a:t>
            </a:r>
            <a:endParaRPr lang="en-US" smtClean="0"/>
          </a:p>
          <a:p>
            <a:r>
              <a:rPr lang="es-CR" smtClean="0"/>
              <a:t>Cómo debe ser documentada la arquitectura?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Reutilización de la arquitectura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smtClean="0"/>
              <a:t>Sistemas en el mismo dominio a menudo tienen arquitecturas similares que reflejan conceptos del dominio.</a:t>
            </a:r>
            <a:endParaRPr lang="en-US" smtClean="0"/>
          </a:p>
          <a:p>
            <a:r>
              <a:rPr lang="es-CR" smtClean="0"/>
              <a:t>La aplicación de líneas de producción se construye en torno a un núcleo con arquitectura particular, con variantes que satisfagan las necesidades del cliente.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Estilos arquitectónicos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GB" dirty="0" smtClean="0"/>
              <a:t>El </a:t>
            </a:r>
            <a:r>
              <a:rPr lang="en-GB" dirty="0" err="1" smtClean="0"/>
              <a:t>modelo</a:t>
            </a:r>
            <a:r>
              <a:rPr lang="en-GB" dirty="0" smtClean="0"/>
              <a:t> </a:t>
            </a:r>
            <a:r>
              <a:rPr lang="en-GB" dirty="0" err="1" smtClean="0"/>
              <a:t>arquitectónico</a:t>
            </a:r>
            <a:r>
              <a:rPr lang="en-GB" dirty="0" smtClean="0"/>
              <a:t> de un </a:t>
            </a:r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en-GB" dirty="0" err="1" smtClean="0"/>
              <a:t>puede</a:t>
            </a:r>
            <a:r>
              <a:rPr lang="en-GB" dirty="0" smtClean="0"/>
              <a:t> </a:t>
            </a:r>
            <a:r>
              <a:rPr lang="en-GB" dirty="0" err="1" smtClean="0"/>
              <a:t>ajustarse</a:t>
            </a:r>
            <a:r>
              <a:rPr lang="en-GB" dirty="0" smtClean="0"/>
              <a:t> a un </a:t>
            </a:r>
            <a:r>
              <a:rPr lang="en-GB" dirty="0" err="1" smtClean="0"/>
              <a:t>modelo</a:t>
            </a:r>
            <a:r>
              <a:rPr lang="en-GB" dirty="0" smtClean="0"/>
              <a:t> </a:t>
            </a:r>
            <a:r>
              <a:rPr lang="en-GB" dirty="0" err="1" smtClean="0"/>
              <a:t>genérico</a:t>
            </a:r>
            <a:r>
              <a:rPr lang="en-GB" dirty="0" smtClean="0"/>
              <a:t> o </a:t>
            </a:r>
            <a:r>
              <a:rPr lang="en-GB" dirty="0" err="1" smtClean="0"/>
              <a:t>estilo</a:t>
            </a:r>
            <a:r>
              <a:rPr lang="en-GB" dirty="0" smtClean="0"/>
              <a:t> </a:t>
            </a:r>
            <a:r>
              <a:rPr lang="en-GB" dirty="0" err="1" smtClean="0"/>
              <a:t>arquitectónico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r>
              <a:rPr lang="es-CR" dirty="0" smtClean="0"/>
              <a:t>La conciencia de estos estilos puede simplificar el problema de la definición de arquitecturas de sistemas.</a:t>
            </a:r>
          </a:p>
          <a:p>
            <a:pPr>
              <a:buNone/>
            </a:pPr>
            <a:endParaRPr lang="en-GB" dirty="0" smtClean="0"/>
          </a:p>
          <a:p>
            <a:r>
              <a:rPr lang="es-CR" dirty="0" smtClean="0"/>
              <a:t>Sin embargo, la mayoría de los grandes sistemas son heterogéneos y no siguen un mismo estilo arquitectónico.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467600" cy="579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Modelos</a:t>
            </a:r>
            <a:r>
              <a:rPr lang="en-GB" dirty="0" smtClean="0"/>
              <a:t> </a:t>
            </a:r>
            <a:r>
              <a:rPr lang="en-GB" dirty="0" err="1" smtClean="0"/>
              <a:t>arquitectónicos</a:t>
            </a:r>
            <a:endParaRPr lang="en-GB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Utilizarse para documentar un diseño arquitectónico.</a:t>
            </a:r>
            <a:endParaRPr lang="en-GB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Modelo estructural estático, que muestra los principales componentes del sistema.</a:t>
            </a:r>
            <a:endParaRPr lang="en-GB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Modelo de proceso dinámico que muestra el modelo de proceso de la estructura del sistema.</a:t>
            </a:r>
            <a:endParaRPr lang="en-GB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 err="1" smtClean="0"/>
              <a:t>Modelo</a:t>
            </a:r>
            <a:r>
              <a:rPr lang="en-GB" dirty="0" smtClean="0"/>
              <a:t> de </a:t>
            </a:r>
            <a:r>
              <a:rPr lang="en-GB" dirty="0" err="1" smtClean="0"/>
              <a:t>interfaz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define </a:t>
            </a:r>
            <a:r>
              <a:rPr lang="en-GB" dirty="0" err="1" smtClean="0"/>
              <a:t>las</a:t>
            </a:r>
            <a:r>
              <a:rPr lang="en-GB" dirty="0" smtClean="0"/>
              <a:t> interfaces de sub-</a:t>
            </a:r>
            <a:r>
              <a:rPr lang="en-GB" dirty="0" err="1" smtClean="0"/>
              <a:t>sistemas</a:t>
            </a:r>
            <a:r>
              <a:rPr lang="en-GB" dirty="0" smtClean="0"/>
              <a:t>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Modelo de relaciones, como un modelo de flujo de datos que muestra las relaciones de sub-sistemas.</a:t>
            </a:r>
            <a:endParaRPr lang="en-GB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Modelo de distribución que muestra cómo los sub-sistemas se distribuyen a través de computadoras.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3" y="476250"/>
            <a:ext cx="7467600" cy="6540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Modelo</a:t>
            </a:r>
            <a:r>
              <a:rPr lang="en-US" dirty="0" smtClean="0"/>
              <a:t> –vista-</a:t>
            </a:r>
            <a:r>
              <a:rPr lang="en-US" dirty="0" err="1" smtClean="0"/>
              <a:t>controlador</a:t>
            </a:r>
            <a:endParaRPr lang="en-US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75" y="1916113"/>
            <a:ext cx="6704013" cy="3838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dirty="0" err="1" smtClean="0"/>
              <a:t>Aplicacion</a:t>
            </a:r>
            <a:r>
              <a:rPr lang="en-GB" dirty="0" smtClean="0"/>
              <a:t> web con </a:t>
            </a:r>
            <a:r>
              <a:rPr lang="en-GB" dirty="0" err="1" smtClean="0"/>
              <a:t>arquitectura</a:t>
            </a:r>
            <a:r>
              <a:rPr lang="en-GB" dirty="0" smtClean="0"/>
              <a:t> </a:t>
            </a:r>
            <a:r>
              <a:rPr lang="en-GB" dirty="0" err="1" smtClean="0"/>
              <a:t>mvc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75" y="1700213"/>
            <a:ext cx="5970588" cy="46196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El modelo repositorio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s-CR" dirty="0" smtClean="0"/>
              <a:t>Sub-sistemas de intercambio de datos. Esto puede hacerse de dos maneras: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s-CR" dirty="0" smtClean="0"/>
              <a:t>Datos compartidos se lleva a cabo en un repositorio o base de datos central y puede ser visitada por todos los sub-sistemas;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s-CR" dirty="0" smtClean="0"/>
              <a:t>Cada sub-sistema mantiene su propia base de datos y pasa datos explícitamente a otros subsistemas.</a:t>
            </a:r>
          </a:p>
          <a:p>
            <a:pPr lvl="1">
              <a:lnSpc>
                <a:spcPct val="90000"/>
              </a:lnSpc>
              <a:buNone/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s-CR" dirty="0" smtClean="0"/>
              <a:t>Cuando grandes cantidades de datos sean compartidos, el modelo de repositorio compartido es más comúnmente utilizado.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6779096" cy="1143000"/>
          </a:xfrm>
        </p:spPr>
        <p:txBody>
          <a:bodyPr lIns="90487" tIns="44450" rIns="90487" bIns="44450">
            <a:normAutofit/>
          </a:bodyPr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repositorio</a:t>
            </a:r>
            <a:r>
              <a:rPr lang="en-US" dirty="0" smtClean="0"/>
              <a:t> IDE 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715104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Modelo Repositorio Características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mtClean="0"/>
              <a:t>Ventajas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Manera eficaz de compartir grandes cantidades de datos;</a:t>
            </a:r>
          </a:p>
          <a:p>
            <a:pPr lvl="1">
              <a:lnSpc>
                <a:spcPct val="90000"/>
              </a:lnSpc>
            </a:pPr>
            <a:r>
              <a:rPr lang="es-CR" sz="2000" smtClean="0"/>
              <a:t>Sub-sistemas no tienen por qué preocuparse de cómo los datos se producen, por ejemplo, la gestión centralizada copia de seguridad, seguridad, etc</a:t>
            </a:r>
            <a:endParaRPr lang="en-GB" sz="2000" smtClean="0"/>
          </a:p>
          <a:p>
            <a:pPr lvl="1">
              <a:lnSpc>
                <a:spcPct val="90000"/>
              </a:lnSpc>
            </a:pPr>
            <a:r>
              <a:rPr lang="es-CR" sz="2000" smtClean="0"/>
              <a:t>Un modelo a compartir se publica como el esquema del repositorio.</a:t>
            </a:r>
            <a:endParaRPr lang="en-GB" sz="2000" smtClean="0"/>
          </a:p>
          <a:p>
            <a:pPr>
              <a:lnSpc>
                <a:spcPct val="90000"/>
              </a:lnSpc>
            </a:pPr>
            <a:r>
              <a:rPr lang="en-GB" smtClean="0"/>
              <a:t>Desventajas</a:t>
            </a:r>
          </a:p>
          <a:p>
            <a:pPr lvl="1">
              <a:lnSpc>
                <a:spcPct val="90000"/>
              </a:lnSpc>
            </a:pPr>
            <a:r>
              <a:rPr lang="es-CR" sz="2000" smtClean="0"/>
              <a:t>Sub-sistemas deben ponerse de acuerdo sobre un modelo repositorio de datos. Inevitablemente, un compromiso;</a:t>
            </a:r>
            <a:endParaRPr lang="en-GB" sz="2000" smtClean="0"/>
          </a:p>
          <a:p>
            <a:pPr lvl="1">
              <a:lnSpc>
                <a:spcPct val="90000"/>
              </a:lnSpc>
            </a:pPr>
            <a:r>
              <a:rPr lang="es-CR" sz="2000" smtClean="0"/>
              <a:t>La evolución de datos es difícil y costosa;</a:t>
            </a:r>
            <a:endParaRPr lang="en-GB" sz="2000" smtClean="0"/>
          </a:p>
          <a:p>
            <a:pPr lvl="1">
              <a:lnSpc>
                <a:spcPct val="90000"/>
              </a:lnSpc>
            </a:pPr>
            <a:r>
              <a:rPr lang="es-CR" sz="2000" smtClean="0"/>
              <a:t>No hay lugar para las políticas de gestión específicas;</a:t>
            </a:r>
            <a:endParaRPr lang="en-GB" sz="2000" smtClean="0"/>
          </a:p>
          <a:p>
            <a:pPr lvl="1">
              <a:lnSpc>
                <a:spcPct val="90000"/>
              </a:lnSpc>
            </a:pPr>
            <a:r>
              <a:rPr lang="en-GB" sz="2000" smtClean="0"/>
              <a:t>Difícil de distribuir de manera eficiente.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Modelo cliente-servidor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s-CR" smtClean="0"/>
              <a:t>Sistema distribuido que muestra cómo el modelo de datos y procesamiento se distribuye a través de una gama de componentes.</a:t>
            </a:r>
            <a:endParaRPr lang="en-GB" smtClean="0"/>
          </a:p>
          <a:p>
            <a:pPr>
              <a:lnSpc>
                <a:spcPct val="90000"/>
              </a:lnSpc>
            </a:pPr>
            <a:r>
              <a:rPr lang="es-CR" smtClean="0"/>
              <a:t>Conjunto de servidores independientes que ofrecen servicios específicos, tales como la impresión, gestión de datos, etc</a:t>
            </a:r>
            <a:endParaRPr lang="en-GB" smtClean="0"/>
          </a:p>
          <a:p>
            <a:pPr>
              <a:lnSpc>
                <a:spcPct val="90000"/>
              </a:lnSpc>
            </a:pPr>
            <a:r>
              <a:rPr lang="es-CR" smtClean="0"/>
              <a:t>Conjunto de clientes que piden a éstos los servicios.</a:t>
            </a:r>
            <a:endParaRPr lang="en-GB" smtClean="0"/>
          </a:p>
          <a:p>
            <a:pPr>
              <a:lnSpc>
                <a:spcPct val="90000"/>
              </a:lnSpc>
            </a:pPr>
            <a:r>
              <a:rPr lang="es-CR" smtClean="0"/>
              <a:t>Red que permite a los clientes acceder a los servidores.</a:t>
            </a: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Arquitectura de software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sz="2800" dirty="0" smtClean="0"/>
              <a:t>El l </a:t>
            </a:r>
            <a:r>
              <a:rPr lang="es-CR" sz="2800" dirty="0"/>
              <a:t>diseño </a:t>
            </a:r>
            <a:r>
              <a:rPr lang="es-CR" sz="2800" dirty="0" smtClean="0"/>
              <a:t>arquitectónico es un proceso de diseño que permite la identificación de los sub-sistemas que componen un sistema </a:t>
            </a:r>
            <a:r>
              <a:rPr lang="es-CR" sz="2800" dirty="0" smtClean="0"/>
              <a:t> y su  </a:t>
            </a:r>
            <a:r>
              <a:rPr lang="es-CR" sz="2800" dirty="0" smtClean="0"/>
              <a:t>comunicación</a:t>
            </a:r>
          </a:p>
          <a:p>
            <a:pPr>
              <a:buNone/>
            </a:pPr>
            <a:endParaRPr lang="en-GB" sz="2800" i="1" dirty="0" smtClean="0"/>
          </a:p>
          <a:p>
            <a:r>
              <a:rPr lang="es-CR" sz="2800" dirty="0" smtClean="0"/>
              <a:t>El resultado de este proceso de diseño es una descripción de la arquitectura de software</a:t>
            </a:r>
            <a:r>
              <a:rPr lang="es-CR" dirty="0" smtClean="0"/>
              <a:t>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s-CR" smtClean="0"/>
              <a:t>biblioteca de imágenes y películas</a:t>
            </a:r>
            <a:endParaRPr lang="en-GB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260722" cy="346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Cliente-servidor características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676400"/>
            <a:ext cx="7804150" cy="4824413"/>
          </a:xfrm>
        </p:spPr>
        <p:txBody>
          <a:bodyPr lIns="90487" tIns="44450" rIns="90487" bIns="44450"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 err="1" smtClean="0"/>
              <a:t>Ventajas</a:t>
            </a:r>
            <a:endParaRPr lang="en-GB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Distribución de datos es sencilla;</a:t>
            </a:r>
            <a:endParaRPr lang="en-GB" sz="20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Hace un uso eficaz de los sistemas en red. Puede requerir hardware más barato;</a:t>
            </a:r>
            <a:endParaRPr lang="en-GB" sz="20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Fácil añadir nuevos servidores o actualizar los servidores existentes.</a:t>
            </a:r>
            <a:endParaRPr lang="en-GB" sz="2000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 err="1" smtClean="0"/>
              <a:t>Desventajas</a:t>
            </a:r>
            <a:endParaRPr lang="en-GB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No hay un modelo de datos compartidos, así que los sub-sistemas utilizan diferentes datos de la organización. Intercambio de datos puede ser ineficaz;</a:t>
            </a:r>
            <a:endParaRPr lang="en-GB" sz="20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Redundantes en la gestión de cada servidor;</a:t>
            </a:r>
            <a:endParaRPr lang="en-GB" sz="20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No hay registro central de nombres y servicios - que puede ser difícil de averiguar qué servidores y servicios están disponibles.</a:t>
            </a:r>
            <a:endParaRPr lang="en-GB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Modelo</a:t>
            </a:r>
            <a:r>
              <a:rPr lang="en-GB" dirty="0" smtClean="0"/>
              <a:t> de </a:t>
            </a:r>
            <a:r>
              <a:rPr lang="en-GB" dirty="0" err="1" smtClean="0"/>
              <a:t>capas</a:t>
            </a:r>
            <a:endParaRPr lang="en-GB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r>
              <a:rPr lang="en-GB" smtClean="0"/>
              <a:t>Se utiliza para modelar la interacción de sub-sistemas.</a:t>
            </a:r>
          </a:p>
          <a:p>
            <a:r>
              <a:rPr lang="es-CR" smtClean="0"/>
              <a:t>Organiza el sistema en un conjunto de capas (o máquinas abstractas) cada uno de los cuales provee un conjunto de servicios.</a:t>
            </a:r>
            <a:endParaRPr lang="en-GB" smtClean="0"/>
          </a:p>
          <a:p>
            <a:r>
              <a:rPr lang="es-CR" smtClean="0"/>
              <a:t>Apoya el desarrollo gradual de sub-sistemas en diferentes capas. Cuando una capa cambia, sólo la capa adyacente se ve afectada.</a:t>
            </a: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s-CR" dirty="0" smtClean="0"/>
              <a:t> sistema de gestión</a:t>
            </a:r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844824"/>
            <a:ext cx="47625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SISTEMA</a:t>
            </a:r>
            <a:r>
              <a:rPr lang="en-GB" dirty="0" smtClean="0"/>
              <a:t> DE </a:t>
            </a:r>
            <a:r>
              <a:rPr lang="en-GB" dirty="0" err="1" smtClean="0"/>
              <a:t>BIBLIOTECA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9095" y="2117964"/>
            <a:ext cx="5923810" cy="383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Modelo</a:t>
            </a:r>
            <a:r>
              <a:rPr lang="en-GB" dirty="0" smtClean="0"/>
              <a:t> de </a:t>
            </a:r>
            <a:r>
              <a:rPr lang="en-GB" dirty="0" err="1" smtClean="0"/>
              <a:t>tuberia</a:t>
            </a:r>
            <a:r>
              <a:rPr lang="en-GB" dirty="0" smtClean="0"/>
              <a:t> y </a:t>
            </a:r>
            <a:r>
              <a:rPr lang="en-GB" dirty="0" err="1" smtClean="0"/>
              <a:t>filtro</a:t>
            </a:r>
            <a:endParaRPr lang="en-GB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r>
              <a:rPr lang="es-ES" dirty="0" smtClean="0"/>
              <a:t>Cada componente de procesamiento (filtro) es discreto y realiza un tipo de transformación de datos. 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Los datos fluyen (como en una tubería) de un componente a otro para su procesamiento</a:t>
            </a:r>
            <a:r>
              <a:rPr lang="es-CR" dirty="0" smtClean="0"/>
              <a:t>.</a:t>
            </a:r>
          </a:p>
          <a:p>
            <a:pPr>
              <a:buNone/>
            </a:pPr>
            <a:endParaRPr lang="es-CR" dirty="0" smtClean="0"/>
          </a:p>
          <a:p>
            <a:r>
              <a:rPr lang="es-ES" dirty="0" smtClean="0"/>
              <a:t>Se utiliza en aplicaciones de procesamiento de datos (tanto basadas en lotes</a:t>
            </a:r>
            <a:r>
              <a:rPr lang="es-ES" i="1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en </a:t>
            </a:r>
            <a:r>
              <a:rPr lang="en-US" dirty="0" err="1" smtClean="0"/>
              <a:t>transacciones</a:t>
            </a:r>
            <a:r>
              <a:rPr lang="en-US" dirty="0" smtClean="0"/>
              <a:t>),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Modelo</a:t>
            </a:r>
            <a:r>
              <a:rPr lang="en-GB" dirty="0" smtClean="0"/>
              <a:t> de </a:t>
            </a:r>
            <a:r>
              <a:rPr lang="en-GB" dirty="0" err="1" smtClean="0"/>
              <a:t>tuberia</a:t>
            </a:r>
            <a:r>
              <a:rPr lang="en-GB" dirty="0" smtClean="0"/>
              <a:t> y </a:t>
            </a:r>
            <a:r>
              <a:rPr lang="en-GB" dirty="0" err="1" smtClean="0"/>
              <a:t>filtro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3899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structure of transaction processing applications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6.14 TransactionProcSys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253395" b="-253395"/>
          <a:stretch>
            <a:fillRect/>
          </a:stretch>
        </p:blipFill>
        <p:spPr>
          <a:xfrm>
            <a:off x="659875" y="1600200"/>
            <a:ext cx="7649782" cy="42070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software architecture of an ATM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6.15 ATMSystemArch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13074" b="-13074"/>
          <a:stretch>
            <a:fillRect/>
          </a:stretch>
        </p:blipFill>
        <p:spPr>
          <a:xfrm>
            <a:off x="1011177" y="1600201"/>
            <a:ext cx="7082293" cy="3894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Layered information system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6.16 InfoSysArch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5661" r="-15661"/>
          <a:stretch>
            <a:fillRect/>
          </a:stretch>
        </p:blipFill>
        <p:spPr>
          <a:xfrm>
            <a:off x="727433" y="1600201"/>
            <a:ext cx="7325503" cy="4028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467600" cy="1143000"/>
          </a:xfrm>
        </p:spPr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Diseño</a:t>
            </a:r>
            <a:r>
              <a:rPr lang="en-GB" dirty="0" smtClean="0"/>
              <a:t> </a:t>
            </a:r>
            <a:r>
              <a:rPr lang="en-GB" dirty="0" err="1" smtClean="0"/>
              <a:t>arquitectónico</a:t>
            </a:r>
            <a:endParaRPr lang="en-GB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784"/>
            <a:ext cx="7467600" cy="4873625"/>
          </a:xfrm>
        </p:spPr>
        <p:txBody>
          <a:bodyPr lIns="90487" tIns="44450" rIns="90487" bIns="44450"/>
          <a:lstStyle/>
          <a:p>
            <a:r>
              <a:rPr lang="en-GB" sz="2800" dirty="0" smtClean="0"/>
              <a:t>Una </a:t>
            </a:r>
            <a:r>
              <a:rPr lang="en-GB" sz="2800" dirty="0" err="1" smtClean="0"/>
              <a:t>fase</a:t>
            </a:r>
            <a:r>
              <a:rPr lang="en-GB" sz="2800" dirty="0" smtClean="0"/>
              <a:t> </a:t>
            </a:r>
            <a:r>
              <a:rPr lang="en-GB" sz="2800" dirty="0" err="1" smtClean="0"/>
              <a:t>temprana</a:t>
            </a:r>
            <a:r>
              <a:rPr lang="en-GB" sz="2800" dirty="0" smtClean="0"/>
              <a:t> del </a:t>
            </a:r>
            <a:r>
              <a:rPr lang="en-GB" sz="2800" dirty="0" err="1" smtClean="0"/>
              <a:t>proceso</a:t>
            </a:r>
            <a:r>
              <a:rPr lang="en-GB" sz="2800" dirty="0" smtClean="0"/>
              <a:t> de </a:t>
            </a:r>
            <a:r>
              <a:rPr lang="en-GB" sz="2800" dirty="0" err="1" smtClean="0"/>
              <a:t>diseño</a:t>
            </a:r>
            <a:r>
              <a:rPr lang="en-GB" sz="2800" dirty="0" smtClean="0"/>
              <a:t> del </a:t>
            </a:r>
            <a:r>
              <a:rPr lang="en-GB" sz="2800" dirty="0" err="1" smtClean="0"/>
              <a:t>sistema</a:t>
            </a:r>
            <a:r>
              <a:rPr lang="en-GB" sz="2800" dirty="0" smtClean="0"/>
              <a:t>.</a:t>
            </a:r>
          </a:p>
          <a:p>
            <a:r>
              <a:rPr lang="es-CR" sz="2800" dirty="0" smtClean="0"/>
              <a:t>Representa el vínculo entre los procesos de especificación y diseño.</a:t>
            </a:r>
            <a:endParaRPr lang="en-GB" sz="2800" dirty="0" smtClean="0"/>
          </a:p>
          <a:p>
            <a:r>
              <a:rPr lang="es-CR" sz="2800" dirty="0" smtClean="0"/>
              <a:t>Suelen llevarse a cabo en paralelo con las actividades de algunas especificaciones.</a:t>
            </a:r>
            <a:endParaRPr lang="en-GB" sz="2800" dirty="0" smtClean="0"/>
          </a:p>
          <a:p>
            <a:r>
              <a:rPr lang="es-CR" sz="2800" dirty="0" smtClean="0"/>
              <a:t>Se trata de identificar los principales componentes del sistema y sus comunicaciones.</a:t>
            </a:r>
            <a:endParaRPr lang="en-GB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652934"/>
          </a:xfrm>
        </p:spPr>
        <p:txBody>
          <a:bodyPr/>
          <a:lstStyle/>
          <a:p>
            <a:pPr algn="ctr"/>
            <a:r>
              <a:rPr lang="en-US" dirty="0" smtClean="0"/>
              <a:t>The architecture of the MHC-PMS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5" name="Content Placeholder 4" descr="6.17 MHC-PMSArch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4940" r="-14940"/>
          <a:stretch>
            <a:fillRect/>
          </a:stretch>
        </p:blipFill>
        <p:spPr>
          <a:xfrm>
            <a:off x="794991" y="1600200"/>
            <a:ext cx="7137553" cy="39253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architecture of a language processing system </a:t>
            </a:r>
            <a:endParaRPr lang="en-US" dirty="0"/>
          </a:p>
        </p:txBody>
      </p:sp>
      <p:pic>
        <p:nvPicPr>
          <p:cNvPr id="4" name="Content Placeholder 3" descr="6.18 LangProcSys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0387" r="-10387"/>
          <a:stretch>
            <a:fillRect/>
          </a:stretch>
        </p:blipFill>
        <p:spPr>
          <a:xfrm>
            <a:off x="916596" y="1600201"/>
            <a:ext cx="7014735" cy="3857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pipe and filter compiler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6.19 PipeFilterCompModel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42181" b="-42181"/>
          <a:stretch>
            <a:fillRect/>
          </a:stretch>
        </p:blipFill>
        <p:spPr>
          <a:xfrm>
            <a:off x="1105758" y="1600201"/>
            <a:ext cx="6366176" cy="35011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repository architecture for a language processing system</a:t>
            </a:r>
            <a:endParaRPr lang="en-US" dirty="0"/>
          </a:p>
        </p:txBody>
      </p:sp>
      <p:pic>
        <p:nvPicPr>
          <p:cNvPr id="4" name="Content Placeholder 3" descr="6.20 RepositoryLPS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1471" b="-1471"/>
          <a:stretch>
            <a:fillRect/>
          </a:stretch>
        </p:blipFill>
        <p:spPr>
          <a:xfrm>
            <a:off x="1038200" y="1937951"/>
            <a:ext cx="6676944" cy="36720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467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err="1" smtClean="0"/>
              <a:t>Ventajas</a:t>
            </a:r>
            <a:r>
              <a:rPr lang="en-GB" sz="3600" dirty="0" smtClean="0"/>
              <a:t> de la </a:t>
            </a:r>
            <a:r>
              <a:rPr lang="en-GB" sz="3600" dirty="0" err="1" smtClean="0"/>
              <a:t>arquitectura</a:t>
            </a:r>
            <a:r>
              <a:rPr lang="en-GB" sz="3600" dirty="0" smtClean="0"/>
              <a:t> </a:t>
            </a:r>
            <a:r>
              <a:rPr lang="en-GB" sz="3600" dirty="0" err="1" smtClean="0"/>
              <a:t>explícita</a:t>
            </a:r>
            <a:endParaRPr lang="en-GB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340768"/>
            <a:ext cx="7467600" cy="5112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err="1" smtClean="0"/>
              <a:t>Comunicación</a:t>
            </a:r>
            <a:r>
              <a:rPr lang="en-GB" sz="2800" dirty="0" smtClean="0"/>
              <a:t> entre los stakeholders</a:t>
            </a:r>
          </a:p>
          <a:p>
            <a:pPr lvl="1">
              <a:lnSpc>
                <a:spcPct val="90000"/>
              </a:lnSpc>
            </a:pPr>
            <a:r>
              <a:rPr lang="es-CR" sz="2400" dirty="0" smtClean="0"/>
              <a:t>La arquitectura puede ser utilizada como un foco de discusión del sistema por los </a:t>
            </a:r>
            <a:r>
              <a:rPr lang="es-CR" sz="2400" dirty="0" err="1" smtClean="0"/>
              <a:t>stakeholders</a:t>
            </a:r>
            <a:r>
              <a:rPr lang="es-CR" sz="2400" dirty="0" smtClean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err="1" smtClean="0"/>
              <a:t>Análisis</a:t>
            </a:r>
            <a:r>
              <a:rPr lang="en-GB" sz="2800" dirty="0" smtClean="0"/>
              <a:t> del </a:t>
            </a:r>
            <a:r>
              <a:rPr lang="en-GB" sz="2800" dirty="0" err="1" smtClean="0"/>
              <a:t>sistema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s-CR" sz="2400" dirty="0" smtClean="0"/>
              <a:t>Significa que el análisis de si el sistema puede hacer frente a sus requerimientos no funcionales es posible.</a:t>
            </a:r>
          </a:p>
          <a:p>
            <a:pPr lvl="1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err="1" smtClean="0"/>
              <a:t>Reutilización</a:t>
            </a:r>
            <a:r>
              <a:rPr lang="en-GB" sz="2800" dirty="0" smtClean="0"/>
              <a:t> a </a:t>
            </a:r>
            <a:r>
              <a:rPr lang="en-GB" sz="2800" dirty="0" err="1" smtClean="0"/>
              <a:t>gran</a:t>
            </a:r>
            <a:r>
              <a:rPr lang="en-GB" sz="2800" dirty="0" smtClean="0"/>
              <a:t> </a:t>
            </a:r>
            <a:r>
              <a:rPr lang="en-GB" sz="2800" dirty="0" err="1" smtClean="0"/>
              <a:t>escala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s-CR" sz="2400" dirty="0" smtClean="0"/>
              <a:t>La arquitectura puede ser reutilizable a través de una variedad de sistemas.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305800" cy="91757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CR" sz="3600" dirty="0" smtClean="0"/>
              <a:t>La arquitectura y características del sistema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305942"/>
            <a:ext cx="8229600" cy="5517232"/>
          </a:xfrm>
        </p:spPr>
        <p:txBody>
          <a:bodyPr>
            <a:no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err="1" smtClean="0"/>
              <a:t>Rendimiento</a:t>
            </a:r>
            <a:endParaRPr lang="en-US" sz="28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CR" sz="2400" dirty="0" smtClean="0"/>
              <a:t>Reducir al mínimo las operaciones de comunicaciones. Uso de grano grueso en lugar de componentes de grano fino.</a:t>
            </a:r>
            <a:endParaRPr lang="en-US" sz="24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err="1" smtClean="0"/>
              <a:t>Seguridad</a:t>
            </a:r>
            <a:endParaRPr lang="en-US" sz="28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CR" sz="2400" dirty="0" smtClean="0"/>
              <a:t>Una arquitectura con los procesos críticos en las capas interiores.</a:t>
            </a:r>
            <a:endParaRPr lang="en-US" sz="24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err="1" smtClean="0"/>
              <a:t>Disponibilidad</a:t>
            </a:r>
            <a:endParaRPr lang="en-US" sz="28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CR" sz="2400" dirty="0" smtClean="0"/>
              <a:t>Incluir componentes redundantes y los mecanismos de tolerancia a fallos.</a:t>
            </a:r>
            <a:endParaRPr lang="en-US" sz="24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err="1" smtClean="0"/>
              <a:t>Mantenibilidad</a:t>
            </a:r>
            <a:endParaRPr lang="en-US" sz="28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CR" sz="2400" dirty="0" smtClean="0"/>
              <a:t>Uso de grano fino, los componentes reemplazables.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618"/>
            <a:ext cx="7467600" cy="1143000"/>
          </a:xfrm>
        </p:spPr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Estructura</a:t>
            </a:r>
            <a:r>
              <a:rPr lang="en-GB" dirty="0" smtClean="0"/>
              <a:t> del </a:t>
            </a:r>
            <a:r>
              <a:rPr lang="en-GB" dirty="0" err="1" smtClean="0"/>
              <a:t>sistema</a:t>
            </a:r>
            <a:endParaRPr lang="en-GB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784"/>
            <a:ext cx="7467600" cy="4873625"/>
          </a:xfrm>
        </p:spPr>
        <p:txBody>
          <a:bodyPr lIns="90487" tIns="44450" rIns="90487" bIns="44450"/>
          <a:lstStyle/>
          <a:p>
            <a:r>
              <a:rPr lang="es-CR" dirty="0" smtClean="0"/>
              <a:t>Concerniente a la descomposición del sistema en sub-sistemas.</a:t>
            </a:r>
          </a:p>
          <a:p>
            <a:pPr>
              <a:buNone/>
            </a:pPr>
            <a:endParaRPr lang="en-GB" dirty="0" smtClean="0"/>
          </a:p>
          <a:p>
            <a:r>
              <a:rPr lang="es-CR" dirty="0" smtClean="0"/>
              <a:t>El diseño arquitectónico se expresa normalmente como un diagrama de bloques que presentan un panorama general de la estructura del sistema.</a:t>
            </a:r>
          </a:p>
          <a:p>
            <a:pPr>
              <a:buNone/>
            </a:pPr>
            <a:endParaRPr lang="en-GB" dirty="0" smtClean="0"/>
          </a:p>
          <a:p>
            <a:r>
              <a:rPr lang="es-CR" dirty="0" smtClean="0"/>
              <a:t>Modelos más específicos muestran cómo los sub-sistemas comparten los datos, se distribuyen y la interfaz con los demás también pueden ser desarrollados.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Sistema de control de robot de embalaje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412875"/>
            <a:ext cx="6991350" cy="5013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Box y diagramas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smtClean="0"/>
              <a:t>Muy abstracto - que no muestran la naturaleza de los componentes ni las relaciones de las propiedades visibles externamente de los sub-sistemas.</a:t>
            </a:r>
            <a:endParaRPr lang="en-US" smtClean="0"/>
          </a:p>
          <a:p>
            <a:r>
              <a:rPr lang="es-CR" smtClean="0"/>
              <a:t>Sin embargo, útil para la comunicación con las partes interesadas y para la planificación de proyectos.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Decisiones de diseño arquitectónico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dirty="0" smtClean="0"/>
              <a:t>Diseño arquitectónico es un proceso creativo, por lo que el proceso es diferente dependiendo del tipo de sistema que se está desarrollado.</a:t>
            </a:r>
          </a:p>
          <a:p>
            <a:pPr>
              <a:buNone/>
            </a:pPr>
            <a:endParaRPr lang="en-US" dirty="0" smtClean="0"/>
          </a:p>
          <a:p>
            <a:r>
              <a:rPr lang="es-CR" dirty="0" smtClean="0"/>
              <a:t>Sin embargo, es común una serie de decisiones, en todos los procesos de diseño.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B0E4A396539F48A063D1D1192FE387" ma:contentTypeVersion="0" ma:contentTypeDescription="Crear nuevo documento." ma:contentTypeScope="" ma:versionID="91994d5e8d25b8debcaaf30a64d70c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ED485-E7DC-40B9-8285-97F772422AB4}"/>
</file>

<file path=customXml/itemProps2.xml><?xml version="1.0" encoding="utf-8"?>
<ds:datastoreItem xmlns:ds="http://schemas.openxmlformats.org/officeDocument/2006/customXml" ds:itemID="{5C3FDFA8-A0B3-40BC-9857-5A36B3696ADC}"/>
</file>

<file path=customXml/itemProps3.xml><?xml version="1.0" encoding="utf-8"?>
<ds:datastoreItem xmlns:ds="http://schemas.openxmlformats.org/officeDocument/2006/customXml" ds:itemID="{714EA4A0-29F2-4BC2-AC5F-8A49AD2DF940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1111</TotalTime>
  <Pages>39</Pages>
  <Words>1123</Words>
  <Application>Microsoft Office PowerPoint</Application>
  <PresentationFormat>On-screen Show (4:3)</PresentationFormat>
  <Paragraphs>121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Mirador</vt:lpstr>
      <vt:lpstr>Diseño Arquitectónico</vt:lpstr>
      <vt:lpstr>Arquitectura de software</vt:lpstr>
      <vt:lpstr>Diseño arquitectónico</vt:lpstr>
      <vt:lpstr>Ventajas de la arquitectura explícita</vt:lpstr>
      <vt:lpstr>La arquitectura y características del sistema</vt:lpstr>
      <vt:lpstr>Estructura del sistema</vt:lpstr>
      <vt:lpstr>Sistema de control de robot de embalaje</vt:lpstr>
      <vt:lpstr>Box y diagramas</vt:lpstr>
      <vt:lpstr>Decisiones de diseño arquitectónico</vt:lpstr>
      <vt:lpstr>Decisiones de diseño arquitectónico</vt:lpstr>
      <vt:lpstr>Reutilización de la arquitectura</vt:lpstr>
      <vt:lpstr>Estilos arquitectónicos</vt:lpstr>
      <vt:lpstr>Modelos arquitectónicos</vt:lpstr>
      <vt:lpstr>Modelo –vista-controlador</vt:lpstr>
      <vt:lpstr>Aplicacion web con arquitectura mvc</vt:lpstr>
      <vt:lpstr>El modelo repositorio</vt:lpstr>
      <vt:lpstr>Arquitectura de repositorio IDE </vt:lpstr>
      <vt:lpstr>Modelo Repositorio Características</vt:lpstr>
      <vt:lpstr>Modelo cliente-servidor</vt:lpstr>
      <vt:lpstr>biblioteca de imágenes y películas</vt:lpstr>
      <vt:lpstr>Cliente-servidor características</vt:lpstr>
      <vt:lpstr>Modelo de capas</vt:lpstr>
      <vt:lpstr> sistema de gestión</vt:lpstr>
      <vt:lpstr>SISTEMA DE BIBLIOTECA</vt:lpstr>
      <vt:lpstr>Modelo de tuberia y filtro</vt:lpstr>
      <vt:lpstr>Modelo de tuberia y filtro</vt:lpstr>
      <vt:lpstr>The structure of transaction processing applications </vt:lpstr>
      <vt:lpstr>The software architecture of an ATM system </vt:lpstr>
      <vt:lpstr>Layered information system architecture </vt:lpstr>
      <vt:lpstr>The architecture of the MHC-PMS </vt:lpstr>
      <vt:lpstr>The architecture of a language processing system </vt:lpstr>
      <vt:lpstr>A pipe and filter compiler architecture </vt:lpstr>
      <vt:lpstr> repository architecture for a language processing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Horacio</dc:creator>
  <cp:lastModifiedBy>bosio</cp:lastModifiedBy>
  <cp:revision>54</cp:revision>
  <cp:lastPrinted>2009-04-22T19:24:48Z</cp:lastPrinted>
  <dcterms:created xsi:type="dcterms:W3CDTF">1995-12-29T20:33:40Z</dcterms:created>
  <dcterms:modified xsi:type="dcterms:W3CDTF">2019-09-16T19:12:16Z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0x01010083B0E4A396539F48A063D1D1192FE387</vt:lpwstr>
  </property>
</Properties>
</file>